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8" r:id="rId3"/>
    <p:sldId id="266" r:id="rId4"/>
    <p:sldId id="256" r:id="rId5"/>
    <p:sldId id="267" r:id="rId6"/>
    <p:sldId id="257" r:id="rId7"/>
    <p:sldId id="269" r:id="rId8"/>
    <p:sldId id="268" r:id="rId9"/>
    <p:sldId id="259" r:id="rId10"/>
    <p:sldId id="270" r:id="rId11"/>
    <p:sldId id="263" r:id="rId12"/>
    <p:sldId id="275" r:id="rId13"/>
    <p:sldId id="271" r:id="rId14"/>
    <p:sldId id="272" r:id="rId15"/>
    <p:sldId id="273" r:id="rId16"/>
    <p:sldId id="274" r:id="rId17"/>
    <p:sldId id="276" r:id="rId18"/>
    <p:sldId id="288" r:id="rId19"/>
    <p:sldId id="277" r:id="rId20"/>
    <p:sldId id="278" r:id="rId21"/>
    <p:sldId id="279" r:id="rId22"/>
    <p:sldId id="280" r:id="rId23"/>
    <p:sldId id="281" r:id="rId24"/>
    <p:sldId id="283" r:id="rId25"/>
    <p:sldId id="284" r:id="rId26"/>
    <p:sldId id="285" r:id="rId27"/>
    <p:sldId id="286" r:id="rId28"/>
    <p:sldId id="287" r:id="rId29"/>
    <p:sldId id="290" r:id="rId30"/>
    <p:sldId id="291" r:id="rId31"/>
    <p:sldId id="292" r:id="rId32"/>
    <p:sldId id="282" r:id="rId33"/>
    <p:sldId id="289" r:id="rId34"/>
    <p:sldId id="260" r:id="rId35"/>
    <p:sldId id="26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60"/>
      </p:cViewPr>
      <p:guideLst>
        <p:guide pos="3840"/>
        <p:guide pos="39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8AFB37-406F-4069-B399-05F8753ED07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110511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AFB37-406F-4069-B399-05F8753ED07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338431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AFB37-406F-4069-B399-05F8753ED07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55897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8AFB37-406F-4069-B399-05F8753ED07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223759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8AFB37-406F-4069-B399-05F8753ED07B}" type="datetimeFigureOut">
              <a:rPr lang="en-US" smtClean="0"/>
              <a:t>6/30/2017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342328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68AFB37-406F-4069-B399-05F8753ED07B}"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19528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8AFB37-406F-4069-B399-05F8753ED07B}" type="datetimeFigureOut">
              <a:rPr lang="en-US" smtClean="0"/>
              <a:t>6/30/2017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161815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68AFB37-406F-4069-B399-05F8753ED07B}" type="datetimeFigureOut">
              <a:rPr lang="en-US" smtClean="0"/>
              <a:t>6/30/2017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194403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AFB37-406F-4069-B399-05F8753ED07B}" type="datetimeFigureOut">
              <a:rPr lang="en-US" smtClean="0"/>
              <a:t>6/30/2017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340297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AFB37-406F-4069-B399-05F8753ED07B}"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401494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8AFB37-406F-4069-B399-05F8753ED07B}" type="datetimeFigureOut">
              <a:rPr lang="en-US" smtClean="0"/>
              <a:t>6/30/2017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E864E-0925-4B4C-9AED-E89A7F57FD0A}" type="slidenum">
              <a:rPr lang="en-US" smtClean="0"/>
              <a:t>‹#›</a:t>
            </a:fld>
            <a:endParaRPr lang="en-US"/>
          </a:p>
        </p:txBody>
      </p:sp>
    </p:spTree>
    <p:extLst>
      <p:ext uri="{BB962C8B-B14F-4D97-AF65-F5344CB8AC3E}">
        <p14:creationId xmlns:p14="http://schemas.microsoft.com/office/powerpoint/2010/main" val="163982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AFB37-406F-4069-B399-05F8753ED07B}" type="datetimeFigureOut">
              <a:rPr lang="en-US" smtClean="0"/>
              <a:t>6/30/2017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BE864E-0925-4B4C-9AED-E89A7F57FD0A}" type="slidenum">
              <a:rPr lang="en-US" smtClean="0"/>
              <a:t>‹#›</a:t>
            </a:fld>
            <a:endParaRPr lang="en-US"/>
          </a:p>
        </p:txBody>
      </p:sp>
    </p:spTree>
    <p:extLst>
      <p:ext uri="{BB962C8B-B14F-4D97-AF65-F5344CB8AC3E}">
        <p14:creationId xmlns:p14="http://schemas.microsoft.com/office/powerpoint/2010/main" val="422230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38637"/>
            <a:ext cx="8744755" cy="954107"/>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LADDER LOGIC DRAWING JOB 1</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Red Light</a:t>
            </a:r>
            <a:endParaRPr lang="en-US" sz="2800" dirty="0"/>
          </a:p>
        </p:txBody>
      </p:sp>
    </p:spTree>
    <p:extLst>
      <p:ext uri="{BB962C8B-B14F-4D97-AF65-F5344CB8AC3E}">
        <p14:creationId xmlns:p14="http://schemas.microsoft.com/office/powerpoint/2010/main" val="170300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384995"/>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LADDER</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LOGIC DRAWING</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JOB 6</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Binary</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a Binary</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contact turns on a Red Light. </a:t>
            </a:r>
            <a:endParaRPr kumimoji="0" lang="en-US" altLang="en-US" sz="2800" b="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19860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9451"/>
            <a:ext cx="12192000" cy="2246769"/>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PROGRAMMING JOB 6</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buFontTx/>
              <a:buChar char="•"/>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this program using </a:t>
            </a:r>
            <a:r>
              <a:rPr kumimoji="0" lang="en-US" altLang="en-US" sz="2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RSLogix</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500</a:t>
            </a: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Binary</a:t>
            </a:r>
            <a:r>
              <a:rPr kumimoji="0" lang="en-US" altLang="en-US" sz="2800" b="1" i="1" u="sng"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 </a:t>
            </a:r>
            <a:r>
              <a:rPr kumimoji="0" lang="en-US" altLang="en-US" sz="2800" b="1" i="1"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and a Binary</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contact turns on a Red Light. </a:t>
            </a:r>
            <a:endParaRPr kumimoji="0" lang="en-US" altLang="en-US" sz="2800" b="0" u="none" strike="noStrike" cap="none" normalizeH="0" baseline="0" dirty="0" smtClean="0">
              <a:ln>
                <a:noFill/>
              </a:ln>
              <a:solidFill>
                <a:schemeClr val="tx1"/>
              </a:solidFill>
              <a:effectLst/>
            </a:endParaRPr>
          </a:p>
          <a:p>
            <a:pPr lvl="0" eaLnBrk="0" fontAlgn="base" hangingPunct="0">
              <a:spcBef>
                <a:spcPct val="0"/>
              </a:spcBef>
              <a:spcAft>
                <a:spcPct val="0"/>
              </a:spcAft>
              <a:buFontTx/>
              <a:buChar char="•"/>
            </a:pPr>
            <a:endParaRPr kumimoji="0" lang="en-US" altLang="en-US" sz="2800" b="0" i="0" u="none" strike="noStrike" cap="none" normalizeH="0" baseline="0" dirty="0" smtClean="0">
              <a:ln>
                <a:noFill/>
              </a:ln>
              <a:solidFill>
                <a:schemeClr val="tx1"/>
              </a:solidFill>
              <a:effectLst/>
            </a:endParaRPr>
          </a:p>
        </p:txBody>
      </p:sp>
      <p:grpSp>
        <p:nvGrpSpPr>
          <p:cNvPr id="7" name="Group 6"/>
          <p:cNvGrpSpPr/>
          <p:nvPr/>
        </p:nvGrpSpPr>
        <p:grpSpPr>
          <a:xfrm>
            <a:off x="2729784" y="3137079"/>
            <a:ext cx="6267450" cy="2057400"/>
            <a:chOff x="952500" y="2209800"/>
            <a:chExt cx="6267450" cy="2057400"/>
          </a:xfrm>
        </p:grpSpPr>
        <p:cxnSp>
          <p:nvCxnSpPr>
            <p:cNvPr id="8" name="Straight Connector 7"/>
            <p:cNvCxnSpPr/>
            <p:nvPr/>
          </p:nvCxnSpPr>
          <p:spPr>
            <a:xfrm flipH="1">
              <a:off x="952500" y="2219325"/>
              <a:ext cx="19050" cy="2047875"/>
            </a:xfrm>
            <a:prstGeom prst="line">
              <a:avLst/>
            </a:prstGeom>
            <a:noFill/>
            <a:ln w="6350" cap="flat" cmpd="sng" algn="ctr">
              <a:solidFill>
                <a:sysClr val="windowText" lastClr="000000"/>
              </a:solidFill>
              <a:prstDash val="solid"/>
              <a:miter lim="800000"/>
            </a:ln>
            <a:effectLst/>
          </p:spPr>
        </p:cxnSp>
        <p:cxnSp>
          <p:nvCxnSpPr>
            <p:cNvPr id="9" name="Straight Connector 8"/>
            <p:cNvCxnSpPr/>
            <p:nvPr/>
          </p:nvCxnSpPr>
          <p:spPr>
            <a:xfrm>
              <a:off x="7219950" y="2209800"/>
              <a:ext cx="0" cy="1905000"/>
            </a:xfrm>
            <a:prstGeom prst="line">
              <a:avLst/>
            </a:prstGeom>
            <a:noFill/>
            <a:ln w="6350" cap="flat" cmpd="sng" algn="ctr">
              <a:solidFill>
                <a:sysClr val="windowText" lastClr="000000"/>
              </a:solidFill>
              <a:prstDash val="solid"/>
              <a:miter lim="800000"/>
            </a:ln>
            <a:effectLst/>
          </p:spPr>
        </p:cxnSp>
        <p:cxnSp>
          <p:nvCxnSpPr>
            <p:cNvPr id="10" name="Straight Connector 9"/>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11" name="Straight Connector 10"/>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grpSp>
          <p:nvGrpSpPr>
            <p:cNvPr id="12" name="Group 11"/>
            <p:cNvGrpSpPr/>
            <p:nvPr/>
          </p:nvGrpSpPr>
          <p:grpSpPr>
            <a:xfrm>
              <a:off x="1619250" y="3416935"/>
              <a:ext cx="104775" cy="219075"/>
              <a:chOff x="1619250" y="3416935"/>
              <a:chExt cx="104775" cy="219075"/>
            </a:xfrm>
          </p:grpSpPr>
          <p:cxnSp>
            <p:nvCxnSpPr>
              <p:cNvPr id="32" name="Straight Connector 31"/>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33" name="Straight Connector 32"/>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grpSp>
        <p:cxnSp>
          <p:nvCxnSpPr>
            <p:cNvPr id="13" name="Straight Connector 12"/>
            <p:cNvCxnSpPr/>
            <p:nvPr/>
          </p:nvCxnSpPr>
          <p:spPr>
            <a:xfrm>
              <a:off x="6076950" y="3502660"/>
              <a:ext cx="1143000" cy="9525"/>
            </a:xfrm>
            <a:prstGeom prst="line">
              <a:avLst/>
            </a:prstGeom>
            <a:noFill/>
            <a:ln w="6350" cap="flat" cmpd="sng" algn="ctr">
              <a:solidFill>
                <a:sysClr val="windowText" lastClr="000000"/>
              </a:solidFill>
              <a:prstDash val="solid"/>
              <a:miter lim="800000"/>
            </a:ln>
            <a:effectLst/>
          </p:spPr>
        </p:cxnSp>
        <p:sp>
          <p:nvSpPr>
            <p:cNvPr id="14" name="Oval 13"/>
            <p:cNvSpPr/>
            <p:nvPr/>
          </p:nvSpPr>
          <p:spPr>
            <a:xfrm>
              <a:off x="5695950" y="328358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Text Box 26"/>
            <p:cNvSpPr txBox="1">
              <a:spLocks noChangeArrowheads="1"/>
            </p:cNvSpPr>
            <p:nvPr/>
          </p:nvSpPr>
          <p:spPr bwMode="auto">
            <a:xfrm>
              <a:off x="5758332" y="3346291"/>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6" name="Straight Connector 15"/>
            <p:cNvCxnSpPr/>
            <p:nvPr/>
          </p:nvCxnSpPr>
          <p:spPr>
            <a:xfrm>
              <a:off x="6153150" y="3719195"/>
              <a:ext cx="123825" cy="114300"/>
            </a:xfrm>
            <a:prstGeom prst="line">
              <a:avLst/>
            </a:prstGeom>
            <a:noFill/>
            <a:ln w="6350" cap="flat" cmpd="sng" algn="ctr">
              <a:solidFill>
                <a:sysClr val="windowText" lastClr="000000"/>
              </a:solidFill>
              <a:prstDash val="solid"/>
              <a:miter lim="800000"/>
            </a:ln>
            <a:effectLst/>
          </p:spPr>
        </p:cxnSp>
        <p:cxnSp>
          <p:nvCxnSpPr>
            <p:cNvPr id="17" name="Straight Connector 16"/>
            <p:cNvCxnSpPr/>
            <p:nvPr/>
          </p:nvCxnSpPr>
          <p:spPr>
            <a:xfrm>
              <a:off x="5562600" y="3207385"/>
              <a:ext cx="123825" cy="114300"/>
            </a:xfrm>
            <a:prstGeom prst="line">
              <a:avLst/>
            </a:prstGeom>
            <a:noFill/>
            <a:ln w="6350" cap="flat" cmpd="sng" algn="ctr">
              <a:solidFill>
                <a:sysClr val="windowText" lastClr="000000"/>
              </a:solidFill>
              <a:prstDash val="solid"/>
              <a:miter lim="800000"/>
            </a:ln>
            <a:effectLst/>
          </p:spPr>
        </p:cxnSp>
        <p:grpSp>
          <p:nvGrpSpPr>
            <p:cNvPr id="18" name="Group 17"/>
            <p:cNvGrpSpPr/>
            <p:nvPr/>
          </p:nvGrpSpPr>
          <p:grpSpPr>
            <a:xfrm>
              <a:off x="980440" y="2486025"/>
              <a:ext cx="6229985" cy="457200"/>
              <a:chOff x="980440" y="2486025"/>
              <a:chExt cx="6229985" cy="457200"/>
            </a:xfrm>
          </p:grpSpPr>
          <p:sp>
            <p:nvSpPr>
              <p:cNvPr id="21" name="Oval 20"/>
              <p:cNvSpPr/>
              <p:nvPr/>
            </p:nvSpPr>
            <p:spPr>
              <a:xfrm>
                <a:off x="5648325" y="248602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2" name="Straight Connector 21"/>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23" name="Straight Connector 22"/>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cxnSp>
            <p:nvCxnSpPr>
              <p:cNvPr id="24" name="Straight Connector 23"/>
              <p:cNvCxnSpPr/>
              <p:nvPr/>
            </p:nvCxnSpPr>
            <p:spPr>
              <a:xfrm flipV="1">
                <a:off x="980440" y="2714625"/>
                <a:ext cx="657225" cy="0"/>
              </a:xfrm>
              <a:prstGeom prst="line">
                <a:avLst/>
              </a:prstGeom>
              <a:noFill/>
              <a:ln w="6350" cap="flat" cmpd="sng" algn="ctr">
                <a:solidFill>
                  <a:sysClr val="windowText" lastClr="000000"/>
                </a:solidFill>
                <a:prstDash val="solid"/>
                <a:miter lim="800000"/>
              </a:ln>
              <a:effectLst/>
            </p:spPr>
          </p:cxnSp>
          <p:cxnSp>
            <p:nvCxnSpPr>
              <p:cNvPr id="25" name="Straight Connector 24"/>
              <p:cNvCxnSpPr/>
              <p:nvPr/>
            </p:nvCxnSpPr>
            <p:spPr>
              <a:xfrm>
                <a:off x="1733550" y="2714625"/>
                <a:ext cx="3914775" cy="9525"/>
              </a:xfrm>
              <a:prstGeom prst="line">
                <a:avLst/>
              </a:prstGeom>
              <a:noFill/>
              <a:ln w="6350" cap="flat" cmpd="sng" algn="ctr">
                <a:solidFill>
                  <a:sysClr val="windowText" lastClr="000000"/>
                </a:solidFill>
                <a:prstDash val="solid"/>
                <a:miter lim="800000"/>
              </a:ln>
              <a:effectLst/>
            </p:spPr>
          </p:cxnSp>
          <p:cxnSp>
            <p:nvCxnSpPr>
              <p:cNvPr id="26" name="Straight Connector 25"/>
              <p:cNvCxnSpPr/>
              <p:nvPr/>
            </p:nvCxnSpPr>
            <p:spPr>
              <a:xfrm>
                <a:off x="6067425" y="2733040"/>
                <a:ext cx="1143000" cy="9525"/>
              </a:xfrm>
              <a:prstGeom prst="line">
                <a:avLst/>
              </a:prstGeom>
              <a:noFill/>
              <a:ln w="6350" cap="flat" cmpd="sng" algn="ctr">
                <a:solidFill>
                  <a:sysClr val="windowText" lastClr="000000"/>
                </a:solidFill>
                <a:prstDash val="solid"/>
                <a:miter lim="800000"/>
              </a:ln>
              <a:effectLst/>
            </p:spPr>
          </p:cxnSp>
        </p:grpSp>
        <p:cxnSp>
          <p:nvCxnSpPr>
            <p:cNvPr id="19" name="Straight Connector 18"/>
            <p:cNvCxnSpPr/>
            <p:nvPr/>
          </p:nvCxnSpPr>
          <p:spPr>
            <a:xfrm flipH="1">
              <a:off x="5543550" y="3692525"/>
              <a:ext cx="133350" cy="123825"/>
            </a:xfrm>
            <a:prstGeom prst="line">
              <a:avLst/>
            </a:prstGeom>
            <a:noFill/>
            <a:ln w="6350" cap="flat" cmpd="sng" algn="ctr">
              <a:solidFill>
                <a:sysClr val="windowText" lastClr="000000"/>
              </a:solidFill>
              <a:prstDash val="solid"/>
              <a:miter lim="800000"/>
            </a:ln>
            <a:effectLst/>
          </p:spPr>
        </p:cxnSp>
        <p:cxnSp>
          <p:nvCxnSpPr>
            <p:cNvPr id="20" name="Straight Connector 19"/>
            <p:cNvCxnSpPr/>
            <p:nvPr/>
          </p:nvCxnSpPr>
          <p:spPr>
            <a:xfrm flipH="1">
              <a:off x="6153150" y="3180715"/>
              <a:ext cx="133350" cy="123825"/>
            </a:xfrm>
            <a:prstGeom prst="line">
              <a:avLst/>
            </a:prstGeom>
            <a:noFill/>
            <a:ln w="6350" cap="flat" cmpd="sng" algn="ctr">
              <a:solidFill>
                <a:sysClr val="windowText" lastClr="000000"/>
              </a:solidFill>
              <a:prstDash val="solid"/>
              <a:miter lim="800000"/>
            </a:ln>
            <a:effectLst/>
          </p:spPr>
        </p:cxnSp>
      </p:grpSp>
    </p:spTree>
    <p:extLst>
      <p:ext uri="{BB962C8B-B14F-4D97-AF65-F5344CB8AC3E}">
        <p14:creationId xmlns:p14="http://schemas.microsoft.com/office/powerpoint/2010/main" val="110106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2909"/>
            <a:ext cx="11912958" cy="1815882"/>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LADDER LOGIC DRAWING JOB 7</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Binary</a:t>
            </a:r>
            <a:r>
              <a:rPr kumimoji="0" lang="en-US" altLang="en-US" sz="2800" b="1" i="1" u="sng"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 </a:t>
            </a:r>
            <a:r>
              <a:rPr kumimoji="0" lang="en-US" altLang="en-US" sz="2800" b="1" i="1"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 Binary</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contact turns on a Green Light.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seal-in</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Branch circuit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hold the lights on.</a:t>
            </a:r>
            <a:endParaRPr kumimoji="0" lang="en-US" altLang="en-US" sz="2800" b="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9967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2909"/>
            <a:ext cx="11912958" cy="2246769"/>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PROGRAMMING JOB 7</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buFontTx/>
              <a:buChar char="•"/>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this program using </a:t>
            </a:r>
            <a:r>
              <a:rPr kumimoji="0" lang="en-US" altLang="en-US" sz="2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RSLogix</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500</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Binary</a:t>
            </a:r>
            <a:r>
              <a:rPr kumimoji="0" lang="en-US" altLang="en-US" sz="2800" b="1" i="1" u="sng"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 </a:t>
            </a:r>
            <a:r>
              <a:rPr kumimoji="0" lang="en-US" altLang="en-US" sz="2800" b="1" i="1"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 Binary</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contact turns on a Green Light.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seal-in</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Branch circuit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hold the lights on.</a:t>
            </a:r>
            <a:endParaRPr kumimoji="0" lang="en-US" altLang="en-US" sz="2800" b="0" u="none" strike="noStrike" cap="none" normalizeH="0" baseline="0" dirty="0" smtClean="0">
              <a:ln>
                <a:noFill/>
              </a:ln>
              <a:solidFill>
                <a:schemeClr val="tx1"/>
              </a:solidFill>
              <a:effectLst/>
            </a:endParaRPr>
          </a:p>
        </p:txBody>
      </p:sp>
      <p:grpSp>
        <p:nvGrpSpPr>
          <p:cNvPr id="5" name="Group 4"/>
          <p:cNvGrpSpPr/>
          <p:nvPr/>
        </p:nvGrpSpPr>
        <p:grpSpPr>
          <a:xfrm>
            <a:off x="2266145" y="3072684"/>
            <a:ext cx="6267450" cy="2057400"/>
            <a:chOff x="952500" y="2209800"/>
            <a:chExt cx="6267450" cy="2057400"/>
          </a:xfrm>
        </p:grpSpPr>
        <p:cxnSp>
          <p:nvCxnSpPr>
            <p:cNvPr id="6" name="Straight Connector 5"/>
            <p:cNvCxnSpPr/>
            <p:nvPr/>
          </p:nvCxnSpPr>
          <p:spPr>
            <a:xfrm flipH="1">
              <a:off x="952500" y="2219325"/>
              <a:ext cx="19050" cy="2047875"/>
            </a:xfrm>
            <a:prstGeom prst="line">
              <a:avLst/>
            </a:prstGeom>
            <a:noFill/>
            <a:ln w="6350" cap="flat" cmpd="sng" algn="ctr">
              <a:solidFill>
                <a:sysClr val="windowText" lastClr="000000"/>
              </a:solidFill>
              <a:prstDash val="solid"/>
              <a:miter lim="800000"/>
            </a:ln>
            <a:effectLst/>
          </p:spPr>
        </p:cxnSp>
        <p:cxnSp>
          <p:nvCxnSpPr>
            <p:cNvPr id="7" name="Straight Connector 6"/>
            <p:cNvCxnSpPr/>
            <p:nvPr/>
          </p:nvCxnSpPr>
          <p:spPr>
            <a:xfrm>
              <a:off x="7219950" y="2209800"/>
              <a:ext cx="0" cy="1905000"/>
            </a:xfrm>
            <a:prstGeom prst="line">
              <a:avLst/>
            </a:prstGeom>
            <a:noFill/>
            <a:ln w="6350" cap="flat" cmpd="sng" algn="ctr">
              <a:solidFill>
                <a:sysClr val="windowText" lastClr="000000"/>
              </a:solidFill>
              <a:prstDash val="solid"/>
              <a:miter lim="800000"/>
            </a:ln>
            <a:effectLst/>
          </p:spPr>
        </p:cxnSp>
        <p:cxnSp>
          <p:nvCxnSpPr>
            <p:cNvPr id="8" name="Straight Connector 7"/>
            <p:cNvCxnSpPr/>
            <p:nvPr/>
          </p:nvCxnSpPr>
          <p:spPr>
            <a:xfrm>
              <a:off x="1733550" y="3910725"/>
              <a:ext cx="3962400" cy="0"/>
            </a:xfrm>
            <a:prstGeom prst="line">
              <a:avLst/>
            </a:prstGeom>
            <a:noFill/>
            <a:ln w="6350" cap="flat" cmpd="sng" algn="ctr">
              <a:solidFill>
                <a:sysClr val="windowText" lastClr="000000"/>
              </a:solidFill>
              <a:prstDash val="solid"/>
              <a:miter lim="800000"/>
            </a:ln>
            <a:effectLst/>
          </p:spPr>
        </p:cxnSp>
        <p:cxnSp>
          <p:nvCxnSpPr>
            <p:cNvPr id="9" name="Straight Connector 8"/>
            <p:cNvCxnSpPr/>
            <p:nvPr/>
          </p:nvCxnSpPr>
          <p:spPr>
            <a:xfrm flipV="1">
              <a:off x="971550" y="3896818"/>
              <a:ext cx="657225" cy="0"/>
            </a:xfrm>
            <a:prstGeom prst="line">
              <a:avLst/>
            </a:prstGeom>
            <a:noFill/>
            <a:ln w="6350" cap="flat" cmpd="sng" algn="ctr">
              <a:solidFill>
                <a:sysClr val="windowText" lastClr="000000"/>
              </a:solidFill>
              <a:prstDash val="solid"/>
              <a:miter lim="800000"/>
            </a:ln>
            <a:effectLst/>
          </p:spPr>
        </p:cxnSp>
        <p:cxnSp>
          <p:nvCxnSpPr>
            <p:cNvPr id="10" name="Straight Connector 9"/>
            <p:cNvCxnSpPr/>
            <p:nvPr/>
          </p:nvCxnSpPr>
          <p:spPr>
            <a:xfrm>
              <a:off x="1619250" y="3787021"/>
              <a:ext cx="0" cy="252533"/>
            </a:xfrm>
            <a:prstGeom prst="line">
              <a:avLst/>
            </a:prstGeom>
            <a:noFill/>
            <a:ln w="6350" cap="flat" cmpd="sng" algn="ctr">
              <a:solidFill>
                <a:sysClr val="windowText" lastClr="000000"/>
              </a:solidFill>
              <a:prstDash val="solid"/>
              <a:miter lim="800000"/>
            </a:ln>
            <a:effectLst/>
          </p:spPr>
        </p:cxnSp>
        <p:cxnSp>
          <p:nvCxnSpPr>
            <p:cNvPr id="11" name="Straight Connector 10"/>
            <p:cNvCxnSpPr/>
            <p:nvPr/>
          </p:nvCxnSpPr>
          <p:spPr>
            <a:xfrm>
              <a:off x="1724025" y="3787021"/>
              <a:ext cx="0" cy="252533"/>
            </a:xfrm>
            <a:prstGeom prst="line">
              <a:avLst/>
            </a:prstGeom>
            <a:noFill/>
            <a:ln w="6350" cap="flat" cmpd="sng" algn="ctr">
              <a:solidFill>
                <a:sysClr val="windowText" lastClr="000000"/>
              </a:solidFill>
              <a:prstDash val="solid"/>
              <a:miter lim="800000"/>
            </a:ln>
            <a:effectLst/>
          </p:spPr>
        </p:cxnSp>
        <p:cxnSp>
          <p:nvCxnSpPr>
            <p:cNvPr id="12" name="Straight Connector 11"/>
            <p:cNvCxnSpPr/>
            <p:nvPr/>
          </p:nvCxnSpPr>
          <p:spPr>
            <a:xfrm>
              <a:off x="6076950" y="3885838"/>
              <a:ext cx="1143000" cy="10980"/>
            </a:xfrm>
            <a:prstGeom prst="line">
              <a:avLst/>
            </a:prstGeom>
            <a:noFill/>
            <a:ln w="6350" cap="flat" cmpd="sng" algn="ctr">
              <a:solidFill>
                <a:sysClr val="windowText" lastClr="000000"/>
              </a:solidFill>
              <a:prstDash val="solid"/>
              <a:miter lim="800000"/>
            </a:ln>
            <a:effectLst/>
          </p:spPr>
        </p:cxnSp>
        <p:sp>
          <p:nvSpPr>
            <p:cNvPr id="13" name="Oval 12"/>
            <p:cNvSpPr/>
            <p:nvPr/>
          </p:nvSpPr>
          <p:spPr>
            <a:xfrm>
              <a:off x="5695950" y="3633306"/>
              <a:ext cx="428625" cy="5270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Text Box 26"/>
            <p:cNvSpPr txBox="1">
              <a:spLocks noChangeArrowheads="1"/>
            </p:cNvSpPr>
            <p:nvPr/>
          </p:nvSpPr>
          <p:spPr bwMode="auto">
            <a:xfrm>
              <a:off x="5758332" y="3705588"/>
              <a:ext cx="206062" cy="38245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Connector 14"/>
            <p:cNvCxnSpPr/>
            <p:nvPr/>
          </p:nvCxnSpPr>
          <p:spPr>
            <a:xfrm>
              <a:off x="6153150" y="4135443"/>
              <a:ext cx="123825" cy="131756"/>
            </a:xfrm>
            <a:prstGeom prst="line">
              <a:avLst/>
            </a:prstGeom>
            <a:noFill/>
            <a:ln w="6350" cap="flat" cmpd="sng" algn="ctr">
              <a:solidFill>
                <a:sysClr val="windowText" lastClr="000000"/>
              </a:solidFill>
              <a:prstDash val="solid"/>
              <a:miter lim="800000"/>
            </a:ln>
            <a:effectLst/>
          </p:spPr>
        </p:cxnSp>
        <p:cxnSp>
          <p:nvCxnSpPr>
            <p:cNvPr id="16" name="Straight Connector 15"/>
            <p:cNvCxnSpPr/>
            <p:nvPr/>
          </p:nvCxnSpPr>
          <p:spPr>
            <a:xfrm>
              <a:off x="5562600" y="3545468"/>
              <a:ext cx="123825" cy="131756"/>
            </a:xfrm>
            <a:prstGeom prst="line">
              <a:avLst/>
            </a:prstGeom>
            <a:noFill/>
            <a:ln w="6350" cap="flat" cmpd="sng" algn="ctr">
              <a:solidFill>
                <a:sysClr val="windowText" lastClr="000000"/>
              </a:solidFill>
              <a:prstDash val="solid"/>
              <a:miter lim="800000"/>
            </a:ln>
            <a:effectLst/>
          </p:spPr>
        </p:cxnSp>
        <p:cxnSp>
          <p:nvCxnSpPr>
            <p:cNvPr id="17" name="Straight Connector 16"/>
            <p:cNvCxnSpPr/>
            <p:nvPr/>
          </p:nvCxnSpPr>
          <p:spPr>
            <a:xfrm flipH="1">
              <a:off x="5543550" y="4104700"/>
              <a:ext cx="133350" cy="142736"/>
            </a:xfrm>
            <a:prstGeom prst="line">
              <a:avLst/>
            </a:prstGeom>
            <a:noFill/>
            <a:ln w="6350" cap="flat" cmpd="sng" algn="ctr">
              <a:solidFill>
                <a:sysClr val="windowText" lastClr="000000"/>
              </a:solidFill>
              <a:prstDash val="solid"/>
              <a:miter lim="800000"/>
            </a:ln>
            <a:effectLst/>
          </p:spPr>
        </p:cxnSp>
        <p:cxnSp>
          <p:nvCxnSpPr>
            <p:cNvPr id="18" name="Straight Connector 17"/>
            <p:cNvCxnSpPr/>
            <p:nvPr/>
          </p:nvCxnSpPr>
          <p:spPr>
            <a:xfrm flipH="1">
              <a:off x="6153150" y="3514725"/>
              <a:ext cx="133350" cy="142736"/>
            </a:xfrm>
            <a:prstGeom prst="line">
              <a:avLst/>
            </a:prstGeom>
            <a:noFill/>
            <a:ln w="6350" cap="flat" cmpd="sng" algn="ctr">
              <a:solidFill>
                <a:sysClr val="windowText" lastClr="000000"/>
              </a:solidFill>
              <a:prstDash val="solid"/>
              <a:miter lim="800000"/>
            </a:ln>
            <a:effectLst/>
          </p:spPr>
        </p:cxnSp>
        <p:sp>
          <p:nvSpPr>
            <p:cNvPr id="19" name="Oval 18"/>
            <p:cNvSpPr/>
            <p:nvPr/>
          </p:nvSpPr>
          <p:spPr>
            <a:xfrm>
              <a:off x="5657850" y="2423221"/>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0" name="Straight Connector 19"/>
            <p:cNvCxnSpPr/>
            <p:nvPr/>
          </p:nvCxnSpPr>
          <p:spPr>
            <a:xfrm flipV="1">
              <a:off x="989965" y="2651821"/>
              <a:ext cx="657225" cy="0"/>
            </a:xfrm>
            <a:prstGeom prst="line">
              <a:avLst/>
            </a:prstGeom>
            <a:noFill/>
            <a:ln w="6350" cap="flat" cmpd="sng" algn="ctr">
              <a:solidFill>
                <a:sysClr val="windowText" lastClr="000000"/>
              </a:solidFill>
              <a:prstDash val="solid"/>
              <a:miter lim="800000"/>
            </a:ln>
            <a:effectLst/>
          </p:spPr>
        </p:cxnSp>
        <p:cxnSp>
          <p:nvCxnSpPr>
            <p:cNvPr id="21" name="Straight Connector 20"/>
            <p:cNvCxnSpPr/>
            <p:nvPr/>
          </p:nvCxnSpPr>
          <p:spPr>
            <a:xfrm>
              <a:off x="1743075" y="2651821"/>
              <a:ext cx="3914775" cy="9525"/>
            </a:xfrm>
            <a:prstGeom prst="line">
              <a:avLst/>
            </a:prstGeom>
            <a:noFill/>
            <a:ln w="6350" cap="flat" cmpd="sng" algn="ctr">
              <a:solidFill>
                <a:sysClr val="windowText" lastClr="000000"/>
              </a:solidFill>
              <a:prstDash val="solid"/>
              <a:miter lim="800000"/>
            </a:ln>
            <a:effectLst/>
          </p:spPr>
        </p:cxnSp>
        <p:cxnSp>
          <p:nvCxnSpPr>
            <p:cNvPr id="22" name="Straight Connector 21"/>
            <p:cNvCxnSpPr/>
            <p:nvPr/>
          </p:nvCxnSpPr>
          <p:spPr>
            <a:xfrm>
              <a:off x="6076950" y="2670236"/>
              <a:ext cx="1143000" cy="9525"/>
            </a:xfrm>
            <a:prstGeom prst="line">
              <a:avLst/>
            </a:prstGeom>
            <a:noFill/>
            <a:ln w="6350" cap="flat" cmpd="sng" algn="ctr">
              <a:solidFill>
                <a:sysClr val="windowText" lastClr="000000"/>
              </a:solidFill>
              <a:prstDash val="solid"/>
              <a:miter lim="800000"/>
            </a:ln>
            <a:effectLst/>
          </p:spPr>
        </p:cxnSp>
        <p:grpSp>
          <p:nvGrpSpPr>
            <p:cNvPr id="28" name="Group 27"/>
            <p:cNvGrpSpPr/>
            <p:nvPr/>
          </p:nvGrpSpPr>
          <p:grpSpPr>
            <a:xfrm>
              <a:off x="1348928" y="2536886"/>
              <a:ext cx="709613" cy="753109"/>
              <a:chOff x="1348928" y="2536886"/>
              <a:chExt cx="709613" cy="753109"/>
            </a:xfrm>
          </p:grpSpPr>
          <p:grpSp>
            <p:nvGrpSpPr>
              <p:cNvPr id="29" name="Group 28"/>
              <p:cNvGrpSpPr/>
              <p:nvPr/>
            </p:nvGrpSpPr>
            <p:grpSpPr>
              <a:xfrm>
                <a:off x="1638300" y="2536886"/>
                <a:ext cx="104775" cy="229235"/>
                <a:chOff x="1628775" y="2599690"/>
                <a:chExt cx="104775" cy="229235"/>
              </a:xfrm>
            </p:grpSpPr>
            <p:cxnSp>
              <p:nvCxnSpPr>
                <p:cNvPr id="37" name="Straight Connector 36"/>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38" name="Straight Connector 37"/>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30" name="Straight Connector 29"/>
              <p:cNvCxnSpPr/>
              <p:nvPr/>
            </p:nvCxnSpPr>
            <p:spPr>
              <a:xfrm>
                <a:off x="1348928" y="265182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055120" y="266198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655504" y="3070920"/>
                <a:ext cx="104775" cy="219075"/>
                <a:chOff x="1619250" y="3416935"/>
                <a:chExt cx="104775" cy="219075"/>
              </a:xfrm>
            </p:grpSpPr>
            <p:cxnSp>
              <p:nvCxnSpPr>
                <p:cNvPr id="35" name="Straight Connector 34"/>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36" name="Straight Connector 35"/>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grpSp>
          <p:cxnSp>
            <p:nvCxnSpPr>
              <p:cNvPr id="33" name="Straight Connector 32"/>
              <p:cNvCxnSpPr/>
              <p:nvPr/>
            </p:nvCxnSpPr>
            <p:spPr>
              <a:xfrm>
                <a:off x="1348928"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760279"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3841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15882"/>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LADDER</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LOGIC DRAWING</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JOB 8</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Binary</a:t>
            </a:r>
            <a:r>
              <a:rPr kumimoji="0" lang="en-US" altLang="en-US" sz="2800" b="1" i="1" u="sng"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 </a:t>
            </a:r>
            <a:r>
              <a:rPr kumimoji="0" lang="en-US" altLang="en-US" sz="2800" b="1" i="1"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Binary</a:t>
            </a:r>
            <a:r>
              <a:rPr kumimoji="0" lang="en-US" altLang="en-US" sz="2800" b="1" i="1" u="sng"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contact turns on a Green Light.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seal-in</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Branch circuit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hold the lights on.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Closed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to reset the circuit</a:t>
            </a:r>
            <a:endParaRPr kumimoji="0" lang="en-US" altLang="en-US" sz="2800" b="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9037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57462" y="2557530"/>
            <a:ext cx="6257925" cy="3791755"/>
            <a:chOff x="962025" y="2209800"/>
            <a:chExt cx="6257925" cy="3791755"/>
          </a:xfrm>
        </p:grpSpPr>
        <p:grpSp>
          <p:nvGrpSpPr>
            <p:cNvPr id="5" name="Group 4"/>
            <p:cNvGrpSpPr/>
            <p:nvPr/>
          </p:nvGrpSpPr>
          <p:grpSpPr>
            <a:xfrm>
              <a:off x="966153" y="2209800"/>
              <a:ext cx="6253797" cy="3791755"/>
              <a:chOff x="966153" y="2209800"/>
              <a:chExt cx="6253797" cy="3791755"/>
            </a:xfrm>
          </p:grpSpPr>
          <p:sp>
            <p:nvSpPr>
              <p:cNvPr id="33" name="Oval 32"/>
              <p:cNvSpPr/>
              <p:nvPr/>
            </p:nvSpPr>
            <p:spPr>
              <a:xfrm>
                <a:off x="5648325" y="248602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4" name="Straight Connector 33"/>
              <p:cNvCxnSpPr/>
              <p:nvPr/>
            </p:nvCxnSpPr>
            <p:spPr>
              <a:xfrm flipH="1">
                <a:off x="966153" y="2297747"/>
                <a:ext cx="32165" cy="3703808"/>
              </a:xfrm>
              <a:prstGeom prst="line">
                <a:avLst/>
              </a:prstGeom>
              <a:noFill/>
              <a:ln w="6350" cap="flat" cmpd="sng" algn="ctr">
                <a:solidFill>
                  <a:sysClr val="windowText" lastClr="000000"/>
                </a:solidFill>
                <a:prstDash val="solid"/>
                <a:miter lim="800000"/>
              </a:ln>
              <a:effectLst/>
            </p:spPr>
          </p:cxnSp>
          <p:cxnSp>
            <p:nvCxnSpPr>
              <p:cNvPr id="35" name="Straight Connector 34"/>
              <p:cNvCxnSpPr/>
              <p:nvPr/>
            </p:nvCxnSpPr>
            <p:spPr>
              <a:xfrm flipH="1">
                <a:off x="7210425" y="2209800"/>
                <a:ext cx="9525" cy="3791755"/>
              </a:xfrm>
              <a:prstGeom prst="line">
                <a:avLst/>
              </a:prstGeom>
              <a:noFill/>
              <a:ln w="6350" cap="flat" cmpd="sng" algn="ctr">
                <a:solidFill>
                  <a:sysClr val="windowText" lastClr="000000"/>
                </a:solidFill>
                <a:prstDash val="solid"/>
                <a:miter lim="800000"/>
              </a:ln>
              <a:effectLst/>
            </p:spPr>
          </p:cxnSp>
          <p:cxnSp>
            <p:nvCxnSpPr>
              <p:cNvPr id="36" name="Straight Connector 35"/>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37" name="Straight Connector 36"/>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cxnSp>
            <p:nvCxnSpPr>
              <p:cNvPr id="38" name="Straight Connector 37"/>
              <p:cNvCxnSpPr/>
              <p:nvPr/>
            </p:nvCxnSpPr>
            <p:spPr>
              <a:xfrm flipV="1">
                <a:off x="980440" y="2714625"/>
                <a:ext cx="657225" cy="0"/>
              </a:xfrm>
              <a:prstGeom prst="line">
                <a:avLst/>
              </a:prstGeom>
              <a:noFill/>
              <a:ln w="6350" cap="flat" cmpd="sng" algn="ctr">
                <a:solidFill>
                  <a:sysClr val="windowText" lastClr="000000"/>
                </a:solidFill>
                <a:prstDash val="solid"/>
                <a:miter lim="800000"/>
              </a:ln>
              <a:effectLst/>
            </p:spPr>
          </p:cxnSp>
          <p:cxnSp>
            <p:nvCxnSpPr>
              <p:cNvPr id="39" name="Straight Connector 38"/>
              <p:cNvCxnSpPr/>
              <p:nvPr/>
            </p:nvCxnSpPr>
            <p:spPr>
              <a:xfrm>
                <a:off x="1733550" y="2714625"/>
                <a:ext cx="2009775" cy="0"/>
              </a:xfrm>
              <a:prstGeom prst="line">
                <a:avLst/>
              </a:prstGeom>
              <a:noFill/>
              <a:ln w="6350" cap="flat" cmpd="sng" algn="ctr">
                <a:solidFill>
                  <a:sysClr val="windowText" lastClr="000000"/>
                </a:solidFill>
                <a:prstDash val="solid"/>
                <a:miter lim="800000"/>
              </a:ln>
              <a:effectLst/>
            </p:spPr>
          </p:cxnSp>
          <p:cxnSp>
            <p:nvCxnSpPr>
              <p:cNvPr id="40" name="Straight Connector 39"/>
              <p:cNvCxnSpPr/>
              <p:nvPr/>
            </p:nvCxnSpPr>
            <p:spPr>
              <a:xfrm>
                <a:off x="6067425" y="2733040"/>
                <a:ext cx="1143000" cy="9525"/>
              </a:xfrm>
              <a:prstGeom prst="line">
                <a:avLst/>
              </a:prstGeom>
              <a:noFill/>
              <a:ln w="6350" cap="flat" cmpd="sng" algn="ctr">
                <a:solidFill>
                  <a:sysClr val="windowText" lastClr="000000"/>
                </a:solidFill>
                <a:prstDash val="solid"/>
                <a:miter lim="800000"/>
              </a:ln>
              <a:effectLst/>
            </p:spPr>
          </p:cxnSp>
          <p:sp>
            <p:nvSpPr>
              <p:cNvPr id="42" name="Text Box 26"/>
              <p:cNvSpPr txBox="1">
                <a:spLocks noChangeArrowheads="1"/>
              </p:cNvSpPr>
              <p:nvPr/>
            </p:nvSpPr>
            <p:spPr bwMode="auto">
              <a:xfrm>
                <a:off x="5758332" y="3346291"/>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6" name="Group 5"/>
            <p:cNvGrpSpPr/>
            <p:nvPr/>
          </p:nvGrpSpPr>
          <p:grpSpPr>
            <a:xfrm>
              <a:off x="1347553" y="2583180"/>
              <a:ext cx="709613" cy="753109"/>
              <a:chOff x="1348928" y="2536886"/>
              <a:chExt cx="709613" cy="753109"/>
            </a:xfrm>
          </p:grpSpPr>
          <p:grpSp>
            <p:nvGrpSpPr>
              <p:cNvPr id="23" name="Group 22"/>
              <p:cNvGrpSpPr/>
              <p:nvPr/>
            </p:nvGrpSpPr>
            <p:grpSpPr>
              <a:xfrm>
                <a:off x="1638300" y="2536886"/>
                <a:ext cx="104775" cy="229235"/>
                <a:chOff x="1628775" y="2599690"/>
                <a:chExt cx="104775" cy="229235"/>
              </a:xfrm>
            </p:grpSpPr>
            <p:cxnSp>
              <p:nvCxnSpPr>
                <p:cNvPr id="31" name="Straight Connector 30"/>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32" name="Straight Connector 31"/>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24" name="Straight Connector 23"/>
              <p:cNvCxnSpPr/>
              <p:nvPr/>
            </p:nvCxnSpPr>
            <p:spPr>
              <a:xfrm>
                <a:off x="1348928" y="265182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055120" y="266198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1655504" y="3070920"/>
                <a:ext cx="104775" cy="219075"/>
                <a:chOff x="1619250" y="3416935"/>
                <a:chExt cx="104775" cy="219075"/>
              </a:xfrm>
            </p:grpSpPr>
            <p:cxnSp>
              <p:nvCxnSpPr>
                <p:cNvPr id="29" name="Straight Connector 28"/>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30" name="Straight Connector 29"/>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grpSp>
          <p:cxnSp>
            <p:nvCxnSpPr>
              <p:cNvPr id="27" name="Straight Connector 26"/>
              <p:cNvCxnSpPr/>
              <p:nvPr/>
            </p:nvCxnSpPr>
            <p:spPr>
              <a:xfrm>
                <a:off x="1348928"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760279"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962025" y="3808413"/>
              <a:ext cx="6248400" cy="752474"/>
              <a:chOff x="971550" y="3180715"/>
              <a:chExt cx="6248400" cy="652780"/>
            </a:xfrm>
          </p:grpSpPr>
          <p:cxnSp>
            <p:nvCxnSpPr>
              <p:cNvPr id="12" name="Straight Connector 11"/>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13" name="Straight Connector 12"/>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cxnSp>
            <p:nvCxnSpPr>
              <p:cNvPr id="14" name="Straight Connector 13"/>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15" name="Straight Connector 14"/>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cxnSp>
            <p:nvCxnSpPr>
              <p:cNvPr id="16" name="Straight Connector 15"/>
              <p:cNvCxnSpPr/>
              <p:nvPr/>
            </p:nvCxnSpPr>
            <p:spPr>
              <a:xfrm>
                <a:off x="6076950" y="3502660"/>
                <a:ext cx="1143000" cy="9525"/>
              </a:xfrm>
              <a:prstGeom prst="line">
                <a:avLst/>
              </a:prstGeom>
              <a:noFill/>
              <a:ln w="6350" cap="flat" cmpd="sng" algn="ctr">
                <a:solidFill>
                  <a:sysClr val="windowText" lastClr="000000"/>
                </a:solidFill>
                <a:prstDash val="solid"/>
                <a:miter lim="800000"/>
              </a:ln>
              <a:effectLst/>
            </p:spPr>
          </p:cxnSp>
          <p:sp>
            <p:nvSpPr>
              <p:cNvPr id="17" name="Oval 16"/>
              <p:cNvSpPr/>
              <p:nvPr/>
            </p:nvSpPr>
            <p:spPr>
              <a:xfrm>
                <a:off x="5695950" y="328358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26"/>
              <p:cNvSpPr txBox="1">
                <a:spLocks noChangeArrowheads="1"/>
              </p:cNvSpPr>
              <p:nvPr/>
            </p:nvSpPr>
            <p:spPr bwMode="auto">
              <a:xfrm>
                <a:off x="5758332" y="3346291"/>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9" name="Straight Connector 18"/>
              <p:cNvCxnSpPr/>
              <p:nvPr/>
            </p:nvCxnSpPr>
            <p:spPr>
              <a:xfrm>
                <a:off x="6153150" y="3719195"/>
                <a:ext cx="123825" cy="114300"/>
              </a:xfrm>
              <a:prstGeom prst="line">
                <a:avLst/>
              </a:prstGeom>
              <a:noFill/>
              <a:ln w="6350" cap="flat" cmpd="sng" algn="ctr">
                <a:solidFill>
                  <a:sysClr val="windowText" lastClr="000000"/>
                </a:solidFill>
                <a:prstDash val="solid"/>
                <a:miter lim="800000"/>
              </a:ln>
              <a:effectLst/>
            </p:spPr>
          </p:cxnSp>
          <p:cxnSp>
            <p:nvCxnSpPr>
              <p:cNvPr id="20" name="Straight Connector 19"/>
              <p:cNvCxnSpPr/>
              <p:nvPr/>
            </p:nvCxnSpPr>
            <p:spPr>
              <a:xfrm>
                <a:off x="5562600" y="3207385"/>
                <a:ext cx="123825" cy="114300"/>
              </a:xfrm>
              <a:prstGeom prst="line">
                <a:avLst/>
              </a:prstGeom>
              <a:noFill/>
              <a:ln w="6350" cap="flat" cmpd="sng" algn="ctr">
                <a:solidFill>
                  <a:sysClr val="windowText" lastClr="000000"/>
                </a:solidFill>
                <a:prstDash val="solid"/>
                <a:miter lim="800000"/>
              </a:ln>
              <a:effectLst/>
            </p:spPr>
          </p:cxnSp>
          <p:cxnSp>
            <p:nvCxnSpPr>
              <p:cNvPr id="21" name="Straight Connector 20"/>
              <p:cNvCxnSpPr/>
              <p:nvPr/>
            </p:nvCxnSpPr>
            <p:spPr>
              <a:xfrm flipH="1">
                <a:off x="5543550" y="3692525"/>
                <a:ext cx="133350" cy="123825"/>
              </a:xfrm>
              <a:prstGeom prst="line">
                <a:avLst/>
              </a:prstGeom>
              <a:noFill/>
              <a:ln w="6350" cap="flat" cmpd="sng" algn="ctr">
                <a:solidFill>
                  <a:sysClr val="windowText" lastClr="000000"/>
                </a:solidFill>
                <a:prstDash val="solid"/>
                <a:miter lim="800000"/>
              </a:ln>
              <a:effectLst/>
            </p:spPr>
          </p:cxnSp>
          <p:cxnSp>
            <p:nvCxnSpPr>
              <p:cNvPr id="22" name="Straight Connector 21"/>
              <p:cNvCxnSpPr/>
              <p:nvPr/>
            </p:nvCxnSpPr>
            <p:spPr>
              <a:xfrm flipH="1">
                <a:off x="6153150" y="3180715"/>
                <a:ext cx="133350" cy="123825"/>
              </a:xfrm>
              <a:prstGeom prst="line">
                <a:avLst/>
              </a:prstGeom>
              <a:noFill/>
              <a:ln w="6350" cap="flat" cmpd="sng" algn="ctr">
                <a:solidFill>
                  <a:sysClr val="windowText" lastClr="000000"/>
                </a:solidFill>
                <a:prstDash val="solid"/>
                <a:miter lim="800000"/>
              </a:ln>
              <a:effectLst/>
            </p:spPr>
          </p:cxnSp>
        </p:grpSp>
        <p:grpSp>
          <p:nvGrpSpPr>
            <p:cNvPr id="8" name="Group 7"/>
            <p:cNvGrpSpPr/>
            <p:nvPr/>
          </p:nvGrpSpPr>
          <p:grpSpPr>
            <a:xfrm>
              <a:off x="3751474" y="2615187"/>
              <a:ext cx="104775" cy="229235"/>
              <a:chOff x="1628775" y="2599690"/>
              <a:chExt cx="104775" cy="229235"/>
            </a:xfrm>
          </p:grpSpPr>
          <p:cxnSp>
            <p:nvCxnSpPr>
              <p:cNvPr id="10" name="Straight Connector 9"/>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11" name="Straight Connector 10"/>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9" name="Straight Connector 8"/>
            <p:cNvCxnSpPr>
              <a:endCxn id="33" idx="2"/>
            </p:cNvCxnSpPr>
            <p:nvPr/>
          </p:nvCxnSpPr>
          <p:spPr>
            <a:xfrm>
              <a:off x="3856249" y="2711844"/>
              <a:ext cx="1792076" cy="2781"/>
            </a:xfrm>
            <a:prstGeom prst="line">
              <a:avLst/>
            </a:prstGeom>
            <a:noFill/>
            <a:ln w="6350" cap="flat" cmpd="sng" algn="ctr">
              <a:solidFill>
                <a:sysClr val="windowText" lastClr="000000"/>
              </a:solidFill>
              <a:prstDash val="solid"/>
              <a:miter lim="800000"/>
            </a:ln>
            <a:effectLst/>
          </p:spPr>
        </p:cxnSp>
      </p:grpSp>
      <p:sp>
        <p:nvSpPr>
          <p:cNvPr id="47" name="Rectangle 46"/>
          <p:cNvSpPr/>
          <p:nvPr/>
        </p:nvSpPr>
        <p:spPr>
          <a:xfrm>
            <a:off x="0" y="52077"/>
            <a:ext cx="12088969" cy="2523768"/>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PROGRAMMING JOB 8</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buFontTx/>
              <a:buChar char="•"/>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this program using </a:t>
            </a:r>
            <a:r>
              <a:rPr kumimoji="0" lang="en-US" altLang="en-US" sz="2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RSLogix</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500</a:t>
            </a:r>
          </a:p>
          <a:p>
            <a:pPr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Binary</a:t>
            </a:r>
            <a:r>
              <a:rPr kumimoji="0" lang="en-US" altLang="en-US" sz="2800" b="1" i="1" u="sng"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 </a:t>
            </a:r>
            <a:r>
              <a:rPr kumimoji="0" lang="en-US" altLang="en-US" sz="2800" b="1" i="1"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Binary</a:t>
            </a:r>
            <a:r>
              <a:rPr kumimoji="0" lang="en-US" altLang="en-US" sz="2800" b="1" i="1" u="sng"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bit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contact turns on a Green Light.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seal-in</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Branch circuit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hold the lights on.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Closed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to reset the circuit</a:t>
            </a:r>
            <a:endParaRPr kumimoji="0" lang="en-US" altLang="en-US" sz="2800" b="0" u="none" strike="noStrike" cap="none" normalizeH="0" baseline="0" dirty="0" smtClean="0">
              <a:ln>
                <a:noFill/>
              </a:ln>
              <a:solidFill>
                <a:schemeClr val="tx1"/>
              </a:solidFill>
              <a:effectLst/>
            </a:endParaRPr>
          </a:p>
          <a:p>
            <a:pPr lvl="0"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56853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p:cNvSpPr/>
          <p:nvPr/>
        </p:nvSpPr>
        <p:spPr>
          <a:xfrm>
            <a:off x="150253" y="120647"/>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9</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cxnSp>
        <p:nvCxnSpPr>
          <p:cNvPr id="42" name="Straight Connector 41"/>
          <p:cNvCxnSpPr/>
          <p:nvPr/>
        </p:nvCxnSpPr>
        <p:spPr>
          <a:xfrm flipH="1">
            <a:off x="2643025" y="1613291"/>
            <a:ext cx="11041" cy="4786692"/>
          </a:xfrm>
          <a:prstGeom prst="line">
            <a:avLst/>
          </a:prstGeom>
          <a:noFill/>
          <a:ln w="6350" cap="flat" cmpd="sng" algn="ctr">
            <a:solidFill>
              <a:sysClr val="windowText" lastClr="000000"/>
            </a:solidFill>
            <a:prstDash val="solid"/>
            <a:miter lim="800000"/>
          </a:ln>
          <a:effectLst/>
        </p:spPr>
      </p:cxnSp>
      <p:cxnSp>
        <p:nvCxnSpPr>
          <p:cNvPr id="72" name="Straight Connector 71"/>
          <p:cNvCxnSpPr/>
          <p:nvPr/>
        </p:nvCxnSpPr>
        <p:spPr>
          <a:xfrm>
            <a:off x="9623212" y="1608786"/>
            <a:ext cx="0" cy="4701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7" name="Group 156"/>
          <p:cNvGrpSpPr/>
          <p:nvPr/>
        </p:nvGrpSpPr>
        <p:grpSpPr>
          <a:xfrm>
            <a:off x="2631036" y="1495156"/>
            <a:ext cx="6977150" cy="1105229"/>
            <a:chOff x="2736214" y="2005481"/>
            <a:chExt cx="6977150" cy="1105229"/>
          </a:xfrm>
        </p:grpSpPr>
        <p:cxnSp>
          <p:nvCxnSpPr>
            <p:cNvPr id="56" name="Straight Connector 55"/>
            <p:cNvCxnSpPr/>
            <p:nvPr/>
          </p:nvCxnSpPr>
          <p:spPr>
            <a:xfrm>
              <a:off x="3384549" y="2364495"/>
              <a:ext cx="0" cy="219075"/>
            </a:xfrm>
            <a:prstGeom prst="line">
              <a:avLst/>
            </a:prstGeom>
            <a:noFill/>
            <a:ln w="6350" cap="flat" cmpd="sng" algn="ctr">
              <a:solidFill>
                <a:sysClr val="windowText" lastClr="000000"/>
              </a:solidFill>
              <a:prstDash val="solid"/>
              <a:miter lim="800000"/>
            </a:ln>
            <a:effectLst/>
          </p:spPr>
        </p:cxnSp>
        <p:cxnSp>
          <p:nvCxnSpPr>
            <p:cNvPr id="57" name="Straight Connector 56"/>
            <p:cNvCxnSpPr/>
            <p:nvPr/>
          </p:nvCxnSpPr>
          <p:spPr>
            <a:xfrm>
              <a:off x="3489324" y="2365130"/>
              <a:ext cx="0" cy="228600"/>
            </a:xfrm>
            <a:prstGeom prst="line">
              <a:avLst/>
            </a:prstGeom>
            <a:noFill/>
            <a:ln w="6350" cap="flat" cmpd="sng" algn="ctr">
              <a:solidFill>
                <a:sysClr val="windowText" lastClr="000000"/>
              </a:solidFill>
              <a:prstDash val="solid"/>
              <a:miter lim="800000"/>
            </a:ln>
            <a:effectLst/>
          </p:spPr>
        </p:cxnSp>
        <p:cxnSp>
          <p:nvCxnSpPr>
            <p:cNvPr id="58" name="Straight Connector 57"/>
            <p:cNvCxnSpPr/>
            <p:nvPr/>
          </p:nvCxnSpPr>
          <p:spPr>
            <a:xfrm flipV="1">
              <a:off x="2736214" y="2479430"/>
              <a:ext cx="657225" cy="0"/>
            </a:xfrm>
            <a:prstGeom prst="line">
              <a:avLst/>
            </a:prstGeom>
            <a:noFill/>
            <a:ln w="6350" cap="flat" cmpd="sng" algn="ctr">
              <a:solidFill>
                <a:sysClr val="windowText" lastClr="000000"/>
              </a:solidFill>
              <a:prstDash val="solid"/>
              <a:miter lim="800000"/>
            </a:ln>
            <a:effectLst/>
          </p:spPr>
        </p:cxnSp>
        <p:cxnSp>
          <p:nvCxnSpPr>
            <p:cNvPr id="59" name="Straight Connector 58"/>
            <p:cNvCxnSpPr/>
            <p:nvPr/>
          </p:nvCxnSpPr>
          <p:spPr>
            <a:xfrm>
              <a:off x="3489324" y="2479430"/>
              <a:ext cx="3914775" cy="9525"/>
            </a:xfrm>
            <a:prstGeom prst="line">
              <a:avLst/>
            </a:prstGeom>
            <a:noFill/>
            <a:ln w="6350" cap="flat" cmpd="sng" algn="ctr">
              <a:solidFill>
                <a:sysClr val="windowText" lastClr="000000"/>
              </a:solidFill>
              <a:prstDash val="solid"/>
              <a:miter lim="800000"/>
            </a:ln>
            <a:effectLst/>
          </p:spPr>
        </p:cxnSp>
        <p:sp>
          <p:nvSpPr>
            <p:cNvPr id="61" name="Text Box 19"/>
            <p:cNvSpPr txBox="1">
              <a:spLocks noChangeArrowheads="1"/>
            </p:cNvSpPr>
            <p:nvPr/>
          </p:nvSpPr>
          <p:spPr bwMode="auto">
            <a:xfrm>
              <a:off x="7508874" y="2320680"/>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70" name="Straight Connector 69"/>
            <p:cNvCxnSpPr/>
            <p:nvPr/>
          </p:nvCxnSpPr>
          <p:spPr>
            <a:xfrm>
              <a:off x="8594518" y="2456666"/>
              <a:ext cx="1118846" cy="0"/>
            </a:xfrm>
            <a:prstGeom prst="line">
              <a:avLst/>
            </a:prstGeom>
          </p:spPr>
          <p:style>
            <a:lnRef idx="1">
              <a:schemeClr val="dk1"/>
            </a:lnRef>
            <a:fillRef idx="0">
              <a:schemeClr val="dk1"/>
            </a:fillRef>
            <a:effectRef idx="0">
              <a:schemeClr val="dk1"/>
            </a:effectRef>
            <a:fontRef idx="minor">
              <a:schemeClr val="tx1"/>
            </a:fontRef>
          </p:style>
        </p:cxnSp>
        <p:grpSp>
          <p:nvGrpSpPr>
            <p:cNvPr id="91" name="Group 90"/>
            <p:cNvGrpSpPr/>
            <p:nvPr/>
          </p:nvGrpSpPr>
          <p:grpSpPr>
            <a:xfrm>
              <a:off x="7307838" y="2005481"/>
              <a:ext cx="2149273" cy="1105229"/>
              <a:chOff x="7076673" y="1863813"/>
              <a:chExt cx="2149273" cy="1105229"/>
            </a:xfrm>
          </p:grpSpPr>
          <p:sp>
            <p:nvSpPr>
              <p:cNvPr id="69" name="Rectangle 68"/>
              <p:cNvSpPr/>
              <p:nvPr/>
            </p:nvSpPr>
            <p:spPr>
              <a:xfrm>
                <a:off x="7116306" y="2121548"/>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a:off x="8363352" y="2798170"/>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8363352" y="2117152"/>
                <a:ext cx="628982" cy="245703"/>
              </a:xfrm>
              <a:prstGeom prst="rect">
                <a:avLst/>
              </a:prstGeom>
              <a:noFill/>
            </p:spPr>
            <p:txBody>
              <a:bodyPr wrap="square" rtlCol="0">
                <a:spAutoFit/>
              </a:bodyPr>
              <a:lstStyle/>
              <a:p>
                <a:r>
                  <a:rPr lang="en-US" sz="1000" dirty="0" smtClean="0"/>
                  <a:t>(EN)</a:t>
                </a:r>
                <a:endParaRPr lang="en-US" sz="1000" dirty="0"/>
              </a:p>
            </p:txBody>
          </p:sp>
          <p:sp>
            <p:nvSpPr>
              <p:cNvPr id="74" name="TextBox 73"/>
              <p:cNvSpPr txBox="1"/>
              <p:nvPr/>
            </p:nvSpPr>
            <p:spPr>
              <a:xfrm>
                <a:off x="8368785" y="2584277"/>
                <a:ext cx="628982" cy="245703"/>
              </a:xfrm>
              <a:prstGeom prst="rect">
                <a:avLst/>
              </a:prstGeom>
              <a:noFill/>
            </p:spPr>
            <p:txBody>
              <a:bodyPr wrap="square" rtlCol="0">
                <a:spAutoFit/>
              </a:bodyPr>
              <a:lstStyle/>
              <a:p>
                <a:r>
                  <a:rPr lang="en-US" sz="1000" dirty="0" smtClean="0"/>
                  <a:t>(DN)</a:t>
                </a:r>
                <a:endParaRPr lang="en-US" sz="1000" dirty="0"/>
              </a:p>
            </p:txBody>
          </p:sp>
          <p:sp>
            <p:nvSpPr>
              <p:cNvPr id="75" name="TextBox 74"/>
              <p:cNvSpPr txBox="1"/>
              <p:nvPr/>
            </p:nvSpPr>
            <p:spPr>
              <a:xfrm>
                <a:off x="7077047" y="1863813"/>
                <a:ext cx="917716" cy="307129"/>
              </a:xfrm>
              <a:prstGeom prst="rect">
                <a:avLst/>
              </a:prstGeom>
              <a:noFill/>
            </p:spPr>
            <p:txBody>
              <a:bodyPr wrap="square" rtlCol="0">
                <a:spAutoFit/>
              </a:bodyPr>
              <a:lstStyle/>
              <a:p>
                <a:r>
                  <a:rPr lang="en-US" sz="1400" dirty="0" smtClean="0"/>
                  <a:t>TON</a:t>
                </a:r>
                <a:endParaRPr lang="en-US" sz="1400" dirty="0"/>
              </a:p>
            </p:txBody>
          </p:sp>
          <p:sp>
            <p:nvSpPr>
              <p:cNvPr id="76" name="TextBox 75"/>
              <p:cNvSpPr txBox="1"/>
              <p:nvPr/>
            </p:nvSpPr>
            <p:spPr>
              <a:xfrm>
                <a:off x="7076673" y="2157252"/>
                <a:ext cx="2046461" cy="783178"/>
              </a:xfrm>
              <a:prstGeom prst="rect">
                <a:avLst/>
              </a:prstGeom>
              <a:noFill/>
            </p:spPr>
            <p:txBody>
              <a:bodyPr wrap="square" rtlCol="0">
                <a:spAutoFit/>
              </a:bodyPr>
              <a:lstStyle/>
              <a:p>
                <a:r>
                  <a:rPr lang="en-US" sz="900" dirty="0" smtClean="0"/>
                  <a:t>TIMER ON DELAY</a:t>
                </a:r>
              </a:p>
              <a:p>
                <a:r>
                  <a:rPr lang="en-US" sz="900" dirty="0" smtClean="0"/>
                  <a:t>TIMER                      T4:0</a:t>
                </a:r>
              </a:p>
              <a:p>
                <a:r>
                  <a:rPr lang="en-US" sz="900" dirty="0" smtClean="0"/>
                  <a:t>TIME BASE               0.01</a:t>
                </a:r>
              </a:p>
              <a:p>
                <a:r>
                  <a:rPr lang="en-US" sz="900" dirty="0" smtClean="0"/>
                  <a:t>PRESET                      120</a:t>
                </a:r>
              </a:p>
              <a:p>
                <a:r>
                  <a:rPr lang="en-US" sz="900" dirty="0" smtClean="0"/>
                  <a:t>ACCUM                          0</a:t>
                </a:r>
                <a:endParaRPr lang="en-US" sz="900" dirty="0"/>
              </a:p>
            </p:txBody>
          </p:sp>
        </p:grpSp>
      </p:grpSp>
      <p:grpSp>
        <p:nvGrpSpPr>
          <p:cNvPr id="103" name="Group 102"/>
          <p:cNvGrpSpPr/>
          <p:nvPr/>
        </p:nvGrpSpPr>
        <p:grpSpPr>
          <a:xfrm>
            <a:off x="2655689" y="3298379"/>
            <a:ext cx="6967523" cy="1105229"/>
            <a:chOff x="2515410" y="4419915"/>
            <a:chExt cx="6967523" cy="1105229"/>
          </a:xfrm>
        </p:grpSpPr>
        <p:grpSp>
          <p:nvGrpSpPr>
            <p:cNvPr id="90" name="Group 89"/>
            <p:cNvGrpSpPr/>
            <p:nvPr/>
          </p:nvGrpSpPr>
          <p:grpSpPr>
            <a:xfrm>
              <a:off x="2515410" y="4740499"/>
              <a:ext cx="4992844" cy="331787"/>
              <a:chOff x="2524098" y="5020545"/>
              <a:chExt cx="4992844" cy="331787"/>
            </a:xfrm>
          </p:grpSpPr>
          <p:cxnSp>
            <p:nvCxnSpPr>
              <p:cNvPr id="44" name="Straight Connector 43"/>
              <p:cNvCxnSpPr/>
              <p:nvPr/>
            </p:nvCxnSpPr>
            <p:spPr>
              <a:xfrm>
                <a:off x="3276573" y="5191008"/>
                <a:ext cx="3885455" cy="7995"/>
              </a:xfrm>
              <a:prstGeom prst="line">
                <a:avLst/>
              </a:prstGeom>
              <a:noFill/>
              <a:ln w="6350" cap="flat" cmpd="sng" algn="ctr">
                <a:solidFill>
                  <a:sysClr val="windowText" lastClr="000000"/>
                </a:solidFill>
                <a:prstDash val="solid"/>
                <a:miter lim="800000"/>
              </a:ln>
              <a:effectLst/>
            </p:spPr>
          </p:cxnSp>
          <p:cxnSp>
            <p:nvCxnSpPr>
              <p:cNvPr id="45" name="Straight Connector 44"/>
              <p:cNvCxnSpPr/>
              <p:nvPr/>
            </p:nvCxnSpPr>
            <p:spPr>
              <a:xfrm>
                <a:off x="2524098" y="5186439"/>
                <a:ext cx="657225" cy="0"/>
              </a:xfrm>
              <a:prstGeom prst="line">
                <a:avLst/>
              </a:prstGeom>
              <a:noFill/>
              <a:ln w="6350" cap="flat" cmpd="sng" algn="ctr">
                <a:solidFill>
                  <a:sysClr val="windowText" lastClr="000000"/>
                </a:solidFill>
                <a:prstDash val="solid"/>
                <a:miter lim="800000"/>
              </a:ln>
              <a:effectLst/>
            </p:spPr>
          </p:cxnSp>
          <p:cxnSp>
            <p:nvCxnSpPr>
              <p:cNvPr id="66" name="Straight Connector 65"/>
              <p:cNvCxnSpPr/>
              <p:nvPr/>
            </p:nvCxnSpPr>
            <p:spPr>
              <a:xfrm>
                <a:off x="3171798" y="5091189"/>
                <a:ext cx="0" cy="219075"/>
              </a:xfrm>
              <a:prstGeom prst="line">
                <a:avLst/>
              </a:prstGeom>
              <a:noFill/>
              <a:ln w="6350" cap="flat" cmpd="sng" algn="ctr">
                <a:solidFill>
                  <a:sysClr val="windowText" lastClr="000000"/>
                </a:solidFill>
                <a:prstDash val="solid"/>
                <a:miter lim="800000"/>
              </a:ln>
              <a:effectLst/>
            </p:spPr>
          </p:cxnSp>
          <p:cxnSp>
            <p:nvCxnSpPr>
              <p:cNvPr id="67" name="Straight Connector 66"/>
              <p:cNvCxnSpPr/>
              <p:nvPr/>
            </p:nvCxnSpPr>
            <p:spPr>
              <a:xfrm>
                <a:off x="3276573" y="5091189"/>
                <a:ext cx="0" cy="219075"/>
              </a:xfrm>
              <a:prstGeom prst="line">
                <a:avLst/>
              </a:prstGeom>
              <a:noFill/>
              <a:ln w="6350" cap="flat" cmpd="sng" algn="ctr">
                <a:solidFill>
                  <a:sysClr val="windowText" lastClr="000000"/>
                </a:solidFill>
                <a:prstDash val="solid"/>
                <a:miter lim="800000"/>
              </a:ln>
              <a:effectLst/>
            </p:spPr>
          </p:cxnSp>
          <p:sp>
            <p:nvSpPr>
              <p:cNvPr id="49" name="Text Box 26"/>
              <p:cNvSpPr txBox="1">
                <a:spLocks noChangeArrowheads="1"/>
              </p:cNvSpPr>
              <p:nvPr/>
            </p:nvSpPr>
            <p:spPr bwMode="auto">
              <a:xfrm>
                <a:off x="7310880" y="5020545"/>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92" name="Group 91"/>
            <p:cNvGrpSpPr/>
            <p:nvPr/>
          </p:nvGrpSpPr>
          <p:grpSpPr>
            <a:xfrm>
              <a:off x="7076673" y="4419915"/>
              <a:ext cx="2149273" cy="1105229"/>
              <a:chOff x="7076673" y="1863813"/>
              <a:chExt cx="2149273" cy="1105229"/>
            </a:xfrm>
          </p:grpSpPr>
          <p:sp>
            <p:nvSpPr>
              <p:cNvPr id="93" name="Rectangle 92"/>
              <p:cNvSpPr/>
              <p:nvPr/>
            </p:nvSpPr>
            <p:spPr>
              <a:xfrm>
                <a:off x="7116306" y="2121548"/>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p:cNvCxnSpPr/>
              <p:nvPr/>
            </p:nvCxnSpPr>
            <p:spPr>
              <a:xfrm>
                <a:off x="8363352" y="2798170"/>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363352" y="2117152"/>
                <a:ext cx="628982" cy="245703"/>
              </a:xfrm>
              <a:prstGeom prst="rect">
                <a:avLst/>
              </a:prstGeom>
              <a:noFill/>
            </p:spPr>
            <p:txBody>
              <a:bodyPr wrap="square" rtlCol="0">
                <a:spAutoFit/>
              </a:bodyPr>
              <a:lstStyle/>
              <a:p>
                <a:r>
                  <a:rPr lang="en-US" sz="1000" dirty="0" smtClean="0"/>
                  <a:t>(EN)</a:t>
                </a:r>
                <a:endParaRPr lang="en-US" sz="1000" dirty="0"/>
              </a:p>
            </p:txBody>
          </p:sp>
          <p:sp>
            <p:nvSpPr>
              <p:cNvPr id="96" name="TextBox 95"/>
              <p:cNvSpPr txBox="1"/>
              <p:nvPr/>
            </p:nvSpPr>
            <p:spPr>
              <a:xfrm>
                <a:off x="8368785" y="2584277"/>
                <a:ext cx="628982" cy="245703"/>
              </a:xfrm>
              <a:prstGeom prst="rect">
                <a:avLst/>
              </a:prstGeom>
              <a:noFill/>
            </p:spPr>
            <p:txBody>
              <a:bodyPr wrap="square" rtlCol="0">
                <a:spAutoFit/>
              </a:bodyPr>
              <a:lstStyle/>
              <a:p>
                <a:r>
                  <a:rPr lang="en-US" sz="1000" dirty="0" smtClean="0"/>
                  <a:t>(DN)</a:t>
                </a:r>
                <a:endParaRPr lang="en-US" sz="1000" dirty="0"/>
              </a:p>
            </p:txBody>
          </p:sp>
          <p:sp>
            <p:nvSpPr>
              <p:cNvPr id="97" name="TextBox 96"/>
              <p:cNvSpPr txBox="1"/>
              <p:nvPr/>
            </p:nvSpPr>
            <p:spPr>
              <a:xfrm>
                <a:off x="7077047" y="1863813"/>
                <a:ext cx="917716" cy="307129"/>
              </a:xfrm>
              <a:prstGeom prst="rect">
                <a:avLst/>
              </a:prstGeom>
              <a:noFill/>
            </p:spPr>
            <p:txBody>
              <a:bodyPr wrap="square" rtlCol="0">
                <a:spAutoFit/>
              </a:bodyPr>
              <a:lstStyle/>
              <a:p>
                <a:r>
                  <a:rPr lang="en-US" sz="1400" dirty="0" smtClean="0"/>
                  <a:t>TOF</a:t>
                </a:r>
                <a:endParaRPr lang="en-US" sz="1400" dirty="0"/>
              </a:p>
            </p:txBody>
          </p:sp>
          <p:sp>
            <p:nvSpPr>
              <p:cNvPr id="98" name="TextBox 97"/>
              <p:cNvSpPr txBox="1"/>
              <p:nvPr/>
            </p:nvSpPr>
            <p:spPr>
              <a:xfrm>
                <a:off x="7076673" y="2157252"/>
                <a:ext cx="2046461" cy="783178"/>
              </a:xfrm>
              <a:prstGeom prst="rect">
                <a:avLst/>
              </a:prstGeom>
              <a:noFill/>
            </p:spPr>
            <p:txBody>
              <a:bodyPr wrap="square" rtlCol="0">
                <a:spAutoFit/>
              </a:bodyPr>
              <a:lstStyle/>
              <a:p>
                <a:r>
                  <a:rPr lang="en-US" sz="900" dirty="0" smtClean="0"/>
                  <a:t>TIMER OFF DELAY</a:t>
                </a:r>
              </a:p>
              <a:p>
                <a:r>
                  <a:rPr lang="en-US" sz="900" dirty="0" smtClean="0"/>
                  <a:t>TIMER                      T4:1</a:t>
                </a:r>
              </a:p>
              <a:p>
                <a:r>
                  <a:rPr lang="en-US" sz="900" dirty="0" smtClean="0"/>
                  <a:t>TIME BASE               0.01</a:t>
                </a:r>
              </a:p>
              <a:p>
                <a:r>
                  <a:rPr lang="en-US" sz="900" dirty="0" smtClean="0"/>
                  <a:t>PRESET                      120</a:t>
                </a:r>
              </a:p>
              <a:p>
                <a:r>
                  <a:rPr lang="en-US" sz="900" dirty="0" smtClean="0"/>
                  <a:t>ACCUM                          0</a:t>
                </a:r>
                <a:endParaRPr lang="en-US" sz="900" dirty="0"/>
              </a:p>
            </p:txBody>
          </p:sp>
        </p:grpSp>
        <p:cxnSp>
          <p:nvCxnSpPr>
            <p:cNvPr id="99" name="Straight Connector 98"/>
            <p:cNvCxnSpPr/>
            <p:nvPr/>
          </p:nvCxnSpPr>
          <p:spPr>
            <a:xfrm>
              <a:off x="8364087" y="4901046"/>
              <a:ext cx="1118846" cy="0"/>
            </a:xfrm>
            <a:prstGeom prst="line">
              <a:avLst/>
            </a:prstGeom>
          </p:spPr>
          <p:style>
            <a:lnRef idx="1">
              <a:schemeClr val="dk1"/>
            </a:lnRef>
            <a:fillRef idx="0">
              <a:schemeClr val="dk1"/>
            </a:fillRef>
            <a:effectRef idx="0">
              <a:schemeClr val="dk1"/>
            </a:effectRef>
            <a:fontRef idx="minor">
              <a:schemeClr val="tx1"/>
            </a:fontRef>
          </p:style>
        </p:cxnSp>
      </p:grpSp>
      <p:grpSp>
        <p:nvGrpSpPr>
          <p:cNvPr id="140" name="Group 139"/>
          <p:cNvGrpSpPr/>
          <p:nvPr/>
        </p:nvGrpSpPr>
        <p:grpSpPr>
          <a:xfrm>
            <a:off x="2655689" y="4779011"/>
            <a:ext cx="6967523" cy="1105229"/>
            <a:chOff x="2515410" y="4419915"/>
            <a:chExt cx="6967523" cy="1105229"/>
          </a:xfrm>
        </p:grpSpPr>
        <p:grpSp>
          <p:nvGrpSpPr>
            <p:cNvPr id="141" name="Group 140"/>
            <p:cNvGrpSpPr/>
            <p:nvPr/>
          </p:nvGrpSpPr>
          <p:grpSpPr>
            <a:xfrm>
              <a:off x="2515410" y="4740499"/>
              <a:ext cx="4992844" cy="331787"/>
              <a:chOff x="2524098" y="5020545"/>
              <a:chExt cx="4992844" cy="331787"/>
            </a:xfrm>
          </p:grpSpPr>
          <p:cxnSp>
            <p:nvCxnSpPr>
              <p:cNvPr id="150" name="Straight Connector 149"/>
              <p:cNvCxnSpPr/>
              <p:nvPr/>
            </p:nvCxnSpPr>
            <p:spPr>
              <a:xfrm>
                <a:off x="3276573" y="5191008"/>
                <a:ext cx="3885455" cy="7995"/>
              </a:xfrm>
              <a:prstGeom prst="line">
                <a:avLst/>
              </a:prstGeom>
              <a:noFill/>
              <a:ln w="6350" cap="flat" cmpd="sng" algn="ctr">
                <a:solidFill>
                  <a:sysClr val="windowText" lastClr="000000"/>
                </a:solidFill>
                <a:prstDash val="solid"/>
                <a:miter lim="800000"/>
              </a:ln>
              <a:effectLst/>
            </p:spPr>
          </p:cxnSp>
          <p:cxnSp>
            <p:nvCxnSpPr>
              <p:cNvPr id="151" name="Straight Connector 150"/>
              <p:cNvCxnSpPr/>
              <p:nvPr/>
            </p:nvCxnSpPr>
            <p:spPr>
              <a:xfrm>
                <a:off x="2524098" y="5186439"/>
                <a:ext cx="657225" cy="0"/>
              </a:xfrm>
              <a:prstGeom prst="line">
                <a:avLst/>
              </a:prstGeom>
              <a:noFill/>
              <a:ln w="6350" cap="flat" cmpd="sng" algn="ctr">
                <a:solidFill>
                  <a:sysClr val="windowText" lastClr="000000"/>
                </a:solidFill>
                <a:prstDash val="solid"/>
                <a:miter lim="800000"/>
              </a:ln>
              <a:effectLst/>
            </p:spPr>
          </p:cxnSp>
          <p:cxnSp>
            <p:nvCxnSpPr>
              <p:cNvPr id="152" name="Straight Connector 151"/>
              <p:cNvCxnSpPr/>
              <p:nvPr/>
            </p:nvCxnSpPr>
            <p:spPr>
              <a:xfrm>
                <a:off x="3171798" y="5091189"/>
                <a:ext cx="0" cy="219075"/>
              </a:xfrm>
              <a:prstGeom prst="line">
                <a:avLst/>
              </a:prstGeom>
              <a:noFill/>
              <a:ln w="6350" cap="flat" cmpd="sng" algn="ctr">
                <a:solidFill>
                  <a:sysClr val="windowText" lastClr="000000"/>
                </a:solidFill>
                <a:prstDash val="solid"/>
                <a:miter lim="800000"/>
              </a:ln>
              <a:effectLst/>
            </p:spPr>
          </p:cxnSp>
          <p:cxnSp>
            <p:nvCxnSpPr>
              <p:cNvPr id="153" name="Straight Connector 152"/>
              <p:cNvCxnSpPr/>
              <p:nvPr/>
            </p:nvCxnSpPr>
            <p:spPr>
              <a:xfrm>
                <a:off x="3276573" y="5091189"/>
                <a:ext cx="0" cy="219075"/>
              </a:xfrm>
              <a:prstGeom prst="line">
                <a:avLst/>
              </a:prstGeom>
              <a:noFill/>
              <a:ln w="6350" cap="flat" cmpd="sng" algn="ctr">
                <a:solidFill>
                  <a:sysClr val="windowText" lastClr="000000"/>
                </a:solidFill>
                <a:prstDash val="solid"/>
                <a:miter lim="800000"/>
              </a:ln>
              <a:effectLst/>
            </p:spPr>
          </p:cxnSp>
          <p:sp>
            <p:nvSpPr>
              <p:cNvPr id="154" name="Text Box 26"/>
              <p:cNvSpPr txBox="1">
                <a:spLocks noChangeArrowheads="1"/>
              </p:cNvSpPr>
              <p:nvPr/>
            </p:nvSpPr>
            <p:spPr bwMode="auto">
              <a:xfrm>
                <a:off x="7310880" y="5020545"/>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142" name="Group 141"/>
            <p:cNvGrpSpPr/>
            <p:nvPr/>
          </p:nvGrpSpPr>
          <p:grpSpPr>
            <a:xfrm>
              <a:off x="7076673" y="4419915"/>
              <a:ext cx="2149273" cy="1105229"/>
              <a:chOff x="7076673" y="1863813"/>
              <a:chExt cx="2149273" cy="1105229"/>
            </a:xfrm>
          </p:grpSpPr>
          <p:sp>
            <p:nvSpPr>
              <p:cNvPr id="144" name="Rectangle 143"/>
              <p:cNvSpPr/>
              <p:nvPr/>
            </p:nvSpPr>
            <p:spPr>
              <a:xfrm>
                <a:off x="7116306" y="2121548"/>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8363352" y="2798170"/>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8363352" y="2117152"/>
                <a:ext cx="628982" cy="245703"/>
              </a:xfrm>
              <a:prstGeom prst="rect">
                <a:avLst/>
              </a:prstGeom>
              <a:noFill/>
            </p:spPr>
            <p:txBody>
              <a:bodyPr wrap="square" rtlCol="0">
                <a:spAutoFit/>
              </a:bodyPr>
              <a:lstStyle/>
              <a:p>
                <a:r>
                  <a:rPr lang="en-US" sz="1000" dirty="0" smtClean="0"/>
                  <a:t>(EN)</a:t>
                </a:r>
                <a:endParaRPr lang="en-US" sz="1000" dirty="0"/>
              </a:p>
            </p:txBody>
          </p:sp>
          <p:sp>
            <p:nvSpPr>
              <p:cNvPr id="147" name="TextBox 146"/>
              <p:cNvSpPr txBox="1"/>
              <p:nvPr/>
            </p:nvSpPr>
            <p:spPr>
              <a:xfrm>
                <a:off x="8368785" y="2584277"/>
                <a:ext cx="628982" cy="245703"/>
              </a:xfrm>
              <a:prstGeom prst="rect">
                <a:avLst/>
              </a:prstGeom>
              <a:noFill/>
            </p:spPr>
            <p:txBody>
              <a:bodyPr wrap="square" rtlCol="0">
                <a:spAutoFit/>
              </a:bodyPr>
              <a:lstStyle/>
              <a:p>
                <a:r>
                  <a:rPr lang="en-US" sz="1000" dirty="0" smtClean="0"/>
                  <a:t>(DN)</a:t>
                </a:r>
                <a:endParaRPr lang="en-US" sz="1000" dirty="0"/>
              </a:p>
            </p:txBody>
          </p:sp>
          <p:sp>
            <p:nvSpPr>
              <p:cNvPr id="148" name="TextBox 147"/>
              <p:cNvSpPr txBox="1"/>
              <p:nvPr/>
            </p:nvSpPr>
            <p:spPr>
              <a:xfrm>
                <a:off x="7077047" y="1863813"/>
                <a:ext cx="917716" cy="307129"/>
              </a:xfrm>
              <a:prstGeom prst="rect">
                <a:avLst/>
              </a:prstGeom>
              <a:noFill/>
            </p:spPr>
            <p:txBody>
              <a:bodyPr wrap="square" rtlCol="0">
                <a:spAutoFit/>
              </a:bodyPr>
              <a:lstStyle/>
              <a:p>
                <a:r>
                  <a:rPr lang="en-US" sz="1400" dirty="0" smtClean="0"/>
                  <a:t>RTO</a:t>
                </a:r>
                <a:endParaRPr lang="en-US" sz="1400" dirty="0"/>
              </a:p>
            </p:txBody>
          </p:sp>
          <p:sp>
            <p:nvSpPr>
              <p:cNvPr id="149" name="TextBox 148"/>
              <p:cNvSpPr txBox="1"/>
              <p:nvPr/>
            </p:nvSpPr>
            <p:spPr>
              <a:xfrm>
                <a:off x="7076673" y="2157252"/>
                <a:ext cx="2046461" cy="784830"/>
              </a:xfrm>
              <a:prstGeom prst="rect">
                <a:avLst/>
              </a:prstGeom>
              <a:noFill/>
            </p:spPr>
            <p:txBody>
              <a:bodyPr wrap="square" rtlCol="0">
                <a:spAutoFit/>
              </a:bodyPr>
              <a:lstStyle/>
              <a:p>
                <a:r>
                  <a:rPr lang="en-US" sz="900" dirty="0" smtClean="0"/>
                  <a:t>RETENTIVE TIMER ON</a:t>
                </a:r>
              </a:p>
              <a:p>
                <a:r>
                  <a:rPr lang="en-US" sz="900" dirty="0" smtClean="0"/>
                  <a:t>TIMER                      T4:2</a:t>
                </a:r>
              </a:p>
              <a:p>
                <a:r>
                  <a:rPr lang="en-US" sz="900" dirty="0" smtClean="0"/>
                  <a:t>TIME BASE               0.01</a:t>
                </a:r>
              </a:p>
              <a:p>
                <a:r>
                  <a:rPr lang="en-US" sz="900" dirty="0" smtClean="0"/>
                  <a:t>PRESET                      120</a:t>
                </a:r>
              </a:p>
              <a:p>
                <a:r>
                  <a:rPr lang="en-US" sz="900" dirty="0" smtClean="0"/>
                  <a:t>ACCUM                          0</a:t>
                </a:r>
                <a:endParaRPr lang="en-US" sz="900" dirty="0"/>
              </a:p>
            </p:txBody>
          </p:sp>
        </p:grpSp>
        <p:cxnSp>
          <p:nvCxnSpPr>
            <p:cNvPr id="143" name="Straight Connector 142"/>
            <p:cNvCxnSpPr/>
            <p:nvPr/>
          </p:nvCxnSpPr>
          <p:spPr>
            <a:xfrm>
              <a:off x="8364087" y="4901046"/>
              <a:ext cx="1118846" cy="0"/>
            </a:xfrm>
            <a:prstGeom prst="line">
              <a:avLst/>
            </a:prstGeom>
          </p:spPr>
          <p:style>
            <a:lnRef idx="1">
              <a:schemeClr val="dk1"/>
            </a:lnRef>
            <a:fillRef idx="0">
              <a:schemeClr val="dk1"/>
            </a:fillRef>
            <a:effectRef idx="0">
              <a:schemeClr val="dk1"/>
            </a:effectRef>
            <a:fontRef idx="minor">
              <a:schemeClr val="tx1"/>
            </a:fontRef>
          </p:style>
        </p:cxnSp>
      </p:grpSp>
      <p:grpSp>
        <p:nvGrpSpPr>
          <p:cNvPr id="158" name="Group 157"/>
          <p:cNvGrpSpPr/>
          <p:nvPr/>
        </p:nvGrpSpPr>
        <p:grpSpPr>
          <a:xfrm>
            <a:off x="2631036" y="2862443"/>
            <a:ext cx="6964276" cy="382458"/>
            <a:chOff x="971550" y="3368659"/>
            <a:chExt cx="6367951" cy="331787"/>
          </a:xfrm>
        </p:grpSpPr>
        <p:cxnSp>
          <p:nvCxnSpPr>
            <p:cNvPr id="160" name="Straight Connector 159"/>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cxnSp>
          <p:nvCxnSpPr>
            <p:cNvPr id="161" name="Straight Connector 160"/>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162" name="Straight Connector 161"/>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sp>
          <p:nvSpPr>
            <p:cNvPr id="165" name="Text Box 26"/>
            <p:cNvSpPr txBox="1">
              <a:spLocks noChangeArrowheads="1"/>
            </p:cNvSpPr>
            <p:nvPr/>
          </p:nvSpPr>
          <p:spPr bwMode="auto">
            <a:xfrm>
              <a:off x="5576800" y="3368659"/>
              <a:ext cx="739658"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(RES)</a:t>
              </a:r>
            </a:p>
          </p:txBody>
        </p:sp>
        <p:cxnSp>
          <p:nvCxnSpPr>
            <p:cNvPr id="159" name="Straight Connector 158"/>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163" name="Straight Connector 162"/>
            <p:cNvCxnSpPr/>
            <p:nvPr/>
          </p:nvCxnSpPr>
          <p:spPr>
            <a:xfrm>
              <a:off x="6076950" y="3502660"/>
              <a:ext cx="1262551" cy="9525"/>
            </a:xfrm>
            <a:prstGeom prst="line">
              <a:avLst/>
            </a:prstGeom>
            <a:noFill/>
            <a:ln w="6350" cap="flat" cmpd="sng" algn="ctr">
              <a:solidFill>
                <a:sysClr val="windowText" lastClr="000000"/>
              </a:solidFill>
              <a:prstDash val="solid"/>
              <a:miter lim="800000"/>
            </a:ln>
            <a:effectLst/>
          </p:spPr>
        </p:cxnSp>
      </p:grpSp>
      <p:grpSp>
        <p:nvGrpSpPr>
          <p:cNvPr id="171" name="Group 170"/>
          <p:cNvGrpSpPr/>
          <p:nvPr/>
        </p:nvGrpSpPr>
        <p:grpSpPr>
          <a:xfrm>
            <a:off x="2638891" y="6031005"/>
            <a:ext cx="6964276" cy="382458"/>
            <a:chOff x="971550" y="3368659"/>
            <a:chExt cx="6367951" cy="331787"/>
          </a:xfrm>
        </p:grpSpPr>
        <p:cxnSp>
          <p:nvCxnSpPr>
            <p:cNvPr id="172" name="Straight Connector 171"/>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cxnSp>
          <p:nvCxnSpPr>
            <p:cNvPr id="173" name="Straight Connector 172"/>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174" name="Straight Connector 173"/>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sp>
          <p:nvSpPr>
            <p:cNvPr id="175" name="Text Box 26"/>
            <p:cNvSpPr txBox="1">
              <a:spLocks noChangeArrowheads="1"/>
            </p:cNvSpPr>
            <p:nvPr/>
          </p:nvSpPr>
          <p:spPr bwMode="auto">
            <a:xfrm>
              <a:off x="5576800" y="3368659"/>
              <a:ext cx="739658"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(RES)</a:t>
              </a:r>
            </a:p>
          </p:txBody>
        </p:sp>
        <p:cxnSp>
          <p:nvCxnSpPr>
            <p:cNvPr id="176" name="Straight Connector 175"/>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177" name="Straight Connector 176"/>
            <p:cNvCxnSpPr/>
            <p:nvPr/>
          </p:nvCxnSpPr>
          <p:spPr>
            <a:xfrm>
              <a:off x="6076950" y="3502660"/>
              <a:ext cx="1262551" cy="9525"/>
            </a:xfrm>
            <a:prstGeom prst="line">
              <a:avLst/>
            </a:prstGeom>
            <a:noFill/>
            <a:ln w="6350" cap="flat" cmpd="sng" algn="ctr">
              <a:solidFill>
                <a:sysClr val="windowText" lastClr="000000"/>
              </a:solidFill>
              <a:prstDash val="solid"/>
              <a:miter lim="800000"/>
            </a:ln>
            <a:effectLst/>
          </p:spPr>
        </p:cxnSp>
      </p:grpSp>
    </p:spTree>
    <p:extLst>
      <p:ext uri="{BB962C8B-B14F-4D97-AF65-F5344CB8AC3E}">
        <p14:creationId xmlns:p14="http://schemas.microsoft.com/office/powerpoint/2010/main" val="31835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253" y="120647"/>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10</a:t>
            </a:r>
            <a:endParaRPr lang="en-US" altLang="en-US" sz="2800" dirty="0" smtClean="0"/>
          </a:p>
          <a:p>
            <a:pPr lvl="0" eaLnBrk="0" fontAlgn="base" hangingPunct="0">
              <a:spcBef>
                <a:spcPct val="0"/>
              </a:spcBef>
              <a:spcAft>
                <a:spcPct val="0"/>
              </a:spcAft>
              <a:buFontTx/>
              <a:buChar char="•"/>
            </a:pP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smtClean="0">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500</a:t>
            </a:r>
            <a:endParaRPr lang="en-US" altLang="en-US" sz="2800" b="1"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71" name="Group 70"/>
          <p:cNvGrpSpPr/>
          <p:nvPr/>
        </p:nvGrpSpPr>
        <p:grpSpPr>
          <a:xfrm>
            <a:off x="2452879" y="2123432"/>
            <a:ext cx="6981174" cy="3878123"/>
            <a:chOff x="2517273" y="2767376"/>
            <a:chExt cx="6981174" cy="3878123"/>
          </a:xfrm>
        </p:grpSpPr>
        <p:cxnSp>
          <p:nvCxnSpPr>
            <p:cNvPr id="4" name="Straight Connector 3"/>
            <p:cNvCxnSpPr/>
            <p:nvPr/>
          </p:nvCxnSpPr>
          <p:spPr>
            <a:xfrm>
              <a:off x="2525277" y="3055724"/>
              <a:ext cx="16363" cy="3448107"/>
            </a:xfrm>
            <a:prstGeom prst="line">
              <a:avLst/>
            </a:prstGeom>
            <a:noFill/>
            <a:ln w="6350" cap="flat" cmpd="sng" algn="ctr">
              <a:solidFill>
                <a:sysClr val="windowText" lastClr="000000"/>
              </a:solidFill>
              <a:prstDash val="solid"/>
              <a:miter lim="800000"/>
            </a:ln>
            <a:effectLst/>
          </p:spPr>
        </p:cxnSp>
        <p:cxnSp>
          <p:nvCxnSpPr>
            <p:cNvPr id="7" name="Straight Connector 6"/>
            <p:cNvCxnSpPr/>
            <p:nvPr/>
          </p:nvCxnSpPr>
          <p:spPr>
            <a:xfrm>
              <a:off x="9494423" y="3051219"/>
              <a:ext cx="0" cy="3594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2517273" y="2767376"/>
              <a:ext cx="6977150" cy="1105229"/>
              <a:chOff x="2517273" y="3177458"/>
              <a:chExt cx="6977150" cy="1105229"/>
            </a:xfrm>
          </p:grpSpPr>
          <p:grpSp>
            <p:nvGrpSpPr>
              <p:cNvPr id="5" name="Group 4"/>
              <p:cNvGrpSpPr/>
              <p:nvPr/>
            </p:nvGrpSpPr>
            <p:grpSpPr>
              <a:xfrm>
                <a:off x="2517273" y="3492657"/>
                <a:ext cx="4902835" cy="304800"/>
                <a:chOff x="2532988" y="4230129"/>
                <a:chExt cx="4902835" cy="304800"/>
              </a:xfrm>
            </p:grpSpPr>
            <p:cxnSp>
              <p:nvCxnSpPr>
                <p:cNvPr id="45" name="Straight Connector 44"/>
                <p:cNvCxnSpPr/>
                <p:nvPr/>
              </p:nvCxnSpPr>
              <p:spPr>
                <a:xfrm>
                  <a:off x="3181323" y="4273944"/>
                  <a:ext cx="0" cy="219075"/>
                </a:xfrm>
                <a:prstGeom prst="line">
                  <a:avLst/>
                </a:prstGeom>
                <a:noFill/>
                <a:ln w="6350" cap="flat" cmpd="sng" algn="ctr">
                  <a:solidFill>
                    <a:sysClr val="windowText" lastClr="000000"/>
                  </a:solidFill>
                  <a:prstDash val="solid"/>
                  <a:miter lim="800000"/>
                </a:ln>
                <a:effectLst/>
              </p:spPr>
            </p:cxnSp>
            <p:cxnSp>
              <p:nvCxnSpPr>
                <p:cNvPr id="46" name="Straight Connector 45"/>
                <p:cNvCxnSpPr/>
                <p:nvPr/>
              </p:nvCxnSpPr>
              <p:spPr>
                <a:xfrm>
                  <a:off x="3286098" y="4274579"/>
                  <a:ext cx="0" cy="228600"/>
                </a:xfrm>
                <a:prstGeom prst="line">
                  <a:avLst/>
                </a:prstGeom>
                <a:noFill/>
                <a:ln w="6350" cap="flat" cmpd="sng" algn="ctr">
                  <a:solidFill>
                    <a:sysClr val="windowText" lastClr="000000"/>
                  </a:solidFill>
                  <a:prstDash val="solid"/>
                  <a:miter lim="800000"/>
                </a:ln>
                <a:effectLst/>
              </p:spPr>
            </p:cxnSp>
            <p:cxnSp>
              <p:nvCxnSpPr>
                <p:cNvPr id="47" name="Straight Connector 46"/>
                <p:cNvCxnSpPr/>
                <p:nvPr/>
              </p:nvCxnSpPr>
              <p:spPr>
                <a:xfrm flipV="1">
                  <a:off x="2532988" y="4388879"/>
                  <a:ext cx="657225" cy="0"/>
                </a:xfrm>
                <a:prstGeom prst="line">
                  <a:avLst/>
                </a:prstGeom>
                <a:noFill/>
                <a:ln w="6350" cap="flat" cmpd="sng" algn="ctr">
                  <a:solidFill>
                    <a:sysClr val="windowText" lastClr="000000"/>
                  </a:solidFill>
                  <a:prstDash val="solid"/>
                  <a:miter lim="800000"/>
                </a:ln>
                <a:effectLst/>
              </p:spPr>
            </p:cxnSp>
            <p:cxnSp>
              <p:nvCxnSpPr>
                <p:cNvPr id="48" name="Straight Connector 47"/>
                <p:cNvCxnSpPr/>
                <p:nvPr/>
              </p:nvCxnSpPr>
              <p:spPr>
                <a:xfrm>
                  <a:off x="3286098" y="4388879"/>
                  <a:ext cx="3914775" cy="9525"/>
                </a:xfrm>
                <a:prstGeom prst="line">
                  <a:avLst/>
                </a:prstGeom>
                <a:noFill/>
                <a:ln w="6350" cap="flat" cmpd="sng" algn="ctr">
                  <a:solidFill>
                    <a:sysClr val="windowText" lastClr="000000"/>
                  </a:solidFill>
                  <a:prstDash val="solid"/>
                  <a:miter lim="800000"/>
                </a:ln>
                <a:effectLst/>
              </p:spPr>
            </p:cxnSp>
            <p:sp>
              <p:nvSpPr>
                <p:cNvPr id="49" name="Text Box 19"/>
                <p:cNvSpPr txBox="1">
                  <a:spLocks noChangeArrowheads="1"/>
                </p:cNvSpPr>
                <p:nvPr/>
              </p:nvSpPr>
              <p:spPr bwMode="auto">
                <a:xfrm>
                  <a:off x="7305648" y="4230129"/>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cxnSp>
            <p:nvCxnSpPr>
              <p:cNvPr id="6" name="Straight Connector 5"/>
              <p:cNvCxnSpPr/>
              <p:nvPr/>
            </p:nvCxnSpPr>
            <p:spPr>
              <a:xfrm>
                <a:off x="8375577" y="3628643"/>
                <a:ext cx="1118846" cy="0"/>
              </a:xfrm>
              <a:prstGeom prst="line">
                <a:avLst/>
              </a:prstGeom>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7088897" y="3177458"/>
                <a:ext cx="2149273" cy="1105229"/>
                <a:chOff x="7076673" y="1863813"/>
                <a:chExt cx="2149273" cy="1105229"/>
              </a:xfrm>
            </p:grpSpPr>
            <p:sp>
              <p:nvSpPr>
                <p:cNvPr id="39" name="Rectangle 38"/>
                <p:cNvSpPr/>
                <p:nvPr/>
              </p:nvSpPr>
              <p:spPr>
                <a:xfrm>
                  <a:off x="7116306" y="2121548"/>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p:nvCxnSpPr>
              <p:spPr>
                <a:xfrm>
                  <a:off x="8363352" y="2798170"/>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368051" y="2071686"/>
                  <a:ext cx="628982" cy="245703"/>
                </a:xfrm>
                <a:prstGeom prst="rect">
                  <a:avLst/>
                </a:prstGeom>
                <a:noFill/>
              </p:spPr>
              <p:txBody>
                <a:bodyPr wrap="square" rtlCol="0">
                  <a:spAutoFit/>
                </a:bodyPr>
                <a:lstStyle/>
                <a:p>
                  <a:r>
                    <a:rPr lang="en-US" sz="1000" dirty="0" smtClean="0"/>
                    <a:t>(CU)</a:t>
                  </a:r>
                  <a:endParaRPr lang="en-US" sz="1000" dirty="0"/>
                </a:p>
              </p:txBody>
            </p:sp>
            <p:sp>
              <p:nvSpPr>
                <p:cNvPr id="42" name="TextBox 41"/>
                <p:cNvSpPr txBox="1"/>
                <p:nvPr/>
              </p:nvSpPr>
              <p:spPr>
                <a:xfrm>
                  <a:off x="8368785" y="2584277"/>
                  <a:ext cx="628982" cy="245703"/>
                </a:xfrm>
                <a:prstGeom prst="rect">
                  <a:avLst/>
                </a:prstGeom>
                <a:noFill/>
              </p:spPr>
              <p:txBody>
                <a:bodyPr wrap="square" rtlCol="0">
                  <a:spAutoFit/>
                </a:bodyPr>
                <a:lstStyle/>
                <a:p>
                  <a:r>
                    <a:rPr lang="en-US" sz="1000" dirty="0" smtClean="0"/>
                    <a:t>(DN)</a:t>
                  </a:r>
                  <a:endParaRPr lang="en-US" sz="1000" dirty="0"/>
                </a:p>
              </p:txBody>
            </p:sp>
            <p:sp>
              <p:nvSpPr>
                <p:cNvPr id="43" name="TextBox 42"/>
                <p:cNvSpPr txBox="1"/>
                <p:nvPr/>
              </p:nvSpPr>
              <p:spPr>
                <a:xfrm>
                  <a:off x="7077047" y="1863813"/>
                  <a:ext cx="917716" cy="307129"/>
                </a:xfrm>
                <a:prstGeom prst="rect">
                  <a:avLst/>
                </a:prstGeom>
                <a:noFill/>
              </p:spPr>
              <p:txBody>
                <a:bodyPr wrap="square" rtlCol="0">
                  <a:spAutoFit/>
                </a:bodyPr>
                <a:lstStyle/>
                <a:p>
                  <a:r>
                    <a:rPr lang="en-US" sz="1400" dirty="0" smtClean="0"/>
                    <a:t>CTU</a:t>
                  </a:r>
                  <a:endParaRPr lang="en-US" sz="1400" dirty="0"/>
                </a:p>
              </p:txBody>
            </p:sp>
            <p:sp>
              <p:nvSpPr>
                <p:cNvPr id="44" name="TextBox 43"/>
                <p:cNvSpPr txBox="1"/>
                <p:nvPr/>
              </p:nvSpPr>
              <p:spPr>
                <a:xfrm>
                  <a:off x="7076673" y="2157252"/>
                  <a:ext cx="2046461" cy="646331"/>
                </a:xfrm>
                <a:prstGeom prst="rect">
                  <a:avLst/>
                </a:prstGeom>
                <a:noFill/>
              </p:spPr>
              <p:txBody>
                <a:bodyPr wrap="square" rtlCol="0">
                  <a:spAutoFit/>
                </a:bodyPr>
                <a:lstStyle/>
                <a:p>
                  <a:r>
                    <a:rPr lang="en-US" sz="900" dirty="0" smtClean="0"/>
                    <a:t>COUNT UP</a:t>
                  </a:r>
                </a:p>
                <a:p>
                  <a:r>
                    <a:rPr lang="en-US" sz="900" dirty="0" smtClean="0"/>
                    <a:t>COUNTER                C5:0     </a:t>
                  </a:r>
                </a:p>
                <a:p>
                  <a:r>
                    <a:rPr lang="en-US" sz="900" dirty="0" smtClean="0"/>
                    <a:t>PRESET                      120</a:t>
                  </a:r>
                </a:p>
                <a:p>
                  <a:r>
                    <a:rPr lang="en-US" sz="900" dirty="0" smtClean="0"/>
                    <a:t>ACCUM                          0</a:t>
                  </a:r>
                  <a:endParaRPr lang="en-US" sz="900" dirty="0"/>
                </a:p>
              </p:txBody>
            </p:sp>
          </p:grpSp>
        </p:grpSp>
        <p:cxnSp>
          <p:nvCxnSpPr>
            <p:cNvPr id="34" name="Straight Connector 33"/>
            <p:cNvCxnSpPr/>
            <p:nvPr/>
          </p:nvCxnSpPr>
          <p:spPr>
            <a:xfrm>
              <a:off x="3279375" y="5231859"/>
              <a:ext cx="3885455" cy="7995"/>
            </a:xfrm>
            <a:prstGeom prst="line">
              <a:avLst/>
            </a:prstGeom>
            <a:noFill/>
            <a:ln w="6350" cap="flat" cmpd="sng" algn="ctr">
              <a:solidFill>
                <a:sysClr val="windowText" lastClr="000000"/>
              </a:solidFill>
              <a:prstDash val="solid"/>
              <a:miter lim="800000"/>
            </a:ln>
            <a:effectLst/>
          </p:spPr>
        </p:cxnSp>
        <p:cxnSp>
          <p:nvCxnSpPr>
            <p:cNvPr id="35" name="Straight Connector 34"/>
            <p:cNvCxnSpPr/>
            <p:nvPr/>
          </p:nvCxnSpPr>
          <p:spPr>
            <a:xfrm>
              <a:off x="2526900" y="5227290"/>
              <a:ext cx="657225" cy="0"/>
            </a:xfrm>
            <a:prstGeom prst="line">
              <a:avLst/>
            </a:prstGeom>
            <a:noFill/>
            <a:ln w="6350" cap="flat" cmpd="sng" algn="ctr">
              <a:solidFill>
                <a:sysClr val="windowText" lastClr="000000"/>
              </a:solidFill>
              <a:prstDash val="solid"/>
              <a:miter lim="800000"/>
            </a:ln>
            <a:effectLst/>
          </p:spPr>
        </p:cxnSp>
        <p:cxnSp>
          <p:nvCxnSpPr>
            <p:cNvPr id="36" name="Straight Connector 35"/>
            <p:cNvCxnSpPr/>
            <p:nvPr/>
          </p:nvCxnSpPr>
          <p:spPr>
            <a:xfrm>
              <a:off x="3174600" y="5132040"/>
              <a:ext cx="0" cy="219075"/>
            </a:xfrm>
            <a:prstGeom prst="line">
              <a:avLst/>
            </a:prstGeom>
            <a:noFill/>
            <a:ln w="6350" cap="flat" cmpd="sng" algn="ctr">
              <a:solidFill>
                <a:sysClr val="windowText" lastClr="000000"/>
              </a:solidFill>
              <a:prstDash val="solid"/>
              <a:miter lim="800000"/>
            </a:ln>
            <a:effectLst/>
          </p:spPr>
        </p:cxnSp>
        <p:cxnSp>
          <p:nvCxnSpPr>
            <p:cNvPr id="37" name="Straight Connector 36"/>
            <p:cNvCxnSpPr/>
            <p:nvPr/>
          </p:nvCxnSpPr>
          <p:spPr>
            <a:xfrm>
              <a:off x="3279375" y="5132040"/>
              <a:ext cx="0" cy="219075"/>
            </a:xfrm>
            <a:prstGeom prst="line">
              <a:avLst/>
            </a:prstGeom>
            <a:noFill/>
            <a:ln w="6350" cap="flat" cmpd="sng" algn="ctr">
              <a:solidFill>
                <a:sysClr val="windowText" lastClr="000000"/>
              </a:solidFill>
              <a:prstDash val="solid"/>
              <a:miter lim="800000"/>
            </a:ln>
            <a:effectLst/>
          </p:spPr>
        </p:cxnSp>
        <p:sp>
          <p:nvSpPr>
            <p:cNvPr id="38" name="Text Box 26"/>
            <p:cNvSpPr txBox="1">
              <a:spLocks noChangeArrowheads="1"/>
            </p:cNvSpPr>
            <p:nvPr/>
          </p:nvSpPr>
          <p:spPr bwMode="auto">
            <a:xfrm>
              <a:off x="7313682" y="5061396"/>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8" name="Rectangle 27"/>
            <p:cNvSpPr/>
            <p:nvPr/>
          </p:nvSpPr>
          <p:spPr>
            <a:xfrm>
              <a:off x="7127796" y="4998547"/>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8374842" y="5675169"/>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380275" y="4958388"/>
              <a:ext cx="628982" cy="245703"/>
            </a:xfrm>
            <a:prstGeom prst="rect">
              <a:avLst/>
            </a:prstGeom>
            <a:noFill/>
          </p:spPr>
          <p:txBody>
            <a:bodyPr wrap="square" rtlCol="0">
              <a:spAutoFit/>
            </a:bodyPr>
            <a:lstStyle/>
            <a:p>
              <a:r>
                <a:rPr lang="en-US" sz="1000" dirty="0" smtClean="0"/>
                <a:t>(CD)</a:t>
              </a:r>
              <a:endParaRPr lang="en-US" sz="1000" dirty="0"/>
            </a:p>
          </p:txBody>
        </p:sp>
        <p:sp>
          <p:nvSpPr>
            <p:cNvPr id="31" name="TextBox 30"/>
            <p:cNvSpPr txBox="1"/>
            <p:nvPr/>
          </p:nvSpPr>
          <p:spPr>
            <a:xfrm>
              <a:off x="8380275" y="5461276"/>
              <a:ext cx="628982" cy="245703"/>
            </a:xfrm>
            <a:prstGeom prst="rect">
              <a:avLst/>
            </a:prstGeom>
            <a:noFill/>
          </p:spPr>
          <p:txBody>
            <a:bodyPr wrap="square" rtlCol="0">
              <a:spAutoFit/>
            </a:bodyPr>
            <a:lstStyle/>
            <a:p>
              <a:r>
                <a:rPr lang="en-US" sz="1000" dirty="0" smtClean="0"/>
                <a:t>(DN)</a:t>
              </a:r>
              <a:endParaRPr lang="en-US" sz="1000" dirty="0"/>
            </a:p>
          </p:txBody>
        </p:sp>
        <p:sp>
          <p:nvSpPr>
            <p:cNvPr id="32" name="TextBox 31"/>
            <p:cNvSpPr txBox="1"/>
            <p:nvPr/>
          </p:nvSpPr>
          <p:spPr>
            <a:xfrm>
              <a:off x="7088537" y="4740812"/>
              <a:ext cx="917716" cy="307129"/>
            </a:xfrm>
            <a:prstGeom prst="rect">
              <a:avLst/>
            </a:prstGeom>
            <a:noFill/>
          </p:spPr>
          <p:txBody>
            <a:bodyPr wrap="square" rtlCol="0">
              <a:spAutoFit/>
            </a:bodyPr>
            <a:lstStyle/>
            <a:p>
              <a:r>
                <a:rPr lang="en-US" sz="1400" dirty="0" smtClean="0"/>
                <a:t>CTD</a:t>
              </a:r>
              <a:endParaRPr lang="en-US" sz="1400" dirty="0"/>
            </a:p>
          </p:txBody>
        </p:sp>
        <p:sp>
          <p:nvSpPr>
            <p:cNvPr id="33" name="TextBox 32"/>
            <p:cNvSpPr txBox="1"/>
            <p:nvPr/>
          </p:nvSpPr>
          <p:spPr>
            <a:xfrm>
              <a:off x="7088163" y="5034251"/>
              <a:ext cx="2046461" cy="646331"/>
            </a:xfrm>
            <a:prstGeom prst="rect">
              <a:avLst/>
            </a:prstGeom>
            <a:noFill/>
          </p:spPr>
          <p:txBody>
            <a:bodyPr wrap="square" rtlCol="0">
              <a:spAutoFit/>
            </a:bodyPr>
            <a:lstStyle/>
            <a:p>
              <a:r>
                <a:rPr lang="en-US" sz="900" dirty="0" smtClean="0"/>
                <a:t>COUNT DOWN</a:t>
              </a:r>
            </a:p>
            <a:p>
              <a:r>
                <a:rPr lang="en-US" sz="900" dirty="0" smtClean="0"/>
                <a:t>TIMER                        C5:1</a:t>
              </a:r>
            </a:p>
            <a:p>
              <a:r>
                <a:rPr lang="en-US" sz="900" dirty="0" smtClean="0"/>
                <a:t>PRESET                       120</a:t>
              </a:r>
            </a:p>
            <a:p>
              <a:r>
                <a:rPr lang="en-US" sz="900" dirty="0" smtClean="0"/>
                <a:t>ACCUM                          0</a:t>
              </a:r>
              <a:endParaRPr lang="en-US" sz="900" dirty="0"/>
            </a:p>
          </p:txBody>
        </p:sp>
        <p:cxnSp>
          <p:nvCxnSpPr>
            <p:cNvPr id="27" name="Straight Connector 26"/>
            <p:cNvCxnSpPr/>
            <p:nvPr/>
          </p:nvCxnSpPr>
          <p:spPr>
            <a:xfrm>
              <a:off x="8375577" y="5221943"/>
              <a:ext cx="1118846" cy="0"/>
            </a:xfrm>
            <a:prstGeom prst="line">
              <a:avLst/>
            </a:prstGeom>
          </p:spPr>
          <p:style>
            <a:lnRef idx="1">
              <a:schemeClr val="dk1"/>
            </a:lnRef>
            <a:fillRef idx="0">
              <a:schemeClr val="dk1"/>
            </a:fillRef>
            <a:effectRef idx="0">
              <a:schemeClr val="dk1"/>
            </a:effectRef>
            <a:fontRef idx="minor">
              <a:schemeClr val="tx1"/>
            </a:fontRef>
          </p:style>
        </p:cxnSp>
        <p:grpSp>
          <p:nvGrpSpPr>
            <p:cNvPr id="55" name="Group 54"/>
            <p:cNvGrpSpPr/>
            <p:nvPr/>
          </p:nvGrpSpPr>
          <p:grpSpPr>
            <a:xfrm>
              <a:off x="2534171" y="4037195"/>
              <a:ext cx="6964276" cy="382458"/>
              <a:chOff x="971550" y="3368659"/>
              <a:chExt cx="6367951" cy="331787"/>
            </a:xfrm>
          </p:grpSpPr>
          <p:cxnSp>
            <p:nvCxnSpPr>
              <p:cNvPr id="56" name="Straight Connector 55"/>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cxnSp>
            <p:nvCxnSpPr>
              <p:cNvPr id="57" name="Straight Connector 56"/>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58" name="Straight Connector 57"/>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sp>
            <p:nvSpPr>
              <p:cNvPr id="59" name="Text Box 26"/>
              <p:cNvSpPr txBox="1">
                <a:spLocks noChangeArrowheads="1"/>
              </p:cNvSpPr>
              <p:nvPr/>
            </p:nvSpPr>
            <p:spPr bwMode="auto">
              <a:xfrm>
                <a:off x="5576800" y="3368659"/>
                <a:ext cx="739658"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(RES)</a:t>
                </a:r>
              </a:p>
            </p:txBody>
          </p:sp>
          <p:cxnSp>
            <p:nvCxnSpPr>
              <p:cNvPr id="60" name="Straight Connector 59"/>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61" name="Straight Connector 60"/>
              <p:cNvCxnSpPr/>
              <p:nvPr/>
            </p:nvCxnSpPr>
            <p:spPr>
              <a:xfrm>
                <a:off x="6076950" y="3502660"/>
                <a:ext cx="1262551" cy="9525"/>
              </a:xfrm>
              <a:prstGeom prst="line">
                <a:avLst/>
              </a:prstGeom>
              <a:noFill/>
              <a:ln w="6350" cap="flat" cmpd="sng" algn="ctr">
                <a:solidFill>
                  <a:sysClr val="windowText" lastClr="000000"/>
                </a:solidFill>
                <a:prstDash val="solid"/>
                <a:miter lim="800000"/>
              </a:ln>
              <a:effectLst/>
            </p:spPr>
          </p:cxnSp>
        </p:grpSp>
        <p:grpSp>
          <p:nvGrpSpPr>
            <p:cNvPr id="62" name="Group 61"/>
            <p:cNvGrpSpPr/>
            <p:nvPr/>
          </p:nvGrpSpPr>
          <p:grpSpPr>
            <a:xfrm>
              <a:off x="2534171" y="5981097"/>
              <a:ext cx="6964276" cy="382458"/>
              <a:chOff x="971550" y="3368659"/>
              <a:chExt cx="6367951" cy="331787"/>
            </a:xfrm>
          </p:grpSpPr>
          <p:cxnSp>
            <p:nvCxnSpPr>
              <p:cNvPr id="63" name="Straight Connector 62"/>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cxnSp>
            <p:nvCxnSpPr>
              <p:cNvPr id="64" name="Straight Connector 63"/>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65" name="Straight Connector 64"/>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sp>
            <p:nvSpPr>
              <p:cNvPr id="66" name="Text Box 26"/>
              <p:cNvSpPr txBox="1">
                <a:spLocks noChangeArrowheads="1"/>
              </p:cNvSpPr>
              <p:nvPr/>
            </p:nvSpPr>
            <p:spPr bwMode="auto">
              <a:xfrm>
                <a:off x="5576800" y="3368659"/>
                <a:ext cx="739658"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(RES)</a:t>
                </a:r>
              </a:p>
            </p:txBody>
          </p:sp>
          <p:cxnSp>
            <p:nvCxnSpPr>
              <p:cNvPr id="67" name="Straight Connector 66"/>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68" name="Straight Connector 67"/>
              <p:cNvCxnSpPr/>
              <p:nvPr/>
            </p:nvCxnSpPr>
            <p:spPr>
              <a:xfrm>
                <a:off x="6076950" y="3502660"/>
                <a:ext cx="1262551" cy="9525"/>
              </a:xfrm>
              <a:prstGeom prst="line">
                <a:avLst/>
              </a:prstGeom>
              <a:noFill/>
              <a:ln w="6350" cap="flat" cmpd="sng" algn="ctr">
                <a:solidFill>
                  <a:sysClr val="windowText" lastClr="000000"/>
                </a:solidFill>
                <a:prstDash val="solid"/>
                <a:miter lim="800000"/>
              </a:ln>
              <a:effectLst/>
            </p:spPr>
          </p:cxnSp>
        </p:grpSp>
      </p:grpSp>
    </p:spTree>
    <p:extLst>
      <p:ext uri="{BB962C8B-B14F-4D97-AF65-F5344CB8AC3E}">
        <p14:creationId xmlns:p14="http://schemas.microsoft.com/office/powerpoint/2010/main" val="1385513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3232" y="479505"/>
            <a:ext cx="10552089" cy="3477875"/>
          </a:xfrm>
          <a:prstGeom prst="rect">
            <a:avLst/>
          </a:prstGeom>
          <a:noFill/>
        </p:spPr>
        <p:txBody>
          <a:bodyPr wrap="square" rtlCol="0">
            <a:spAutoFit/>
          </a:bodyPr>
          <a:lstStyle/>
          <a:p>
            <a:r>
              <a:rPr lang="en-US" sz="3200" dirty="0" smtClean="0"/>
              <a:t>We will begin building programs using word descriptions about how the program should operate. This is designed to get you to think of how to build the program on your own. You can use any of the material we have covered and as always the instructor(s) will help you if you need it. We will use programming examples each time a new item is covered</a:t>
            </a:r>
          </a:p>
          <a:p>
            <a:r>
              <a:rPr lang="en-US" sz="2800" dirty="0" smtClean="0"/>
              <a:t>        </a:t>
            </a:r>
          </a:p>
        </p:txBody>
      </p:sp>
    </p:spTree>
    <p:extLst>
      <p:ext uri="{BB962C8B-B14F-4D97-AF65-F5344CB8AC3E}">
        <p14:creationId xmlns:p14="http://schemas.microsoft.com/office/powerpoint/2010/main" val="70712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246769"/>
          </a:xfrm>
          <a:prstGeom prst="rect">
            <a:avLst/>
          </a:prstGeom>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LADDER LOGIC DRAWING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11</a:t>
            </a:r>
          </a:p>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A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Normally Open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push button turns on a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Binary bit </a:t>
            </a:r>
            <a:r>
              <a:rPr lang="en-US" altLang="en-US" sz="2800" b="1" i="1" dirty="0">
                <a:latin typeface="Calibri" panose="020F0502020204030204" pitchFamily="34" charset="0"/>
                <a:ea typeface="Calibri" panose="020F0502020204030204" pitchFamily="34" charset="0"/>
                <a:cs typeface="Times New Roman" panose="02020603050405020304" pitchFamily="18" charset="0"/>
              </a:rPr>
              <a:t>Output</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and a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Binary bit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contact turns on a Green Light. Add a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seal-in</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Branch circuit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to hold the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light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on. Add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a</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 Binary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bit</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contact that starts a 10 sec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TIMER</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and when the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TIMER</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is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DONE</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it stops the cycle</a:t>
            </a:r>
            <a:endParaRPr lang="en-US" altLang="en-US" sz="2800" dirty="0"/>
          </a:p>
        </p:txBody>
      </p:sp>
      <p:sp>
        <p:nvSpPr>
          <p:cNvPr id="4" name="Rectangle 3"/>
          <p:cNvSpPr/>
          <p:nvPr/>
        </p:nvSpPr>
        <p:spPr>
          <a:xfrm>
            <a:off x="0" y="4666889"/>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11</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Tree>
    <p:extLst>
      <p:ext uri="{BB962C8B-B14F-4D97-AF65-F5344CB8AC3E}">
        <p14:creationId xmlns:p14="http://schemas.microsoft.com/office/powerpoint/2010/main" val="1682973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2674915" y="3398010"/>
            <a:ext cx="6257925" cy="1781175"/>
            <a:chOff x="962025" y="2200275"/>
            <a:chExt cx="6257925" cy="1781175"/>
          </a:xfrm>
        </p:grpSpPr>
        <p:sp>
          <p:nvSpPr>
            <p:cNvPr id="4" name="Oval 3"/>
            <p:cNvSpPr/>
            <p:nvPr/>
          </p:nvSpPr>
          <p:spPr>
            <a:xfrm>
              <a:off x="5648325" y="2486025"/>
              <a:ext cx="428625" cy="457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 name="Straight Connector 4"/>
            <p:cNvCxnSpPr/>
            <p:nvPr/>
          </p:nvCxnSpPr>
          <p:spPr>
            <a:xfrm>
              <a:off x="962025" y="2200275"/>
              <a:ext cx="0" cy="1781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7191375" y="2209800"/>
              <a:ext cx="28575" cy="1714500"/>
            </a:xfrm>
            <a:prstGeom prst="line">
              <a:avLst/>
            </a:prstGeom>
            <a:noFill/>
            <a:ln w="6350" cap="flat" cmpd="sng" algn="ctr">
              <a:solidFill>
                <a:schemeClr val="tx1"/>
              </a:solidFill>
              <a:prstDash val="solid"/>
              <a:miter lim="800000"/>
            </a:ln>
            <a:effectLst/>
          </p:spPr>
        </p:cxnSp>
        <p:cxnSp>
          <p:nvCxnSpPr>
            <p:cNvPr id="7" name="Straight Connector 6"/>
            <p:cNvCxnSpPr/>
            <p:nvPr/>
          </p:nvCxnSpPr>
          <p:spPr>
            <a:xfrm>
              <a:off x="1628775" y="2599690"/>
              <a:ext cx="0" cy="219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33550" y="2600325"/>
              <a:ext cx="0" cy="228600"/>
            </a:xfrm>
            <a:prstGeom prst="line">
              <a:avLst/>
            </a:prstGeom>
            <a:noFill/>
            <a:ln w="6350" cap="flat" cmpd="sng" algn="ctr">
              <a:solidFill>
                <a:schemeClr val="tx1"/>
              </a:solidFill>
              <a:prstDash val="solid"/>
              <a:miter lim="800000"/>
            </a:ln>
            <a:effectLst/>
          </p:spPr>
        </p:cxnSp>
        <p:cxnSp>
          <p:nvCxnSpPr>
            <p:cNvPr id="9" name="Straight Connector 8"/>
            <p:cNvCxnSpPr/>
            <p:nvPr/>
          </p:nvCxnSpPr>
          <p:spPr>
            <a:xfrm flipV="1">
              <a:off x="980440" y="2714625"/>
              <a:ext cx="657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33550" y="2714625"/>
              <a:ext cx="3914775" cy="9525"/>
            </a:xfrm>
            <a:prstGeom prst="line">
              <a:avLst/>
            </a:prstGeom>
            <a:noFill/>
            <a:ln w="6350" cap="flat" cmpd="sng" algn="ctr">
              <a:solidFill>
                <a:schemeClr val="tx1"/>
              </a:solidFill>
              <a:prstDash val="solid"/>
              <a:miter lim="800000"/>
            </a:ln>
            <a:effectLst/>
          </p:spPr>
        </p:cxnSp>
        <p:cxnSp>
          <p:nvCxnSpPr>
            <p:cNvPr id="11" name="Straight Connector 10"/>
            <p:cNvCxnSpPr/>
            <p:nvPr/>
          </p:nvCxnSpPr>
          <p:spPr>
            <a:xfrm>
              <a:off x="6067425" y="2733040"/>
              <a:ext cx="1143000" cy="9525"/>
            </a:xfrm>
            <a:prstGeom prst="line">
              <a:avLst/>
            </a:prstGeom>
            <a:noFill/>
            <a:ln w="6350" cap="flat" cmpd="sng" algn="ctr">
              <a:solidFill>
                <a:sysClr val="windowText" lastClr="000000"/>
              </a:solidFill>
              <a:prstDash val="solid"/>
              <a:miter lim="800000"/>
            </a:ln>
            <a:effectLst/>
          </p:spPr>
        </p:cxnSp>
        <p:sp>
          <p:nvSpPr>
            <p:cNvPr id="12" name="Text Box 10"/>
            <p:cNvSpPr txBox="1">
              <a:spLocks noChangeArrowheads="1"/>
            </p:cNvSpPr>
            <p:nvPr/>
          </p:nvSpPr>
          <p:spPr bwMode="auto">
            <a:xfrm>
              <a:off x="5753100" y="2556827"/>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3" name="Straight Connector 12"/>
            <p:cNvCxnSpPr/>
            <p:nvPr/>
          </p:nvCxnSpPr>
          <p:spPr>
            <a:xfrm>
              <a:off x="6076950" y="2902585"/>
              <a:ext cx="123825" cy="114300"/>
            </a:xfrm>
            <a:prstGeom prst="line">
              <a:avLst/>
            </a:prstGeom>
            <a:noFill/>
            <a:ln w="6350" cap="flat" cmpd="sng" algn="ctr">
              <a:solidFill>
                <a:sysClr val="windowText" lastClr="000000"/>
              </a:solidFill>
              <a:prstDash val="solid"/>
              <a:miter lim="800000"/>
            </a:ln>
            <a:effectLst/>
          </p:spPr>
        </p:cxnSp>
        <p:cxnSp>
          <p:nvCxnSpPr>
            <p:cNvPr id="14" name="Straight Connector 13"/>
            <p:cNvCxnSpPr/>
            <p:nvPr/>
          </p:nvCxnSpPr>
          <p:spPr>
            <a:xfrm>
              <a:off x="5514975" y="2416810"/>
              <a:ext cx="123825" cy="114300"/>
            </a:xfrm>
            <a:prstGeom prst="line">
              <a:avLst/>
            </a:prstGeom>
            <a:noFill/>
            <a:ln w="6350" cap="flat" cmpd="sng" algn="ctr">
              <a:solidFill>
                <a:sysClr val="windowText" lastClr="000000"/>
              </a:solidFill>
              <a:prstDash val="solid"/>
              <a:miter lim="800000"/>
            </a:ln>
            <a:effectLst/>
          </p:spPr>
        </p:cxnSp>
        <p:cxnSp>
          <p:nvCxnSpPr>
            <p:cNvPr id="15" name="Straight Connector 14"/>
            <p:cNvCxnSpPr/>
            <p:nvPr/>
          </p:nvCxnSpPr>
          <p:spPr>
            <a:xfrm flipH="1">
              <a:off x="6067425" y="2398395"/>
              <a:ext cx="133350" cy="123825"/>
            </a:xfrm>
            <a:prstGeom prst="line">
              <a:avLst/>
            </a:prstGeom>
            <a:noFill/>
            <a:ln w="6350" cap="flat" cmpd="sng" algn="ctr">
              <a:solidFill>
                <a:sysClr val="windowText" lastClr="000000"/>
              </a:solidFill>
              <a:prstDash val="solid"/>
              <a:miter lim="800000"/>
            </a:ln>
            <a:effectLst/>
          </p:spPr>
        </p:cxnSp>
        <p:cxnSp>
          <p:nvCxnSpPr>
            <p:cNvPr id="16" name="Straight Connector 15"/>
            <p:cNvCxnSpPr/>
            <p:nvPr/>
          </p:nvCxnSpPr>
          <p:spPr>
            <a:xfrm flipH="1">
              <a:off x="5524500" y="2912745"/>
              <a:ext cx="133350" cy="123825"/>
            </a:xfrm>
            <a:prstGeom prst="line">
              <a:avLst/>
            </a:prstGeom>
            <a:noFill/>
            <a:ln w="6350" cap="flat" cmpd="sng" algn="ctr">
              <a:solidFill>
                <a:sysClr val="windowText" lastClr="000000"/>
              </a:solidFill>
              <a:prstDash val="solid"/>
              <a:miter lim="800000"/>
            </a:ln>
            <a:effectLst/>
          </p:spPr>
        </p:cxnSp>
      </p:grpSp>
      <p:sp>
        <p:nvSpPr>
          <p:cNvPr id="17" name="Rectangle 1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5"/>
          <p:cNvSpPr>
            <a:spLocks noChangeArrowheads="1"/>
          </p:cNvSpPr>
          <p:nvPr/>
        </p:nvSpPr>
        <p:spPr bwMode="auto">
          <a:xfrm>
            <a:off x="0" y="69116"/>
            <a:ext cx="801822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PROGRAMMING JOB 1</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this program using </a:t>
            </a:r>
            <a:r>
              <a:rPr kumimoji="0" lang="en-US" altLang="en-US" sz="2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RSLogix</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500</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Red Light.</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endParaRPr>
          </a:p>
        </p:txBody>
      </p:sp>
      <p:sp>
        <p:nvSpPr>
          <p:cNvPr id="19" name="Rectangle 17"/>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7320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2677656"/>
          </a:xfrm>
          <a:prstGeom prst="rect">
            <a:avLst/>
          </a:prstGeom>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LADDER LOGIC DRAWING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12</a:t>
            </a:r>
          </a:p>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A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Normally Open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push button turns on a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Binary bit </a:t>
            </a:r>
            <a:r>
              <a:rPr lang="en-US" altLang="en-US" sz="2800" b="1" i="1" dirty="0">
                <a:latin typeface="Calibri" panose="020F0502020204030204" pitchFamily="34" charset="0"/>
                <a:ea typeface="Calibri" panose="020F0502020204030204" pitchFamily="34" charset="0"/>
                <a:cs typeface="Times New Roman" panose="02020603050405020304" pitchFamily="18" charset="0"/>
              </a:rPr>
              <a:t>Output</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and a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Binary bit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contact turns on a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RED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Light. Add a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seal-in</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Branch circuit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to hold the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light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on. Add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a</a:t>
            </a:r>
            <a:r>
              <a:rPr lang="en-US" altLang="en-US" sz="2800" b="1" i="1" u="sng" dirty="0">
                <a:latin typeface="Calibri" panose="020F0502020204030204" pitchFamily="34" charset="0"/>
                <a:ea typeface="Calibri" panose="020F0502020204030204" pitchFamily="34" charset="0"/>
                <a:cs typeface="Times New Roman" panose="02020603050405020304" pitchFamily="18" charset="0"/>
              </a:rPr>
              <a:t> Binary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bit</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contact that starts a 10 sec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TIMER</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and when the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TIMER</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is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DONE</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it resets the TIMER and triggers a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COUNTER</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to count. After a count of 5 the cycle stops.</a:t>
            </a:r>
            <a:endParaRPr lang="en-US" altLang="en-US" sz="2800" dirty="0"/>
          </a:p>
        </p:txBody>
      </p:sp>
      <p:sp>
        <p:nvSpPr>
          <p:cNvPr id="3" name="Rectangle 2"/>
          <p:cNvSpPr/>
          <p:nvPr/>
        </p:nvSpPr>
        <p:spPr>
          <a:xfrm>
            <a:off x="0" y="4666889"/>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12</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Tree>
    <p:extLst>
      <p:ext uri="{BB962C8B-B14F-4D97-AF65-F5344CB8AC3E}">
        <p14:creationId xmlns:p14="http://schemas.microsoft.com/office/powerpoint/2010/main" val="28002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815882"/>
          </a:xfrm>
          <a:prstGeom prst="rect">
            <a:avLst/>
          </a:prstGeom>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LADDER LOGIC DRAWING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13</a:t>
            </a:r>
          </a:p>
          <a:p>
            <a:pPr marL="457200" lvl="0" indent="-457200" eaLnBrk="0" fontAlgn="base" hangingPunct="0">
              <a:spcBef>
                <a:spcPct val="0"/>
              </a:spcBef>
              <a:spcAft>
                <a:spcPct val="0"/>
              </a:spcAft>
              <a:buFont typeface="Arial" panose="020B0604020202020204" pitchFamily="34" charset="0"/>
              <a:buChar char="•"/>
            </a:pP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Build a 5 min clock</a:t>
            </a:r>
          </a:p>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When a push button is pressed it starts the cycle. After the 5 min the cycle stops and a light comes on.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Only use 1 timer set for 10 seconds</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a:t>
            </a:r>
          </a:p>
        </p:txBody>
      </p:sp>
      <p:sp>
        <p:nvSpPr>
          <p:cNvPr id="3" name="Rectangle 2"/>
          <p:cNvSpPr/>
          <p:nvPr/>
        </p:nvSpPr>
        <p:spPr>
          <a:xfrm>
            <a:off x="0" y="4666889"/>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13</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Tree>
    <p:extLst>
      <p:ext uri="{BB962C8B-B14F-4D97-AF65-F5344CB8AC3E}">
        <p14:creationId xmlns:p14="http://schemas.microsoft.com/office/powerpoint/2010/main" val="209023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815882"/>
          </a:xfrm>
          <a:prstGeom prst="rect">
            <a:avLst/>
          </a:prstGeom>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LADDER LOGIC DRAWING </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14</a:t>
            </a:r>
          </a:p>
          <a:p>
            <a:pPr marL="457200" lvl="0" indent="-457200" eaLnBrk="0" fontAlgn="base" hangingPunct="0">
              <a:spcBef>
                <a:spcPct val="0"/>
              </a:spcBef>
              <a:spcAft>
                <a:spcPct val="0"/>
              </a:spcAft>
              <a:buFont typeface="Arial" panose="020B0604020202020204" pitchFamily="34" charset="0"/>
              <a:buChar char="•"/>
            </a:pP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Build a 5 min clock</a:t>
            </a:r>
          </a:p>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     When a push button is pressed a light comes on and  starts the cycle. After the 5 min the cycle stops and a light goes off. </a:t>
            </a:r>
            <a:r>
              <a:rPr lang="en-US" altLang="en-US" sz="2800" b="1" i="1" u="sng" dirty="0" smtClean="0">
                <a:latin typeface="Calibri" panose="020F0502020204030204" pitchFamily="34" charset="0"/>
                <a:ea typeface="Calibri" panose="020F0502020204030204" pitchFamily="34" charset="0"/>
                <a:cs typeface="Times New Roman" panose="02020603050405020304" pitchFamily="18" charset="0"/>
              </a:rPr>
              <a:t>Only use 1 timer set for 10 seconds</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a:t>
            </a:r>
          </a:p>
        </p:txBody>
      </p:sp>
      <p:sp>
        <p:nvSpPr>
          <p:cNvPr id="3" name="Rectangle 2"/>
          <p:cNvSpPr/>
          <p:nvPr/>
        </p:nvSpPr>
        <p:spPr>
          <a:xfrm>
            <a:off x="0" y="4666889"/>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14</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Tree>
    <p:extLst>
      <p:ext uri="{BB962C8B-B14F-4D97-AF65-F5344CB8AC3E}">
        <p14:creationId xmlns:p14="http://schemas.microsoft.com/office/powerpoint/2010/main" val="2256220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56435"/>
            <a:ext cx="5674310" cy="523220"/>
          </a:xfrm>
          <a:prstGeom prst="rect">
            <a:avLst/>
          </a:prstGeom>
        </p:spPr>
        <p:txBody>
          <a:bodyPr wrap="non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LADDER LOGIC DRAWING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15</a:t>
            </a:r>
            <a:endParaRPr lang="en-US" altLang="en-US"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0" y="4666889"/>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15</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
        <p:nvSpPr>
          <p:cNvPr id="2" name="Rectangle 1"/>
          <p:cNvSpPr/>
          <p:nvPr/>
        </p:nvSpPr>
        <p:spPr>
          <a:xfrm>
            <a:off x="0" y="779655"/>
            <a:ext cx="12192000" cy="954107"/>
          </a:xfrm>
          <a:prstGeom prst="rect">
            <a:avLst/>
          </a:prstGeom>
        </p:spPr>
        <p:txBody>
          <a:bodyPr wrap="square">
            <a:spAutoFit/>
          </a:bodyPr>
          <a:lstStyle/>
          <a:p>
            <a:r>
              <a:rPr lang="en-US" sz="2800" b="1" dirty="0"/>
              <a:t>Build a clock that will turn on all the lights in order from top to bottom</a:t>
            </a:r>
          </a:p>
          <a:p>
            <a:r>
              <a:rPr lang="en-US" sz="2800" b="1" dirty="0"/>
              <a:t> tomorrow morning at 8:30 </a:t>
            </a:r>
            <a:r>
              <a:rPr lang="en-US" sz="2800" b="1" dirty="0" smtClean="0"/>
              <a:t>am and stay on for 30 seconds.</a:t>
            </a:r>
            <a:endParaRPr lang="en-US" sz="2800" b="1" dirty="0"/>
          </a:p>
        </p:txBody>
      </p:sp>
    </p:spTree>
    <p:extLst>
      <p:ext uri="{BB962C8B-B14F-4D97-AF65-F5344CB8AC3E}">
        <p14:creationId xmlns:p14="http://schemas.microsoft.com/office/powerpoint/2010/main" val="4274092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56435"/>
            <a:ext cx="5674310" cy="523220"/>
          </a:xfrm>
          <a:prstGeom prst="rect">
            <a:avLst/>
          </a:prstGeom>
        </p:spPr>
        <p:txBody>
          <a:bodyPr wrap="non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LADDER LOGIC DRAWING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16</a:t>
            </a:r>
            <a:endParaRPr lang="en-US" altLang="en-US"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4973271"/>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16</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
        <p:nvSpPr>
          <p:cNvPr id="6" name="TextBox 5"/>
          <p:cNvSpPr txBox="1"/>
          <p:nvPr/>
        </p:nvSpPr>
        <p:spPr>
          <a:xfrm rot="10800000" flipV="1">
            <a:off x="112329" y="779655"/>
            <a:ext cx="9113250" cy="2246769"/>
          </a:xfrm>
          <a:prstGeom prst="rect">
            <a:avLst/>
          </a:prstGeom>
          <a:noFill/>
        </p:spPr>
        <p:txBody>
          <a:bodyPr wrap="square" rtlCol="0">
            <a:spAutoFit/>
          </a:bodyPr>
          <a:lstStyle/>
          <a:p>
            <a:r>
              <a:rPr lang="en-US" sz="2800" b="1" dirty="0" smtClean="0"/>
              <a:t>When a push button is pressed, the first green light comes on 5 seconds later the red light comes, 5 seconds later the yellow light comes on and 5 seconds later the last green light comes on. Then 10 seconds after the last light comes on they go off.</a:t>
            </a:r>
            <a:endParaRPr lang="en-US" sz="2800" b="1" dirty="0"/>
          </a:p>
        </p:txBody>
      </p:sp>
    </p:spTree>
    <p:extLst>
      <p:ext uri="{BB962C8B-B14F-4D97-AF65-F5344CB8AC3E}">
        <p14:creationId xmlns:p14="http://schemas.microsoft.com/office/powerpoint/2010/main" val="2899486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56435"/>
            <a:ext cx="5674310" cy="523220"/>
          </a:xfrm>
          <a:prstGeom prst="rect">
            <a:avLst/>
          </a:prstGeom>
        </p:spPr>
        <p:txBody>
          <a:bodyPr wrap="non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LADDER LOGIC DRAWING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17</a:t>
            </a:r>
            <a:endParaRPr lang="en-US" altLang="en-US"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5063423"/>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17</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
        <p:nvSpPr>
          <p:cNvPr id="6" name="TextBox 5"/>
          <p:cNvSpPr txBox="1"/>
          <p:nvPr/>
        </p:nvSpPr>
        <p:spPr>
          <a:xfrm rot="10800000" flipV="1">
            <a:off x="112329" y="779655"/>
            <a:ext cx="9113250" cy="2246769"/>
          </a:xfrm>
          <a:prstGeom prst="rect">
            <a:avLst/>
          </a:prstGeom>
          <a:noFill/>
        </p:spPr>
        <p:txBody>
          <a:bodyPr wrap="square" rtlCol="0">
            <a:spAutoFit/>
          </a:bodyPr>
          <a:lstStyle/>
          <a:p>
            <a:r>
              <a:rPr lang="en-US" sz="2800" b="1" dirty="0" smtClean="0"/>
              <a:t>When a push button is pressed, the first green light comes on 5 seconds later the red light comes, 5 seconds later the yellow light comes on and 5 seconds later the last green light comes on. Then 10 seconds after the last light comes on they start going off in the reverse order.</a:t>
            </a:r>
            <a:endParaRPr lang="en-US" sz="2800" b="1" dirty="0"/>
          </a:p>
        </p:txBody>
      </p:sp>
    </p:spTree>
    <p:extLst>
      <p:ext uri="{BB962C8B-B14F-4D97-AF65-F5344CB8AC3E}">
        <p14:creationId xmlns:p14="http://schemas.microsoft.com/office/powerpoint/2010/main" val="168093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256435"/>
            <a:ext cx="5674310" cy="523220"/>
          </a:xfrm>
          <a:prstGeom prst="rect">
            <a:avLst/>
          </a:prstGeom>
        </p:spPr>
        <p:txBody>
          <a:bodyPr wrap="non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LADDER LOGIC DRAWING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18</a:t>
            </a:r>
            <a:endParaRPr lang="en-US" altLang="en-US"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4879" y="5037666"/>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18</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
        <p:nvSpPr>
          <p:cNvPr id="2" name="TextBox 1"/>
          <p:cNvSpPr txBox="1"/>
          <p:nvPr/>
        </p:nvSpPr>
        <p:spPr>
          <a:xfrm>
            <a:off x="134122" y="900953"/>
            <a:ext cx="11080376" cy="2246769"/>
          </a:xfrm>
          <a:prstGeom prst="rect">
            <a:avLst/>
          </a:prstGeom>
          <a:noFill/>
        </p:spPr>
        <p:txBody>
          <a:bodyPr wrap="square" rtlCol="0">
            <a:spAutoFit/>
          </a:bodyPr>
          <a:lstStyle/>
          <a:p>
            <a:r>
              <a:rPr lang="en-US" sz="2800" b="1" dirty="0" smtClean="0"/>
              <a:t>When a normally open push button is pressed it Moves (MOV) a constant value of 555 into integer N7:0. When the Normally Open pushbutton is pressed again it will move N7:0 into N7:1 integer. When the Normally open push button is pressed again it will Add (ADD) N7:0 and N7:1 and put that value into N7:2.</a:t>
            </a:r>
            <a:endParaRPr lang="en-US" sz="2800" b="1" dirty="0"/>
          </a:p>
        </p:txBody>
      </p:sp>
    </p:spTree>
    <p:extLst>
      <p:ext uri="{BB962C8B-B14F-4D97-AF65-F5344CB8AC3E}">
        <p14:creationId xmlns:p14="http://schemas.microsoft.com/office/powerpoint/2010/main" val="3113636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6435"/>
            <a:ext cx="5674310" cy="523220"/>
          </a:xfrm>
          <a:prstGeom prst="rect">
            <a:avLst/>
          </a:prstGeom>
        </p:spPr>
        <p:txBody>
          <a:bodyPr wrap="non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LADDER LOGIC DRAWING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19</a:t>
            </a:r>
            <a:endParaRPr lang="en-US" altLang="en-US"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4879" y="5037666"/>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19</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
        <p:nvSpPr>
          <p:cNvPr id="4" name="TextBox 3"/>
          <p:cNvSpPr txBox="1"/>
          <p:nvPr/>
        </p:nvSpPr>
        <p:spPr>
          <a:xfrm>
            <a:off x="84879" y="779655"/>
            <a:ext cx="9708777" cy="3539430"/>
          </a:xfrm>
          <a:prstGeom prst="rect">
            <a:avLst/>
          </a:prstGeom>
          <a:noFill/>
        </p:spPr>
        <p:txBody>
          <a:bodyPr wrap="square" rtlCol="0">
            <a:spAutoFit/>
          </a:bodyPr>
          <a:lstStyle/>
          <a:p>
            <a:r>
              <a:rPr lang="en-US" sz="2800" b="1" dirty="0" smtClean="0"/>
              <a:t>You are the owner of a parking garage. The garage has 2 levels each level holds 10 cars. You must keep track of cars </a:t>
            </a:r>
            <a:r>
              <a:rPr lang="en-US" sz="2800" b="1" u="sng" dirty="0" smtClean="0"/>
              <a:t>entering (NO PB) </a:t>
            </a:r>
            <a:r>
              <a:rPr lang="en-US" sz="2800" b="1" dirty="0" smtClean="0"/>
              <a:t>and </a:t>
            </a:r>
            <a:r>
              <a:rPr lang="en-US" sz="2800" b="1" u="sng" dirty="0" smtClean="0"/>
              <a:t>leaving </a:t>
            </a:r>
            <a:r>
              <a:rPr lang="en-US" sz="2800" b="1" u="sng" dirty="0"/>
              <a:t>(NC PB</a:t>
            </a:r>
            <a:r>
              <a:rPr lang="en-US" sz="2800" b="1" u="sng" dirty="0" smtClean="0"/>
              <a:t>) </a:t>
            </a:r>
            <a:r>
              <a:rPr lang="en-US" sz="2800" b="1" dirty="0" smtClean="0"/>
              <a:t>each level. The 1</a:t>
            </a:r>
            <a:r>
              <a:rPr lang="en-US" sz="2800" b="1" baseline="30000" dirty="0" smtClean="0"/>
              <a:t>st</a:t>
            </a:r>
            <a:r>
              <a:rPr lang="en-US" sz="2800" b="1" dirty="0" smtClean="0"/>
              <a:t> green light means the upper level can receive more cars and the 2</a:t>
            </a:r>
            <a:r>
              <a:rPr lang="en-US" sz="2800" b="1" baseline="30000" dirty="0" smtClean="0"/>
              <a:t>nd</a:t>
            </a:r>
            <a:r>
              <a:rPr lang="en-US" sz="2800" b="1" dirty="0" smtClean="0"/>
              <a:t> green light means the lower level can receive cars. The red light means the upper level is full and the yellow light means the lower level is full. Use a selector Switch to determine which level the cars are going to enter or leave.</a:t>
            </a:r>
            <a:endParaRPr lang="en-US" sz="2800" b="1" dirty="0"/>
          </a:p>
        </p:txBody>
      </p:sp>
    </p:spTree>
    <p:extLst>
      <p:ext uri="{BB962C8B-B14F-4D97-AF65-F5344CB8AC3E}">
        <p14:creationId xmlns:p14="http://schemas.microsoft.com/office/powerpoint/2010/main" val="3188447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05299"/>
            <a:ext cx="5755341" cy="523220"/>
          </a:xfrm>
          <a:prstGeom prst="rect">
            <a:avLst/>
          </a:prstGeom>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LADDER LOGIC DRAWING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20</a:t>
            </a:r>
            <a:endParaRPr lang="en-US" altLang="en-US"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4879" y="5656645"/>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20</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
        <p:nvSpPr>
          <p:cNvPr id="4" name="TextBox 3"/>
          <p:cNvSpPr txBox="1"/>
          <p:nvPr/>
        </p:nvSpPr>
        <p:spPr>
          <a:xfrm>
            <a:off x="84879" y="728519"/>
            <a:ext cx="12107121" cy="3108543"/>
          </a:xfrm>
          <a:prstGeom prst="rect">
            <a:avLst/>
          </a:prstGeom>
          <a:noFill/>
        </p:spPr>
        <p:txBody>
          <a:bodyPr wrap="square" rtlCol="0">
            <a:spAutoFit/>
          </a:bodyPr>
          <a:lstStyle/>
          <a:p>
            <a:r>
              <a:rPr lang="en-US" sz="2800" dirty="0" smtClean="0"/>
              <a:t>You own a paint mixing company. Your main tanks hold the 3 primary colors</a:t>
            </a:r>
          </a:p>
          <a:p>
            <a:r>
              <a:rPr lang="en-US" sz="2800" dirty="0" smtClean="0"/>
              <a:t>( Red, Blue and Yellow) and each tank is controlled by a valve. A Selector switch </a:t>
            </a:r>
          </a:p>
          <a:p>
            <a:r>
              <a:rPr lang="en-US" sz="2800" dirty="0" smtClean="0"/>
              <a:t>will determine the color we make.</a:t>
            </a:r>
            <a:r>
              <a:rPr lang="en-US" sz="2800" dirty="0"/>
              <a:t> We are going to make 2 colors today</a:t>
            </a:r>
            <a:r>
              <a:rPr lang="en-US" sz="2800" dirty="0" smtClean="0"/>
              <a:t>.</a:t>
            </a:r>
          </a:p>
          <a:p>
            <a:r>
              <a:rPr lang="en-US" sz="2800" dirty="0" smtClean="0"/>
              <a:t>The Normally Open push button will begin the filling of a barrel. The </a:t>
            </a:r>
            <a:r>
              <a:rPr lang="en-US" sz="2800" dirty="0"/>
              <a:t>N</a:t>
            </a:r>
            <a:r>
              <a:rPr lang="en-US" sz="2800" dirty="0" smtClean="0"/>
              <a:t>ormally </a:t>
            </a:r>
          </a:p>
          <a:p>
            <a:r>
              <a:rPr lang="en-US" sz="2800" dirty="0" smtClean="0"/>
              <a:t>Closed push button will stop the process. </a:t>
            </a:r>
          </a:p>
          <a:p>
            <a:r>
              <a:rPr lang="en-US" sz="2800" dirty="0" smtClean="0"/>
              <a:t>The </a:t>
            </a:r>
            <a:r>
              <a:rPr lang="en-US" sz="2800" u="sng" dirty="0" smtClean="0"/>
              <a:t>1</a:t>
            </a:r>
            <a:r>
              <a:rPr lang="en-US" sz="2800" u="sng" baseline="30000" dirty="0" smtClean="0"/>
              <a:t>st</a:t>
            </a:r>
            <a:r>
              <a:rPr lang="en-US" sz="2800" u="sng" dirty="0" smtClean="0"/>
              <a:t> green light  </a:t>
            </a:r>
            <a:r>
              <a:rPr lang="en-US" sz="2800" dirty="0" smtClean="0"/>
              <a:t>is the </a:t>
            </a:r>
            <a:r>
              <a:rPr lang="en-US" sz="2800" u="sng" dirty="0"/>
              <a:t>P</a:t>
            </a:r>
            <a:r>
              <a:rPr lang="en-US" sz="2800" u="sng" dirty="0" smtClean="0"/>
              <a:t>rocess </a:t>
            </a:r>
            <a:r>
              <a:rPr lang="en-US" sz="2800" u="sng" dirty="0"/>
              <a:t>R</a:t>
            </a:r>
            <a:r>
              <a:rPr lang="en-US" sz="2800" u="sng" dirty="0" smtClean="0"/>
              <a:t>unning light</a:t>
            </a:r>
            <a:r>
              <a:rPr lang="en-US" sz="2800" dirty="0" smtClean="0"/>
              <a:t>, </a:t>
            </a:r>
            <a:r>
              <a:rPr lang="en-US" sz="2800" u="sng" dirty="0" smtClean="0"/>
              <a:t>Red light </a:t>
            </a:r>
            <a:r>
              <a:rPr lang="en-US" sz="2800" dirty="0" smtClean="0"/>
              <a:t>is the </a:t>
            </a:r>
            <a:r>
              <a:rPr lang="en-US" sz="2800" u="sng" dirty="0" smtClean="0"/>
              <a:t>Red Tank valve</a:t>
            </a:r>
            <a:r>
              <a:rPr lang="en-US" sz="2800" dirty="0" smtClean="0"/>
              <a:t>, </a:t>
            </a:r>
            <a:r>
              <a:rPr lang="en-US" sz="2800" u="sng" dirty="0" smtClean="0"/>
              <a:t>Yellow light </a:t>
            </a:r>
            <a:r>
              <a:rPr lang="en-US" sz="2800" dirty="0" smtClean="0"/>
              <a:t>is the </a:t>
            </a:r>
            <a:r>
              <a:rPr lang="en-US" sz="2800" u="sng" dirty="0" smtClean="0"/>
              <a:t>Yellow Tank valve </a:t>
            </a:r>
            <a:r>
              <a:rPr lang="en-US" sz="2800" dirty="0" smtClean="0"/>
              <a:t>and the </a:t>
            </a:r>
            <a:r>
              <a:rPr lang="en-US" sz="2800" u="sng" dirty="0" smtClean="0"/>
              <a:t>2</a:t>
            </a:r>
            <a:r>
              <a:rPr lang="en-US" sz="2800" u="sng" baseline="30000" dirty="0" smtClean="0"/>
              <a:t>nd</a:t>
            </a:r>
            <a:r>
              <a:rPr lang="en-US" sz="2800" u="sng" dirty="0" smtClean="0"/>
              <a:t> Green light </a:t>
            </a:r>
            <a:r>
              <a:rPr lang="en-US" sz="2800" dirty="0" smtClean="0"/>
              <a:t>is the </a:t>
            </a:r>
            <a:r>
              <a:rPr lang="en-US" sz="2800" u="sng" dirty="0" smtClean="0"/>
              <a:t>Blue Tank valve</a:t>
            </a:r>
            <a:r>
              <a:rPr lang="en-US" sz="2800" dirty="0" smtClean="0"/>
              <a:t>.</a:t>
            </a:r>
          </a:p>
        </p:txBody>
      </p:sp>
      <p:sp>
        <p:nvSpPr>
          <p:cNvPr id="6" name="TextBox 5"/>
          <p:cNvSpPr txBox="1"/>
          <p:nvPr/>
        </p:nvSpPr>
        <p:spPr>
          <a:xfrm>
            <a:off x="309489" y="4360282"/>
            <a:ext cx="3671967" cy="1200329"/>
          </a:xfrm>
          <a:prstGeom prst="rect">
            <a:avLst/>
          </a:prstGeom>
          <a:noFill/>
        </p:spPr>
        <p:txBody>
          <a:bodyPr wrap="none" rtlCol="0">
            <a:spAutoFit/>
          </a:bodyPr>
          <a:lstStyle/>
          <a:p>
            <a:r>
              <a:rPr lang="en-US" dirty="0" smtClean="0"/>
              <a:t>                    Mix Recipe</a:t>
            </a:r>
          </a:p>
          <a:p>
            <a:r>
              <a:rPr lang="en-US" dirty="0" smtClean="0"/>
              <a:t>Red-Orange                   Dark Purple</a:t>
            </a:r>
          </a:p>
          <a:p>
            <a:r>
              <a:rPr lang="en-US" dirty="0" smtClean="0"/>
              <a:t>Red       10 sec               Blue    15 sec  </a:t>
            </a:r>
          </a:p>
          <a:p>
            <a:r>
              <a:rPr lang="en-US" dirty="0" smtClean="0"/>
              <a:t>Yellow   5 sec                 Red     10 sec</a:t>
            </a:r>
            <a:endParaRPr lang="en-US" dirty="0"/>
          </a:p>
        </p:txBody>
      </p:sp>
    </p:spTree>
    <p:extLst>
      <p:ext uri="{BB962C8B-B14F-4D97-AF65-F5344CB8AC3E}">
        <p14:creationId xmlns:p14="http://schemas.microsoft.com/office/powerpoint/2010/main" val="1353628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5299"/>
            <a:ext cx="5755341" cy="523220"/>
          </a:xfrm>
          <a:prstGeom prst="rect">
            <a:avLst/>
          </a:prstGeom>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LADDER LOGIC DRAWING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21</a:t>
            </a:r>
            <a:endParaRPr lang="en-US" altLang="en-US"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4879" y="5656645"/>
            <a:ext cx="6096000" cy="954107"/>
          </a:xfrm>
          <a:prstGeom prst="rect">
            <a:avLst/>
          </a:prstGeom>
        </p:spPr>
        <p:txBody>
          <a:bodyPr>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PROGRAMMING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21</a:t>
            </a:r>
            <a:endParaRPr lang="en-US" altLang="en-US" sz="2800" dirty="0"/>
          </a:p>
          <a:p>
            <a:pPr lvl="0" eaLnBrk="0" fontAlgn="base" hangingPunct="0">
              <a:spcBef>
                <a:spcPct val="0"/>
              </a:spcBef>
              <a:spcAft>
                <a:spcPct val="0"/>
              </a:spcAft>
              <a:buFontTx/>
              <a:buChar char="•"/>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Create this program using </a:t>
            </a:r>
            <a:r>
              <a:rPr lang="en-US" altLang="en-US" sz="2800" b="1" dirty="0" err="1">
                <a:latin typeface="Calibri" panose="020F0502020204030204" pitchFamily="34" charset="0"/>
                <a:ea typeface="Calibri" panose="020F0502020204030204" pitchFamily="34" charset="0"/>
                <a:cs typeface="Times New Roman" panose="02020603050405020304" pitchFamily="18" charset="0"/>
              </a:rPr>
              <a:t>RSLogix</a:t>
            </a:r>
            <a:r>
              <a:rPr lang="en-US" altLang="en-US" sz="2800" b="1" dirty="0">
                <a:latin typeface="Calibri" panose="020F0502020204030204" pitchFamily="34" charset="0"/>
                <a:ea typeface="Calibri" panose="020F0502020204030204" pitchFamily="34" charset="0"/>
                <a:cs typeface="Times New Roman" panose="02020603050405020304" pitchFamily="18" charset="0"/>
              </a:rPr>
              <a:t> 500</a:t>
            </a:r>
          </a:p>
        </p:txBody>
      </p:sp>
      <p:sp>
        <p:nvSpPr>
          <p:cNvPr id="6" name="TextBox 5"/>
          <p:cNvSpPr txBox="1"/>
          <p:nvPr/>
        </p:nvSpPr>
        <p:spPr>
          <a:xfrm>
            <a:off x="215153" y="1021976"/>
            <a:ext cx="10730753" cy="3970318"/>
          </a:xfrm>
          <a:prstGeom prst="rect">
            <a:avLst/>
          </a:prstGeom>
          <a:noFill/>
        </p:spPr>
        <p:txBody>
          <a:bodyPr wrap="square" rtlCol="0">
            <a:spAutoFit/>
          </a:bodyPr>
          <a:lstStyle/>
          <a:p>
            <a:r>
              <a:rPr lang="en-US" sz="2800" b="1" dirty="0" smtClean="0"/>
              <a:t>You work at a bottle packing facility. </a:t>
            </a:r>
            <a:r>
              <a:rPr lang="en-US" sz="2800" b="1" dirty="0"/>
              <a:t> </a:t>
            </a:r>
            <a:r>
              <a:rPr lang="en-US" sz="2800" b="1" dirty="0" smtClean="0"/>
              <a:t>Your packing facility will package the product in quantities of 6, 12 or 24. First make a Start/Stop circuit using your pushbuttons. The top selector switch will distinguish between packs of 6 or 12. The bottom selector switch will be used to determine if it will be 1 pack or 2 packs to equal the amount we are looking for. For example 1 pack of 6 or 2 packs of 6 =12 or 1 pack of 12 or 2 packs of 12 = 24. The 1</a:t>
            </a:r>
            <a:r>
              <a:rPr lang="en-US" sz="2800" b="1" baseline="30000" dirty="0" smtClean="0"/>
              <a:t>st</a:t>
            </a:r>
            <a:r>
              <a:rPr lang="en-US" sz="2800" b="1" dirty="0" smtClean="0"/>
              <a:t> green light is the process running, the red light is the pack of 6, the yellow light is a pack of 12 and the 2</a:t>
            </a:r>
            <a:r>
              <a:rPr lang="en-US" sz="2800" b="1" baseline="30000" dirty="0" smtClean="0"/>
              <a:t>nd</a:t>
            </a:r>
            <a:r>
              <a:rPr lang="en-US" sz="2800" b="1" dirty="0" smtClean="0"/>
              <a:t> green light is a pack of 24.</a:t>
            </a:r>
            <a:endParaRPr lang="en-US" sz="2800" b="1" dirty="0"/>
          </a:p>
        </p:txBody>
      </p:sp>
    </p:spTree>
    <p:extLst>
      <p:ext uri="{BB962C8B-B14F-4D97-AF65-F5344CB8AC3E}">
        <p14:creationId xmlns:p14="http://schemas.microsoft.com/office/powerpoint/2010/main" val="406641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1890"/>
            <a:ext cx="5491568" cy="523220"/>
          </a:xfrm>
          <a:prstGeom prst="rect">
            <a:avLst/>
          </a:prstGeom>
        </p:spPr>
        <p:txBody>
          <a:bodyPr wrap="non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LADDER LOGIC DRAWING JOB 2</a:t>
            </a:r>
            <a:endParaRPr kumimoji="0" lang="en-US" altLang="en-US" sz="2800" b="0" i="0" u="none" strike="noStrike" cap="none" normalizeH="0" baseline="0" dirty="0" smtClean="0">
              <a:ln>
                <a:noFill/>
              </a:ln>
              <a:solidFill>
                <a:schemeClr val="tx1"/>
              </a:solidFill>
              <a:effectLst/>
            </a:endParaRPr>
          </a:p>
        </p:txBody>
      </p:sp>
      <p:sp>
        <p:nvSpPr>
          <p:cNvPr id="5" name="Rectangle 4"/>
          <p:cNvSpPr/>
          <p:nvPr/>
        </p:nvSpPr>
        <p:spPr>
          <a:xfrm>
            <a:off x="0" y="509858"/>
            <a:ext cx="9787944" cy="954107"/>
          </a:xfrm>
          <a:prstGeom prst="rect">
            <a:avLst/>
          </a:prstGeom>
        </p:spPr>
        <p:txBody>
          <a:bodyPr wrap="square">
            <a:spAutoFit/>
          </a:bodyPr>
          <a:lstStyle/>
          <a:p>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Red Light and a Red Light contact turns on a Green Light.</a:t>
            </a:r>
            <a:endParaRPr lang="en-US" sz="2800" dirty="0"/>
          </a:p>
        </p:txBody>
      </p:sp>
    </p:spTree>
    <p:extLst>
      <p:ext uri="{BB962C8B-B14F-4D97-AF65-F5344CB8AC3E}">
        <p14:creationId xmlns:p14="http://schemas.microsoft.com/office/powerpoint/2010/main" val="522434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0789" y="253425"/>
            <a:ext cx="5755341" cy="523220"/>
          </a:xfrm>
          <a:prstGeom prst="rect">
            <a:avLst/>
          </a:prstGeom>
        </p:spPr>
        <p:txBody>
          <a:bodyPr wrap="square">
            <a:spAutoFit/>
          </a:bodyPr>
          <a:lstStyle/>
          <a:p>
            <a:pPr lvl="0" eaLnBrk="0" fontAlgn="base" hangingPunct="0">
              <a:spcBef>
                <a:spcPct val="0"/>
              </a:spcBef>
              <a:spcAft>
                <a:spcPct val="0"/>
              </a:spcAft>
            </a:pPr>
            <a:r>
              <a:rPr lang="en-US" altLang="en-US" sz="2800" b="1" dirty="0">
                <a:latin typeface="Calibri" panose="020F0502020204030204" pitchFamily="34" charset="0"/>
                <a:ea typeface="Calibri" panose="020F0502020204030204" pitchFamily="34" charset="0"/>
                <a:cs typeface="Times New Roman" panose="02020603050405020304" pitchFamily="18" charset="0"/>
              </a:rPr>
              <a:t>PLC LADDER LOGIC DRAWING JOB </a:t>
            </a:r>
            <a:r>
              <a:rPr lang="en-US" altLang="en-US" sz="2800" b="1" dirty="0" smtClean="0">
                <a:latin typeface="Calibri" panose="020F0502020204030204" pitchFamily="34" charset="0"/>
                <a:ea typeface="Calibri" panose="020F0502020204030204" pitchFamily="34" charset="0"/>
                <a:cs typeface="Times New Roman" panose="02020603050405020304" pitchFamily="18" charset="0"/>
              </a:rPr>
              <a:t>22</a:t>
            </a:r>
            <a:endParaRPr lang="en-US" altLang="en-US"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323441" y="1034008"/>
            <a:ext cx="10730753" cy="5324535"/>
          </a:xfrm>
          <a:prstGeom prst="rect">
            <a:avLst/>
          </a:prstGeom>
          <a:noFill/>
        </p:spPr>
        <p:txBody>
          <a:bodyPr wrap="square" rtlCol="0">
            <a:spAutoFit/>
          </a:bodyPr>
          <a:lstStyle/>
          <a:p>
            <a:r>
              <a:rPr lang="en-US" sz="2400" b="1" dirty="0" smtClean="0"/>
              <a:t>Using what you have programmed in Job 21, add the following functionality.</a:t>
            </a:r>
          </a:p>
          <a:p>
            <a:r>
              <a:rPr lang="en-US" sz="2400" b="1" dirty="0" smtClean="0"/>
              <a:t>A six pack takes 8 seconds to load</a:t>
            </a:r>
          </a:p>
          <a:p>
            <a:r>
              <a:rPr lang="en-US" sz="2400" b="1" dirty="0" smtClean="0"/>
              <a:t>A twelve pack takes 13 seconds to load</a:t>
            </a:r>
          </a:p>
          <a:p>
            <a:r>
              <a:rPr lang="en-US" sz="2400" b="1" dirty="0" smtClean="0"/>
              <a:t>Your new limit switch will indicate that a box is in place to receive bottles. Loading will start (as well as a timer).  While the timer is timing, the appropriate light will blink indicating that it is filling.</a:t>
            </a:r>
          </a:p>
          <a:p>
            <a:r>
              <a:rPr lang="en-US" sz="2400" b="1" dirty="0" smtClean="0"/>
              <a:t>When the box is full (timer is done) the light will remain solid.</a:t>
            </a:r>
          </a:p>
          <a:p>
            <a:r>
              <a:rPr lang="en-US" sz="2400" b="1" dirty="0" smtClean="0"/>
              <a:t>Increment a counter that pertains to the type of box filled. (6,12,24 pack)</a:t>
            </a:r>
          </a:p>
          <a:p>
            <a:endParaRPr lang="en-US" sz="2400" b="1" dirty="0"/>
          </a:p>
          <a:p>
            <a:r>
              <a:rPr lang="en-US" sz="2400" b="1" dirty="0" smtClean="0"/>
              <a:t>Things to consider;</a:t>
            </a:r>
          </a:p>
          <a:p>
            <a:r>
              <a:rPr lang="en-US" sz="2400" b="1" dirty="0" smtClean="0"/>
              <a:t>Losing the box indication switch in the middle of filling.</a:t>
            </a:r>
          </a:p>
          <a:p>
            <a:r>
              <a:rPr lang="en-US" sz="2400" b="1" dirty="0" smtClean="0"/>
              <a:t>Selector switch changing during a fill</a:t>
            </a:r>
          </a:p>
          <a:p>
            <a:r>
              <a:rPr lang="en-US" sz="2400" b="1" dirty="0" smtClean="0"/>
              <a:t>Resetting a counter based on selector switch</a:t>
            </a:r>
          </a:p>
          <a:p>
            <a:endParaRPr lang="en-US" sz="2800" b="1" dirty="0"/>
          </a:p>
        </p:txBody>
      </p:sp>
    </p:spTree>
    <p:extLst>
      <p:ext uri="{BB962C8B-B14F-4D97-AF65-F5344CB8AC3E}">
        <p14:creationId xmlns:p14="http://schemas.microsoft.com/office/powerpoint/2010/main" val="85660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412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9066343" y="143739"/>
            <a:ext cx="3108959" cy="2560320"/>
            <a:chOff x="6880861" y="1120140"/>
            <a:chExt cx="3108959" cy="2560320"/>
          </a:xfrm>
        </p:grpSpPr>
        <p:sp>
          <p:nvSpPr>
            <p:cNvPr id="2" name="Rectangle 1"/>
            <p:cNvSpPr/>
            <p:nvPr/>
          </p:nvSpPr>
          <p:spPr>
            <a:xfrm>
              <a:off x="6880861" y="1632718"/>
              <a:ext cx="2011036" cy="14329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8891896" y="1828800"/>
              <a:ext cx="1097924"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8891896" y="2491740"/>
              <a:ext cx="84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989820" y="1120140"/>
              <a:ext cx="0" cy="2560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891895" y="1459468"/>
              <a:ext cx="617220" cy="369332"/>
            </a:xfrm>
            <a:prstGeom prst="rect">
              <a:avLst/>
            </a:prstGeom>
            <a:noFill/>
          </p:spPr>
          <p:txBody>
            <a:bodyPr wrap="square" rtlCol="0">
              <a:spAutoFit/>
            </a:bodyPr>
            <a:lstStyle/>
            <a:p>
              <a:r>
                <a:rPr lang="en-US" dirty="0" smtClean="0"/>
                <a:t>(EN)</a:t>
              </a:r>
              <a:endParaRPr lang="en-US" dirty="0"/>
            </a:p>
          </p:txBody>
        </p:sp>
        <p:sp>
          <p:nvSpPr>
            <p:cNvPr id="12" name="TextBox 11"/>
            <p:cNvSpPr txBox="1"/>
            <p:nvPr/>
          </p:nvSpPr>
          <p:spPr>
            <a:xfrm>
              <a:off x="8938260" y="2164556"/>
              <a:ext cx="617220" cy="369332"/>
            </a:xfrm>
            <a:prstGeom prst="rect">
              <a:avLst/>
            </a:prstGeom>
            <a:noFill/>
          </p:spPr>
          <p:txBody>
            <a:bodyPr wrap="square" rtlCol="0">
              <a:spAutoFit/>
            </a:bodyPr>
            <a:lstStyle/>
            <a:p>
              <a:r>
                <a:rPr lang="en-US" dirty="0" smtClean="0"/>
                <a:t>(DN)</a:t>
              </a:r>
              <a:endParaRPr lang="en-US" dirty="0"/>
            </a:p>
          </p:txBody>
        </p:sp>
        <p:sp>
          <p:nvSpPr>
            <p:cNvPr id="13" name="TextBox 12"/>
            <p:cNvSpPr txBox="1"/>
            <p:nvPr/>
          </p:nvSpPr>
          <p:spPr>
            <a:xfrm>
              <a:off x="7191884" y="1282675"/>
              <a:ext cx="900555" cy="400110"/>
            </a:xfrm>
            <a:prstGeom prst="rect">
              <a:avLst/>
            </a:prstGeom>
            <a:noFill/>
          </p:spPr>
          <p:txBody>
            <a:bodyPr wrap="square" rtlCol="0">
              <a:spAutoFit/>
            </a:bodyPr>
            <a:lstStyle/>
            <a:p>
              <a:r>
                <a:rPr lang="en-US" sz="2000" dirty="0" smtClean="0"/>
                <a:t>TON</a:t>
              </a:r>
              <a:endParaRPr lang="en-US" sz="2000" dirty="0"/>
            </a:p>
          </p:txBody>
        </p:sp>
        <p:sp>
          <p:nvSpPr>
            <p:cNvPr id="14" name="TextBox 13"/>
            <p:cNvSpPr txBox="1"/>
            <p:nvPr/>
          </p:nvSpPr>
          <p:spPr>
            <a:xfrm>
              <a:off x="6883702" y="1644134"/>
              <a:ext cx="2008192" cy="1477328"/>
            </a:xfrm>
            <a:prstGeom prst="rect">
              <a:avLst/>
            </a:prstGeom>
            <a:noFill/>
          </p:spPr>
          <p:txBody>
            <a:bodyPr wrap="square" rtlCol="0">
              <a:spAutoFit/>
            </a:bodyPr>
            <a:lstStyle/>
            <a:p>
              <a:r>
                <a:rPr lang="en-US" dirty="0" smtClean="0"/>
                <a:t>TIMER ON DELAY</a:t>
              </a:r>
            </a:p>
            <a:p>
              <a:r>
                <a:rPr lang="en-US" dirty="0" smtClean="0"/>
                <a:t>TIMER               T4:0</a:t>
              </a:r>
            </a:p>
            <a:p>
              <a:r>
                <a:rPr lang="en-US" dirty="0" smtClean="0"/>
                <a:t>TIME BASE        0.01</a:t>
              </a:r>
            </a:p>
            <a:p>
              <a:r>
                <a:rPr lang="en-US" dirty="0" smtClean="0"/>
                <a:t>PRESET               120</a:t>
              </a:r>
            </a:p>
            <a:p>
              <a:r>
                <a:rPr lang="en-US" dirty="0" smtClean="0"/>
                <a:t>ACCUM                  0</a:t>
              </a:r>
              <a:endParaRPr lang="en-US" dirty="0"/>
            </a:p>
          </p:txBody>
        </p:sp>
      </p:grpSp>
      <p:cxnSp>
        <p:nvCxnSpPr>
          <p:cNvPr id="21" name="Straight Connector 20"/>
          <p:cNvCxnSpPr/>
          <p:nvPr/>
        </p:nvCxnSpPr>
        <p:spPr>
          <a:xfrm>
            <a:off x="302857" y="6724897"/>
            <a:ext cx="3914775" cy="9525"/>
          </a:xfrm>
          <a:prstGeom prst="line">
            <a:avLst/>
          </a:prstGeom>
          <a:noFill/>
          <a:ln w="6350" cap="flat" cmpd="sng" algn="ctr">
            <a:solidFill>
              <a:sysClr val="windowText" lastClr="000000"/>
            </a:solidFill>
            <a:prstDash val="solid"/>
            <a:miter lim="800000"/>
          </a:ln>
          <a:effectLst/>
        </p:spPr>
      </p:cxnSp>
      <p:cxnSp>
        <p:nvCxnSpPr>
          <p:cNvPr id="24" name="Straight Connector 23"/>
          <p:cNvCxnSpPr/>
          <p:nvPr/>
        </p:nvCxnSpPr>
        <p:spPr>
          <a:xfrm>
            <a:off x="11917404" y="3774561"/>
            <a:ext cx="0" cy="2950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938133" y="6716902"/>
            <a:ext cx="3885455" cy="7995"/>
          </a:xfrm>
          <a:prstGeom prst="line">
            <a:avLst/>
          </a:prstGeom>
          <a:noFill/>
          <a:ln w="6350" cap="flat" cmpd="sng" algn="ctr">
            <a:solidFill>
              <a:sysClr val="windowText" lastClr="000000"/>
            </a:solidFill>
            <a:prstDash val="solid"/>
            <a:miter lim="800000"/>
          </a:ln>
          <a:effectLst/>
        </p:spPr>
      </p:cxnSp>
      <p:grpSp>
        <p:nvGrpSpPr>
          <p:cNvPr id="91" name="Group 90"/>
          <p:cNvGrpSpPr/>
          <p:nvPr/>
        </p:nvGrpSpPr>
        <p:grpSpPr>
          <a:xfrm>
            <a:off x="10224634" y="3820419"/>
            <a:ext cx="766919" cy="2945831"/>
            <a:chOff x="1172757" y="3523563"/>
            <a:chExt cx="766919" cy="2945831"/>
          </a:xfrm>
        </p:grpSpPr>
        <p:cxnSp>
          <p:nvCxnSpPr>
            <p:cNvPr id="16" name="Straight Connector 15"/>
            <p:cNvCxnSpPr/>
            <p:nvPr/>
          </p:nvCxnSpPr>
          <p:spPr>
            <a:xfrm>
              <a:off x="1172757" y="3523563"/>
              <a:ext cx="890" cy="2945831"/>
            </a:xfrm>
            <a:prstGeom prst="line">
              <a:avLst/>
            </a:prstGeom>
            <a:noFill/>
            <a:ln w="6350" cap="flat" cmpd="sng" algn="ctr">
              <a:solidFill>
                <a:sysClr val="windowText" lastClr="000000"/>
              </a:solidFill>
              <a:prstDash val="solid"/>
              <a:miter lim="800000"/>
            </a:ln>
            <a:effectLst/>
          </p:spPr>
        </p:cxnSp>
        <p:cxnSp>
          <p:nvCxnSpPr>
            <p:cNvPr id="18" name="Straight Connector 17"/>
            <p:cNvCxnSpPr/>
            <p:nvPr/>
          </p:nvCxnSpPr>
          <p:spPr>
            <a:xfrm>
              <a:off x="1825909" y="4025869"/>
              <a:ext cx="0" cy="219075"/>
            </a:xfrm>
            <a:prstGeom prst="line">
              <a:avLst/>
            </a:prstGeom>
            <a:noFill/>
            <a:ln w="6350" cap="flat" cmpd="sng" algn="ctr">
              <a:solidFill>
                <a:sysClr val="windowText" lastClr="000000"/>
              </a:solidFill>
              <a:prstDash val="solid"/>
              <a:miter lim="800000"/>
            </a:ln>
            <a:effectLst/>
          </p:spPr>
        </p:cxnSp>
        <p:cxnSp>
          <p:nvCxnSpPr>
            <p:cNvPr id="19" name="Straight Connector 18"/>
            <p:cNvCxnSpPr/>
            <p:nvPr/>
          </p:nvCxnSpPr>
          <p:spPr>
            <a:xfrm>
              <a:off x="1930684" y="4026504"/>
              <a:ext cx="0" cy="228600"/>
            </a:xfrm>
            <a:prstGeom prst="line">
              <a:avLst/>
            </a:prstGeom>
            <a:noFill/>
            <a:ln w="6350" cap="flat" cmpd="sng" algn="ctr">
              <a:solidFill>
                <a:sysClr val="windowText" lastClr="000000"/>
              </a:solidFill>
              <a:prstDash val="solid"/>
              <a:miter lim="800000"/>
            </a:ln>
            <a:effectLst/>
          </p:spPr>
        </p:cxnSp>
        <p:cxnSp>
          <p:nvCxnSpPr>
            <p:cNvPr id="20" name="Straight Connector 19"/>
            <p:cNvCxnSpPr/>
            <p:nvPr/>
          </p:nvCxnSpPr>
          <p:spPr>
            <a:xfrm flipV="1">
              <a:off x="1177574" y="4140804"/>
              <a:ext cx="657225" cy="0"/>
            </a:xfrm>
            <a:prstGeom prst="line">
              <a:avLst/>
            </a:prstGeom>
            <a:noFill/>
            <a:ln w="6350" cap="flat" cmpd="sng" algn="ctr">
              <a:solidFill>
                <a:sysClr val="windowText" lastClr="000000"/>
              </a:solidFill>
              <a:prstDash val="solid"/>
              <a:miter lim="800000"/>
            </a:ln>
            <a:effectLst/>
          </p:spPr>
        </p:cxnSp>
        <p:cxnSp>
          <p:nvCxnSpPr>
            <p:cNvPr id="33" name="Straight Connector 32"/>
            <p:cNvCxnSpPr/>
            <p:nvPr/>
          </p:nvCxnSpPr>
          <p:spPr>
            <a:xfrm>
              <a:off x="1187201" y="5716687"/>
              <a:ext cx="657225" cy="0"/>
            </a:xfrm>
            <a:prstGeom prst="line">
              <a:avLst/>
            </a:prstGeom>
            <a:noFill/>
            <a:ln w="6350" cap="flat" cmpd="sng" algn="ctr">
              <a:solidFill>
                <a:sysClr val="windowText" lastClr="000000"/>
              </a:solidFill>
              <a:prstDash val="solid"/>
              <a:miter lim="800000"/>
            </a:ln>
            <a:effectLst/>
          </p:spPr>
        </p:cxnSp>
        <p:cxnSp>
          <p:nvCxnSpPr>
            <p:cNvPr id="34" name="Straight Connector 33"/>
            <p:cNvCxnSpPr/>
            <p:nvPr/>
          </p:nvCxnSpPr>
          <p:spPr>
            <a:xfrm>
              <a:off x="1834901" y="5621437"/>
              <a:ext cx="0" cy="219075"/>
            </a:xfrm>
            <a:prstGeom prst="line">
              <a:avLst/>
            </a:prstGeom>
            <a:noFill/>
            <a:ln w="6350" cap="flat" cmpd="sng" algn="ctr">
              <a:solidFill>
                <a:sysClr val="windowText" lastClr="000000"/>
              </a:solidFill>
              <a:prstDash val="solid"/>
              <a:miter lim="800000"/>
            </a:ln>
            <a:effectLst/>
          </p:spPr>
        </p:cxnSp>
        <p:cxnSp>
          <p:nvCxnSpPr>
            <p:cNvPr id="35" name="Straight Connector 34"/>
            <p:cNvCxnSpPr/>
            <p:nvPr/>
          </p:nvCxnSpPr>
          <p:spPr>
            <a:xfrm>
              <a:off x="1939676" y="5621437"/>
              <a:ext cx="0" cy="219075"/>
            </a:xfrm>
            <a:prstGeom prst="line">
              <a:avLst/>
            </a:prstGeom>
            <a:noFill/>
            <a:ln w="6350" cap="flat" cmpd="sng" algn="ctr">
              <a:solidFill>
                <a:sysClr val="windowText" lastClr="000000"/>
              </a:solidFill>
              <a:prstDash val="solid"/>
              <a:miter lim="800000"/>
            </a:ln>
            <a:effectLst/>
          </p:spPr>
        </p:cxnSp>
      </p:grpSp>
      <p:grpSp>
        <p:nvGrpSpPr>
          <p:cNvPr id="92" name="Group 91"/>
          <p:cNvGrpSpPr/>
          <p:nvPr/>
        </p:nvGrpSpPr>
        <p:grpSpPr>
          <a:xfrm>
            <a:off x="5748464" y="5230209"/>
            <a:ext cx="2406260" cy="1105229"/>
            <a:chOff x="5748464" y="5230209"/>
            <a:chExt cx="2406260" cy="1105229"/>
          </a:xfrm>
        </p:grpSpPr>
        <p:sp>
          <p:nvSpPr>
            <p:cNvPr id="36" name="Text Box 26"/>
            <p:cNvSpPr txBox="1">
              <a:spLocks noChangeArrowheads="1"/>
            </p:cNvSpPr>
            <p:nvPr/>
          </p:nvSpPr>
          <p:spPr bwMode="auto">
            <a:xfrm>
              <a:off x="5973983" y="5550793"/>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7" name="Rectangle 36"/>
            <p:cNvSpPr/>
            <p:nvPr/>
          </p:nvSpPr>
          <p:spPr>
            <a:xfrm>
              <a:off x="5788097" y="5487944"/>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a:off x="7035143" y="6164566"/>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040576" y="5447785"/>
              <a:ext cx="628982" cy="245703"/>
            </a:xfrm>
            <a:prstGeom prst="rect">
              <a:avLst/>
            </a:prstGeom>
            <a:noFill/>
          </p:spPr>
          <p:txBody>
            <a:bodyPr wrap="square" rtlCol="0">
              <a:spAutoFit/>
            </a:bodyPr>
            <a:lstStyle/>
            <a:p>
              <a:r>
                <a:rPr lang="en-US" sz="1000" dirty="0" smtClean="0"/>
                <a:t>(CD)</a:t>
              </a:r>
              <a:endParaRPr lang="en-US" sz="1000" dirty="0"/>
            </a:p>
          </p:txBody>
        </p:sp>
        <p:sp>
          <p:nvSpPr>
            <p:cNvPr id="40" name="TextBox 39"/>
            <p:cNvSpPr txBox="1"/>
            <p:nvPr/>
          </p:nvSpPr>
          <p:spPr>
            <a:xfrm>
              <a:off x="7040576" y="5950673"/>
              <a:ext cx="628982" cy="245703"/>
            </a:xfrm>
            <a:prstGeom prst="rect">
              <a:avLst/>
            </a:prstGeom>
            <a:noFill/>
          </p:spPr>
          <p:txBody>
            <a:bodyPr wrap="square" rtlCol="0">
              <a:spAutoFit/>
            </a:bodyPr>
            <a:lstStyle/>
            <a:p>
              <a:r>
                <a:rPr lang="en-US" sz="1000" dirty="0" smtClean="0"/>
                <a:t>(DN)</a:t>
              </a:r>
              <a:endParaRPr lang="en-US" sz="1000" dirty="0"/>
            </a:p>
          </p:txBody>
        </p:sp>
        <p:sp>
          <p:nvSpPr>
            <p:cNvPr id="41" name="TextBox 40"/>
            <p:cNvSpPr txBox="1"/>
            <p:nvPr/>
          </p:nvSpPr>
          <p:spPr>
            <a:xfrm>
              <a:off x="5748838" y="5230209"/>
              <a:ext cx="917716" cy="307129"/>
            </a:xfrm>
            <a:prstGeom prst="rect">
              <a:avLst/>
            </a:prstGeom>
            <a:noFill/>
          </p:spPr>
          <p:txBody>
            <a:bodyPr wrap="square" rtlCol="0">
              <a:spAutoFit/>
            </a:bodyPr>
            <a:lstStyle/>
            <a:p>
              <a:r>
                <a:rPr lang="en-US" sz="1400" dirty="0" smtClean="0"/>
                <a:t>CTD</a:t>
              </a:r>
              <a:endParaRPr lang="en-US" sz="1400" dirty="0"/>
            </a:p>
          </p:txBody>
        </p:sp>
        <p:sp>
          <p:nvSpPr>
            <p:cNvPr id="42" name="TextBox 41"/>
            <p:cNvSpPr txBox="1"/>
            <p:nvPr/>
          </p:nvSpPr>
          <p:spPr>
            <a:xfrm>
              <a:off x="5748464" y="5523648"/>
              <a:ext cx="2046461" cy="646331"/>
            </a:xfrm>
            <a:prstGeom prst="rect">
              <a:avLst/>
            </a:prstGeom>
            <a:noFill/>
          </p:spPr>
          <p:txBody>
            <a:bodyPr wrap="square" rtlCol="0">
              <a:spAutoFit/>
            </a:bodyPr>
            <a:lstStyle/>
            <a:p>
              <a:r>
                <a:rPr lang="en-US" sz="900" dirty="0" smtClean="0"/>
                <a:t>COUNT DOWN</a:t>
              </a:r>
            </a:p>
            <a:p>
              <a:r>
                <a:rPr lang="en-US" sz="900" dirty="0" smtClean="0"/>
                <a:t>TIMER                        C5:1</a:t>
              </a:r>
            </a:p>
            <a:p>
              <a:r>
                <a:rPr lang="en-US" sz="900" dirty="0" smtClean="0"/>
                <a:t>PRESET                       120</a:t>
              </a:r>
            </a:p>
            <a:p>
              <a:r>
                <a:rPr lang="en-US" sz="900" dirty="0" smtClean="0"/>
                <a:t>ACCUM                          0</a:t>
              </a:r>
              <a:endParaRPr lang="en-US" sz="900" dirty="0"/>
            </a:p>
          </p:txBody>
        </p:sp>
        <p:cxnSp>
          <p:nvCxnSpPr>
            <p:cNvPr id="43" name="Straight Connector 42"/>
            <p:cNvCxnSpPr/>
            <p:nvPr/>
          </p:nvCxnSpPr>
          <p:spPr>
            <a:xfrm>
              <a:off x="7035878" y="5711340"/>
              <a:ext cx="1118846" cy="0"/>
            </a:xfrm>
            <a:prstGeom prst="line">
              <a:avLst/>
            </a:prstGeom>
          </p:spPr>
          <p:style>
            <a:lnRef idx="1">
              <a:schemeClr val="dk1"/>
            </a:lnRef>
            <a:fillRef idx="0">
              <a:schemeClr val="dk1"/>
            </a:fillRef>
            <a:effectRef idx="0">
              <a:schemeClr val="dk1"/>
            </a:effectRef>
            <a:fontRef idx="minor">
              <a:schemeClr val="tx1"/>
            </a:fontRef>
          </p:style>
        </p:cxnSp>
      </p:grpSp>
      <p:cxnSp>
        <p:nvCxnSpPr>
          <p:cNvPr id="45" name="Straight Connector 44"/>
          <p:cNvCxnSpPr/>
          <p:nvPr/>
        </p:nvCxnSpPr>
        <p:spPr>
          <a:xfrm flipH="1">
            <a:off x="194469" y="14487"/>
            <a:ext cx="28265" cy="4491296"/>
          </a:xfrm>
          <a:prstGeom prst="line">
            <a:avLst/>
          </a:prstGeom>
          <a:noFill/>
          <a:ln w="6350" cap="flat" cmpd="sng" algn="ctr">
            <a:solidFill>
              <a:sysClr val="windowText" lastClr="000000"/>
            </a:solidFill>
            <a:prstDash val="solid"/>
            <a:miter lim="800000"/>
          </a:ln>
          <a:effectLst/>
        </p:spPr>
      </p:cxnSp>
      <p:cxnSp>
        <p:nvCxnSpPr>
          <p:cNvPr id="86" name="Straight Connector 85"/>
          <p:cNvCxnSpPr/>
          <p:nvPr/>
        </p:nvCxnSpPr>
        <p:spPr>
          <a:xfrm>
            <a:off x="863066" y="495235"/>
            <a:ext cx="0" cy="219075"/>
          </a:xfrm>
          <a:prstGeom prst="line">
            <a:avLst/>
          </a:prstGeom>
          <a:noFill/>
          <a:ln w="6350" cap="flat" cmpd="sng" algn="ctr">
            <a:solidFill>
              <a:sysClr val="windowText" lastClr="000000"/>
            </a:solidFill>
            <a:prstDash val="solid"/>
            <a:miter lim="800000"/>
          </a:ln>
          <a:effectLst/>
        </p:spPr>
      </p:cxnSp>
      <p:cxnSp>
        <p:nvCxnSpPr>
          <p:cNvPr id="87" name="Straight Connector 86"/>
          <p:cNvCxnSpPr/>
          <p:nvPr/>
        </p:nvCxnSpPr>
        <p:spPr>
          <a:xfrm>
            <a:off x="967841" y="495870"/>
            <a:ext cx="0" cy="228600"/>
          </a:xfrm>
          <a:prstGeom prst="line">
            <a:avLst/>
          </a:prstGeom>
          <a:noFill/>
          <a:ln w="6350" cap="flat" cmpd="sng" algn="ctr">
            <a:solidFill>
              <a:sysClr val="windowText" lastClr="000000"/>
            </a:solidFill>
            <a:prstDash val="solid"/>
            <a:miter lim="800000"/>
          </a:ln>
          <a:effectLst/>
        </p:spPr>
      </p:cxnSp>
      <p:cxnSp>
        <p:nvCxnSpPr>
          <p:cNvPr id="88" name="Straight Connector 87"/>
          <p:cNvCxnSpPr/>
          <p:nvPr/>
        </p:nvCxnSpPr>
        <p:spPr>
          <a:xfrm flipV="1">
            <a:off x="214731" y="610170"/>
            <a:ext cx="657225" cy="0"/>
          </a:xfrm>
          <a:prstGeom prst="line">
            <a:avLst/>
          </a:prstGeom>
          <a:noFill/>
          <a:ln w="6350" cap="flat" cmpd="sng" algn="ctr">
            <a:solidFill>
              <a:sysClr val="windowText" lastClr="000000"/>
            </a:solidFill>
            <a:prstDash val="solid"/>
            <a:miter lim="800000"/>
          </a:ln>
          <a:effectLst/>
        </p:spPr>
      </p:cxnSp>
      <p:cxnSp>
        <p:nvCxnSpPr>
          <p:cNvPr id="89" name="Straight Connector 88"/>
          <p:cNvCxnSpPr/>
          <p:nvPr/>
        </p:nvCxnSpPr>
        <p:spPr>
          <a:xfrm>
            <a:off x="967841" y="610170"/>
            <a:ext cx="3914775" cy="9525"/>
          </a:xfrm>
          <a:prstGeom prst="line">
            <a:avLst/>
          </a:prstGeom>
          <a:noFill/>
          <a:ln w="6350" cap="flat" cmpd="sng" algn="ctr">
            <a:solidFill>
              <a:sysClr val="windowText" lastClr="000000"/>
            </a:solidFill>
            <a:prstDash val="solid"/>
            <a:miter lim="800000"/>
          </a:ln>
          <a:effectLst/>
        </p:spPr>
      </p:cxnSp>
      <p:cxnSp>
        <p:nvCxnSpPr>
          <p:cNvPr id="48" name="Straight Connector 47"/>
          <p:cNvCxnSpPr/>
          <p:nvPr/>
        </p:nvCxnSpPr>
        <p:spPr>
          <a:xfrm>
            <a:off x="7191881" y="9982"/>
            <a:ext cx="0" cy="47018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1361171" y="769152"/>
            <a:ext cx="2405526" cy="1105229"/>
            <a:chOff x="4786355" y="136221"/>
            <a:chExt cx="2405526" cy="1105229"/>
          </a:xfrm>
        </p:grpSpPr>
        <p:sp>
          <p:nvSpPr>
            <p:cNvPr id="90" name="Text Box 19"/>
            <p:cNvSpPr txBox="1">
              <a:spLocks noChangeArrowheads="1"/>
            </p:cNvSpPr>
            <p:nvPr/>
          </p:nvSpPr>
          <p:spPr bwMode="auto">
            <a:xfrm>
              <a:off x="4987391" y="451420"/>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7" name="Straight Connector 46"/>
            <p:cNvCxnSpPr/>
            <p:nvPr/>
          </p:nvCxnSpPr>
          <p:spPr>
            <a:xfrm>
              <a:off x="6073035" y="587406"/>
              <a:ext cx="1118846" cy="0"/>
            </a:xfrm>
            <a:prstGeom prst="line">
              <a:avLst/>
            </a:prstGeom>
          </p:spPr>
          <p:style>
            <a:lnRef idx="1">
              <a:schemeClr val="dk1"/>
            </a:lnRef>
            <a:fillRef idx="0">
              <a:schemeClr val="dk1"/>
            </a:fillRef>
            <a:effectRef idx="0">
              <a:schemeClr val="dk1"/>
            </a:effectRef>
            <a:fontRef idx="minor">
              <a:schemeClr val="tx1"/>
            </a:fontRef>
          </p:style>
        </p:cxnSp>
        <p:sp>
          <p:nvSpPr>
            <p:cNvPr id="80" name="Rectangle 79"/>
            <p:cNvSpPr/>
            <p:nvPr/>
          </p:nvSpPr>
          <p:spPr>
            <a:xfrm>
              <a:off x="4825988" y="393956"/>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a:off x="6073034" y="1070578"/>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073034" y="389560"/>
              <a:ext cx="628982" cy="245703"/>
            </a:xfrm>
            <a:prstGeom prst="rect">
              <a:avLst/>
            </a:prstGeom>
            <a:noFill/>
          </p:spPr>
          <p:txBody>
            <a:bodyPr wrap="square" rtlCol="0">
              <a:spAutoFit/>
            </a:bodyPr>
            <a:lstStyle/>
            <a:p>
              <a:r>
                <a:rPr lang="en-US" sz="1000" dirty="0" smtClean="0"/>
                <a:t>(EN)</a:t>
              </a:r>
              <a:endParaRPr lang="en-US" sz="1000" dirty="0"/>
            </a:p>
          </p:txBody>
        </p:sp>
        <p:sp>
          <p:nvSpPr>
            <p:cNvPr id="83" name="TextBox 82"/>
            <p:cNvSpPr txBox="1"/>
            <p:nvPr/>
          </p:nvSpPr>
          <p:spPr>
            <a:xfrm>
              <a:off x="6078467" y="856685"/>
              <a:ext cx="628982" cy="245703"/>
            </a:xfrm>
            <a:prstGeom prst="rect">
              <a:avLst/>
            </a:prstGeom>
            <a:noFill/>
          </p:spPr>
          <p:txBody>
            <a:bodyPr wrap="square" rtlCol="0">
              <a:spAutoFit/>
            </a:bodyPr>
            <a:lstStyle/>
            <a:p>
              <a:r>
                <a:rPr lang="en-US" sz="1000" dirty="0" smtClean="0"/>
                <a:t>(DN)</a:t>
              </a:r>
              <a:endParaRPr lang="en-US" sz="1000" dirty="0"/>
            </a:p>
          </p:txBody>
        </p:sp>
        <p:sp>
          <p:nvSpPr>
            <p:cNvPr id="84" name="TextBox 83"/>
            <p:cNvSpPr txBox="1"/>
            <p:nvPr/>
          </p:nvSpPr>
          <p:spPr>
            <a:xfrm>
              <a:off x="4786729" y="136221"/>
              <a:ext cx="917716" cy="307129"/>
            </a:xfrm>
            <a:prstGeom prst="rect">
              <a:avLst/>
            </a:prstGeom>
            <a:noFill/>
          </p:spPr>
          <p:txBody>
            <a:bodyPr wrap="square" rtlCol="0">
              <a:spAutoFit/>
            </a:bodyPr>
            <a:lstStyle/>
            <a:p>
              <a:r>
                <a:rPr lang="en-US" sz="1400" dirty="0" smtClean="0"/>
                <a:t>TON</a:t>
              </a:r>
              <a:endParaRPr lang="en-US" sz="1400" dirty="0"/>
            </a:p>
          </p:txBody>
        </p:sp>
        <p:sp>
          <p:nvSpPr>
            <p:cNvPr id="85" name="TextBox 84"/>
            <p:cNvSpPr txBox="1"/>
            <p:nvPr/>
          </p:nvSpPr>
          <p:spPr>
            <a:xfrm>
              <a:off x="4786355" y="429660"/>
              <a:ext cx="2046461" cy="783178"/>
            </a:xfrm>
            <a:prstGeom prst="rect">
              <a:avLst/>
            </a:prstGeom>
            <a:noFill/>
          </p:spPr>
          <p:txBody>
            <a:bodyPr wrap="square" rtlCol="0">
              <a:spAutoFit/>
            </a:bodyPr>
            <a:lstStyle/>
            <a:p>
              <a:r>
                <a:rPr lang="en-US" sz="900" dirty="0" smtClean="0"/>
                <a:t>TIMER ON DELAY</a:t>
              </a:r>
            </a:p>
            <a:p>
              <a:r>
                <a:rPr lang="en-US" sz="900" dirty="0" smtClean="0"/>
                <a:t>TIMER                      T4:0</a:t>
              </a:r>
            </a:p>
            <a:p>
              <a:r>
                <a:rPr lang="en-US" sz="900" dirty="0" smtClean="0"/>
                <a:t>TIME BASE               0.01</a:t>
              </a:r>
            </a:p>
            <a:p>
              <a:r>
                <a:rPr lang="en-US" sz="900" dirty="0" smtClean="0"/>
                <a:t>PRESET                      120</a:t>
              </a:r>
            </a:p>
            <a:p>
              <a:r>
                <a:rPr lang="en-US" sz="900" dirty="0" smtClean="0"/>
                <a:t>ACCUM                          0</a:t>
              </a:r>
              <a:endParaRPr lang="en-US" sz="900" dirty="0"/>
            </a:p>
          </p:txBody>
        </p:sp>
      </p:grpSp>
      <p:cxnSp>
        <p:nvCxnSpPr>
          <p:cNvPr id="75" name="Straight Connector 74"/>
          <p:cNvCxnSpPr/>
          <p:nvPr/>
        </p:nvCxnSpPr>
        <p:spPr>
          <a:xfrm>
            <a:off x="975677" y="2228857"/>
            <a:ext cx="3885455" cy="7995"/>
          </a:xfrm>
          <a:prstGeom prst="line">
            <a:avLst/>
          </a:prstGeom>
          <a:noFill/>
          <a:ln w="6350" cap="flat" cmpd="sng" algn="ctr">
            <a:solidFill>
              <a:sysClr val="windowText" lastClr="000000"/>
            </a:solidFill>
            <a:prstDash val="solid"/>
            <a:miter lim="800000"/>
          </a:ln>
          <a:effectLst/>
        </p:spPr>
      </p:cxnSp>
      <p:cxnSp>
        <p:nvCxnSpPr>
          <p:cNvPr id="76" name="Straight Connector 75"/>
          <p:cNvCxnSpPr/>
          <p:nvPr/>
        </p:nvCxnSpPr>
        <p:spPr>
          <a:xfrm>
            <a:off x="223202" y="2224288"/>
            <a:ext cx="657225" cy="0"/>
          </a:xfrm>
          <a:prstGeom prst="line">
            <a:avLst/>
          </a:prstGeom>
          <a:noFill/>
          <a:ln w="6350" cap="flat" cmpd="sng" algn="ctr">
            <a:solidFill>
              <a:sysClr val="windowText" lastClr="000000"/>
            </a:solidFill>
            <a:prstDash val="solid"/>
            <a:miter lim="800000"/>
          </a:ln>
          <a:effectLst/>
        </p:spPr>
      </p:cxnSp>
      <p:cxnSp>
        <p:nvCxnSpPr>
          <p:cNvPr id="77" name="Straight Connector 76"/>
          <p:cNvCxnSpPr/>
          <p:nvPr/>
        </p:nvCxnSpPr>
        <p:spPr>
          <a:xfrm>
            <a:off x="870902" y="2129038"/>
            <a:ext cx="0" cy="219075"/>
          </a:xfrm>
          <a:prstGeom prst="line">
            <a:avLst/>
          </a:prstGeom>
          <a:noFill/>
          <a:ln w="6350" cap="flat" cmpd="sng" algn="ctr">
            <a:solidFill>
              <a:sysClr val="windowText" lastClr="000000"/>
            </a:solidFill>
            <a:prstDash val="solid"/>
            <a:miter lim="800000"/>
          </a:ln>
          <a:effectLst/>
        </p:spPr>
      </p:cxnSp>
      <p:cxnSp>
        <p:nvCxnSpPr>
          <p:cNvPr id="78" name="Straight Connector 77"/>
          <p:cNvCxnSpPr/>
          <p:nvPr/>
        </p:nvCxnSpPr>
        <p:spPr>
          <a:xfrm>
            <a:off x="975677" y="2129038"/>
            <a:ext cx="0" cy="219075"/>
          </a:xfrm>
          <a:prstGeom prst="line">
            <a:avLst/>
          </a:prstGeom>
          <a:noFill/>
          <a:ln w="6350" cap="flat" cmpd="sng" algn="ctr">
            <a:solidFill>
              <a:sysClr val="windowText" lastClr="000000"/>
            </a:solidFill>
            <a:prstDash val="solid"/>
            <a:miter lim="800000"/>
          </a:ln>
          <a:effectLst/>
        </p:spPr>
      </p:cxnSp>
      <p:grpSp>
        <p:nvGrpSpPr>
          <p:cNvPr id="95" name="Group 94"/>
          <p:cNvGrpSpPr/>
          <p:nvPr/>
        </p:nvGrpSpPr>
        <p:grpSpPr>
          <a:xfrm>
            <a:off x="1396595" y="2291183"/>
            <a:ext cx="2407416" cy="1105229"/>
            <a:chOff x="4784465" y="1737810"/>
            <a:chExt cx="2407416" cy="1105229"/>
          </a:xfrm>
        </p:grpSpPr>
        <p:sp>
          <p:nvSpPr>
            <p:cNvPr id="79" name="Text Box 26"/>
            <p:cNvSpPr txBox="1">
              <a:spLocks noChangeArrowheads="1"/>
            </p:cNvSpPr>
            <p:nvPr/>
          </p:nvSpPr>
          <p:spPr bwMode="auto">
            <a:xfrm>
              <a:off x="5009984" y="2058394"/>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9" name="Rectangle 68"/>
            <p:cNvSpPr/>
            <p:nvPr/>
          </p:nvSpPr>
          <p:spPr>
            <a:xfrm>
              <a:off x="4824098" y="1995545"/>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p:nvPr/>
          </p:nvCxnSpPr>
          <p:spPr>
            <a:xfrm>
              <a:off x="6071144" y="2672167"/>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071144" y="1991149"/>
              <a:ext cx="628982" cy="245703"/>
            </a:xfrm>
            <a:prstGeom prst="rect">
              <a:avLst/>
            </a:prstGeom>
            <a:noFill/>
          </p:spPr>
          <p:txBody>
            <a:bodyPr wrap="square" rtlCol="0">
              <a:spAutoFit/>
            </a:bodyPr>
            <a:lstStyle/>
            <a:p>
              <a:r>
                <a:rPr lang="en-US" sz="1000" dirty="0" smtClean="0"/>
                <a:t>(EN)</a:t>
              </a:r>
              <a:endParaRPr lang="en-US" sz="1000" dirty="0"/>
            </a:p>
          </p:txBody>
        </p:sp>
        <p:sp>
          <p:nvSpPr>
            <p:cNvPr id="72" name="TextBox 71"/>
            <p:cNvSpPr txBox="1"/>
            <p:nvPr/>
          </p:nvSpPr>
          <p:spPr>
            <a:xfrm>
              <a:off x="6076577" y="2458274"/>
              <a:ext cx="628982" cy="245703"/>
            </a:xfrm>
            <a:prstGeom prst="rect">
              <a:avLst/>
            </a:prstGeom>
            <a:noFill/>
          </p:spPr>
          <p:txBody>
            <a:bodyPr wrap="square" rtlCol="0">
              <a:spAutoFit/>
            </a:bodyPr>
            <a:lstStyle/>
            <a:p>
              <a:r>
                <a:rPr lang="en-US" sz="1000" dirty="0" smtClean="0"/>
                <a:t>(DN)</a:t>
              </a:r>
              <a:endParaRPr lang="en-US" sz="1000" dirty="0"/>
            </a:p>
          </p:txBody>
        </p:sp>
        <p:sp>
          <p:nvSpPr>
            <p:cNvPr id="73" name="TextBox 72"/>
            <p:cNvSpPr txBox="1"/>
            <p:nvPr/>
          </p:nvSpPr>
          <p:spPr>
            <a:xfrm>
              <a:off x="4784839" y="1737810"/>
              <a:ext cx="917716" cy="307129"/>
            </a:xfrm>
            <a:prstGeom prst="rect">
              <a:avLst/>
            </a:prstGeom>
            <a:noFill/>
          </p:spPr>
          <p:txBody>
            <a:bodyPr wrap="square" rtlCol="0">
              <a:spAutoFit/>
            </a:bodyPr>
            <a:lstStyle/>
            <a:p>
              <a:r>
                <a:rPr lang="en-US" sz="1400" dirty="0" smtClean="0"/>
                <a:t>TOF</a:t>
              </a:r>
              <a:endParaRPr lang="en-US" sz="1400" dirty="0"/>
            </a:p>
          </p:txBody>
        </p:sp>
        <p:sp>
          <p:nvSpPr>
            <p:cNvPr id="74" name="TextBox 73"/>
            <p:cNvSpPr txBox="1"/>
            <p:nvPr/>
          </p:nvSpPr>
          <p:spPr>
            <a:xfrm>
              <a:off x="4784465" y="2031249"/>
              <a:ext cx="2046461" cy="783178"/>
            </a:xfrm>
            <a:prstGeom prst="rect">
              <a:avLst/>
            </a:prstGeom>
            <a:noFill/>
          </p:spPr>
          <p:txBody>
            <a:bodyPr wrap="square" rtlCol="0">
              <a:spAutoFit/>
            </a:bodyPr>
            <a:lstStyle/>
            <a:p>
              <a:r>
                <a:rPr lang="en-US" sz="900" dirty="0" smtClean="0"/>
                <a:t>TIMER OFF DELAY</a:t>
              </a:r>
            </a:p>
            <a:p>
              <a:r>
                <a:rPr lang="en-US" sz="900" dirty="0" smtClean="0"/>
                <a:t>TIMER                      T4:1</a:t>
              </a:r>
            </a:p>
            <a:p>
              <a:r>
                <a:rPr lang="en-US" sz="900" dirty="0" smtClean="0"/>
                <a:t>TIME BASE               0.01</a:t>
              </a:r>
            </a:p>
            <a:p>
              <a:r>
                <a:rPr lang="en-US" sz="900" dirty="0" smtClean="0"/>
                <a:t>PRESET                      120</a:t>
              </a:r>
            </a:p>
            <a:p>
              <a:r>
                <a:rPr lang="en-US" sz="900" dirty="0" smtClean="0"/>
                <a:t>ACCUM                          0</a:t>
              </a:r>
              <a:endParaRPr lang="en-US" sz="900" dirty="0"/>
            </a:p>
          </p:txBody>
        </p:sp>
        <p:cxnSp>
          <p:nvCxnSpPr>
            <p:cNvPr id="68" name="Straight Connector 67"/>
            <p:cNvCxnSpPr/>
            <p:nvPr/>
          </p:nvCxnSpPr>
          <p:spPr>
            <a:xfrm>
              <a:off x="6073035" y="2180706"/>
              <a:ext cx="1118846" cy="0"/>
            </a:xfrm>
            <a:prstGeom prst="line">
              <a:avLst/>
            </a:prstGeom>
          </p:spPr>
          <p:style>
            <a:lnRef idx="1">
              <a:schemeClr val="dk1"/>
            </a:lnRef>
            <a:fillRef idx="0">
              <a:schemeClr val="dk1"/>
            </a:fillRef>
            <a:effectRef idx="0">
              <a:schemeClr val="dk1"/>
            </a:effectRef>
            <a:fontRef idx="minor">
              <a:schemeClr val="tx1"/>
            </a:fontRef>
          </p:style>
        </p:cxnSp>
      </p:grpSp>
      <p:cxnSp>
        <p:nvCxnSpPr>
          <p:cNvPr id="62" name="Straight Connector 61"/>
          <p:cNvCxnSpPr/>
          <p:nvPr/>
        </p:nvCxnSpPr>
        <p:spPr>
          <a:xfrm>
            <a:off x="223202" y="3704920"/>
            <a:ext cx="657225" cy="0"/>
          </a:xfrm>
          <a:prstGeom prst="line">
            <a:avLst/>
          </a:prstGeom>
          <a:noFill/>
          <a:ln w="6350" cap="flat" cmpd="sng" algn="ctr">
            <a:solidFill>
              <a:sysClr val="windowText" lastClr="000000"/>
            </a:solidFill>
            <a:prstDash val="solid"/>
            <a:miter lim="800000"/>
          </a:ln>
          <a:effectLst/>
        </p:spPr>
      </p:cxnSp>
      <p:cxnSp>
        <p:nvCxnSpPr>
          <p:cNvPr id="63" name="Straight Connector 62"/>
          <p:cNvCxnSpPr/>
          <p:nvPr/>
        </p:nvCxnSpPr>
        <p:spPr>
          <a:xfrm>
            <a:off x="870902" y="3609670"/>
            <a:ext cx="0" cy="219075"/>
          </a:xfrm>
          <a:prstGeom prst="line">
            <a:avLst/>
          </a:prstGeom>
          <a:noFill/>
          <a:ln w="6350" cap="flat" cmpd="sng" algn="ctr">
            <a:solidFill>
              <a:sysClr val="windowText" lastClr="000000"/>
            </a:solidFill>
            <a:prstDash val="solid"/>
            <a:miter lim="800000"/>
          </a:ln>
          <a:effectLst/>
        </p:spPr>
      </p:cxnSp>
      <p:cxnSp>
        <p:nvCxnSpPr>
          <p:cNvPr id="64" name="Straight Connector 63"/>
          <p:cNvCxnSpPr/>
          <p:nvPr/>
        </p:nvCxnSpPr>
        <p:spPr>
          <a:xfrm>
            <a:off x="975677" y="3609670"/>
            <a:ext cx="0" cy="219075"/>
          </a:xfrm>
          <a:prstGeom prst="line">
            <a:avLst/>
          </a:prstGeom>
          <a:noFill/>
          <a:ln w="6350" cap="flat" cmpd="sng" algn="ctr">
            <a:solidFill>
              <a:sysClr val="windowText" lastClr="000000"/>
            </a:solidFill>
            <a:prstDash val="solid"/>
            <a:miter lim="800000"/>
          </a:ln>
          <a:effectLst/>
        </p:spPr>
      </p:cxnSp>
      <p:grpSp>
        <p:nvGrpSpPr>
          <p:cNvPr id="97" name="Group 96"/>
          <p:cNvGrpSpPr/>
          <p:nvPr/>
        </p:nvGrpSpPr>
        <p:grpSpPr>
          <a:xfrm>
            <a:off x="1276031" y="5432142"/>
            <a:ext cx="2406260" cy="1105230"/>
            <a:chOff x="5748464" y="3666854"/>
            <a:chExt cx="2406260" cy="1105230"/>
          </a:xfrm>
        </p:grpSpPr>
        <p:cxnSp>
          <p:nvCxnSpPr>
            <p:cNvPr id="23" name="Straight Connector 22"/>
            <p:cNvCxnSpPr/>
            <p:nvPr/>
          </p:nvCxnSpPr>
          <p:spPr>
            <a:xfrm>
              <a:off x="7035878" y="4118040"/>
              <a:ext cx="1118846" cy="0"/>
            </a:xfrm>
            <a:prstGeom prst="line">
              <a:avLst/>
            </a:prstGeom>
          </p:spPr>
          <p:style>
            <a:lnRef idx="1">
              <a:schemeClr val="dk1"/>
            </a:lnRef>
            <a:fillRef idx="0">
              <a:schemeClr val="dk1"/>
            </a:fillRef>
            <a:effectRef idx="0">
              <a:schemeClr val="dk1"/>
            </a:effectRef>
            <a:fontRef idx="minor">
              <a:schemeClr val="tx1"/>
            </a:fontRef>
          </p:style>
        </p:cxnSp>
        <p:sp>
          <p:nvSpPr>
            <p:cNvPr id="26" name="Rectangle 25"/>
            <p:cNvSpPr/>
            <p:nvPr/>
          </p:nvSpPr>
          <p:spPr>
            <a:xfrm>
              <a:off x="5788831" y="3924590"/>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7035877" y="4601212"/>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40576" y="3874728"/>
              <a:ext cx="628982" cy="245703"/>
            </a:xfrm>
            <a:prstGeom prst="rect">
              <a:avLst/>
            </a:prstGeom>
            <a:noFill/>
          </p:spPr>
          <p:txBody>
            <a:bodyPr wrap="square" rtlCol="0">
              <a:spAutoFit/>
            </a:bodyPr>
            <a:lstStyle/>
            <a:p>
              <a:r>
                <a:rPr lang="en-US" sz="1000" dirty="0" smtClean="0"/>
                <a:t>(CU)</a:t>
              </a:r>
              <a:endParaRPr lang="en-US" sz="1000" dirty="0"/>
            </a:p>
          </p:txBody>
        </p:sp>
        <p:sp>
          <p:nvSpPr>
            <p:cNvPr id="29" name="TextBox 28"/>
            <p:cNvSpPr txBox="1"/>
            <p:nvPr/>
          </p:nvSpPr>
          <p:spPr>
            <a:xfrm>
              <a:off x="7041310" y="4387319"/>
              <a:ext cx="628982" cy="245703"/>
            </a:xfrm>
            <a:prstGeom prst="rect">
              <a:avLst/>
            </a:prstGeom>
            <a:noFill/>
          </p:spPr>
          <p:txBody>
            <a:bodyPr wrap="square" rtlCol="0">
              <a:spAutoFit/>
            </a:bodyPr>
            <a:lstStyle/>
            <a:p>
              <a:r>
                <a:rPr lang="en-US" sz="1000" dirty="0" smtClean="0"/>
                <a:t>(DN)</a:t>
              </a:r>
              <a:endParaRPr lang="en-US" sz="1000" dirty="0"/>
            </a:p>
          </p:txBody>
        </p:sp>
        <p:sp>
          <p:nvSpPr>
            <p:cNvPr id="31" name="TextBox 30"/>
            <p:cNvSpPr txBox="1"/>
            <p:nvPr/>
          </p:nvSpPr>
          <p:spPr>
            <a:xfrm>
              <a:off x="5748464" y="4076714"/>
              <a:ext cx="2046461" cy="646331"/>
            </a:xfrm>
            <a:prstGeom prst="rect">
              <a:avLst/>
            </a:prstGeom>
            <a:noFill/>
          </p:spPr>
          <p:txBody>
            <a:bodyPr wrap="square" rtlCol="0">
              <a:spAutoFit/>
            </a:bodyPr>
            <a:lstStyle/>
            <a:p>
              <a:r>
                <a:rPr lang="en-US" sz="900" dirty="0" smtClean="0"/>
                <a:t>COUNT UP</a:t>
              </a:r>
            </a:p>
            <a:p>
              <a:r>
                <a:rPr lang="en-US" sz="900" dirty="0" smtClean="0"/>
                <a:t>COUNTER                C5:0     </a:t>
              </a:r>
            </a:p>
            <a:p>
              <a:r>
                <a:rPr lang="en-US" sz="900" dirty="0" smtClean="0"/>
                <a:t>PRESET                      120</a:t>
              </a:r>
            </a:p>
            <a:p>
              <a:r>
                <a:rPr lang="en-US" sz="900" dirty="0" smtClean="0"/>
                <a:t>ACCUM                          0</a:t>
              </a:r>
              <a:endParaRPr lang="en-US" sz="900" dirty="0"/>
            </a:p>
          </p:txBody>
        </p:sp>
        <p:sp>
          <p:nvSpPr>
            <p:cNvPr id="30" name="TextBox 29"/>
            <p:cNvSpPr txBox="1"/>
            <p:nvPr/>
          </p:nvSpPr>
          <p:spPr>
            <a:xfrm>
              <a:off x="5758853" y="3666854"/>
              <a:ext cx="917716" cy="307129"/>
            </a:xfrm>
            <a:prstGeom prst="rect">
              <a:avLst/>
            </a:prstGeom>
            <a:noFill/>
          </p:spPr>
          <p:txBody>
            <a:bodyPr wrap="square" rtlCol="0">
              <a:spAutoFit/>
            </a:bodyPr>
            <a:lstStyle/>
            <a:p>
              <a:r>
                <a:rPr lang="en-US" sz="1400" dirty="0" smtClean="0"/>
                <a:t>CTU</a:t>
              </a:r>
              <a:endParaRPr lang="en-US" sz="1400" dirty="0"/>
            </a:p>
          </p:txBody>
        </p:sp>
      </p:grpSp>
      <p:grpSp>
        <p:nvGrpSpPr>
          <p:cNvPr id="96" name="Group 95"/>
          <p:cNvGrpSpPr/>
          <p:nvPr/>
        </p:nvGrpSpPr>
        <p:grpSpPr>
          <a:xfrm>
            <a:off x="1276031" y="3955182"/>
            <a:ext cx="2407042" cy="1129445"/>
            <a:chOff x="1884248" y="4093880"/>
            <a:chExt cx="2407042" cy="1129445"/>
          </a:xfrm>
        </p:grpSpPr>
        <p:sp>
          <p:nvSpPr>
            <p:cNvPr id="22" name="Text Box 19"/>
            <p:cNvSpPr txBox="1">
              <a:spLocks noChangeArrowheads="1"/>
            </p:cNvSpPr>
            <p:nvPr/>
          </p:nvSpPr>
          <p:spPr bwMode="auto">
            <a:xfrm>
              <a:off x="3049643" y="4857492"/>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5" name="Text Box 26"/>
            <p:cNvSpPr txBox="1">
              <a:spLocks noChangeArrowheads="1"/>
            </p:cNvSpPr>
            <p:nvPr/>
          </p:nvSpPr>
          <p:spPr bwMode="auto">
            <a:xfrm>
              <a:off x="2109393" y="4414464"/>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5" name="Rectangle 54"/>
            <p:cNvSpPr/>
            <p:nvPr/>
          </p:nvSpPr>
          <p:spPr>
            <a:xfrm>
              <a:off x="1935740" y="4375831"/>
              <a:ext cx="1247048" cy="8474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3170553" y="5028237"/>
              <a:ext cx="86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170553" y="4347219"/>
              <a:ext cx="628982" cy="245703"/>
            </a:xfrm>
            <a:prstGeom prst="rect">
              <a:avLst/>
            </a:prstGeom>
            <a:noFill/>
          </p:spPr>
          <p:txBody>
            <a:bodyPr wrap="square" rtlCol="0">
              <a:spAutoFit/>
            </a:bodyPr>
            <a:lstStyle/>
            <a:p>
              <a:r>
                <a:rPr lang="en-US" sz="1000" dirty="0" smtClean="0"/>
                <a:t>(EN)</a:t>
              </a:r>
              <a:endParaRPr lang="en-US" sz="1000" dirty="0"/>
            </a:p>
          </p:txBody>
        </p:sp>
        <p:sp>
          <p:nvSpPr>
            <p:cNvPr id="58" name="TextBox 57"/>
            <p:cNvSpPr txBox="1"/>
            <p:nvPr/>
          </p:nvSpPr>
          <p:spPr>
            <a:xfrm>
              <a:off x="3175986" y="4814344"/>
              <a:ext cx="628982" cy="245703"/>
            </a:xfrm>
            <a:prstGeom prst="rect">
              <a:avLst/>
            </a:prstGeom>
            <a:noFill/>
          </p:spPr>
          <p:txBody>
            <a:bodyPr wrap="square" rtlCol="0">
              <a:spAutoFit/>
            </a:bodyPr>
            <a:lstStyle/>
            <a:p>
              <a:r>
                <a:rPr lang="en-US" sz="1000" dirty="0" smtClean="0"/>
                <a:t>(DN)</a:t>
              </a:r>
              <a:endParaRPr lang="en-US" sz="1000" dirty="0"/>
            </a:p>
          </p:txBody>
        </p:sp>
        <p:sp>
          <p:nvSpPr>
            <p:cNvPr id="59" name="TextBox 58"/>
            <p:cNvSpPr txBox="1"/>
            <p:nvPr/>
          </p:nvSpPr>
          <p:spPr>
            <a:xfrm>
              <a:off x="1884248" y="4093880"/>
              <a:ext cx="917716" cy="307129"/>
            </a:xfrm>
            <a:prstGeom prst="rect">
              <a:avLst/>
            </a:prstGeom>
            <a:noFill/>
          </p:spPr>
          <p:txBody>
            <a:bodyPr wrap="square" rtlCol="0">
              <a:spAutoFit/>
            </a:bodyPr>
            <a:lstStyle/>
            <a:p>
              <a:r>
                <a:rPr lang="en-US" sz="1400" dirty="0" smtClean="0"/>
                <a:t>RTO</a:t>
              </a:r>
              <a:endParaRPr lang="en-US" sz="1400" dirty="0"/>
            </a:p>
          </p:txBody>
        </p:sp>
        <p:sp>
          <p:nvSpPr>
            <p:cNvPr id="60" name="TextBox 59"/>
            <p:cNvSpPr txBox="1"/>
            <p:nvPr/>
          </p:nvSpPr>
          <p:spPr>
            <a:xfrm>
              <a:off x="1908408" y="4414464"/>
              <a:ext cx="2046461" cy="784830"/>
            </a:xfrm>
            <a:prstGeom prst="rect">
              <a:avLst/>
            </a:prstGeom>
            <a:noFill/>
          </p:spPr>
          <p:txBody>
            <a:bodyPr wrap="square" rtlCol="0">
              <a:spAutoFit/>
            </a:bodyPr>
            <a:lstStyle/>
            <a:p>
              <a:r>
                <a:rPr lang="en-US" sz="900" dirty="0" smtClean="0"/>
                <a:t>RETENTIVE TIMER ON</a:t>
              </a:r>
            </a:p>
            <a:p>
              <a:r>
                <a:rPr lang="en-US" sz="900" dirty="0" smtClean="0"/>
                <a:t>TIMER                      T4:2</a:t>
              </a:r>
            </a:p>
            <a:p>
              <a:r>
                <a:rPr lang="en-US" sz="900" dirty="0" smtClean="0"/>
                <a:t>TIME BASE               0.01</a:t>
              </a:r>
            </a:p>
            <a:p>
              <a:r>
                <a:rPr lang="en-US" sz="900" dirty="0" smtClean="0"/>
                <a:t>PRESET                      120</a:t>
              </a:r>
            </a:p>
            <a:p>
              <a:r>
                <a:rPr lang="en-US" sz="900" dirty="0" smtClean="0"/>
                <a:t>ACCUM                          0</a:t>
              </a:r>
              <a:endParaRPr lang="en-US" sz="900" dirty="0"/>
            </a:p>
          </p:txBody>
        </p:sp>
        <p:cxnSp>
          <p:nvCxnSpPr>
            <p:cNvPr id="54" name="Straight Connector 53"/>
            <p:cNvCxnSpPr/>
            <p:nvPr/>
          </p:nvCxnSpPr>
          <p:spPr>
            <a:xfrm>
              <a:off x="3172444" y="4536776"/>
              <a:ext cx="1118846"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14463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959687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flipH="1">
            <a:off x="966438" y="1782174"/>
            <a:ext cx="19050" cy="2047875"/>
          </a:xfrm>
          <a:prstGeom prst="line">
            <a:avLst/>
          </a:prstGeom>
          <a:noFill/>
          <a:ln w="6350" cap="flat" cmpd="sng" algn="ctr">
            <a:solidFill>
              <a:sysClr val="windowText" lastClr="000000"/>
            </a:solidFill>
            <a:prstDash val="solid"/>
            <a:miter lim="800000"/>
          </a:ln>
          <a:effectLst/>
        </p:spPr>
      </p:cxnSp>
      <p:cxnSp>
        <p:nvCxnSpPr>
          <p:cNvPr id="7" name="Straight Connector 6"/>
          <p:cNvCxnSpPr/>
          <p:nvPr/>
        </p:nvCxnSpPr>
        <p:spPr>
          <a:xfrm>
            <a:off x="7207120" y="1694227"/>
            <a:ext cx="0" cy="1905000"/>
          </a:xfrm>
          <a:prstGeom prst="line">
            <a:avLst/>
          </a:prstGeom>
          <a:noFill/>
          <a:ln w="6350" cap="flat" cmpd="sng" algn="ctr">
            <a:solidFill>
              <a:sysClr val="windowText" lastClr="000000"/>
            </a:solidFill>
            <a:prstDash val="solid"/>
            <a:miter lim="800000"/>
          </a:ln>
          <a:effectLst/>
        </p:spPr>
      </p:cxnSp>
      <p:grpSp>
        <p:nvGrpSpPr>
          <p:cNvPr id="107" name="Group 106"/>
          <p:cNvGrpSpPr/>
          <p:nvPr/>
        </p:nvGrpSpPr>
        <p:grpSpPr>
          <a:xfrm>
            <a:off x="967610" y="1865677"/>
            <a:ext cx="6229985" cy="663575"/>
            <a:chOff x="967610" y="1865677"/>
            <a:chExt cx="6229985" cy="663575"/>
          </a:xfrm>
        </p:grpSpPr>
        <p:sp>
          <p:nvSpPr>
            <p:cNvPr id="5" name="Oval 4"/>
            <p:cNvSpPr/>
            <p:nvPr/>
          </p:nvSpPr>
          <p:spPr>
            <a:xfrm>
              <a:off x="5635495" y="1970452"/>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8" name="Straight Connector 7"/>
            <p:cNvCxnSpPr/>
            <p:nvPr/>
          </p:nvCxnSpPr>
          <p:spPr>
            <a:xfrm>
              <a:off x="1615945" y="2084117"/>
              <a:ext cx="0" cy="219075"/>
            </a:xfrm>
            <a:prstGeom prst="line">
              <a:avLst/>
            </a:prstGeom>
            <a:noFill/>
            <a:ln w="6350" cap="flat" cmpd="sng" algn="ctr">
              <a:solidFill>
                <a:sysClr val="windowText" lastClr="000000"/>
              </a:solidFill>
              <a:prstDash val="solid"/>
              <a:miter lim="800000"/>
            </a:ln>
            <a:effectLst/>
          </p:spPr>
        </p:cxnSp>
        <p:cxnSp>
          <p:nvCxnSpPr>
            <p:cNvPr id="9" name="Straight Connector 8"/>
            <p:cNvCxnSpPr/>
            <p:nvPr/>
          </p:nvCxnSpPr>
          <p:spPr>
            <a:xfrm>
              <a:off x="1720720" y="2084752"/>
              <a:ext cx="0" cy="228600"/>
            </a:xfrm>
            <a:prstGeom prst="line">
              <a:avLst/>
            </a:prstGeom>
            <a:noFill/>
            <a:ln w="6350" cap="flat" cmpd="sng" algn="ctr">
              <a:solidFill>
                <a:sysClr val="windowText" lastClr="000000"/>
              </a:solidFill>
              <a:prstDash val="solid"/>
              <a:miter lim="800000"/>
            </a:ln>
            <a:effectLst/>
          </p:spPr>
        </p:cxnSp>
        <p:cxnSp>
          <p:nvCxnSpPr>
            <p:cNvPr id="10" name="Straight Connector 9"/>
            <p:cNvCxnSpPr/>
            <p:nvPr/>
          </p:nvCxnSpPr>
          <p:spPr>
            <a:xfrm flipV="1">
              <a:off x="967610" y="2199052"/>
              <a:ext cx="657225" cy="0"/>
            </a:xfrm>
            <a:prstGeom prst="line">
              <a:avLst/>
            </a:prstGeom>
            <a:noFill/>
            <a:ln w="6350" cap="flat" cmpd="sng" algn="ctr">
              <a:solidFill>
                <a:sysClr val="windowText" lastClr="000000"/>
              </a:solidFill>
              <a:prstDash val="solid"/>
              <a:miter lim="800000"/>
            </a:ln>
            <a:effectLst/>
          </p:spPr>
        </p:cxnSp>
        <p:cxnSp>
          <p:nvCxnSpPr>
            <p:cNvPr id="11" name="Straight Connector 10"/>
            <p:cNvCxnSpPr/>
            <p:nvPr/>
          </p:nvCxnSpPr>
          <p:spPr>
            <a:xfrm>
              <a:off x="1720720" y="2199052"/>
              <a:ext cx="3914775" cy="9525"/>
            </a:xfrm>
            <a:prstGeom prst="line">
              <a:avLst/>
            </a:prstGeom>
            <a:noFill/>
            <a:ln w="6350" cap="flat" cmpd="sng" algn="ctr">
              <a:solidFill>
                <a:sysClr val="windowText" lastClr="000000"/>
              </a:solidFill>
              <a:prstDash val="solid"/>
              <a:miter lim="800000"/>
            </a:ln>
            <a:effectLst/>
          </p:spPr>
        </p:cxnSp>
        <p:cxnSp>
          <p:nvCxnSpPr>
            <p:cNvPr id="12" name="Straight Connector 11"/>
            <p:cNvCxnSpPr/>
            <p:nvPr/>
          </p:nvCxnSpPr>
          <p:spPr>
            <a:xfrm>
              <a:off x="6054595" y="2217467"/>
              <a:ext cx="1143000" cy="9525"/>
            </a:xfrm>
            <a:prstGeom prst="line">
              <a:avLst/>
            </a:prstGeom>
            <a:noFill/>
            <a:ln w="6350" cap="flat" cmpd="sng" algn="ctr">
              <a:solidFill>
                <a:sysClr val="windowText" lastClr="000000"/>
              </a:solidFill>
              <a:prstDash val="solid"/>
              <a:miter lim="800000"/>
            </a:ln>
            <a:effectLst/>
          </p:spPr>
        </p:cxnSp>
        <p:sp>
          <p:nvSpPr>
            <p:cNvPr id="13" name="Text Box 19"/>
            <p:cNvSpPr txBox="1">
              <a:spLocks noChangeArrowheads="1"/>
            </p:cNvSpPr>
            <p:nvPr/>
          </p:nvSpPr>
          <p:spPr bwMode="auto">
            <a:xfrm>
              <a:off x="5740270" y="2040302"/>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1" name="Straight Connector 20"/>
            <p:cNvCxnSpPr/>
            <p:nvPr/>
          </p:nvCxnSpPr>
          <p:spPr>
            <a:xfrm>
              <a:off x="5511035" y="1884727"/>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083170" y="1865677"/>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073645" y="2387012"/>
              <a:ext cx="123825" cy="114300"/>
            </a:xfrm>
            <a:prstGeom prst="line">
              <a:avLst/>
            </a:prstGeom>
            <a:noFill/>
            <a:ln w="6350" cap="flat" cmpd="sng" algn="ctr">
              <a:solidFill>
                <a:sysClr val="windowText" lastClr="000000"/>
              </a:solidFill>
              <a:prstDash val="solid"/>
              <a:miter lim="800000"/>
            </a:ln>
            <a:effectLst/>
          </p:spPr>
        </p:cxnSp>
        <p:cxnSp>
          <p:nvCxnSpPr>
            <p:cNvPr id="26" name="Straight Connector 25"/>
            <p:cNvCxnSpPr/>
            <p:nvPr/>
          </p:nvCxnSpPr>
          <p:spPr>
            <a:xfrm flipH="1">
              <a:off x="5492620" y="2405427"/>
              <a:ext cx="133350" cy="123825"/>
            </a:xfrm>
            <a:prstGeom prst="line">
              <a:avLst/>
            </a:prstGeom>
            <a:noFill/>
            <a:ln w="6350" cap="flat" cmpd="sng" algn="ctr">
              <a:solidFill>
                <a:sysClr val="windowText" lastClr="000000"/>
              </a:solidFill>
              <a:prstDash val="solid"/>
              <a:miter lim="800000"/>
            </a:ln>
            <a:effectLst/>
          </p:spPr>
        </p:cxnSp>
      </p:grpSp>
      <p:grpSp>
        <p:nvGrpSpPr>
          <p:cNvPr id="108" name="Group 107"/>
          <p:cNvGrpSpPr/>
          <p:nvPr/>
        </p:nvGrpSpPr>
        <p:grpSpPr>
          <a:xfrm>
            <a:off x="958720" y="2665142"/>
            <a:ext cx="6248400" cy="652780"/>
            <a:chOff x="958720" y="2665142"/>
            <a:chExt cx="6248400" cy="652780"/>
          </a:xfrm>
        </p:grpSpPr>
        <p:cxnSp>
          <p:nvCxnSpPr>
            <p:cNvPr id="14" name="Straight Connector 13"/>
            <p:cNvCxnSpPr/>
            <p:nvPr/>
          </p:nvCxnSpPr>
          <p:spPr>
            <a:xfrm>
              <a:off x="1720720" y="3008677"/>
              <a:ext cx="3962400" cy="0"/>
            </a:xfrm>
            <a:prstGeom prst="line">
              <a:avLst/>
            </a:prstGeom>
            <a:noFill/>
            <a:ln w="6350" cap="flat" cmpd="sng" algn="ctr">
              <a:solidFill>
                <a:sysClr val="windowText" lastClr="000000"/>
              </a:solidFill>
              <a:prstDash val="solid"/>
              <a:miter lim="800000"/>
            </a:ln>
            <a:effectLst/>
          </p:spPr>
        </p:cxnSp>
        <p:cxnSp>
          <p:nvCxnSpPr>
            <p:cNvPr id="15" name="Straight Connector 14"/>
            <p:cNvCxnSpPr/>
            <p:nvPr/>
          </p:nvCxnSpPr>
          <p:spPr>
            <a:xfrm flipV="1">
              <a:off x="958720" y="2996612"/>
              <a:ext cx="657225" cy="0"/>
            </a:xfrm>
            <a:prstGeom prst="line">
              <a:avLst/>
            </a:prstGeom>
            <a:noFill/>
            <a:ln w="6350" cap="flat" cmpd="sng" algn="ctr">
              <a:solidFill>
                <a:sysClr val="windowText" lastClr="000000"/>
              </a:solidFill>
              <a:prstDash val="solid"/>
              <a:miter lim="800000"/>
            </a:ln>
            <a:effectLst/>
          </p:spPr>
        </p:cxnSp>
        <p:cxnSp>
          <p:nvCxnSpPr>
            <p:cNvPr id="16" name="Straight Connector 15"/>
            <p:cNvCxnSpPr/>
            <p:nvPr/>
          </p:nvCxnSpPr>
          <p:spPr>
            <a:xfrm>
              <a:off x="1606420" y="2901362"/>
              <a:ext cx="0" cy="219075"/>
            </a:xfrm>
            <a:prstGeom prst="line">
              <a:avLst/>
            </a:prstGeom>
            <a:noFill/>
            <a:ln w="6350" cap="flat" cmpd="sng" algn="ctr">
              <a:solidFill>
                <a:sysClr val="windowText" lastClr="000000"/>
              </a:solidFill>
              <a:prstDash val="solid"/>
              <a:miter lim="800000"/>
            </a:ln>
            <a:effectLst/>
          </p:spPr>
        </p:cxnSp>
        <p:cxnSp>
          <p:nvCxnSpPr>
            <p:cNvPr id="17" name="Straight Connector 16"/>
            <p:cNvCxnSpPr/>
            <p:nvPr/>
          </p:nvCxnSpPr>
          <p:spPr>
            <a:xfrm>
              <a:off x="1711195" y="2901362"/>
              <a:ext cx="0" cy="219075"/>
            </a:xfrm>
            <a:prstGeom prst="line">
              <a:avLst/>
            </a:prstGeom>
            <a:noFill/>
            <a:ln w="6350" cap="flat" cmpd="sng" algn="ctr">
              <a:solidFill>
                <a:sysClr val="windowText" lastClr="000000"/>
              </a:solidFill>
              <a:prstDash val="solid"/>
              <a:miter lim="800000"/>
            </a:ln>
            <a:effectLst/>
          </p:spPr>
        </p:cxnSp>
        <p:cxnSp>
          <p:nvCxnSpPr>
            <p:cNvPr id="18" name="Straight Connector 17"/>
            <p:cNvCxnSpPr/>
            <p:nvPr/>
          </p:nvCxnSpPr>
          <p:spPr>
            <a:xfrm>
              <a:off x="6064120" y="2987087"/>
              <a:ext cx="1143000" cy="9525"/>
            </a:xfrm>
            <a:prstGeom prst="line">
              <a:avLst/>
            </a:prstGeom>
            <a:noFill/>
            <a:ln w="6350" cap="flat" cmpd="sng" algn="ctr">
              <a:solidFill>
                <a:sysClr val="windowText" lastClr="000000"/>
              </a:solidFill>
              <a:prstDash val="solid"/>
              <a:miter lim="800000"/>
            </a:ln>
            <a:effectLst/>
          </p:spPr>
        </p:cxnSp>
        <p:sp>
          <p:nvSpPr>
            <p:cNvPr id="19" name="Oval 18"/>
            <p:cNvSpPr/>
            <p:nvPr/>
          </p:nvSpPr>
          <p:spPr>
            <a:xfrm>
              <a:off x="5683120" y="2768012"/>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Text Box 26"/>
            <p:cNvSpPr txBox="1">
              <a:spLocks noChangeArrowheads="1"/>
            </p:cNvSpPr>
            <p:nvPr/>
          </p:nvSpPr>
          <p:spPr bwMode="auto">
            <a:xfrm>
              <a:off x="5745502" y="2830718"/>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3" name="Straight Connector 22"/>
            <p:cNvCxnSpPr/>
            <p:nvPr/>
          </p:nvCxnSpPr>
          <p:spPr>
            <a:xfrm>
              <a:off x="6140320" y="3203622"/>
              <a:ext cx="123825" cy="114300"/>
            </a:xfrm>
            <a:prstGeom prst="line">
              <a:avLst/>
            </a:prstGeom>
            <a:noFill/>
            <a:ln w="6350" cap="flat" cmpd="sng" algn="ctr">
              <a:solidFill>
                <a:sysClr val="windowText" lastClr="000000"/>
              </a:solidFill>
              <a:prstDash val="solid"/>
              <a:miter lim="800000"/>
            </a:ln>
            <a:effectLst/>
          </p:spPr>
        </p:cxnSp>
        <p:cxnSp>
          <p:nvCxnSpPr>
            <p:cNvPr id="24" name="Straight Connector 23"/>
            <p:cNvCxnSpPr/>
            <p:nvPr/>
          </p:nvCxnSpPr>
          <p:spPr>
            <a:xfrm>
              <a:off x="5549770" y="2691812"/>
              <a:ext cx="123825" cy="114300"/>
            </a:xfrm>
            <a:prstGeom prst="line">
              <a:avLst/>
            </a:prstGeom>
            <a:noFill/>
            <a:ln w="6350" cap="flat" cmpd="sng" algn="ctr">
              <a:solidFill>
                <a:sysClr val="windowText" lastClr="000000"/>
              </a:solidFill>
              <a:prstDash val="solid"/>
              <a:miter lim="800000"/>
            </a:ln>
            <a:effectLst/>
          </p:spPr>
        </p:cxnSp>
        <p:cxnSp>
          <p:nvCxnSpPr>
            <p:cNvPr id="27" name="Straight Connector 26"/>
            <p:cNvCxnSpPr/>
            <p:nvPr/>
          </p:nvCxnSpPr>
          <p:spPr>
            <a:xfrm flipH="1">
              <a:off x="5530720" y="3176952"/>
              <a:ext cx="133350" cy="123825"/>
            </a:xfrm>
            <a:prstGeom prst="line">
              <a:avLst/>
            </a:prstGeom>
            <a:noFill/>
            <a:ln w="6350" cap="flat" cmpd="sng" algn="ctr">
              <a:solidFill>
                <a:sysClr val="windowText" lastClr="000000"/>
              </a:solidFill>
              <a:prstDash val="solid"/>
              <a:miter lim="800000"/>
            </a:ln>
            <a:effectLst/>
          </p:spPr>
        </p:cxnSp>
        <p:cxnSp>
          <p:nvCxnSpPr>
            <p:cNvPr id="28" name="Straight Connector 27"/>
            <p:cNvCxnSpPr/>
            <p:nvPr/>
          </p:nvCxnSpPr>
          <p:spPr>
            <a:xfrm flipH="1">
              <a:off x="6140320" y="2665142"/>
              <a:ext cx="133350" cy="123825"/>
            </a:xfrm>
            <a:prstGeom prst="line">
              <a:avLst/>
            </a:prstGeom>
            <a:noFill/>
            <a:ln w="6350" cap="flat" cmpd="sng" algn="ctr">
              <a:solidFill>
                <a:sysClr val="windowText" lastClr="000000"/>
              </a:solidFill>
              <a:prstDash val="solid"/>
              <a:miter lim="800000"/>
            </a:ln>
            <a:effectLst/>
          </p:spPr>
        </p:cxnSp>
      </p:grpSp>
      <p:grpSp>
        <p:nvGrpSpPr>
          <p:cNvPr id="29" name="Group 28"/>
          <p:cNvGrpSpPr/>
          <p:nvPr/>
        </p:nvGrpSpPr>
        <p:grpSpPr>
          <a:xfrm>
            <a:off x="9832568" y="896294"/>
            <a:ext cx="104775" cy="229235"/>
            <a:chOff x="1628775" y="2599690"/>
            <a:chExt cx="104775" cy="229235"/>
          </a:xfrm>
        </p:grpSpPr>
        <p:cxnSp>
          <p:nvCxnSpPr>
            <p:cNvPr id="30" name="Straight Connector 29"/>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31" name="Straight Connector 30"/>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grpSp>
        <p:nvGrpSpPr>
          <p:cNvPr id="37" name="Group 36"/>
          <p:cNvGrpSpPr/>
          <p:nvPr/>
        </p:nvGrpSpPr>
        <p:grpSpPr>
          <a:xfrm>
            <a:off x="599757" y="409250"/>
            <a:ext cx="6229985" cy="971549"/>
            <a:chOff x="980440" y="2381250"/>
            <a:chExt cx="6229985" cy="971549"/>
          </a:xfrm>
        </p:grpSpPr>
        <p:sp>
          <p:nvSpPr>
            <p:cNvPr id="38" name="Oval 37"/>
            <p:cNvSpPr/>
            <p:nvPr/>
          </p:nvSpPr>
          <p:spPr>
            <a:xfrm>
              <a:off x="5648325" y="248602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nvGrpSpPr>
            <p:cNvPr id="39" name="Group 38"/>
            <p:cNvGrpSpPr/>
            <p:nvPr/>
          </p:nvGrpSpPr>
          <p:grpSpPr>
            <a:xfrm>
              <a:off x="1628775" y="2599690"/>
              <a:ext cx="104775" cy="229235"/>
              <a:chOff x="1628775" y="2599690"/>
              <a:chExt cx="104775" cy="229235"/>
            </a:xfrm>
          </p:grpSpPr>
          <p:cxnSp>
            <p:nvCxnSpPr>
              <p:cNvPr id="55" name="Straight Connector 54"/>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56" name="Straight Connector 55"/>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40" name="Straight Connector 39"/>
            <p:cNvCxnSpPr/>
            <p:nvPr/>
          </p:nvCxnSpPr>
          <p:spPr>
            <a:xfrm flipV="1">
              <a:off x="980440" y="2714625"/>
              <a:ext cx="657225" cy="0"/>
            </a:xfrm>
            <a:prstGeom prst="line">
              <a:avLst/>
            </a:prstGeom>
            <a:noFill/>
            <a:ln w="6350" cap="flat" cmpd="sng" algn="ctr">
              <a:solidFill>
                <a:sysClr val="windowText" lastClr="000000"/>
              </a:solidFill>
              <a:prstDash val="solid"/>
              <a:miter lim="800000"/>
            </a:ln>
            <a:effectLst/>
          </p:spPr>
        </p:cxnSp>
        <p:cxnSp>
          <p:nvCxnSpPr>
            <p:cNvPr id="41" name="Straight Connector 40"/>
            <p:cNvCxnSpPr/>
            <p:nvPr/>
          </p:nvCxnSpPr>
          <p:spPr>
            <a:xfrm>
              <a:off x="1733550" y="2714625"/>
              <a:ext cx="3914775" cy="9525"/>
            </a:xfrm>
            <a:prstGeom prst="line">
              <a:avLst/>
            </a:prstGeom>
            <a:noFill/>
            <a:ln w="6350" cap="flat" cmpd="sng" algn="ctr">
              <a:solidFill>
                <a:sysClr val="windowText" lastClr="000000"/>
              </a:solidFill>
              <a:prstDash val="solid"/>
              <a:miter lim="800000"/>
            </a:ln>
            <a:effectLst/>
          </p:spPr>
        </p:cxnSp>
        <p:cxnSp>
          <p:nvCxnSpPr>
            <p:cNvPr id="42" name="Straight Connector 41"/>
            <p:cNvCxnSpPr/>
            <p:nvPr/>
          </p:nvCxnSpPr>
          <p:spPr>
            <a:xfrm>
              <a:off x="6067425" y="2733040"/>
              <a:ext cx="1143000" cy="9525"/>
            </a:xfrm>
            <a:prstGeom prst="line">
              <a:avLst/>
            </a:prstGeom>
            <a:noFill/>
            <a:ln w="6350" cap="flat" cmpd="sng" algn="ctr">
              <a:solidFill>
                <a:sysClr val="windowText" lastClr="000000"/>
              </a:solidFill>
              <a:prstDash val="solid"/>
              <a:miter lim="800000"/>
            </a:ln>
            <a:effectLst/>
          </p:spPr>
        </p:cxnSp>
        <p:sp>
          <p:nvSpPr>
            <p:cNvPr id="43" name="Text Box 19"/>
            <p:cNvSpPr txBox="1">
              <a:spLocks noChangeArrowheads="1"/>
            </p:cNvSpPr>
            <p:nvPr/>
          </p:nvSpPr>
          <p:spPr bwMode="auto">
            <a:xfrm>
              <a:off x="5753100" y="2555875"/>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4" name="Straight Connector 43"/>
            <p:cNvCxnSpPr/>
            <p:nvPr/>
          </p:nvCxnSpPr>
          <p:spPr>
            <a:xfrm>
              <a:off x="5523865" y="2400300"/>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6096000" y="2381250"/>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086475" y="2902585"/>
              <a:ext cx="123825" cy="114300"/>
            </a:xfrm>
            <a:prstGeom prst="line">
              <a:avLst/>
            </a:prstGeom>
            <a:noFill/>
            <a:ln w="6350" cap="flat" cmpd="sng" algn="ctr">
              <a:solidFill>
                <a:sysClr val="windowText" lastClr="000000"/>
              </a:solidFill>
              <a:prstDash val="solid"/>
              <a:miter lim="800000"/>
            </a:ln>
            <a:effectLst/>
          </p:spPr>
        </p:cxnSp>
        <p:cxnSp>
          <p:nvCxnSpPr>
            <p:cNvPr id="47" name="Straight Connector 46"/>
            <p:cNvCxnSpPr/>
            <p:nvPr/>
          </p:nvCxnSpPr>
          <p:spPr>
            <a:xfrm flipH="1">
              <a:off x="5505450" y="2921000"/>
              <a:ext cx="133350" cy="123825"/>
            </a:xfrm>
            <a:prstGeom prst="line">
              <a:avLst/>
            </a:prstGeom>
            <a:noFill/>
            <a:ln w="6350" cap="flat" cmpd="sng" algn="ctr">
              <a:solidFill>
                <a:sysClr val="windowText" lastClr="000000"/>
              </a:solidFill>
              <a:prstDash val="solid"/>
              <a:miter lim="800000"/>
            </a:ln>
            <a:effectLst/>
          </p:spPr>
        </p:cxnSp>
        <p:cxnSp>
          <p:nvCxnSpPr>
            <p:cNvPr id="48" name="Straight Connector 47"/>
            <p:cNvCxnSpPr/>
            <p:nvPr/>
          </p:nvCxnSpPr>
          <p:spPr>
            <a:xfrm>
              <a:off x="1339403" y="2714625"/>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045595" y="2724785"/>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645979" y="3133724"/>
              <a:ext cx="104775" cy="219075"/>
              <a:chOff x="1619250" y="3416935"/>
              <a:chExt cx="104775" cy="219075"/>
            </a:xfrm>
          </p:grpSpPr>
          <p:cxnSp>
            <p:nvCxnSpPr>
              <p:cNvPr id="53" name="Straight Connector 52"/>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54" name="Straight Connector 53"/>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grpSp>
        <p:cxnSp>
          <p:nvCxnSpPr>
            <p:cNvPr id="51" name="Straight Connector 50"/>
            <p:cNvCxnSpPr/>
            <p:nvPr/>
          </p:nvCxnSpPr>
          <p:spPr>
            <a:xfrm>
              <a:off x="1339403" y="3235325"/>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750754" y="3235325"/>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7" name="Group 56"/>
          <p:cNvGrpSpPr/>
          <p:nvPr/>
        </p:nvGrpSpPr>
        <p:grpSpPr>
          <a:xfrm>
            <a:off x="988793" y="5701038"/>
            <a:ext cx="6248400" cy="752474"/>
            <a:chOff x="971550" y="3180715"/>
            <a:chExt cx="6248400" cy="652780"/>
          </a:xfrm>
        </p:grpSpPr>
        <p:cxnSp>
          <p:nvCxnSpPr>
            <p:cNvPr id="58" name="Straight Connector 57"/>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59" name="Straight Connector 58"/>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cxnSp>
          <p:nvCxnSpPr>
            <p:cNvPr id="60" name="Straight Connector 59"/>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61" name="Straight Connector 60"/>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cxnSp>
          <p:nvCxnSpPr>
            <p:cNvPr id="62" name="Straight Connector 61"/>
            <p:cNvCxnSpPr/>
            <p:nvPr/>
          </p:nvCxnSpPr>
          <p:spPr>
            <a:xfrm>
              <a:off x="6076950" y="3502660"/>
              <a:ext cx="1143000" cy="9525"/>
            </a:xfrm>
            <a:prstGeom prst="line">
              <a:avLst/>
            </a:prstGeom>
            <a:noFill/>
            <a:ln w="6350" cap="flat" cmpd="sng" algn="ctr">
              <a:solidFill>
                <a:sysClr val="windowText" lastClr="000000"/>
              </a:solidFill>
              <a:prstDash val="solid"/>
              <a:miter lim="800000"/>
            </a:ln>
            <a:effectLst/>
          </p:spPr>
        </p:cxnSp>
        <p:sp>
          <p:nvSpPr>
            <p:cNvPr id="63" name="Oval 62"/>
            <p:cNvSpPr/>
            <p:nvPr/>
          </p:nvSpPr>
          <p:spPr>
            <a:xfrm>
              <a:off x="5695950" y="328358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Text Box 26"/>
            <p:cNvSpPr txBox="1">
              <a:spLocks noChangeArrowheads="1"/>
            </p:cNvSpPr>
            <p:nvPr/>
          </p:nvSpPr>
          <p:spPr bwMode="auto">
            <a:xfrm>
              <a:off x="5758332" y="3346291"/>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65" name="Straight Connector 64"/>
            <p:cNvCxnSpPr/>
            <p:nvPr/>
          </p:nvCxnSpPr>
          <p:spPr>
            <a:xfrm>
              <a:off x="6153150" y="3719195"/>
              <a:ext cx="123825" cy="114300"/>
            </a:xfrm>
            <a:prstGeom prst="line">
              <a:avLst/>
            </a:prstGeom>
            <a:noFill/>
            <a:ln w="6350" cap="flat" cmpd="sng" algn="ctr">
              <a:solidFill>
                <a:sysClr val="windowText" lastClr="000000"/>
              </a:solidFill>
              <a:prstDash val="solid"/>
              <a:miter lim="800000"/>
            </a:ln>
            <a:effectLst/>
          </p:spPr>
        </p:cxnSp>
        <p:cxnSp>
          <p:nvCxnSpPr>
            <p:cNvPr id="66" name="Straight Connector 65"/>
            <p:cNvCxnSpPr/>
            <p:nvPr/>
          </p:nvCxnSpPr>
          <p:spPr>
            <a:xfrm>
              <a:off x="5562600" y="3207385"/>
              <a:ext cx="123825" cy="114300"/>
            </a:xfrm>
            <a:prstGeom prst="line">
              <a:avLst/>
            </a:prstGeom>
            <a:noFill/>
            <a:ln w="6350" cap="flat" cmpd="sng" algn="ctr">
              <a:solidFill>
                <a:sysClr val="windowText" lastClr="000000"/>
              </a:solidFill>
              <a:prstDash val="solid"/>
              <a:miter lim="800000"/>
            </a:ln>
            <a:effectLst/>
          </p:spPr>
        </p:cxnSp>
        <p:cxnSp>
          <p:nvCxnSpPr>
            <p:cNvPr id="67" name="Straight Connector 66"/>
            <p:cNvCxnSpPr/>
            <p:nvPr/>
          </p:nvCxnSpPr>
          <p:spPr>
            <a:xfrm flipH="1">
              <a:off x="5543550" y="3692525"/>
              <a:ext cx="133350" cy="123825"/>
            </a:xfrm>
            <a:prstGeom prst="line">
              <a:avLst/>
            </a:prstGeom>
            <a:noFill/>
            <a:ln w="6350" cap="flat" cmpd="sng" algn="ctr">
              <a:solidFill>
                <a:sysClr val="windowText" lastClr="000000"/>
              </a:solidFill>
              <a:prstDash val="solid"/>
              <a:miter lim="800000"/>
            </a:ln>
            <a:effectLst/>
          </p:spPr>
        </p:cxnSp>
        <p:cxnSp>
          <p:nvCxnSpPr>
            <p:cNvPr id="68" name="Straight Connector 67"/>
            <p:cNvCxnSpPr/>
            <p:nvPr/>
          </p:nvCxnSpPr>
          <p:spPr>
            <a:xfrm flipH="1">
              <a:off x="6153150" y="3180715"/>
              <a:ext cx="133350" cy="123825"/>
            </a:xfrm>
            <a:prstGeom prst="line">
              <a:avLst/>
            </a:prstGeom>
            <a:noFill/>
            <a:ln w="6350" cap="flat" cmpd="sng" algn="ctr">
              <a:solidFill>
                <a:sysClr val="windowText" lastClr="000000"/>
              </a:solidFill>
              <a:prstDash val="solid"/>
              <a:miter lim="800000"/>
            </a:ln>
            <a:effectLst/>
          </p:spPr>
        </p:cxnSp>
      </p:grpSp>
      <p:sp>
        <p:nvSpPr>
          <p:cNvPr id="69" name="Oval 68"/>
          <p:cNvSpPr/>
          <p:nvPr/>
        </p:nvSpPr>
        <p:spPr>
          <a:xfrm>
            <a:off x="10433582" y="1814414"/>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0" name="Text Box 19"/>
          <p:cNvSpPr txBox="1">
            <a:spLocks noChangeArrowheads="1"/>
          </p:cNvSpPr>
          <p:nvPr/>
        </p:nvSpPr>
        <p:spPr bwMode="auto">
          <a:xfrm>
            <a:off x="10538357" y="1884264"/>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71" name="Straight Connector 70"/>
          <p:cNvCxnSpPr/>
          <p:nvPr/>
        </p:nvCxnSpPr>
        <p:spPr>
          <a:xfrm>
            <a:off x="10309122" y="1728689"/>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10881257" y="1709639"/>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10871732" y="2230974"/>
            <a:ext cx="123825" cy="114300"/>
          </a:xfrm>
          <a:prstGeom prst="line">
            <a:avLst/>
          </a:prstGeom>
          <a:noFill/>
          <a:ln w="6350" cap="flat" cmpd="sng" algn="ctr">
            <a:solidFill>
              <a:sysClr val="windowText" lastClr="000000"/>
            </a:solidFill>
            <a:prstDash val="solid"/>
            <a:miter lim="800000"/>
          </a:ln>
          <a:effectLst/>
        </p:spPr>
      </p:cxnSp>
      <p:cxnSp>
        <p:nvCxnSpPr>
          <p:cNvPr id="74" name="Straight Connector 73"/>
          <p:cNvCxnSpPr/>
          <p:nvPr/>
        </p:nvCxnSpPr>
        <p:spPr>
          <a:xfrm flipH="1">
            <a:off x="10290707" y="2249389"/>
            <a:ext cx="133350" cy="123825"/>
          </a:xfrm>
          <a:prstGeom prst="line">
            <a:avLst/>
          </a:prstGeom>
          <a:noFill/>
          <a:ln w="6350" cap="flat" cmpd="sng" algn="ctr">
            <a:solidFill>
              <a:sysClr val="windowText" lastClr="000000"/>
            </a:solidFill>
            <a:prstDash val="solid"/>
            <a:miter lim="800000"/>
          </a:ln>
          <a:effectLst/>
        </p:spPr>
      </p:cxnSp>
      <p:grpSp>
        <p:nvGrpSpPr>
          <p:cNvPr id="109" name="Group 108"/>
          <p:cNvGrpSpPr/>
          <p:nvPr/>
        </p:nvGrpSpPr>
        <p:grpSpPr>
          <a:xfrm>
            <a:off x="10452189" y="3149980"/>
            <a:ext cx="742950" cy="652780"/>
            <a:chOff x="10452189" y="3149980"/>
            <a:chExt cx="742950" cy="652780"/>
          </a:xfrm>
        </p:grpSpPr>
        <p:sp>
          <p:nvSpPr>
            <p:cNvPr id="75" name="Oval 74"/>
            <p:cNvSpPr/>
            <p:nvPr/>
          </p:nvSpPr>
          <p:spPr>
            <a:xfrm>
              <a:off x="10604589" y="3252850"/>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6" name="Text Box 26"/>
            <p:cNvSpPr txBox="1">
              <a:spLocks noChangeArrowheads="1"/>
            </p:cNvSpPr>
            <p:nvPr/>
          </p:nvSpPr>
          <p:spPr bwMode="auto">
            <a:xfrm>
              <a:off x="10666971" y="3315556"/>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77" name="Straight Connector 76"/>
            <p:cNvCxnSpPr/>
            <p:nvPr/>
          </p:nvCxnSpPr>
          <p:spPr>
            <a:xfrm>
              <a:off x="11061789" y="3688460"/>
              <a:ext cx="123825" cy="114300"/>
            </a:xfrm>
            <a:prstGeom prst="line">
              <a:avLst/>
            </a:prstGeom>
            <a:noFill/>
            <a:ln w="6350" cap="flat" cmpd="sng" algn="ctr">
              <a:solidFill>
                <a:sysClr val="windowText" lastClr="000000"/>
              </a:solidFill>
              <a:prstDash val="solid"/>
              <a:miter lim="800000"/>
            </a:ln>
            <a:effectLst/>
          </p:spPr>
        </p:cxnSp>
        <p:cxnSp>
          <p:nvCxnSpPr>
            <p:cNvPr id="78" name="Straight Connector 77"/>
            <p:cNvCxnSpPr/>
            <p:nvPr/>
          </p:nvCxnSpPr>
          <p:spPr>
            <a:xfrm>
              <a:off x="10471239" y="3176650"/>
              <a:ext cx="123825" cy="114300"/>
            </a:xfrm>
            <a:prstGeom prst="line">
              <a:avLst/>
            </a:prstGeom>
            <a:noFill/>
            <a:ln w="6350" cap="flat" cmpd="sng" algn="ctr">
              <a:solidFill>
                <a:sysClr val="windowText" lastClr="000000"/>
              </a:solidFill>
              <a:prstDash val="solid"/>
              <a:miter lim="800000"/>
            </a:ln>
            <a:effectLst/>
          </p:spPr>
        </p:cxnSp>
        <p:cxnSp>
          <p:nvCxnSpPr>
            <p:cNvPr id="79" name="Straight Connector 78"/>
            <p:cNvCxnSpPr/>
            <p:nvPr/>
          </p:nvCxnSpPr>
          <p:spPr>
            <a:xfrm flipH="1">
              <a:off x="10452189" y="3661790"/>
              <a:ext cx="133350" cy="123825"/>
            </a:xfrm>
            <a:prstGeom prst="line">
              <a:avLst/>
            </a:prstGeom>
            <a:noFill/>
            <a:ln w="6350" cap="flat" cmpd="sng" algn="ctr">
              <a:solidFill>
                <a:sysClr val="windowText" lastClr="000000"/>
              </a:solidFill>
              <a:prstDash val="solid"/>
              <a:miter lim="800000"/>
            </a:ln>
            <a:effectLst/>
          </p:spPr>
        </p:cxnSp>
        <p:cxnSp>
          <p:nvCxnSpPr>
            <p:cNvPr id="80" name="Straight Connector 79"/>
            <p:cNvCxnSpPr/>
            <p:nvPr/>
          </p:nvCxnSpPr>
          <p:spPr>
            <a:xfrm flipH="1">
              <a:off x="11061789" y="3149980"/>
              <a:ext cx="133350" cy="123825"/>
            </a:xfrm>
            <a:prstGeom prst="line">
              <a:avLst/>
            </a:prstGeom>
            <a:noFill/>
            <a:ln w="6350" cap="flat" cmpd="sng" algn="ctr">
              <a:solidFill>
                <a:sysClr val="windowText" lastClr="000000"/>
              </a:solidFill>
              <a:prstDash val="solid"/>
              <a:miter lim="800000"/>
            </a:ln>
            <a:effectLst/>
          </p:spPr>
        </p:cxnSp>
      </p:grpSp>
      <p:grpSp>
        <p:nvGrpSpPr>
          <p:cNvPr id="81" name="Group 80"/>
          <p:cNvGrpSpPr/>
          <p:nvPr/>
        </p:nvGrpSpPr>
        <p:grpSpPr>
          <a:xfrm>
            <a:off x="8665583" y="902718"/>
            <a:ext cx="104775" cy="229235"/>
            <a:chOff x="1628775" y="2599690"/>
            <a:chExt cx="104775" cy="229235"/>
          </a:xfrm>
        </p:grpSpPr>
        <p:cxnSp>
          <p:nvCxnSpPr>
            <p:cNvPr id="82" name="Straight Connector 81"/>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83" name="Straight Connector 82"/>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grpSp>
        <p:nvGrpSpPr>
          <p:cNvPr id="91" name="Group 90"/>
          <p:cNvGrpSpPr/>
          <p:nvPr/>
        </p:nvGrpSpPr>
        <p:grpSpPr>
          <a:xfrm>
            <a:off x="10312164" y="5310584"/>
            <a:ext cx="709613" cy="753109"/>
            <a:chOff x="1348928" y="2536886"/>
            <a:chExt cx="709613" cy="753109"/>
          </a:xfrm>
        </p:grpSpPr>
        <p:grpSp>
          <p:nvGrpSpPr>
            <p:cNvPr id="92" name="Group 91"/>
            <p:cNvGrpSpPr/>
            <p:nvPr/>
          </p:nvGrpSpPr>
          <p:grpSpPr>
            <a:xfrm>
              <a:off x="1638300" y="2536886"/>
              <a:ext cx="104775" cy="229235"/>
              <a:chOff x="1628775" y="2599690"/>
              <a:chExt cx="104775" cy="229235"/>
            </a:xfrm>
          </p:grpSpPr>
          <p:cxnSp>
            <p:nvCxnSpPr>
              <p:cNvPr id="100" name="Straight Connector 99"/>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101" name="Straight Connector 100"/>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93" name="Straight Connector 92"/>
            <p:cNvCxnSpPr/>
            <p:nvPr/>
          </p:nvCxnSpPr>
          <p:spPr>
            <a:xfrm>
              <a:off x="1348928" y="265182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055120" y="266198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p:cNvGrpSpPr/>
            <p:nvPr/>
          </p:nvGrpSpPr>
          <p:grpSpPr>
            <a:xfrm>
              <a:off x="1655504" y="3070920"/>
              <a:ext cx="104775" cy="219075"/>
              <a:chOff x="1619250" y="3416935"/>
              <a:chExt cx="104775" cy="219075"/>
            </a:xfrm>
          </p:grpSpPr>
          <p:cxnSp>
            <p:nvCxnSpPr>
              <p:cNvPr id="98" name="Straight Connector 97"/>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99" name="Straight Connector 98"/>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grpSp>
        <p:cxnSp>
          <p:nvCxnSpPr>
            <p:cNvPr id="96" name="Straight Connector 95"/>
            <p:cNvCxnSpPr/>
            <p:nvPr/>
          </p:nvCxnSpPr>
          <p:spPr>
            <a:xfrm>
              <a:off x="1348928"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1760279"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8542206" y="327910"/>
            <a:ext cx="246753" cy="249510"/>
            <a:chOff x="3672556" y="2562905"/>
            <a:chExt cx="246753" cy="249510"/>
          </a:xfrm>
        </p:grpSpPr>
        <p:grpSp>
          <p:nvGrpSpPr>
            <p:cNvPr id="103" name="Group 102"/>
            <p:cNvGrpSpPr/>
            <p:nvPr/>
          </p:nvGrpSpPr>
          <p:grpSpPr>
            <a:xfrm>
              <a:off x="3751474" y="2583180"/>
              <a:ext cx="104775" cy="229235"/>
              <a:chOff x="1628775" y="2599690"/>
              <a:chExt cx="104775" cy="229235"/>
            </a:xfrm>
          </p:grpSpPr>
          <p:cxnSp>
            <p:nvCxnSpPr>
              <p:cNvPr id="105" name="Straight Connector 104"/>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106" name="Straight Connector 105"/>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104" name="Straight Connector 103"/>
            <p:cNvCxnSpPr/>
            <p:nvPr/>
          </p:nvCxnSpPr>
          <p:spPr>
            <a:xfrm flipV="1">
              <a:off x="3672556" y="2562905"/>
              <a:ext cx="246753" cy="249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49213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966153" y="2209800"/>
            <a:ext cx="6253797" cy="3791755"/>
            <a:chOff x="966153" y="2209800"/>
            <a:chExt cx="6253797" cy="3791755"/>
          </a:xfrm>
        </p:grpSpPr>
        <p:sp>
          <p:nvSpPr>
            <p:cNvPr id="34" name="Oval 33"/>
            <p:cNvSpPr/>
            <p:nvPr/>
          </p:nvSpPr>
          <p:spPr>
            <a:xfrm>
              <a:off x="5648325" y="248602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5" name="Straight Connector 34"/>
            <p:cNvCxnSpPr/>
            <p:nvPr/>
          </p:nvCxnSpPr>
          <p:spPr>
            <a:xfrm flipH="1">
              <a:off x="966153" y="2297747"/>
              <a:ext cx="32165" cy="3703808"/>
            </a:xfrm>
            <a:prstGeom prst="line">
              <a:avLst/>
            </a:prstGeom>
            <a:noFill/>
            <a:ln w="6350" cap="flat" cmpd="sng" algn="ctr">
              <a:solidFill>
                <a:sysClr val="windowText" lastClr="000000"/>
              </a:solidFill>
              <a:prstDash val="solid"/>
              <a:miter lim="800000"/>
            </a:ln>
            <a:effectLst/>
          </p:spPr>
        </p:cxnSp>
        <p:cxnSp>
          <p:nvCxnSpPr>
            <p:cNvPr id="36" name="Straight Connector 35"/>
            <p:cNvCxnSpPr/>
            <p:nvPr/>
          </p:nvCxnSpPr>
          <p:spPr>
            <a:xfrm flipH="1">
              <a:off x="7210425" y="2209800"/>
              <a:ext cx="9525" cy="3791755"/>
            </a:xfrm>
            <a:prstGeom prst="line">
              <a:avLst/>
            </a:prstGeom>
            <a:noFill/>
            <a:ln w="6350" cap="flat" cmpd="sng" algn="ctr">
              <a:solidFill>
                <a:sysClr val="windowText" lastClr="000000"/>
              </a:solidFill>
              <a:prstDash val="solid"/>
              <a:miter lim="800000"/>
            </a:ln>
            <a:effectLst/>
          </p:spPr>
        </p:cxnSp>
        <p:cxnSp>
          <p:nvCxnSpPr>
            <p:cNvPr id="37" name="Straight Connector 36"/>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38" name="Straight Connector 37"/>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cxnSp>
          <p:nvCxnSpPr>
            <p:cNvPr id="39" name="Straight Connector 38"/>
            <p:cNvCxnSpPr/>
            <p:nvPr/>
          </p:nvCxnSpPr>
          <p:spPr>
            <a:xfrm flipV="1">
              <a:off x="980440" y="2714625"/>
              <a:ext cx="657225" cy="0"/>
            </a:xfrm>
            <a:prstGeom prst="line">
              <a:avLst/>
            </a:prstGeom>
            <a:noFill/>
            <a:ln w="6350" cap="flat" cmpd="sng" algn="ctr">
              <a:solidFill>
                <a:sysClr val="windowText" lastClr="000000"/>
              </a:solidFill>
              <a:prstDash val="solid"/>
              <a:miter lim="800000"/>
            </a:ln>
            <a:effectLst/>
          </p:spPr>
        </p:cxnSp>
        <p:cxnSp>
          <p:nvCxnSpPr>
            <p:cNvPr id="40" name="Straight Connector 39"/>
            <p:cNvCxnSpPr/>
            <p:nvPr/>
          </p:nvCxnSpPr>
          <p:spPr>
            <a:xfrm>
              <a:off x="1733550" y="2714625"/>
              <a:ext cx="2009775" cy="0"/>
            </a:xfrm>
            <a:prstGeom prst="line">
              <a:avLst/>
            </a:prstGeom>
            <a:noFill/>
            <a:ln w="6350" cap="flat" cmpd="sng" algn="ctr">
              <a:solidFill>
                <a:sysClr val="windowText" lastClr="000000"/>
              </a:solidFill>
              <a:prstDash val="solid"/>
              <a:miter lim="800000"/>
            </a:ln>
            <a:effectLst/>
          </p:spPr>
        </p:cxnSp>
        <p:cxnSp>
          <p:nvCxnSpPr>
            <p:cNvPr id="41" name="Straight Connector 40"/>
            <p:cNvCxnSpPr/>
            <p:nvPr/>
          </p:nvCxnSpPr>
          <p:spPr>
            <a:xfrm>
              <a:off x="6067425" y="2733040"/>
              <a:ext cx="1143000" cy="9525"/>
            </a:xfrm>
            <a:prstGeom prst="line">
              <a:avLst/>
            </a:prstGeom>
            <a:noFill/>
            <a:ln w="6350" cap="flat" cmpd="sng" algn="ctr">
              <a:solidFill>
                <a:sysClr val="windowText" lastClr="000000"/>
              </a:solidFill>
              <a:prstDash val="solid"/>
              <a:miter lim="800000"/>
            </a:ln>
            <a:effectLst/>
          </p:spPr>
        </p:cxnSp>
        <p:sp>
          <p:nvSpPr>
            <p:cNvPr id="42" name="Text Box 19"/>
            <p:cNvSpPr txBox="1">
              <a:spLocks noChangeArrowheads="1"/>
            </p:cNvSpPr>
            <p:nvPr/>
          </p:nvSpPr>
          <p:spPr bwMode="auto">
            <a:xfrm>
              <a:off x="5753100" y="2555875"/>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 name="Text Box 26"/>
            <p:cNvSpPr txBox="1">
              <a:spLocks noChangeArrowheads="1"/>
            </p:cNvSpPr>
            <p:nvPr/>
          </p:nvSpPr>
          <p:spPr bwMode="auto">
            <a:xfrm>
              <a:off x="5758332" y="3346291"/>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4" name="Straight Connector 43"/>
            <p:cNvCxnSpPr/>
            <p:nvPr/>
          </p:nvCxnSpPr>
          <p:spPr>
            <a:xfrm>
              <a:off x="5523865" y="2400300"/>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6096000" y="2381250"/>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6086475" y="2902585"/>
              <a:ext cx="123825" cy="114300"/>
            </a:xfrm>
            <a:prstGeom prst="line">
              <a:avLst/>
            </a:prstGeom>
            <a:noFill/>
            <a:ln w="6350" cap="flat" cmpd="sng" algn="ctr">
              <a:solidFill>
                <a:sysClr val="windowText" lastClr="000000"/>
              </a:solidFill>
              <a:prstDash val="solid"/>
              <a:miter lim="800000"/>
            </a:ln>
            <a:effectLst/>
          </p:spPr>
        </p:cxnSp>
        <p:cxnSp>
          <p:nvCxnSpPr>
            <p:cNvPr id="47" name="Straight Connector 46"/>
            <p:cNvCxnSpPr/>
            <p:nvPr/>
          </p:nvCxnSpPr>
          <p:spPr>
            <a:xfrm flipH="1">
              <a:off x="5505450" y="2921000"/>
              <a:ext cx="133350" cy="123825"/>
            </a:xfrm>
            <a:prstGeom prst="line">
              <a:avLst/>
            </a:prstGeom>
            <a:noFill/>
            <a:ln w="6350" cap="flat" cmpd="sng" algn="ctr">
              <a:solidFill>
                <a:sysClr val="windowText" lastClr="000000"/>
              </a:solidFill>
              <a:prstDash val="solid"/>
              <a:miter lim="800000"/>
            </a:ln>
            <a:effectLst/>
          </p:spPr>
        </p:cxnSp>
      </p:grpSp>
      <p:grpSp>
        <p:nvGrpSpPr>
          <p:cNvPr id="7" name="Group 6"/>
          <p:cNvGrpSpPr/>
          <p:nvPr/>
        </p:nvGrpSpPr>
        <p:grpSpPr>
          <a:xfrm>
            <a:off x="1347553" y="2583180"/>
            <a:ext cx="709613" cy="753109"/>
            <a:chOff x="1348928" y="2536886"/>
            <a:chExt cx="709613" cy="753109"/>
          </a:xfrm>
        </p:grpSpPr>
        <p:grpSp>
          <p:nvGrpSpPr>
            <p:cNvPr id="24" name="Group 23"/>
            <p:cNvGrpSpPr/>
            <p:nvPr/>
          </p:nvGrpSpPr>
          <p:grpSpPr>
            <a:xfrm>
              <a:off x="1638300" y="2536886"/>
              <a:ext cx="104775" cy="229235"/>
              <a:chOff x="1628775" y="2599690"/>
              <a:chExt cx="104775" cy="229235"/>
            </a:xfrm>
          </p:grpSpPr>
          <p:cxnSp>
            <p:nvCxnSpPr>
              <p:cNvPr id="32" name="Straight Connector 31"/>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33" name="Straight Connector 32"/>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25" name="Straight Connector 24"/>
            <p:cNvCxnSpPr/>
            <p:nvPr/>
          </p:nvCxnSpPr>
          <p:spPr>
            <a:xfrm>
              <a:off x="1348928" y="265182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55120" y="266198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1655504" y="3070920"/>
              <a:ext cx="104775" cy="219075"/>
              <a:chOff x="1619250" y="3416935"/>
              <a:chExt cx="104775" cy="219075"/>
            </a:xfrm>
          </p:grpSpPr>
          <p:cxnSp>
            <p:nvCxnSpPr>
              <p:cNvPr id="30" name="Straight Connector 29"/>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31" name="Straight Connector 30"/>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grpSp>
        <p:cxnSp>
          <p:nvCxnSpPr>
            <p:cNvPr id="28" name="Straight Connector 27"/>
            <p:cNvCxnSpPr/>
            <p:nvPr/>
          </p:nvCxnSpPr>
          <p:spPr>
            <a:xfrm>
              <a:off x="1348928"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760279"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962025" y="3808413"/>
            <a:ext cx="6248400" cy="752474"/>
            <a:chOff x="971550" y="3180715"/>
            <a:chExt cx="6248400" cy="652780"/>
          </a:xfrm>
        </p:grpSpPr>
        <p:cxnSp>
          <p:nvCxnSpPr>
            <p:cNvPr id="13" name="Straight Connector 12"/>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14" name="Straight Connector 13"/>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cxnSp>
          <p:nvCxnSpPr>
            <p:cNvPr id="15" name="Straight Connector 14"/>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16" name="Straight Connector 15"/>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cxnSp>
          <p:nvCxnSpPr>
            <p:cNvPr id="17" name="Straight Connector 16"/>
            <p:cNvCxnSpPr/>
            <p:nvPr/>
          </p:nvCxnSpPr>
          <p:spPr>
            <a:xfrm>
              <a:off x="6076950" y="3502660"/>
              <a:ext cx="1143000" cy="9525"/>
            </a:xfrm>
            <a:prstGeom prst="line">
              <a:avLst/>
            </a:prstGeom>
            <a:noFill/>
            <a:ln w="6350" cap="flat" cmpd="sng" algn="ctr">
              <a:solidFill>
                <a:sysClr val="windowText" lastClr="000000"/>
              </a:solidFill>
              <a:prstDash val="solid"/>
              <a:miter lim="800000"/>
            </a:ln>
            <a:effectLst/>
          </p:spPr>
        </p:cxnSp>
        <p:sp>
          <p:nvSpPr>
            <p:cNvPr id="18" name="Oval 17"/>
            <p:cNvSpPr/>
            <p:nvPr/>
          </p:nvSpPr>
          <p:spPr>
            <a:xfrm>
              <a:off x="5695950" y="328358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Text Box 26"/>
            <p:cNvSpPr txBox="1">
              <a:spLocks noChangeArrowheads="1"/>
            </p:cNvSpPr>
            <p:nvPr/>
          </p:nvSpPr>
          <p:spPr bwMode="auto">
            <a:xfrm>
              <a:off x="5758332" y="3346291"/>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0" name="Straight Connector 19"/>
            <p:cNvCxnSpPr/>
            <p:nvPr/>
          </p:nvCxnSpPr>
          <p:spPr>
            <a:xfrm>
              <a:off x="6153150" y="3719195"/>
              <a:ext cx="123825" cy="114300"/>
            </a:xfrm>
            <a:prstGeom prst="line">
              <a:avLst/>
            </a:prstGeom>
            <a:noFill/>
            <a:ln w="6350" cap="flat" cmpd="sng" algn="ctr">
              <a:solidFill>
                <a:sysClr val="windowText" lastClr="000000"/>
              </a:solidFill>
              <a:prstDash val="solid"/>
              <a:miter lim="800000"/>
            </a:ln>
            <a:effectLst/>
          </p:spPr>
        </p:cxnSp>
        <p:cxnSp>
          <p:nvCxnSpPr>
            <p:cNvPr id="21" name="Straight Connector 20"/>
            <p:cNvCxnSpPr/>
            <p:nvPr/>
          </p:nvCxnSpPr>
          <p:spPr>
            <a:xfrm>
              <a:off x="5562600" y="3207385"/>
              <a:ext cx="123825" cy="114300"/>
            </a:xfrm>
            <a:prstGeom prst="line">
              <a:avLst/>
            </a:prstGeom>
            <a:noFill/>
            <a:ln w="6350" cap="flat" cmpd="sng" algn="ctr">
              <a:solidFill>
                <a:sysClr val="windowText" lastClr="000000"/>
              </a:solidFill>
              <a:prstDash val="solid"/>
              <a:miter lim="800000"/>
            </a:ln>
            <a:effectLst/>
          </p:spPr>
        </p:cxnSp>
        <p:cxnSp>
          <p:nvCxnSpPr>
            <p:cNvPr id="22" name="Straight Connector 21"/>
            <p:cNvCxnSpPr/>
            <p:nvPr/>
          </p:nvCxnSpPr>
          <p:spPr>
            <a:xfrm flipH="1">
              <a:off x="5543550" y="3692525"/>
              <a:ext cx="133350" cy="123825"/>
            </a:xfrm>
            <a:prstGeom prst="line">
              <a:avLst/>
            </a:prstGeom>
            <a:noFill/>
            <a:ln w="6350" cap="flat" cmpd="sng" algn="ctr">
              <a:solidFill>
                <a:sysClr val="windowText" lastClr="000000"/>
              </a:solidFill>
              <a:prstDash val="solid"/>
              <a:miter lim="800000"/>
            </a:ln>
            <a:effectLst/>
          </p:spPr>
        </p:cxnSp>
        <p:cxnSp>
          <p:nvCxnSpPr>
            <p:cNvPr id="23" name="Straight Connector 22"/>
            <p:cNvCxnSpPr/>
            <p:nvPr/>
          </p:nvCxnSpPr>
          <p:spPr>
            <a:xfrm flipH="1">
              <a:off x="6153150" y="3180715"/>
              <a:ext cx="133350" cy="123825"/>
            </a:xfrm>
            <a:prstGeom prst="line">
              <a:avLst/>
            </a:prstGeom>
            <a:noFill/>
            <a:ln w="6350" cap="flat" cmpd="sng" algn="ctr">
              <a:solidFill>
                <a:sysClr val="windowText" lastClr="000000"/>
              </a:solidFill>
              <a:prstDash val="solid"/>
              <a:miter lim="800000"/>
            </a:ln>
            <a:effectLst/>
          </p:spPr>
        </p:cxnSp>
      </p:grpSp>
      <p:grpSp>
        <p:nvGrpSpPr>
          <p:cNvPr id="9" name="Group 8"/>
          <p:cNvGrpSpPr/>
          <p:nvPr/>
        </p:nvGrpSpPr>
        <p:grpSpPr>
          <a:xfrm>
            <a:off x="3751474" y="2615187"/>
            <a:ext cx="104775" cy="229235"/>
            <a:chOff x="1628775" y="2599690"/>
            <a:chExt cx="104775" cy="229235"/>
          </a:xfrm>
        </p:grpSpPr>
        <p:cxnSp>
          <p:nvCxnSpPr>
            <p:cNvPr id="11" name="Straight Connector 10"/>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12" name="Straight Connector 11"/>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10" name="Straight Connector 9"/>
          <p:cNvCxnSpPr>
            <a:endCxn id="34" idx="2"/>
          </p:cNvCxnSpPr>
          <p:nvPr/>
        </p:nvCxnSpPr>
        <p:spPr>
          <a:xfrm>
            <a:off x="3856249" y="2711844"/>
            <a:ext cx="1792076" cy="2781"/>
          </a:xfrm>
          <a:prstGeom prst="line">
            <a:avLst/>
          </a:prstGeom>
          <a:noFill/>
          <a:ln w="6350" cap="flat" cmpd="sng" algn="ctr">
            <a:solidFill>
              <a:sysClr val="windowText" lastClr="000000"/>
            </a:solidFill>
            <a:prstDash val="solid"/>
            <a:miter lim="800000"/>
          </a:ln>
          <a:effectLst/>
        </p:spPr>
      </p:cxnSp>
      <p:sp>
        <p:nvSpPr>
          <p:cNvPr id="2" name="Rectangle 1"/>
          <p:cNvSpPr/>
          <p:nvPr/>
        </p:nvSpPr>
        <p:spPr>
          <a:xfrm>
            <a:off x="0" y="197441"/>
            <a:ext cx="12192000" cy="646331"/>
          </a:xfrm>
          <a:prstGeom prst="rect">
            <a:avLst/>
          </a:prstGeom>
        </p:spPr>
        <p:txBody>
          <a:bodyPr wrap="square">
            <a:spAutoFit/>
          </a:bodyPr>
          <a:lstStyle/>
          <a:p>
            <a:r>
              <a:rPr lang="en-US" dirty="0"/>
              <a:t>https://www.plccable.com/flash-drive-allen-bradley-programming-lessons-rslogix-500-plc-training/?gclid=CIWvqJ3WjdQCFQyHaQodHCUJuw</a:t>
            </a:r>
          </a:p>
        </p:txBody>
      </p:sp>
    </p:spTree>
    <p:extLst>
      <p:ext uri="{BB962C8B-B14F-4D97-AF65-F5344CB8AC3E}">
        <p14:creationId xmlns:p14="http://schemas.microsoft.com/office/powerpoint/2010/main" val="159075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2729784" y="3137079"/>
            <a:ext cx="6267450" cy="2057400"/>
            <a:chOff x="952500" y="2209800"/>
            <a:chExt cx="6267450" cy="2057400"/>
          </a:xfrm>
        </p:grpSpPr>
        <p:cxnSp>
          <p:nvCxnSpPr>
            <p:cNvPr id="5" name="Straight Connector 4"/>
            <p:cNvCxnSpPr/>
            <p:nvPr/>
          </p:nvCxnSpPr>
          <p:spPr>
            <a:xfrm flipH="1">
              <a:off x="952500" y="2219325"/>
              <a:ext cx="19050" cy="2047875"/>
            </a:xfrm>
            <a:prstGeom prst="line">
              <a:avLst/>
            </a:prstGeom>
            <a:noFill/>
            <a:ln w="6350" cap="flat" cmpd="sng" algn="ctr">
              <a:solidFill>
                <a:sysClr val="windowText" lastClr="000000"/>
              </a:solidFill>
              <a:prstDash val="solid"/>
              <a:miter lim="800000"/>
            </a:ln>
            <a:effectLst/>
          </p:spPr>
        </p:cxnSp>
        <p:cxnSp>
          <p:nvCxnSpPr>
            <p:cNvPr id="6" name="Straight Connector 5"/>
            <p:cNvCxnSpPr/>
            <p:nvPr/>
          </p:nvCxnSpPr>
          <p:spPr>
            <a:xfrm>
              <a:off x="7219950" y="2209800"/>
              <a:ext cx="0" cy="1905000"/>
            </a:xfrm>
            <a:prstGeom prst="line">
              <a:avLst/>
            </a:prstGeom>
            <a:noFill/>
            <a:ln w="6350" cap="flat" cmpd="sng" algn="ctr">
              <a:solidFill>
                <a:sysClr val="windowText" lastClr="000000"/>
              </a:solidFill>
              <a:prstDash val="solid"/>
              <a:miter lim="800000"/>
            </a:ln>
            <a:effectLst/>
          </p:spPr>
        </p:cxnSp>
        <p:cxnSp>
          <p:nvCxnSpPr>
            <p:cNvPr id="13" name="Straight Connector 12"/>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14" name="Straight Connector 13"/>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grpSp>
          <p:nvGrpSpPr>
            <p:cNvPr id="51" name="Group 50"/>
            <p:cNvGrpSpPr/>
            <p:nvPr/>
          </p:nvGrpSpPr>
          <p:grpSpPr>
            <a:xfrm>
              <a:off x="1619250" y="3416935"/>
              <a:ext cx="104775" cy="219075"/>
              <a:chOff x="1619250" y="3416935"/>
              <a:chExt cx="104775" cy="219075"/>
            </a:xfrm>
          </p:grpSpPr>
          <p:cxnSp>
            <p:nvCxnSpPr>
              <p:cNvPr id="15" name="Straight Connector 14"/>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16" name="Straight Connector 15"/>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grpSp>
        <p:cxnSp>
          <p:nvCxnSpPr>
            <p:cNvPr id="17" name="Straight Connector 16"/>
            <p:cNvCxnSpPr/>
            <p:nvPr/>
          </p:nvCxnSpPr>
          <p:spPr>
            <a:xfrm>
              <a:off x="6076950" y="3502660"/>
              <a:ext cx="1143000" cy="9525"/>
            </a:xfrm>
            <a:prstGeom prst="line">
              <a:avLst/>
            </a:prstGeom>
            <a:noFill/>
            <a:ln w="6350" cap="flat" cmpd="sng" algn="ctr">
              <a:solidFill>
                <a:sysClr val="windowText" lastClr="000000"/>
              </a:solidFill>
              <a:prstDash val="solid"/>
              <a:miter lim="800000"/>
            </a:ln>
            <a:effectLst/>
          </p:spPr>
        </p:cxnSp>
        <p:sp>
          <p:nvSpPr>
            <p:cNvPr id="18" name="Oval 17"/>
            <p:cNvSpPr/>
            <p:nvPr/>
          </p:nvSpPr>
          <p:spPr>
            <a:xfrm>
              <a:off x="5695950" y="328358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Text Box 26"/>
            <p:cNvSpPr txBox="1">
              <a:spLocks noChangeArrowheads="1"/>
            </p:cNvSpPr>
            <p:nvPr/>
          </p:nvSpPr>
          <p:spPr bwMode="auto">
            <a:xfrm>
              <a:off x="5758332" y="3346291"/>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2" name="Straight Connector 21"/>
            <p:cNvCxnSpPr/>
            <p:nvPr/>
          </p:nvCxnSpPr>
          <p:spPr>
            <a:xfrm>
              <a:off x="6153150" y="3719195"/>
              <a:ext cx="123825" cy="114300"/>
            </a:xfrm>
            <a:prstGeom prst="line">
              <a:avLst/>
            </a:prstGeom>
            <a:noFill/>
            <a:ln w="6350" cap="flat" cmpd="sng" algn="ctr">
              <a:solidFill>
                <a:sysClr val="windowText" lastClr="000000"/>
              </a:solidFill>
              <a:prstDash val="solid"/>
              <a:miter lim="800000"/>
            </a:ln>
            <a:effectLst/>
          </p:spPr>
        </p:cxnSp>
        <p:cxnSp>
          <p:nvCxnSpPr>
            <p:cNvPr id="23" name="Straight Connector 22"/>
            <p:cNvCxnSpPr/>
            <p:nvPr/>
          </p:nvCxnSpPr>
          <p:spPr>
            <a:xfrm>
              <a:off x="5562600" y="3207385"/>
              <a:ext cx="123825" cy="114300"/>
            </a:xfrm>
            <a:prstGeom prst="line">
              <a:avLst/>
            </a:prstGeom>
            <a:noFill/>
            <a:ln w="6350" cap="flat" cmpd="sng" algn="ctr">
              <a:solidFill>
                <a:sysClr val="windowText" lastClr="000000"/>
              </a:solidFill>
              <a:prstDash val="solid"/>
              <a:miter lim="800000"/>
            </a:ln>
            <a:effectLst/>
          </p:spPr>
        </p:cxnSp>
        <p:grpSp>
          <p:nvGrpSpPr>
            <p:cNvPr id="52" name="Group 51"/>
            <p:cNvGrpSpPr/>
            <p:nvPr/>
          </p:nvGrpSpPr>
          <p:grpSpPr>
            <a:xfrm>
              <a:off x="980440" y="2381250"/>
              <a:ext cx="6229985" cy="663575"/>
              <a:chOff x="980440" y="2381250"/>
              <a:chExt cx="6229985" cy="663575"/>
            </a:xfrm>
          </p:grpSpPr>
          <p:sp>
            <p:nvSpPr>
              <p:cNvPr id="4" name="Oval 3"/>
              <p:cNvSpPr/>
              <p:nvPr/>
            </p:nvSpPr>
            <p:spPr>
              <a:xfrm>
                <a:off x="5648325" y="248602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Straight Connector 6"/>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8" name="Straight Connector 7"/>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cxnSp>
            <p:nvCxnSpPr>
              <p:cNvPr id="9" name="Straight Connector 8"/>
              <p:cNvCxnSpPr/>
              <p:nvPr/>
            </p:nvCxnSpPr>
            <p:spPr>
              <a:xfrm flipV="1">
                <a:off x="980440" y="2714625"/>
                <a:ext cx="657225" cy="0"/>
              </a:xfrm>
              <a:prstGeom prst="line">
                <a:avLst/>
              </a:prstGeom>
              <a:noFill/>
              <a:ln w="6350" cap="flat" cmpd="sng" algn="ctr">
                <a:solidFill>
                  <a:sysClr val="windowText" lastClr="000000"/>
                </a:solidFill>
                <a:prstDash val="solid"/>
                <a:miter lim="800000"/>
              </a:ln>
              <a:effectLst/>
            </p:spPr>
          </p:cxnSp>
          <p:cxnSp>
            <p:nvCxnSpPr>
              <p:cNvPr id="10" name="Straight Connector 9"/>
              <p:cNvCxnSpPr/>
              <p:nvPr/>
            </p:nvCxnSpPr>
            <p:spPr>
              <a:xfrm>
                <a:off x="1733550" y="2714625"/>
                <a:ext cx="3914775" cy="9525"/>
              </a:xfrm>
              <a:prstGeom prst="line">
                <a:avLst/>
              </a:prstGeom>
              <a:noFill/>
              <a:ln w="6350" cap="flat" cmpd="sng" algn="ctr">
                <a:solidFill>
                  <a:sysClr val="windowText" lastClr="000000"/>
                </a:solidFill>
                <a:prstDash val="solid"/>
                <a:miter lim="800000"/>
              </a:ln>
              <a:effectLst/>
            </p:spPr>
          </p:cxnSp>
          <p:cxnSp>
            <p:nvCxnSpPr>
              <p:cNvPr id="11" name="Straight Connector 10"/>
              <p:cNvCxnSpPr/>
              <p:nvPr/>
            </p:nvCxnSpPr>
            <p:spPr>
              <a:xfrm>
                <a:off x="6067425" y="2733040"/>
                <a:ext cx="1143000" cy="9525"/>
              </a:xfrm>
              <a:prstGeom prst="line">
                <a:avLst/>
              </a:prstGeom>
              <a:noFill/>
              <a:ln w="6350" cap="flat" cmpd="sng" algn="ctr">
                <a:solidFill>
                  <a:sysClr val="windowText" lastClr="000000"/>
                </a:solidFill>
                <a:prstDash val="solid"/>
                <a:miter lim="800000"/>
              </a:ln>
              <a:effectLst/>
            </p:spPr>
          </p:cxnSp>
          <p:sp>
            <p:nvSpPr>
              <p:cNvPr id="12" name="Text Box 19"/>
              <p:cNvSpPr txBox="1">
                <a:spLocks noChangeArrowheads="1"/>
              </p:cNvSpPr>
              <p:nvPr/>
            </p:nvSpPr>
            <p:spPr bwMode="auto">
              <a:xfrm>
                <a:off x="5753100" y="2555875"/>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0" name="Straight Connector 19"/>
              <p:cNvCxnSpPr/>
              <p:nvPr/>
            </p:nvCxnSpPr>
            <p:spPr>
              <a:xfrm>
                <a:off x="5523865" y="2400300"/>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096000" y="2381250"/>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86475" y="2902585"/>
                <a:ext cx="123825" cy="114300"/>
              </a:xfrm>
              <a:prstGeom prst="line">
                <a:avLst/>
              </a:prstGeom>
              <a:noFill/>
              <a:ln w="6350" cap="flat" cmpd="sng" algn="ctr">
                <a:solidFill>
                  <a:sysClr val="windowText" lastClr="000000"/>
                </a:solidFill>
                <a:prstDash val="solid"/>
                <a:miter lim="800000"/>
              </a:ln>
              <a:effectLst/>
            </p:spPr>
          </p:cxnSp>
          <p:cxnSp>
            <p:nvCxnSpPr>
              <p:cNvPr id="25" name="Straight Connector 24"/>
              <p:cNvCxnSpPr/>
              <p:nvPr/>
            </p:nvCxnSpPr>
            <p:spPr>
              <a:xfrm flipH="1">
                <a:off x="5505450" y="2921000"/>
                <a:ext cx="133350" cy="123825"/>
              </a:xfrm>
              <a:prstGeom prst="line">
                <a:avLst/>
              </a:prstGeom>
              <a:noFill/>
              <a:ln w="6350" cap="flat" cmpd="sng" algn="ctr">
                <a:solidFill>
                  <a:sysClr val="windowText" lastClr="000000"/>
                </a:solidFill>
                <a:prstDash val="solid"/>
                <a:miter lim="800000"/>
              </a:ln>
              <a:effectLst/>
            </p:spPr>
          </p:cxnSp>
        </p:grpSp>
        <p:cxnSp>
          <p:nvCxnSpPr>
            <p:cNvPr id="26" name="Straight Connector 25"/>
            <p:cNvCxnSpPr/>
            <p:nvPr/>
          </p:nvCxnSpPr>
          <p:spPr>
            <a:xfrm flipH="1">
              <a:off x="5543550" y="3692525"/>
              <a:ext cx="133350" cy="123825"/>
            </a:xfrm>
            <a:prstGeom prst="line">
              <a:avLst/>
            </a:prstGeom>
            <a:noFill/>
            <a:ln w="6350" cap="flat" cmpd="sng" algn="ctr">
              <a:solidFill>
                <a:sysClr val="windowText" lastClr="000000"/>
              </a:solidFill>
              <a:prstDash val="solid"/>
              <a:miter lim="800000"/>
            </a:ln>
            <a:effectLst/>
          </p:spPr>
        </p:cxnSp>
        <p:cxnSp>
          <p:nvCxnSpPr>
            <p:cNvPr id="27" name="Straight Connector 26"/>
            <p:cNvCxnSpPr/>
            <p:nvPr/>
          </p:nvCxnSpPr>
          <p:spPr>
            <a:xfrm flipH="1">
              <a:off x="6153150" y="3180715"/>
              <a:ext cx="133350" cy="123825"/>
            </a:xfrm>
            <a:prstGeom prst="line">
              <a:avLst/>
            </a:prstGeom>
            <a:noFill/>
            <a:ln w="6350" cap="flat" cmpd="sng" algn="ctr">
              <a:solidFill>
                <a:sysClr val="windowText" lastClr="000000"/>
              </a:solidFill>
              <a:prstDash val="solid"/>
              <a:miter lim="800000"/>
            </a:ln>
            <a:effectLst/>
          </p:spPr>
        </p:cxnSp>
      </p:grpSp>
      <p:sp>
        <p:nvSpPr>
          <p:cNvPr id="28" name="Rectangle 2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9" name="Rectangle 26"/>
          <p:cNvSpPr>
            <a:spLocks noChangeArrowheads="1"/>
          </p:cNvSpPr>
          <p:nvPr/>
        </p:nvSpPr>
        <p:spPr bwMode="auto">
          <a:xfrm>
            <a:off x="0" y="92025"/>
            <a:ext cx="12192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PROGRAMMING JOB 2</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this program using </a:t>
            </a:r>
            <a:r>
              <a:rPr kumimoji="0" lang="en-US" altLang="en-US" sz="2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RSLogix</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500</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Red Light and a Red Light contact turns on a Green Light</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endParaRPr>
          </a:p>
        </p:txBody>
      </p:sp>
      <p:sp>
        <p:nvSpPr>
          <p:cNvPr id="30" name="Rectangle 29"/>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73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4942"/>
            <a:ext cx="10289549" cy="1815882"/>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LADDER</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LOGIC DRAWING</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JOB 3</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Red Light and a Red Light contact turns on a Green Light.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seal-in</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Branch circuit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hold the lights on</a:t>
            </a:r>
            <a:endParaRPr kumimoji="0" lang="en-US" altLang="en-US" sz="2800" b="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1940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4"/>
          <p:cNvSpPr>
            <a:spLocks noChangeArrowheads="1"/>
          </p:cNvSpPr>
          <p:nvPr/>
        </p:nvSpPr>
        <p:spPr bwMode="auto">
          <a:xfrm>
            <a:off x="0" y="123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7"/>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4" name="Rectangle 43"/>
          <p:cNvSpPr/>
          <p:nvPr/>
        </p:nvSpPr>
        <p:spPr>
          <a:xfrm>
            <a:off x="0" y="94942"/>
            <a:ext cx="11912958" cy="1815882"/>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PROGRAMMING JOB 3</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buFontTx/>
              <a:buChar char="•"/>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this program using </a:t>
            </a:r>
            <a:r>
              <a:rPr kumimoji="0" lang="en-US" altLang="en-US" sz="2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RSLogix</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500</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Red Light and a Red Light contact turns on a Green Light.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seal-in</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Branch circuit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hold the lights on</a:t>
            </a:r>
            <a:endParaRPr kumimoji="0" lang="en-US" altLang="en-US" sz="2800" b="0" u="none" strike="noStrike" cap="none" normalizeH="0" baseline="0" dirty="0" smtClean="0">
              <a:ln>
                <a:noFill/>
              </a:ln>
              <a:solidFill>
                <a:schemeClr val="tx1"/>
              </a:solidFill>
              <a:effectLst/>
            </a:endParaRPr>
          </a:p>
        </p:txBody>
      </p:sp>
      <p:grpSp>
        <p:nvGrpSpPr>
          <p:cNvPr id="71" name="Group 70"/>
          <p:cNvGrpSpPr/>
          <p:nvPr/>
        </p:nvGrpSpPr>
        <p:grpSpPr>
          <a:xfrm>
            <a:off x="2266145" y="3072684"/>
            <a:ext cx="6267450" cy="2057400"/>
            <a:chOff x="952500" y="2209800"/>
            <a:chExt cx="6267450" cy="2057400"/>
          </a:xfrm>
        </p:grpSpPr>
        <p:cxnSp>
          <p:nvCxnSpPr>
            <p:cNvPr id="21" name="Straight Connector 20"/>
            <p:cNvCxnSpPr/>
            <p:nvPr/>
          </p:nvCxnSpPr>
          <p:spPr>
            <a:xfrm flipH="1">
              <a:off x="952500" y="2219325"/>
              <a:ext cx="19050" cy="2047875"/>
            </a:xfrm>
            <a:prstGeom prst="line">
              <a:avLst/>
            </a:prstGeom>
            <a:noFill/>
            <a:ln w="6350" cap="flat" cmpd="sng" algn="ctr">
              <a:solidFill>
                <a:sysClr val="windowText" lastClr="000000"/>
              </a:solidFill>
              <a:prstDash val="solid"/>
              <a:miter lim="800000"/>
            </a:ln>
            <a:effectLst/>
          </p:spPr>
        </p:cxnSp>
        <p:cxnSp>
          <p:nvCxnSpPr>
            <p:cNvPr id="22" name="Straight Connector 21"/>
            <p:cNvCxnSpPr/>
            <p:nvPr/>
          </p:nvCxnSpPr>
          <p:spPr>
            <a:xfrm>
              <a:off x="7219950" y="2209800"/>
              <a:ext cx="0" cy="1905000"/>
            </a:xfrm>
            <a:prstGeom prst="line">
              <a:avLst/>
            </a:prstGeom>
            <a:noFill/>
            <a:ln w="6350" cap="flat" cmpd="sng" algn="ctr">
              <a:solidFill>
                <a:sysClr val="windowText" lastClr="000000"/>
              </a:solidFill>
              <a:prstDash val="solid"/>
              <a:miter lim="800000"/>
            </a:ln>
            <a:effectLst/>
          </p:spPr>
        </p:cxnSp>
        <p:cxnSp>
          <p:nvCxnSpPr>
            <p:cNvPr id="29" name="Straight Connector 28"/>
            <p:cNvCxnSpPr/>
            <p:nvPr/>
          </p:nvCxnSpPr>
          <p:spPr>
            <a:xfrm>
              <a:off x="1733550" y="3910725"/>
              <a:ext cx="3962400" cy="0"/>
            </a:xfrm>
            <a:prstGeom prst="line">
              <a:avLst/>
            </a:prstGeom>
            <a:noFill/>
            <a:ln w="6350" cap="flat" cmpd="sng" algn="ctr">
              <a:solidFill>
                <a:sysClr val="windowText" lastClr="000000"/>
              </a:solidFill>
              <a:prstDash val="solid"/>
              <a:miter lim="800000"/>
            </a:ln>
            <a:effectLst/>
          </p:spPr>
        </p:cxnSp>
        <p:cxnSp>
          <p:nvCxnSpPr>
            <p:cNvPr id="30" name="Straight Connector 29"/>
            <p:cNvCxnSpPr/>
            <p:nvPr/>
          </p:nvCxnSpPr>
          <p:spPr>
            <a:xfrm flipV="1">
              <a:off x="971550" y="3896818"/>
              <a:ext cx="657225" cy="0"/>
            </a:xfrm>
            <a:prstGeom prst="line">
              <a:avLst/>
            </a:prstGeom>
            <a:noFill/>
            <a:ln w="6350" cap="flat" cmpd="sng" algn="ctr">
              <a:solidFill>
                <a:sysClr val="windowText" lastClr="000000"/>
              </a:solidFill>
              <a:prstDash val="solid"/>
              <a:miter lim="800000"/>
            </a:ln>
            <a:effectLst/>
          </p:spPr>
        </p:cxnSp>
        <p:cxnSp>
          <p:nvCxnSpPr>
            <p:cNvPr id="31" name="Straight Connector 30"/>
            <p:cNvCxnSpPr/>
            <p:nvPr/>
          </p:nvCxnSpPr>
          <p:spPr>
            <a:xfrm>
              <a:off x="1619250" y="3787021"/>
              <a:ext cx="0" cy="252533"/>
            </a:xfrm>
            <a:prstGeom prst="line">
              <a:avLst/>
            </a:prstGeom>
            <a:noFill/>
            <a:ln w="6350" cap="flat" cmpd="sng" algn="ctr">
              <a:solidFill>
                <a:sysClr val="windowText" lastClr="000000"/>
              </a:solidFill>
              <a:prstDash val="solid"/>
              <a:miter lim="800000"/>
            </a:ln>
            <a:effectLst/>
          </p:spPr>
        </p:cxnSp>
        <p:cxnSp>
          <p:nvCxnSpPr>
            <p:cNvPr id="32" name="Straight Connector 31"/>
            <p:cNvCxnSpPr/>
            <p:nvPr/>
          </p:nvCxnSpPr>
          <p:spPr>
            <a:xfrm>
              <a:off x="1724025" y="3787021"/>
              <a:ext cx="0" cy="252533"/>
            </a:xfrm>
            <a:prstGeom prst="line">
              <a:avLst/>
            </a:prstGeom>
            <a:noFill/>
            <a:ln w="6350" cap="flat" cmpd="sng" algn="ctr">
              <a:solidFill>
                <a:sysClr val="windowText" lastClr="000000"/>
              </a:solidFill>
              <a:prstDash val="solid"/>
              <a:miter lim="800000"/>
            </a:ln>
            <a:effectLst/>
          </p:spPr>
        </p:cxnSp>
        <p:cxnSp>
          <p:nvCxnSpPr>
            <p:cNvPr id="33" name="Straight Connector 32"/>
            <p:cNvCxnSpPr/>
            <p:nvPr/>
          </p:nvCxnSpPr>
          <p:spPr>
            <a:xfrm>
              <a:off x="6076950" y="3885838"/>
              <a:ext cx="1143000" cy="10980"/>
            </a:xfrm>
            <a:prstGeom prst="line">
              <a:avLst/>
            </a:prstGeom>
            <a:noFill/>
            <a:ln w="6350" cap="flat" cmpd="sng" algn="ctr">
              <a:solidFill>
                <a:sysClr val="windowText" lastClr="000000"/>
              </a:solidFill>
              <a:prstDash val="solid"/>
              <a:miter lim="800000"/>
            </a:ln>
            <a:effectLst/>
          </p:spPr>
        </p:cxnSp>
        <p:sp>
          <p:nvSpPr>
            <p:cNvPr id="34" name="Oval 33"/>
            <p:cNvSpPr/>
            <p:nvPr/>
          </p:nvSpPr>
          <p:spPr>
            <a:xfrm>
              <a:off x="5695950" y="3633306"/>
              <a:ext cx="428625" cy="5270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Text Box 26"/>
            <p:cNvSpPr txBox="1">
              <a:spLocks noChangeArrowheads="1"/>
            </p:cNvSpPr>
            <p:nvPr/>
          </p:nvSpPr>
          <p:spPr bwMode="auto">
            <a:xfrm>
              <a:off x="5758332" y="3705588"/>
              <a:ext cx="206062" cy="382458"/>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8" name="Straight Connector 37"/>
            <p:cNvCxnSpPr/>
            <p:nvPr/>
          </p:nvCxnSpPr>
          <p:spPr>
            <a:xfrm>
              <a:off x="6153150" y="4135443"/>
              <a:ext cx="123825" cy="131756"/>
            </a:xfrm>
            <a:prstGeom prst="line">
              <a:avLst/>
            </a:prstGeom>
            <a:noFill/>
            <a:ln w="6350" cap="flat" cmpd="sng" algn="ctr">
              <a:solidFill>
                <a:sysClr val="windowText" lastClr="000000"/>
              </a:solidFill>
              <a:prstDash val="solid"/>
              <a:miter lim="800000"/>
            </a:ln>
            <a:effectLst/>
          </p:spPr>
        </p:cxnSp>
        <p:cxnSp>
          <p:nvCxnSpPr>
            <p:cNvPr id="39" name="Straight Connector 38"/>
            <p:cNvCxnSpPr/>
            <p:nvPr/>
          </p:nvCxnSpPr>
          <p:spPr>
            <a:xfrm>
              <a:off x="5562600" y="3545468"/>
              <a:ext cx="123825" cy="131756"/>
            </a:xfrm>
            <a:prstGeom prst="line">
              <a:avLst/>
            </a:prstGeom>
            <a:noFill/>
            <a:ln w="6350" cap="flat" cmpd="sng" algn="ctr">
              <a:solidFill>
                <a:sysClr val="windowText" lastClr="000000"/>
              </a:solidFill>
              <a:prstDash val="solid"/>
              <a:miter lim="800000"/>
            </a:ln>
            <a:effectLst/>
          </p:spPr>
        </p:cxnSp>
        <p:cxnSp>
          <p:nvCxnSpPr>
            <p:cNvPr id="42" name="Straight Connector 41"/>
            <p:cNvCxnSpPr/>
            <p:nvPr/>
          </p:nvCxnSpPr>
          <p:spPr>
            <a:xfrm flipH="1">
              <a:off x="5543550" y="4104700"/>
              <a:ext cx="133350" cy="142736"/>
            </a:xfrm>
            <a:prstGeom prst="line">
              <a:avLst/>
            </a:prstGeom>
            <a:noFill/>
            <a:ln w="6350" cap="flat" cmpd="sng" algn="ctr">
              <a:solidFill>
                <a:sysClr val="windowText" lastClr="000000"/>
              </a:solidFill>
              <a:prstDash val="solid"/>
              <a:miter lim="800000"/>
            </a:ln>
            <a:effectLst/>
          </p:spPr>
        </p:cxnSp>
        <p:cxnSp>
          <p:nvCxnSpPr>
            <p:cNvPr id="43" name="Straight Connector 42"/>
            <p:cNvCxnSpPr/>
            <p:nvPr/>
          </p:nvCxnSpPr>
          <p:spPr>
            <a:xfrm flipH="1">
              <a:off x="6153150" y="3514725"/>
              <a:ext cx="133350" cy="142736"/>
            </a:xfrm>
            <a:prstGeom prst="line">
              <a:avLst/>
            </a:prstGeom>
            <a:noFill/>
            <a:ln w="6350" cap="flat" cmpd="sng" algn="ctr">
              <a:solidFill>
                <a:sysClr val="windowText" lastClr="000000"/>
              </a:solidFill>
              <a:prstDash val="solid"/>
              <a:miter lim="800000"/>
            </a:ln>
            <a:effectLst/>
          </p:spPr>
        </p:cxnSp>
        <p:sp>
          <p:nvSpPr>
            <p:cNvPr id="20" name="Oval 19"/>
            <p:cNvSpPr/>
            <p:nvPr/>
          </p:nvSpPr>
          <p:spPr>
            <a:xfrm>
              <a:off x="5657850" y="2423221"/>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 name="Straight Connector 24"/>
            <p:cNvCxnSpPr/>
            <p:nvPr/>
          </p:nvCxnSpPr>
          <p:spPr>
            <a:xfrm flipV="1">
              <a:off x="989965" y="2651821"/>
              <a:ext cx="657225" cy="0"/>
            </a:xfrm>
            <a:prstGeom prst="line">
              <a:avLst/>
            </a:prstGeom>
            <a:noFill/>
            <a:ln w="6350" cap="flat" cmpd="sng" algn="ctr">
              <a:solidFill>
                <a:sysClr val="windowText" lastClr="000000"/>
              </a:solidFill>
              <a:prstDash val="solid"/>
              <a:miter lim="800000"/>
            </a:ln>
            <a:effectLst/>
          </p:spPr>
        </p:cxnSp>
        <p:cxnSp>
          <p:nvCxnSpPr>
            <p:cNvPr id="26" name="Straight Connector 25"/>
            <p:cNvCxnSpPr/>
            <p:nvPr/>
          </p:nvCxnSpPr>
          <p:spPr>
            <a:xfrm>
              <a:off x="1743075" y="2651821"/>
              <a:ext cx="3914775" cy="9525"/>
            </a:xfrm>
            <a:prstGeom prst="line">
              <a:avLst/>
            </a:prstGeom>
            <a:noFill/>
            <a:ln w="6350" cap="flat" cmpd="sng" algn="ctr">
              <a:solidFill>
                <a:sysClr val="windowText" lastClr="000000"/>
              </a:solidFill>
              <a:prstDash val="solid"/>
              <a:miter lim="800000"/>
            </a:ln>
            <a:effectLst/>
          </p:spPr>
        </p:cxnSp>
        <p:cxnSp>
          <p:nvCxnSpPr>
            <p:cNvPr id="27" name="Straight Connector 26"/>
            <p:cNvCxnSpPr/>
            <p:nvPr/>
          </p:nvCxnSpPr>
          <p:spPr>
            <a:xfrm>
              <a:off x="6076950" y="2670236"/>
              <a:ext cx="1143000" cy="9525"/>
            </a:xfrm>
            <a:prstGeom prst="line">
              <a:avLst/>
            </a:prstGeom>
            <a:noFill/>
            <a:ln w="6350" cap="flat" cmpd="sng" algn="ctr">
              <a:solidFill>
                <a:sysClr val="windowText" lastClr="000000"/>
              </a:solidFill>
              <a:prstDash val="solid"/>
              <a:miter lim="800000"/>
            </a:ln>
            <a:effectLst/>
          </p:spPr>
        </p:cxnSp>
        <p:sp>
          <p:nvSpPr>
            <p:cNvPr id="28" name="Text Box 19"/>
            <p:cNvSpPr txBox="1">
              <a:spLocks noChangeArrowheads="1"/>
            </p:cNvSpPr>
            <p:nvPr/>
          </p:nvSpPr>
          <p:spPr bwMode="auto">
            <a:xfrm>
              <a:off x="5762625" y="2493071"/>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6" name="Straight Connector 35"/>
            <p:cNvCxnSpPr/>
            <p:nvPr/>
          </p:nvCxnSpPr>
          <p:spPr>
            <a:xfrm>
              <a:off x="5533390" y="2337496"/>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6105525" y="2318446"/>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96000" y="2839781"/>
              <a:ext cx="123825" cy="114300"/>
            </a:xfrm>
            <a:prstGeom prst="line">
              <a:avLst/>
            </a:prstGeom>
            <a:noFill/>
            <a:ln w="6350" cap="flat" cmpd="sng" algn="ctr">
              <a:solidFill>
                <a:sysClr val="windowText" lastClr="000000"/>
              </a:solidFill>
              <a:prstDash val="solid"/>
              <a:miter lim="800000"/>
            </a:ln>
            <a:effectLst/>
          </p:spPr>
        </p:cxnSp>
        <p:cxnSp>
          <p:nvCxnSpPr>
            <p:cNvPr id="41" name="Straight Connector 40"/>
            <p:cNvCxnSpPr/>
            <p:nvPr/>
          </p:nvCxnSpPr>
          <p:spPr>
            <a:xfrm flipH="1">
              <a:off x="5514975" y="2858196"/>
              <a:ext cx="133350" cy="123825"/>
            </a:xfrm>
            <a:prstGeom prst="line">
              <a:avLst/>
            </a:prstGeom>
            <a:noFill/>
            <a:ln w="6350" cap="flat" cmpd="sng" algn="ctr">
              <a:solidFill>
                <a:sysClr val="windowText" lastClr="000000"/>
              </a:solidFill>
              <a:prstDash val="solid"/>
              <a:miter lim="800000"/>
            </a:ln>
            <a:effectLst/>
          </p:spPr>
        </p:cxnSp>
        <p:grpSp>
          <p:nvGrpSpPr>
            <p:cNvPr id="70" name="Group 69"/>
            <p:cNvGrpSpPr/>
            <p:nvPr/>
          </p:nvGrpSpPr>
          <p:grpSpPr>
            <a:xfrm>
              <a:off x="1348928" y="2536886"/>
              <a:ext cx="709613" cy="753109"/>
              <a:chOff x="1348928" y="2536886"/>
              <a:chExt cx="709613" cy="753109"/>
            </a:xfrm>
          </p:grpSpPr>
          <p:grpSp>
            <p:nvGrpSpPr>
              <p:cNvPr id="54" name="Group 53"/>
              <p:cNvGrpSpPr/>
              <p:nvPr/>
            </p:nvGrpSpPr>
            <p:grpSpPr>
              <a:xfrm>
                <a:off x="1638300" y="2536886"/>
                <a:ext cx="104775" cy="229235"/>
                <a:chOff x="1628775" y="2599690"/>
                <a:chExt cx="104775" cy="229235"/>
              </a:xfrm>
            </p:grpSpPr>
            <p:cxnSp>
              <p:nvCxnSpPr>
                <p:cNvPr id="23" name="Straight Connector 22"/>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24" name="Straight Connector 23"/>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46" name="Straight Connector 45"/>
              <p:cNvCxnSpPr/>
              <p:nvPr/>
            </p:nvCxnSpPr>
            <p:spPr>
              <a:xfrm>
                <a:off x="1348928" y="265182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055120" y="266198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1655504" y="3070920"/>
                <a:ext cx="104775" cy="219075"/>
                <a:chOff x="1619250" y="3416935"/>
                <a:chExt cx="104775" cy="219075"/>
              </a:xfrm>
            </p:grpSpPr>
            <p:cxnSp>
              <p:nvCxnSpPr>
                <p:cNvPr id="64" name="Straight Connector 63"/>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65" name="Straight Connector 64"/>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grpSp>
          <p:cxnSp>
            <p:nvCxnSpPr>
              <p:cNvPr id="67" name="Straight Connector 66"/>
              <p:cNvCxnSpPr/>
              <p:nvPr/>
            </p:nvCxnSpPr>
            <p:spPr>
              <a:xfrm>
                <a:off x="1348928"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760279"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0468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82"/>
          <p:cNvGrpSpPr/>
          <p:nvPr/>
        </p:nvGrpSpPr>
        <p:grpSpPr>
          <a:xfrm>
            <a:off x="4509300" y="1931447"/>
            <a:ext cx="6229985" cy="4401364"/>
            <a:chOff x="3015351" y="1902823"/>
            <a:chExt cx="6229985" cy="4401364"/>
          </a:xfrm>
        </p:grpSpPr>
        <p:sp>
          <p:nvSpPr>
            <p:cNvPr id="6" name="Oval 5"/>
            <p:cNvSpPr/>
            <p:nvPr/>
          </p:nvSpPr>
          <p:spPr>
            <a:xfrm>
              <a:off x="7683236" y="3000762"/>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Connector 8"/>
            <p:cNvCxnSpPr/>
            <p:nvPr/>
          </p:nvCxnSpPr>
          <p:spPr>
            <a:xfrm flipV="1">
              <a:off x="3015351" y="3229362"/>
              <a:ext cx="657225" cy="0"/>
            </a:xfrm>
            <a:prstGeom prst="line">
              <a:avLst/>
            </a:prstGeom>
            <a:noFill/>
            <a:ln w="6350" cap="flat" cmpd="sng" algn="ctr">
              <a:solidFill>
                <a:sysClr val="windowText" lastClr="000000"/>
              </a:solidFill>
              <a:prstDash val="solid"/>
              <a:miter lim="800000"/>
            </a:ln>
            <a:effectLst/>
          </p:spPr>
        </p:cxnSp>
        <p:cxnSp>
          <p:nvCxnSpPr>
            <p:cNvPr id="10" name="Straight Connector 9"/>
            <p:cNvCxnSpPr/>
            <p:nvPr/>
          </p:nvCxnSpPr>
          <p:spPr>
            <a:xfrm>
              <a:off x="3768461" y="3229362"/>
              <a:ext cx="3914775" cy="9525"/>
            </a:xfrm>
            <a:prstGeom prst="line">
              <a:avLst/>
            </a:prstGeom>
            <a:noFill/>
            <a:ln w="6350" cap="flat" cmpd="sng" algn="ctr">
              <a:solidFill>
                <a:sysClr val="windowText" lastClr="000000"/>
              </a:solidFill>
              <a:prstDash val="solid"/>
              <a:miter lim="800000"/>
            </a:ln>
            <a:effectLst/>
          </p:spPr>
        </p:cxnSp>
        <p:cxnSp>
          <p:nvCxnSpPr>
            <p:cNvPr id="11" name="Straight Connector 10"/>
            <p:cNvCxnSpPr/>
            <p:nvPr/>
          </p:nvCxnSpPr>
          <p:spPr>
            <a:xfrm>
              <a:off x="8102336" y="3247777"/>
              <a:ext cx="1143000" cy="9525"/>
            </a:xfrm>
            <a:prstGeom prst="line">
              <a:avLst/>
            </a:prstGeom>
            <a:noFill/>
            <a:ln w="6350" cap="flat" cmpd="sng" algn="ctr">
              <a:solidFill>
                <a:sysClr val="windowText" lastClr="000000"/>
              </a:solidFill>
              <a:prstDash val="solid"/>
              <a:miter lim="800000"/>
            </a:ln>
            <a:effectLst/>
          </p:spPr>
        </p:cxnSp>
        <p:sp>
          <p:nvSpPr>
            <p:cNvPr id="12" name="Text Box 19"/>
            <p:cNvSpPr txBox="1">
              <a:spLocks noChangeArrowheads="1"/>
            </p:cNvSpPr>
            <p:nvPr/>
          </p:nvSpPr>
          <p:spPr bwMode="auto">
            <a:xfrm>
              <a:off x="7788011" y="3070612"/>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latin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3" name="Straight Connector 12"/>
            <p:cNvCxnSpPr/>
            <p:nvPr/>
          </p:nvCxnSpPr>
          <p:spPr>
            <a:xfrm>
              <a:off x="7558776" y="2915037"/>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130911" y="2895987"/>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121386" y="3417322"/>
              <a:ext cx="123825" cy="114300"/>
            </a:xfrm>
            <a:prstGeom prst="line">
              <a:avLst/>
            </a:prstGeom>
            <a:noFill/>
            <a:ln w="6350" cap="flat" cmpd="sng" algn="ctr">
              <a:solidFill>
                <a:sysClr val="windowText" lastClr="000000"/>
              </a:solidFill>
              <a:prstDash val="solid"/>
              <a:miter lim="800000"/>
            </a:ln>
            <a:effectLst/>
          </p:spPr>
        </p:cxnSp>
        <p:cxnSp>
          <p:nvCxnSpPr>
            <p:cNvPr id="16" name="Straight Connector 15"/>
            <p:cNvCxnSpPr/>
            <p:nvPr/>
          </p:nvCxnSpPr>
          <p:spPr>
            <a:xfrm flipH="1">
              <a:off x="7540361" y="3435737"/>
              <a:ext cx="133350" cy="123825"/>
            </a:xfrm>
            <a:prstGeom prst="line">
              <a:avLst/>
            </a:prstGeom>
            <a:noFill/>
            <a:ln w="6350" cap="flat" cmpd="sng" algn="ctr">
              <a:solidFill>
                <a:sysClr val="windowText" lastClr="000000"/>
              </a:solidFill>
              <a:prstDash val="solid"/>
              <a:miter lim="800000"/>
            </a:ln>
            <a:effectLst/>
          </p:spPr>
        </p:cxnSp>
        <p:grpSp>
          <p:nvGrpSpPr>
            <p:cNvPr id="17" name="Group 16"/>
            <p:cNvGrpSpPr/>
            <p:nvPr/>
          </p:nvGrpSpPr>
          <p:grpSpPr>
            <a:xfrm>
              <a:off x="3015351" y="3885513"/>
              <a:ext cx="6229985" cy="663575"/>
              <a:chOff x="967610" y="1865677"/>
              <a:chExt cx="6229985" cy="663575"/>
            </a:xfrm>
          </p:grpSpPr>
          <p:sp>
            <p:nvSpPr>
              <p:cNvPr id="18" name="Oval 17"/>
              <p:cNvSpPr/>
              <p:nvPr/>
            </p:nvSpPr>
            <p:spPr>
              <a:xfrm>
                <a:off x="5635495" y="1970452"/>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9" name="Straight Connector 18"/>
              <p:cNvCxnSpPr/>
              <p:nvPr/>
            </p:nvCxnSpPr>
            <p:spPr>
              <a:xfrm>
                <a:off x="1615945" y="2084117"/>
                <a:ext cx="0" cy="219075"/>
              </a:xfrm>
              <a:prstGeom prst="line">
                <a:avLst/>
              </a:prstGeom>
              <a:noFill/>
              <a:ln w="6350" cap="flat" cmpd="sng" algn="ctr">
                <a:solidFill>
                  <a:sysClr val="windowText" lastClr="000000"/>
                </a:solidFill>
                <a:prstDash val="solid"/>
                <a:miter lim="800000"/>
              </a:ln>
              <a:effectLst/>
            </p:spPr>
          </p:cxnSp>
          <p:cxnSp>
            <p:nvCxnSpPr>
              <p:cNvPr id="20" name="Straight Connector 19"/>
              <p:cNvCxnSpPr/>
              <p:nvPr/>
            </p:nvCxnSpPr>
            <p:spPr>
              <a:xfrm>
                <a:off x="1720720" y="2084752"/>
                <a:ext cx="0" cy="228600"/>
              </a:xfrm>
              <a:prstGeom prst="line">
                <a:avLst/>
              </a:prstGeom>
              <a:noFill/>
              <a:ln w="6350" cap="flat" cmpd="sng" algn="ctr">
                <a:solidFill>
                  <a:sysClr val="windowText" lastClr="000000"/>
                </a:solidFill>
                <a:prstDash val="solid"/>
                <a:miter lim="800000"/>
              </a:ln>
              <a:effectLst/>
            </p:spPr>
          </p:cxnSp>
          <p:cxnSp>
            <p:nvCxnSpPr>
              <p:cNvPr id="21" name="Straight Connector 20"/>
              <p:cNvCxnSpPr/>
              <p:nvPr/>
            </p:nvCxnSpPr>
            <p:spPr>
              <a:xfrm flipV="1">
                <a:off x="967610" y="2199052"/>
                <a:ext cx="657225" cy="0"/>
              </a:xfrm>
              <a:prstGeom prst="line">
                <a:avLst/>
              </a:prstGeom>
              <a:noFill/>
              <a:ln w="6350" cap="flat" cmpd="sng" algn="ctr">
                <a:solidFill>
                  <a:sysClr val="windowText" lastClr="000000"/>
                </a:solidFill>
                <a:prstDash val="solid"/>
                <a:miter lim="800000"/>
              </a:ln>
              <a:effectLst/>
            </p:spPr>
          </p:cxnSp>
          <p:cxnSp>
            <p:nvCxnSpPr>
              <p:cNvPr id="22" name="Straight Connector 21"/>
              <p:cNvCxnSpPr/>
              <p:nvPr/>
            </p:nvCxnSpPr>
            <p:spPr>
              <a:xfrm>
                <a:off x="1720720" y="2199052"/>
                <a:ext cx="3914775" cy="9525"/>
              </a:xfrm>
              <a:prstGeom prst="line">
                <a:avLst/>
              </a:prstGeom>
              <a:noFill/>
              <a:ln w="6350" cap="flat" cmpd="sng" algn="ctr">
                <a:solidFill>
                  <a:sysClr val="windowText" lastClr="000000"/>
                </a:solidFill>
                <a:prstDash val="solid"/>
                <a:miter lim="800000"/>
              </a:ln>
              <a:effectLst/>
            </p:spPr>
          </p:cxnSp>
          <p:cxnSp>
            <p:nvCxnSpPr>
              <p:cNvPr id="23" name="Straight Connector 22"/>
              <p:cNvCxnSpPr/>
              <p:nvPr/>
            </p:nvCxnSpPr>
            <p:spPr>
              <a:xfrm>
                <a:off x="6054595" y="2217467"/>
                <a:ext cx="1143000" cy="9525"/>
              </a:xfrm>
              <a:prstGeom prst="line">
                <a:avLst/>
              </a:prstGeom>
              <a:noFill/>
              <a:ln w="6350" cap="flat" cmpd="sng" algn="ctr">
                <a:solidFill>
                  <a:sysClr val="windowText" lastClr="000000"/>
                </a:solidFill>
                <a:prstDash val="solid"/>
                <a:miter lim="800000"/>
              </a:ln>
              <a:effectLst/>
            </p:spPr>
          </p:cxnSp>
          <p:sp>
            <p:nvSpPr>
              <p:cNvPr id="24" name="Text Box 19"/>
              <p:cNvSpPr txBox="1">
                <a:spLocks noChangeArrowheads="1"/>
              </p:cNvSpPr>
              <p:nvPr/>
            </p:nvSpPr>
            <p:spPr bwMode="auto">
              <a:xfrm>
                <a:off x="5740270" y="2040302"/>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5" name="Straight Connector 24"/>
              <p:cNvCxnSpPr/>
              <p:nvPr/>
            </p:nvCxnSpPr>
            <p:spPr>
              <a:xfrm>
                <a:off x="5511035" y="1884727"/>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6083170" y="1865677"/>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073645" y="2387012"/>
                <a:ext cx="123825" cy="114300"/>
              </a:xfrm>
              <a:prstGeom prst="line">
                <a:avLst/>
              </a:prstGeom>
              <a:noFill/>
              <a:ln w="6350" cap="flat" cmpd="sng" algn="ctr">
                <a:solidFill>
                  <a:sysClr val="windowText" lastClr="000000"/>
                </a:solidFill>
                <a:prstDash val="solid"/>
                <a:miter lim="800000"/>
              </a:ln>
              <a:effectLst/>
            </p:spPr>
          </p:cxnSp>
          <p:cxnSp>
            <p:nvCxnSpPr>
              <p:cNvPr id="28" name="Straight Connector 27"/>
              <p:cNvCxnSpPr/>
              <p:nvPr/>
            </p:nvCxnSpPr>
            <p:spPr>
              <a:xfrm flipH="1">
                <a:off x="5492620" y="2405427"/>
                <a:ext cx="133350" cy="123825"/>
              </a:xfrm>
              <a:prstGeom prst="line">
                <a:avLst/>
              </a:prstGeom>
              <a:noFill/>
              <a:ln w="6350" cap="flat" cmpd="sng" algn="ctr">
                <a:solidFill>
                  <a:sysClr val="windowText" lastClr="000000"/>
                </a:solidFill>
                <a:prstDash val="solid"/>
                <a:miter lim="800000"/>
              </a:ln>
              <a:effectLst/>
            </p:spPr>
          </p:cxnSp>
        </p:grpSp>
        <p:sp>
          <p:nvSpPr>
            <p:cNvPr id="30" name="Oval 29"/>
            <p:cNvSpPr/>
            <p:nvPr/>
          </p:nvSpPr>
          <p:spPr>
            <a:xfrm>
              <a:off x="7683236" y="2007598"/>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1" name="Straight Connector 30"/>
            <p:cNvCxnSpPr/>
            <p:nvPr/>
          </p:nvCxnSpPr>
          <p:spPr>
            <a:xfrm>
              <a:off x="3663686" y="2121263"/>
              <a:ext cx="0" cy="219075"/>
            </a:xfrm>
            <a:prstGeom prst="line">
              <a:avLst/>
            </a:prstGeom>
            <a:noFill/>
            <a:ln w="6350" cap="flat" cmpd="sng" algn="ctr">
              <a:solidFill>
                <a:sysClr val="windowText" lastClr="000000"/>
              </a:solidFill>
              <a:prstDash val="solid"/>
              <a:miter lim="800000"/>
            </a:ln>
            <a:effectLst/>
          </p:spPr>
        </p:cxnSp>
        <p:cxnSp>
          <p:nvCxnSpPr>
            <p:cNvPr id="32" name="Straight Connector 31"/>
            <p:cNvCxnSpPr/>
            <p:nvPr/>
          </p:nvCxnSpPr>
          <p:spPr>
            <a:xfrm>
              <a:off x="3768461" y="2121898"/>
              <a:ext cx="0" cy="228600"/>
            </a:xfrm>
            <a:prstGeom prst="line">
              <a:avLst/>
            </a:prstGeom>
            <a:noFill/>
            <a:ln w="6350" cap="flat" cmpd="sng" algn="ctr">
              <a:solidFill>
                <a:sysClr val="windowText" lastClr="000000"/>
              </a:solidFill>
              <a:prstDash val="solid"/>
              <a:miter lim="800000"/>
            </a:ln>
            <a:effectLst/>
          </p:spPr>
        </p:cxnSp>
        <p:cxnSp>
          <p:nvCxnSpPr>
            <p:cNvPr id="33" name="Straight Connector 32"/>
            <p:cNvCxnSpPr/>
            <p:nvPr/>
          </p:nvCxnSpPr>
          <p:spPr>
            <a:xfrm flipV="1">
              <a:off x="3015351" y="2236198"/>
              <a:ext cx="657225" cy="0"/>
            </a:xfrm>
            <a:prstGeom prst="line">
              <a:avLst/>
            </a:prstGeom>
            <a:noFill/>
            <a:ln w="6350" cap="flat" cmpd="sng" algn="ctr">
              <a:solidFill>
                <a:sysClr val="windowText" lastClr="000000"/>
              </a:solidFill>
              <a:prstDash val="solid"/>
              <a:miter lim="800000"/>
            </a:ln>
            <a:effectLst/>
          </p:spPr>
        </p:cxnSp>
        <p:cxnSp>
          <p:nvCxnSpPr>
            <p:cNvPr id="34" name="Straight Connector 33"/>
            <p:cNvCxnSpPr/>
            <p:nvPr/>
          </p:nvCxnSpPr>
          <p:spPr>
            <a:xfrm>
              <a:off x="3768461" y="2236198"/>
              <a:ext cx="3914775" cy="9525"/>
            </a:xfrm>
            <a:prstGeom prst="line">
              <a:avLst/>
            </a:prstGeom>
            <a:noFill/>
            <a:ln w="6350" cap="flat" cmpd="sng" algn="ctr">
              <a:solidFill>
                <a:sysClr val="windowText" lastClr="000000"/>
              </a:solidFill>
              <a:prstDash val="solid"/>
              <a:miter lim="800000"/>
            </a:ln>
            <a:effectLst/>
          </p:spPr>
        </p:cxnSp>
        <p:cxnSp>
          <p:nvCxnSpPr>
            <p:cNvPr id="35" name="Straight Connector 34"/>
            <p:cNvCxnSpPr/>
            <p:nvPr/>
          </p:nvCxnSpPr>
          <p:spPr>
            <a:xfrm>
              <a:off x="8102336" y="2254613"/>
              <a:ext cx="1143000" cy="9525"/>
            </a:xfrm>
            <a:prstGeom prst="line">
              <a:avLst/>
            </a:prstGeom>
            <a:noFill/>
            <a:ln w="6350" cap="flat" cmpd="sng" algn="ctr">
              <a:solidFill>
                <a:sysClr val="windowText" lastClr="000000"/>
              </a:solidFill>
              <a:prstDash val="solid"/>
              <a:miter lim="800000"/>
            </a:ln>
            <a:effectLst/>
          </p:spPr>
        </p:cxnSp>
        <p:sp>
          <p:nvSpPr>
            <p:cNvPr id="36" name="Text Box 19"/>
            <p:cNvSpPr txBox="1">
              <a:spLocks noChangeArrowheads="1"/>
            </p:cNvSpPr>
            <p:nvPr/>
          </p:nvSpPr>
          <p:spPr bwMode="auto">
            <a:xfrm>
              <a:off x="7788011" y="2077448"/>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37" name="Straight Connector 36"/>
            <p:cNvCxnSpPr/>
            <p:nvPr/>
          </p:nvCxnSpPr>
          <p:spPr>
            <a:xfrm>
              <a:off x="7558776" y="1921873"/>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8130911" y="1902823"/>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21386" y="2424158"/>
              <a:ext cx="123825" cy="114300"/>
            </a:xfrm>
            <a:prstGeom prst="line">
              <a:avLst/>
            </a:prstGeom>
            <a:noFill/>
            <a:ln w="6350" cap="flat" cmpd="sng" algn="ctr">
              <a:solidFill>
                <a:sysClr val="windowText" lastClr="000000"/>
              </a:solidFill>
              <a:prstDash val="solid"/>
              <a:miter lim="800000"/>
            </a:ln>
            <a:effectLst/>
          </p:spPr>
        </p:cxnSp>
        <p:cxnSp>
          <p:nvCxnSpPr>
            <p:cNvPr id="40" name="Straight Connector 39"/>
            <p:cNvCxnSpPr/>
            <p:nvPr/>
          </p:nvCxnSpPr>
          <p:spPr>
            <a:xfrm flipH="1">
              <a:off x="7540361" y="2442573"/>
              <a:ext cx="133350" cy="123825"/>
            </a:xfrm>
            <a:prstGeom prst="line">
              <a:avLst/>
            </a:prstGeom>
            <a:noFill/>
            <a:ln w="6350" cap="flat" cmpd="sng" algn="ctr">
              <a:solidFill>
                <a:sysClr val="windowText" lastClr="000000"/>
              </a:solidFill>
              <a:prstDash val="solid"/>
              <a:miter lim="800000"/>
            </a:ln>
            <a:effectLst/>
          </p:spPr>
        </p:cxnSp>
        <p:sp>
          <p:nvSpPr>
            <p:cNvPr id="42" name="Oval 41"/>
            <p:cNvSpPr/>
            <p:nvPr/>
          </p:nvSpPr>
          <p:spPr>
            <a:xfrm>
              <a:off x="7683236" y="5022994"/>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5" name="Straight Connector 44"/>
            <p:cNvCxnSpPr/>
            <p:nvPr/>
          </p:nvCxnSpPr>
          <p:spPr>
            <a:xfrm flipV="1">
              <a:off x="3015351" y="5251594"/>
              <a:ext cx="657225" cy="0"/>
            </a:xfrm>
            <a:prstGeom prst="line">
              <a:avLst/>
            </a:prstGeom>
            <a:noFill/>
            <a:ln w="6350" cap="flat" cmpd="sng" algn="ctr">
              <a:solidFill>
                <a:sysClr val="windowText" lastClr="000000"/>
              </a:solidFill>
              <a:prstDash val="solid"/>
              <a:miter lim="800000"/>
            </a:ln>
            <a:effectLst/>
          </p:spPr>
        </p:cxnSp>
        <p:cxnSp>
          <p:nvCxnSpPr>
            <p:cNvPr id="46" name="Straight Connector 45"/>
            <p:cNvCxnSpPr/>
            <p:nvPr/>
          </p:nvCxnSpPr>
          <p:spPr>
            <a:xfrm>
              <a:off x="3768461" y="5251594"/>
              <a:ext cx="3914775" cy="9525"/>
            </a:xfrm>
            <a:prstGeom prst="line">
              <a:avLst/>
            </a:prstGeom>
            <a:noFill/>
            <a:ln w="6350" cap="flat" cmpd="sng" algn="ctr">
              <a:solidFill>
                <a:sysClr val="windowText" lastClr="000000"/>
              </a:solidFill>
              <a:prstDash val="solid"/>
              <a:miter lim="800000"/>
            </a:ln>
            <a:effectLst/>
          </p:spPr>
        </p:cxnSp>
        <p:cxnSp>
          <p:nvCxnSpPr>
            <p:cNvPr id="47" name="Straight Connector 46"/>
            <p:cNvCxnSpPr/>
            <p:nvPr/>
          </p:nvCxnSpPr>
          <p:spPr>
            <a:xfrm>
              <a:off x="8102336" y="5270009"/>
              <a:ext cx="1143000" cy="9525"/>
            </a:xfrm>
            <a:prstGeom prst="line">
              <a:avLst/>
            </a:prstGeom>
            <a:noFill/>
            <a:ln w="6350" cap="flat" cmpd="sng" algn="ctr">
              <a:solidFill>
                <a:sysClr val="windowText" lastClr="000000"/>
              </a:solidFill>
              <a:prstDash val="solid"/>
              <a:miter lim="800000"/>
            </a:ln>
            <a:effectLst/>
          </p:spPr>
        </p:cxnSp>
        <p:sp>
          <p:nvSpPr>
            <p:cNvPr id="48" name="Text Box 19"/>
            <p:cNvSpPr txBox="1">
              <a:spLocks noChangeArrowheads="1"/>
            </p:cNvSpPr>
            <p:nvPr/>
          </p:nvSpPr>
          <p:spPr bwMode="auto">
            <a:xfrm>
              <a:off x="7788011" y="5092844"/>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latin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9" name="Straight Connector 48"/>
            <p:cNvCxnSpPr/>
            <p:nvPr/>
          </p:nvCxnSpPr>
          <p:spPr>
            <a:xfrm>
              <a:off x="7558776" y="4937269"/>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8130911" y="4918219"/>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121386" y="5439554"/>
              <a:ext cx="123825" cy="114300"/>
            </a:xfrm>
            <a:prstGeom prst="line">
              <a:avLst/>
            </a:prstGeom>
            <a:noFill/>
            <a:ln w="6350" cap="flat" cmpd="sng" algn="ctr">
              <a:solidFill>
                <a:sysClr val="windowText" lastClr="000000"/>
              </a:solidFill>
              <a:prstDash val="solid"/>
              <a:miter lim="800000"/>
            </a:ln>
            <a:effectLst/>
          </p:spPr>
        </p:cxnSp>
        <p:cxnSp>
          <p:nvCxnSpPr>
            <p:cNvPr id="52" name="Straight Connector 51"/>
            <p:cNvCxnSpPr/>
            <p:nvPr/>
          </p:nvCxnSpPr>
          <p:spPr>
            <a:xfrm flipH="1">
              <a:off x="7540361" y="5457969"/>
              <a:ext cx="133350" cy="123825"/>
            </a:xfrm>
            <a:prstGeom prst="line">
              <a:avLst/>
            </a:prstGeom>
            <a:noFill/>
            <a:ln w="6350" cap="flat" cmpd="sng" algn="ctr">
              <a:solidFill>
                <a:sysClr val="windowText" lastClr="000000"/>
              </a:solidFill>
              <a:prstDash val="solid"/>
              <a:miter lim="800000"/>
            </a:ln>
            <a:effectLst/>
          </p:spPr>
        </p:cxnSp>
        <p:cxnSp>
          <p:nvCxnSpPr>
            <p:cNvPr id="54" name="Straight Connector 53"/>
            <p:cNvCxnSpPr/>
            <p:nvPr/>
          </p:nvCxnSpPr>
          <p:spPr>
            <a:xfrm>
              <a:off x="3015351" y="1902823"/>
              <a:ext cx="0" cy="4394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245336" y="1909241"/>
              <a:ext cx="0" cy="4394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3584311" y="3098257"/>
              <a:ext cx="246753" cy="249510"/>
              <a:chOff x="3672556" y="2562905"/>
              <a:chExt cx="246753" cy="249510"/>
            </a:xfrm>
          </p:grpSpPr>
          <p:grpSp>
            <p:nvGrpSpPr>
              <p:cNvPr id="72" name="Group 71"/>
              <p:cNvGrpSpPr/>
              <p:nvPr/>
            </p:nvGrpSpPr>
            <p:grpSpPr>
              <a:xfrm>
                <a:off x="3751474" y="2583180"/>
                <a:ext cx="104775" cy="229235"/>
                <a:chOff x="1628775" y="2599690"/>
                <a:chExt cx="104775" cy="229235"/>
              </a:xfrm>
            </p:grpSpPr>
            <p:cxnSp>
              <p:nvCxnSpPr>
                <p:cNvPr id="74" name="Straight Connector 73"/>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75" name="Straight Connector 74"/>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73" name="Straight Connector 72"/>
              <p:cNvCxnSpPr/>
              <p:nvPr/>
            </p:nvCxnSpPr>
            <p:spPr>
              <a:xfrm flipV="1">
                <a:off x="3672556" y="2562905"/>
                <a:ext cx="246753" cy="249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3609973" y="5136364"/>
              <a:ext cx="246753" cy="249510"/>
              <a:chOff x="3672556" y="2562905"/>
              <a:chExt cx="246753" cy="249510"/>
            </a:xfrm>
          </p:grpSpPr>
          <p:grpSp>
            <p:nvGrpSpPr>
              <p:cNvPr id="77" name="Group 76"/>
              <p:cNvGrpSpPr/>
              <p:nvPr/>
            </p:nvGrpSpPr>
            <p:grpSpPr>
              <a:xfrm>
                <a:off x="3751474" y="2583180"/>
                <a:ext cx="104775" cy="229235"/>
                <a:chOff x="1628775" y="2599690"/>
                <a:chExt cx="104775" cy="229235"/>
              </a:xfrm>
            </p:grpSpPr>
            <p:cxnSp>
              <p:nvCxnSpPr>
                <p:cNvPr id="79" name="Straight Connector 78"/>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80" name="Straight Connector 79"/>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78" name="Straight Connector 77"/>
              <p:cNvCxnSpPr/>
              <p:nvPr/>
            </p:nvCxnSpPr>
            <p:spPr>
              <a:xfrm flipV="1">
                <a:off x="3672556" y="2562905"/>
                <a:ext cx="246753" cy="249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1" name="TextBox 80"/>
          <p:cNvSpPr txBox="1"/>
          <p:nvPr/>
        </p:nvSpPr>
        <p:spPr>
          <a:xfrm>
            <a:off x="0" y="2533109"/>
            <a:ext cx="1868204" cy="369332"/>
          </a:xfrm>
          <a:prstGeom prst="rect">
            <a:avLst/>
          </a:prstGeom>
          <a:noFill/>
        </p:spPr>
        <p:txBody>
          <a:bodyPr wrap="none" rtlCol="0">
            <a:spAutoFit/>
          </a:bodyPr>
          <a:lstStyle/>
          <a:p>
            <a:r>
              <a:rPr lang="en-US" dirty="0" smtClean="0"/>
              <a:t>NORMALLY OPEN </a:t>
            </a:r>
          </a:p>
        </p:txBody>
      </p:sp>
      <p:sp>
        <p:nvSpPr>
          <p:cNvPr id="84" name="Rectangle 83"/>
          <p:cNvSpPr/>
          <p:nvPr/>
        </p:nvSpPr>
        <p:spPr>
          <a:xfrm>
            <a:off x="264501" y="114768"/>
            <a:ext cx="4176271" cy="523220"/>
          </a:xfrm>
          <a:prstGeom prst="rect">
            <a:avLst/>
          </a:prstGeom>
        </p:spPr>
        <p:txBody>
          <a:bodyPr wrap="non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PROGRAMMING JOB 4</a:t>
            </a:r>
            <a:endParaRPr kumimoji="0" lang="en-US" altLang="en-US" sz="2800" b="0" i="0" u="none" strike="noStrike" cap="none" normalizeH="0" baseline="0" dirty="0" smtClean="0">
              <a:ln>
                <a:noFill/>
              </a:ln>
              <a:solidFill>
                <a:schemeClr val="tx1"/>
              </a:solidFill>
              <a:effectLst/>
            </a:endParaRPr>
          </a:p>
        </p:txBody>
      </p:sp>
      <p:sp>
        <p:nvSpPr>
          <p:cNvPr id="85" name="Rectangle 84"/>
          <p:cNvSpPr/>
          <p:nvPr/>
        </p:nvSpPr>
        <p:spPr>
          <a:xfrm>
            <a:off x="4385" y="4517577"/>
            <a:ext cx="2012218" cy="369332"/>
          </a:xfrm>
          <a:prstGeom prst="rect">
            <a:avLst/>
          </a:prstGeom>
        </p:spPr>
        <p:txBody>
          <a:bodyPr wrap="none">
            <a:spAutoFit/>
          </a:bodyPr>
          <a:lstStyle/>
          <a:p>
            <a:r>
              <a:rPr lang="en-US" dirty="0" smtClean="0"/>
              <a:t>NORMALLY CLOSED</a:t>
            </a:r>
            <a:endParaRPr lang="en-US" dirty="0"/>
          </a:p>
        </p:txBody>
      </p:sp>
      <p:sp>
        <p:nvSpPr>
          <p:cNvPr id="86" name="Rectangle 85"/>
          <p:cNvSpPr/>
          <p:nvPr/>
        </p:nvSpPr>
        <p:spPr>
          <a:xfrm>
            <a:off x="1681841" y="5048266"/>
            <a:ext cx="2595326" cy="369332"/>
          </a:xfrm>
          <a:prstGeom prst="rect">
            <a:avLst/>
          </a:prstGeom>
        </p:spPr>
        <p:txBody>
          <a:bodyPr wrap="none">
            <a:spAutoFit/>
          </a:bodyPr>
          <a:lstStyle/>
          <a:p>
            <a:r>
              <a:rPr lang="en-US" dirty="0" smtClean="0"/>
              <a:t>EXAMINE IF CLOSED -  XIC</a:t>
            </a:r>
            <a:endParaRPr lang="en-US" dirty="0"/>
          </a:p>
        </p:txBody>
      </p:sp>
      <p:sp>
        <p:nvSpPr>
          <p:cNvPr id="87" name="Rectangle 86"/>
          <p:cNvSpPr/>
          <p:nvPr/>
        </p:nvSpPr>
        <p:spPr>
          <a:xfrm>
            <a:off x="1733166" y="3028456"/>
            <a:ext cx="2595326" cy="369332"/>
          </a:xfrm>
          <a:prstGeom prst="rect">
            <a:avLst/>
          </a:prstGeom>
        </p:spPr>
        <p:txBody>
          <a:bodyPr wrap="none">
            <a:spAutoFit/>
          </a:bodyPr>
          <a:lstStyle/>
          <a:p>
            <a:r>
              <a:rPr lang="en-US" dirty="0" smtClean="0"/>
              <a:t>EXAMINE IF CLOSED -  XIC</a:t>
            </a:r>
            <a:endParaRPr lang="en-US" dirty="0"/>
          </a:p>
        </p:txBody>
      </p:sp>
      <p:sp>
        <p:nvSpPr>
          <p:cNvPr id="88" name="Rectangle 87"/>
          <p:cNvSpPr/>
          <p:nvPr/>
        </p:nvSpPr>
        <p:spPr>
          <a:xfrm>
            <a:off x="1686286" y="1993359"/>
            <a:ext cx="2638864" cy="369332"/>
          </a:xfrm>
          <a:prstGeom prst="rect">
            <a:avLst/>
          </a:prstGeom>
        </p:spPr>
        <p:txBody>
          <a:bodyPr wrap="none">
            <a:spAutoFit/>
          </a:bodyPr>
          <a:lstStyle/>
          <a:p>
            <a:r>
              <a:rPr lang="en-US" dirty="0" smtClean="0"/>
              <a:t>EXAMINE IF OPEN   -    XIO</a:t>
            </a:r>
          </a:p>
        </p:txBody>
      </p:sp>
      <p:sp>
        <p:nvSpPr>
          <p:cNvPr id="89" name="Rectangle 88"/>
          <p:cNvSpPr/>
          <p:nvPr/>
        </p:nvSpPr>
        <p:spPr>
          <a:xfrm>
            <a:off x="1675750" y="4072371"/>
            <a:ext cx="2638864" cy="369332"/>
          </a:xfrm>
          <a:prstGeom prst="rect">
            <a:avLst/>
          </a:prstGeom>
        </p:spPr>
        <p:txBody>
          <a:bodyPr wrap="none">
            <a:spAutoFit/>
          </a:bodyPr>
          <a:lstStyle/>
          <a:p>
            <a:r>
              <a:rPr lang="en-US" dirty="0" smtClean="0"/>
              <a:t>EXAMINE IF OPEN   -    XIO</a:t>
            </a:r>
          </a:p>
        </p:txBody>
      </p:sp>
      <p:sp>
        <p:nvSpPr>
          <p:cNvPr id="90" name="Rectangle 89"/>
          <p:cNvSpPr/>
          <p:nvPr/>
        </p:nvSpPr>
        <p:spPr>
          <a:xfrm>
            <a:off x="392663" y="548641"/>
            <a:ext cx="6032164" cy="523220"/>
          </a:xfrm>
          <a:prstGeom prst="rect">
            <a:avLst/>
          </a:prstGeom>
        </p:spPr>
        <p:txBody>
          <a:bodyPr wrap="none">
            <a:spAutoFit/>
          </a:bodyPr>
          <a:lstStyle/>
          <a:p>
            <a:pPr lvl="0" eaLnBrk="0" fontAlgn="base" hangingPunct="0">
              <a:spcBef>
                <a:spcPct val="0"/>
              </a:spcBef>
              <a:spcAft>
                <a:spcPct val="0"/>
              </a:spcAft>
              <a:buFontTx/>
              <a:buChar char="•"/>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this program using </a:t>
            </a:r>
            <a:r>
              <a:rPr kumimoji="0" lang="en-US" altLang="en-US" sz="2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RSLogix</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500</a:t>
            </a: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83025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815882"/>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LADDER</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LOGIC DRAWING</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JOB 5</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Red Light and a Red Light contact turns on a Green Light.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seal-in</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Branch circuit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hold the lights on.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Closed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to reset the circuit</a:t>
            </a:r>
            <a:endParaRPr kumimoji="0" lang="en-US" altLang="en-US" sz="2800" b="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53308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0" y="108436"/>
            <a:ext cx="11335018" cy="2246769"/>
          </a:xfrm>
          <a:prstGeom prst="rect">
            <a:avLst/>
          </a:prstGeom>
        </p:spPr>
        <p:txBody>
          <a:bodyPr wrap="square">
            <a:spAutoFit/>
          </a:bodyPr>
          <a:lstStyle/>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PLC PROGRAMMING JOB 5</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buFontTx/>
              <a:buChar char="•"/>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this program using </a:t>
            </a:r>
            <a:r>
              <a:rPr kumimoji="0" lang="en-US" altLang="en-US" sz="2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RSLogix</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500</a:t>
            </a:r>
            <a:endParaRPr kumimoji="0" lang="en-US" altLang="en-US" sz="28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Open </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turns on a Red Light and a Red Light contact turns on a Green Light.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seal-in</a:t>
            </a:r>
            <a:r>
              <a:rPr kumimoji="0" lang="en-US" altLang="en-US" sz="2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Branch circuit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hold the lights on. Add a </a:t>
            </a:r>
            <a:r>
              <a:rPr kumimoji="0" lang="en-US" altLang="en-US" sz="2800" b="1" i="1" u="sng"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Normally Closed </a:t>
            </a:r>
            <a:r>
              <a:rPr kumimoji="0" lang="en-US" altLang="en-US" sz="2800" b="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push button to reset the circuit</a:t>
            </a:r>
            <a:endParaRPr kumimoji="0" lang="en-US" altLang="en-US" sz="2800" b="0" u="none" strike="noStrike" cap="none" normalizeH="0" baseline="0" dirty="0" smtClean="0">
              <a:ln>
                <a:noFill/>
              </a:ln>
              <a:solidFill>
                <a:schemeClr val="tx1"/>
              </a:solidFill>
              <a:effectLst/>
            </a:endParaRPr>
          </a:p>
        </p:txBody>
      </p:sp>
      <p:grpSp>
        <p:nvGrpSpPr>
          <p:cNvPr id="70" name="Group 69"/>
          <p:cNvGrpSpPr/>
          <p:nvPr/>
        </p:nvGrpSpPr>
        <p:grpSpPr>
          <a:xfrm>
            <a:off x="2557462" y="2557530"/>
            <a:ext cx="6257925" cy="3791755"/>
            <a:chOff x="962025" y="2209800"/>
            <a:chExt cx="6257925" cy="3791755"/>
          </a:xfrm>
        </p:grpSpPr>
        <p:grpSp>
          <p:nvGrpSpPr>
            <p:cNvPr id="28" name="Group 27"/>
            <p:cNvGrpSpPr/>
            <p:nvPr/>
          </p:nvGrpSpPr>
          <p:grpSpPr>
            <a:xfrm>
              <a:off x="966153" y="2209800"/>
              <a:ext cx="6253797" cy="3791755"/>
              <a:chOff x="966153" y="2209800"/>
              <a:chExt cx="6253797" cy="3791755"/>
            </a:xfrm>
          </p:grpSpPr>
          <p:sp>
            <p:nvSpPr>
              <p:cNvPr id="4" name="Oval 3"/>
              <p:cNvSpPr/>
              <p:nvPr/>
            </p:nvSpPr>
            <p:spPr>
              <a:xfrm>
                <a:off x="5648325" y="248602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 name="Straight Connector 4"/>
              <p:cNvCxnSpPr/>
              <p:nvPr/>
            </p:nvCxnSpPr>
            <p:spPr>
              <a:xfrm flipH="1">
                <a:off x="966153" y="2297747"/>
                <a:ext cx="32165" cy="3703808"/>
              </a:xfrm>
              <a:prstGeom prst="line">
                <a:avLst/>
              </a:prstGeom>
              <a:noFill/>
              <a:ln w="6350" cap="flat" cmpd="sng" algn="ctr">
                <a:solidFill>
                  <a:sysClr val="windowText" lastClr="000000"/>
                </a:solidFill>
                <a:prstDash val="solid"/>
                <a:miter lim="800000"/>
              </a:ln>
              <a:effectLst/>
            </p:spPr>
          </p:cxnSp>
          <p:cxnSp>
            <p:nvCxnSpPr>
              <p:cNvPr id="6" name="Straight Connector 5"/>
              <p:cNvCxnSpPr/>
              <p:nvPr/>
            </p:nvCxnSpPr>
            <p:spPr>
              <a:xfrm flipH="1">
                <a:off x="7210425" y="2209800"/>
                <a:ext cx="9525" cy="3791755"/>
              </a:xfrm>
              <a:prstGeom prst="line">
                <a:avLst/>
              </a:prstGeom>
              <a:noFill/>
              <a:ln w="6350" cap="flat" cmpd="sng" algn="ctr">
                <a:solidFill>
                  <a:sysClr val="windowText" lastClr="000000"/>
                </a:solidFill>
                <a:prstDash val="solid"/>
                <a:miter lim="800000"/>
              </a:ln>
              <a:effectLst/>
            </p:spPr>
          </p:cxnSp>
          <p:cxnSp>
            <p:nvCxnSpPr>
              <p:cNvPr id="7" name="Straight Connector 6"/>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8" name="Straight Connector 7"/>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cxnSp>
            <p:nvCxnSpPr>
              <p:cNvPr id="9" name="Straight Connector 8"/>
              <p:cNvCxnSpPr/>
              <p:nvPr/>
            </p:nvCxnSpPr>
            <p:spPr>
              <a:xfrm flipV="1">
                <a:off x="980440" y="2714625"/>
                <a:ext cx="657225" cy="0"/>
              </a:xfrm>
              <a:prstGeom prst="line">
                <a:avLst/>
              </a:prstGeom>
              <a:noFill/>
              <a:ln w="6350" cap="flat" cmpd="sng" algn="ctr">
                <a:solidFill>
                  <a:sysClr val="windowText" lastClr="000000"/>
                </a:solidFill>
                <a:prstDash val="solid"/>
                <a:miter lim="800000"/>
              </a:ln>
              <a:effectLst/>
            </p:spPr>
          </p:cxnSp>
          <p:cxnSp>
            <p:nvCxnSpPr>
              <p:cNvPr id="10" name="Straight Connector 9"/>
              <p:cNvCxnSpPr/>
              <p:nvPr/>
            </p:nvCxnSpPr>
            <p:spPr>
              <a:xfrm>
                <a:off x="1733550" y="2714625"/>
                <a:ext cx="2009775" cy="0"/>
              </a:xfrm>
              <a:prstGeom prst="line">
                <a:avLst/>
              </a:prstGeom>
              <a:noFill/>
              <a:ln w="6350" cap="flat" cmpd="sng" algn="ctr">
                <a:solidFill>
                  <a:sysClr val="windowText" lastClr="000000"/>
                </a:solidFill>
                <a:prstDash val="solid"/>
                <a:miter lim="800000"/>
              </a:ln>
              <a:effectLst/>
            </p:spPr>
          </p:cxnSp>
          <p:cxnSp>
            <p:nvCxnSpPr>
              <p:cNvPr id="11" name="Straight Connector 10"/>
              <p:cNvCxnSpPr/>
              <p:nvPr/>
            </p:nvCxnSpPr>
            <p:spPr>
              <a:xfrm>
                <a:off x="6067425" y="2733040"/>
                <a:ext cx="1143000" cy="9525"/>
              </a:xfrm>
              <a:prstGeom prst="line">
                <a:avLst/>
              </a:prstGeom>
              <a:noFill/>
              <a:ln w="6350" cap="flat" cmpd="sng" algn="ctr">
                <a:solidFill>
                  <a:sysClr val="windowText" lastClr="000000"/>
                </a:solidFill>
                <a:prstDash val="solid"/>
                <a:miter lim="800000"/>
              </a:ln>
              <a:effectLst/>
            </p:spPr>
          </p:cxnSp>
          <p:sp>
            <p:nvSpPr>
              <p:cNvPr id="12" name="Text Box 19"/>
              <p:cNvSpPr txBox="1">
                <a:spLocks noChangeArrowheads="1"/>
              </p:cNvSpPr>
              <p:nvPr/>
            </p:nvSpPr>
            <p:spPr bwMode="auto">
              <a:xfrm>
                <a:off x="5753100" y="2555875"/>
                <a:ext cx="130175" cy="30480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Text Box 26"/>
              <p:cNvSpPr txBox="1">
                <a:spLocks noChangeArrowheads="1"/>
              </p:cNvSpPr>
              <p:nvPr/>
            </p:nvSpPr>
            <p:spPr bwMode="auto">
              <a:xfrm>
                <a:off x="5758332" y="3346291"/>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20" name="Straight Connector 19"/>
              <p:cNvCxnSpPr/>
              <p:nvPr/>
            </p:nvCxnSpPr>
            <p:spPr>
              <a:xfrm>
                <a:off x="5523865" y="2400300"/>
                <a:ext cx="123825" cy="114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6096000" y="2381250"/>
                <a:ext cx="133350" cy="123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086475" y="2902585"/>
                <a:ext cx="123825" cy="114300"/>
              </a:xfrm>
              <a:prstGeom prst="line">
                <a:avLst/>
              </a:prstGeom>
              <a:noFill/>
              <a:ln w="6350" cap="flat" cmpd="sng" algn="ctr">
                <a:solidFill>
                  <a:sysClr val="windowText" lastClr="000000"/>
                </a:solidFill>
                <a:prstDash val="solid"/>
                <a:miter lim="800000"/>
              </a:ln>
              <a:effectLst/>
            </p:spPr>
          </p:cxnSp>
          <p:cxnSp>
            <p:nvCxnSpPr>
              <p:cNvPr id="25" name="Straight Connector 24"/>
              <p:cNvCxnSpPr/>
              <p:nvPr/>
            </p:nvCxnSpPr>
            <p:spPr>
              <a:xfrm flipH="1">
                <a:off x="5505450" y="2921000"/>
                <a:ext cx="133350" cy="123825"/>
              </a:xfrm>
              <a:prstGeom prst="line">
                <a:avLst/>
              </a:prstGeom>
              <a:noFill/>
              <a:ln w="6350" cap="flat" cmpd="sng" algn="ctr">
                <a:solidFill>
                  <a:sysClr val="windowText" lastClr="000000"/>
                </a:solidFill>
                <a:prstDash val="solid"/>
                <a:miter lim="800000"/>
              </a:ln>
              <a:effectLst/>
            </p:spPr>
          </p:cxnSp>
        </p:grpSp>
        <p:grpSp>
          <p:nvGrpSpPr>
            <p:cNvPr id="30" name="Group 29"/>
            <p:cNvGrpSpPr/>
            <p:nvPr/>
          </p:nvGrpSpPr>
          <p:grpSpPr>
            <a:xfrm>
              <a:off x="1347553" y="2583180"/>
              <a:ext cx="709613" cy="753109"/>
              <a:chOff x="1348928" y="2536886"/>
              <a:chExt cx="709613" cy="753109"/>
            </a:xfrm>
          </p:grpSpPr>
          <p:grpSp>
            <p:nvGrpSpPr>
              <p:cNvPr id="31" name="Group 30"/>
              <p:cNvGrpSpPr/>
              <p:nvPr/>
            </p:nvGrpSpPr>
            <p:grpSpPr>
              <a:xfrm>
                <a:off x="1638300" y="2536886"/>
                <a:ext cx="104775" cy="229235"/>
                <a:chOff x="1628775" y="2599690"/>
                <a:chExt cx="104775" cy="229235"/>
              </a:xfrm>
            </p:grpSpPr>
            <p:cxnSp>
              <p:nvCxnSpPr>
                <p:cNvPr id="39" name="Straight Connector 38"/>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40" name="Straight Connector 39"/>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32" name="Straight Connector 31"/>
              <p:cNvCxnSpPr/>
              <p:nvPr/>
            </p:nvCxnSpPr>
            <p:spPr>
              <a:xfrm>
                <a:off x="1348928" y="265182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055120" y="2661981"/>
                <a:ext cx="0" cy="520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655504" y="3070920"/>
                <a:ext cx="104775" cy="219075"/>
                <a:chOff x="1619250" y="3416935"/>
                <a:chExt cx="104775" cy="219075"/>
              </a:xfrm>
            </p:grpSpPr>
            <p:cxnSp>
              <p:nvCxnSpPr>
                <p:cNvPr id="37" name="Straight Connector 36"/>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38" name="Straight Connector 37"/>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grpSp>
          <p:cxnSp>
            <p:nvCxnSpPr>
              <p:cNvPr id="35" name="Straight Connector 34"/>
              <p:cNvCxnSpPr/>
              <p:nvPr/>
            </p:nvCxnSpPr>
            <p:spPr>
              <a:xfrm>
                <a:off x="1348928"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760279" y="3172521"/>
                <a:ext cx="2982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62025" y="3808413"/>
              <a:ext cx="6248400" cy="752474"/>
              <a:chOff x="971550" y="3180715"/>
              <a:chExt cx="6248400" cy="652780"/>
            </a:xfrm>
          </p:grpSpPr>
          <p:cxnSp>
            <p:nvCxnSpPr>
              <p:cNvPr id="42" name="Straight Connector 41"/>
              <p:cNvCxnSpPr/>
              <p:nvPr/>
            </p:nvCxnSpPr>
            <p:spPr>
              <a:xfrm>
                <a:off x="1733550" y="3524250"/>
                <a:ext cx="3962400" cy="0"/>
              </a:xfrm>
              <a:prstGeom prst="line">
                <a:avLst/>
              </a:prstGeom>
              <a:noFill/>
              <a:ln w="6350" cap="flat" cmpd="sng" algn="ctr">
                <a:solidFill>
                  <a:sysClr val="windowText" lastClr="000000"/>
                </a:solidFill>
                <a:prstDash val="solid"/>
                <a:miter lim="800000"/>
              </a:ln>
              <a:effectLst/>
            </p:spPr>
          </p:cxnSp>
          <p:cxnSp>
            <p:nvCxnSpPr>
              <p:cNvPr id="43" name="Straight Connector 42"/>
              <p:cNvCxnSpPr/>
              <p:nvPr/>
            </p:nvCxnSpPr>
            <p:spPr>
              <a:xfrm flipV="1">
                <a:off x="971550" y="3512185"/>
                <a:ext cx="657225" cy="0"/>
              </a:xfrm>
              <a:prstGeom prst="line">
                <a:avLst/>
              </a:prstGeom>
              <a:noFill/>
              <a:ln w="6350" cap="flat" cmpd="sng" algn="ctr">
                <a:solidFill>
                  <a:sysClr val="windowText" lastClr="000000"/>
                </a:solidFill>
                <a:prstDash val="solid"/>
                <a:miter lim="800000"/>
              </a:ln>
              <a:effectLst/>
            </p:spPr>
          </p:cxnSp>
          <p:cxnSp>
            <p:nvCxnSpPr>
              <p:cNvPr id="44" name="Straight Connector 43"/>
              <p:cNvCxnSpPr/>
              <p:nvPr/>
            </p:nvCxnSpPr>
            <p:spPr>
              <a:xfrm>
                <a:off x="1619250" y="3416935"/>
                <a:ext cx="0" cy="219075"/>
              </a:xfrm>
              <a:prstGeom prst="line">
                <a:avLst/>
              </a:prstGeom>
              <a:noFill/>
              <a:ln w="6350" cap="flat" cmpd="sng" algn="ctr">
                <a:solidFill>
                  <a:sysClr val="windowText" lastClr="000000"/>
                </a:solidFill>
                <a:prstDash val="solid"/>
                <a:miter lim="800000"/>
              </a:ln>
              <a:effectLst/>
            </p:spPr>
          </p:cxnSp>
          <p:cxnSp>
            <p:nvCxnSpPr>
              <p:cNvPr id="45" name="Straight Connector 44"/>
              <p:cNvCxnSpPr/>
              <p:nvPr/>
            </p:nvCxnSpPr>
            <p:spPr>
              <a:xfrm>
                <a:off x="1724025" y="3416935"/>
                <a:ext cx="0" cy="219075"/>
              </a:xfrm>
              <a:prstGeom prst="line">
                <a:avLst/>
              </a:prstGeom>
              <a:noFill/>
              <a:ln w="6350" cap="flat" cmpd="sng" algn="ctr">
                <a:solidFill>
                  <a:sysClr val="windowText" lastClr="000000"/>
                </a:solidFill>
                <a:prstDash val="solid"/>
                <a:miter lim="800000"/>
              </a:ln>
              <a:effectLst/>
            </p:spPr>
          </p:cxnSp>
          <p:cxnSp>
            <p:nvCxnSpPr>
              <p:cNvPr id="46" name="Straight Connector 45"/>
              <p:cNvCxnSpPr/>
              <p:nvPr/>
            </p:nvCxnSpPr>
            <p:spPr>
              <a:xfrm>
                <a:off x="6076950" y="3502660"/>
                <a:ext cx="1143000" cy="9525"/>
              </a:xfrm>
              <a:prstGeom prst="line">
                <a:avLst/>
              </a:prstGeom>
              <a:noFill/>
              <a:ln w="6350" cap="flat" cmpd="sng" algn="ctr">
                <a:solidFill>
                  <a:sysClr val="windowText" lastClr="000000"/>
                </a:solidFill>
                <a:prstDash val="solid"/>
                <a:miter lim="800000"/>
              </a:ln>
              <a:effectLst/>
            </p:spPr>
          </p:cxnSp>
          <p:sp>
            <p:nvSpPr>
              <p:cNvPr id="47" name="Oval 46"/>
              <p:cNvSpPr/>
              <p:nvPr/>
            </p:nvSpPr>
            <p:spPr>
              <a:xfrm>
                <a:off x="5695950" y="3283585"/>
                <a:ext cx="428625" cy="457200"/>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8" name="Text Box 26"/>
              <p:cNvSpPr txBox="1">
                <a:spLocks noChangeArrowheads="1"/>
              </p:cNvSpPr>
              <p:nvPr/>
            </p:nvSpPr>
            <p:spPr bwMode="auto">
              <a:xfrm>
                <a:off x="5758332" y="3346291"/>
                <a:ext cx="206062" cy="331787"/>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49" name="Straight Connector 48"/>
              <p:cNvCxnSpPr/>
              <p:nvPr/>
            </p:nvCxnSpPr>
            <p:spPr>
              <a:xfrm>
                <a:off x="6153150" y="3719195"/>
                <a:ext cx="123825" cy="114300"/>
              </a:xfrm>
              <a:prstGeom prst="line">
                <a:avLst/>
              </a:prstGeom>
              <a:noFill/>
              <a:ln w="6350" cap="flat" cmpd="sng" algn="ctr">
                <a:solidFill>
                  <a:sysClr val="windowText" lastClr="000000"/>
                </a:solidFill>
                <a:prstDash val="solid"/>
                <a:miter lim="800000"/>
              </a:ln>
              <a:effectLst/>
            </p:spPr>
          </p:cxnSp>
          <p:cxnSp>
            <p:nvCxnSpPr>
              <p:cNvPr id="50" name="Straight Connector 49"/>
              <p:cNvCxnSpPr/>
              <p:nvPr/>
            </p:nvCxnSpPr>
            <p:spPr>
              <a:xfrm>
                <a:off x="5562600" y="3207385"/>
                <a:ext cx="123825" cy="114300"/>
              </a:xfrm>
              <a:prstGeom prst="line">
                <a:avLst/>
              </a:prstGeom>
              <a:noFill/>
              <a:ln w="6350" cap="flat" cmpd="sng" algn="ctr">
                <a:solidFill>
                  <a:sysClr val="windowText" lastClr="000000"/>
                </a:solidFill>
                <a:prstDash val="solid"/>
                <a:miter lim="800000"/>
              </a:ln>
              <a:effectLst/>
            </p:spPr>
          </p:cxnSp>
          <p:cxnSp>
            <p:nvCxnSpPr>
              <p:cNvPr id="51" name="Straight Connector 50"/>
              <p:cNvCxnSpPr/>
              <p:nvPr/>
            </p:nvCxnSpPr>
            <p:spPr>
              <a:xfrm flipH="1">
                <a:off x="5543550" y="3692525"/>
                <a:ext cx="133350" cy="123825"/>
              </a:xfrm>
              <a:prstGeom prst="line">
                <a:avLst/>
              </a:prstGeom>
              <a:noFill/>
              <a:ln w="6350" cap="flat" cmpd="sng" algn="ctr">
                <a:solidFill>
                  <a:sysClr val="windowText" lastClr="000000"/>
                </a:solidFill>
                <a:prstDash val="solid"/>
                <a:miter lim="800000"/>
              </a:ln>
              <a:effectLst/>
            </p:spPr>
          </p:cxnSp>
          <p:cxnSp>
            <p:nvCxnSpPr>
              <p:cNvPr id="52" name="Straight Connector 51"/>
              <p:cNvCxnSpPr/>
              <p:nvPr/>
            </p:nvCxnSpPr>
            <p:spPr>
              <a:xfrm flipH="1">
                <a:off x="6153150" y="3180715"/>
                <a:ext cx="133350" cy="123825"/>
              </a:xfrm>
              <a:prstGeom prst="line">
                <a:avLst/>
              </a:prstGeom>
              <a:noFill/>
              <a:ln w="6350" cap="flat" cmpd="sng" algn="ctr">
                <a:solidFill>
                  <a:sysClr val="windowText" lastClr="000000"/>
                </a:solidFill>
                <a:prstDash val="solid"/>
                <a:miter lim="800000"/>
              </a:ln>
              <a:effectLst/>
            </p:spPr>
          </p:cxnSp>
        </p:grpSp>
        <p:grpSp>
          <p:nvGrpSpPr>
            <p:cNvPr id="65" name="Group 64"/>
            <p:cNvGrpSpPr/>
            <p:nvPr/>
          </p:nvGrpSpPr>
          <p:grpSpPr>
            <a:xfrm>
              <a:off x="3751474" y="2615187"/>
              <a:ext cx="104775" cy="229235"/>
              <a:chOff x="1628775" y="2599690"/>
              <a:chExt cx="104775" cy="229235"/>
            </a:xfrm>
          </p:grpSpPr>
          <p:cxnSp>
            <p:nvCxnSpPr>
              <p:cNvPr id="66" name="Straight Connector 65"/>
              <p:cNvCxnSpPr/>
              <p:nvPr/>
            </p:nvCxnSpPr>
            <p:spPr>
              <a:xfrm>
                <a:off x="1628775" y="2599690"/>
                <a:ext cx="0" cy="219075"/>
              </a:xfrm>
              <a:prstGeom prst="line">
                <a:avLst/>
              </a:prstGeom>
              <a:noFill/>
              <a:ln w="6350" cap="flat" cmpd="sng" algn="ctr">
                <a:solidFill>
                  <a:sysClr val="windowText" lastClr="000000"/>
                </a:solidFill>
                <a:prstDash val="solid"/>
                <a:miter lim="800000"/>
              </a:ln>
              <a:effectLst/>
            </p:spPr>
          </p:cxnSp>
          <p:cxnSp>
            <p:nvCxnSpPr>
              <p:cNvPr id="67" name="Straight Connector 66"/>
              <p:cNvCxnSpPr/>
              <p:nvPr/>
            </p:nvCxnSpPr>
            <p:spPr>
              <a:xfrm>
                <a:off x="1733550" y="2600325"/>
                <a:ext cx="0" cy="228600"/>
              </a:xfrm>
              <a:prstGeom prst="line">
                <a:avLst/>
              </a:prstGeom>
              <a:noFill/>
              <a:ln w="6350" cap="flat" cmpd="sng" algn="ctr">
                <a:solidFill>
                  <a:sysClr val="windowText" lastClr="000000"/>
                </a:solidFill>
                <a:prstDash val="solid"/>
                <a:miter lim="800000"/>
              </a:ln>
              <a:effectLst/>
            </p:spPr>
          </p:cxnSp>
        </p:grpSp>
        <p:cxnSp>
          <p:nvCxnSpPr>
            <p:cNvPr id="68" name="Straight Connector 67"/>
            <p:cNvCxnSpPr>
              <a:endCxn id="4" idx="2"/>
            </p:cNvCxnSpPr>
            <p:nvPr/>
          </p:nvCxnSpPr>
          <p:spPr>
            <a:xfrm>
              <a:off x="3856249" y="2711844"/>
              <a:ext cx="1792076" cy="2781"/>
            </a:xfrm>
            <a:prstGeom prst="line">
              <a:avLst/>
            </a:prstGeom>
            <a:noFill/>
            <a:ln w="6350" cap="flat" cmpd="sng" algn="ctr">
              <a:solidFill>
                <a:sysClr val="windowText" lastClr="000000"/>
              </a:solidFill>
              <a:prstDash val="solid"/>
              <a:miter lim="800000"/>
            </a:ln>
            <a:effectLst/>
          </p:spPr>
        </p:cxnSp>
      </p:grpSp>
    </p:spTree>
    <p:extLst>
      <p:ext uri="{BB962C8B-B14F-4D97-AF65-F5344CB8AC3E}">
        <p14:creationId xmlns:p14="http://schemas.microsoft.com/office/powerpoint/2010/main" val="1141905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3743</TotalTime>
  <Words>1972</Words>
  <Application>Microsoft Office PowerPoint</Application>
  <PresentationFormat>Widescreen</PresentationFormat>
  <Paragraphs>228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Ranken Technical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L. Gober</dc:creator>
  <cp:lastModifiedBy>Matthew W. Leigh</cp:lastModifiedBy>
  <cp:revision>74</cp:revision>
  <dcterms:created xsi:type="dcterms:W3CDTF">2017-05-25T13:37:58Z</dcterms:created>
  <dcterms:modified xsi:type="dcterms:W3CDTF">2017-06-30T20:41:29Z</dcterms:modified>
</cp:coreProperties>
</file>