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78" r:id="rId5"/>
    <p:sldId id="259" r:id="rId6"/>
    <p:sldId id="260" r:id="rId7"/>
    <p:sldId id="261" r:id="rId8"/>
    <p:sldId id="262" r:id="rId9"/>
    <p:sldId id="263" r:id="rId10"/>
    <p:sldId id="264" r:id="rId11"/>
    <p:sldId id="271" r:id="rId12"/>
    <p:sldId id="272" r:id="rId13"/>
    <p:sldId id="273"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9FF76-E2F5-4E5D-A4DA-7BAFCFA907A9}" v="6" dt="2025-03-03T00:50:16.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Litaker" userId="5c9ac62446dfd6e7" providerId="LiveId" clId="{0FA9FF76-E2F5-4E5D-A4DA-7BAFCFA907A9}"/>
    <pc:docChg chg="custSel addSld delSld modSld">
      <pc:chgData name="Matthew Litaker" userId="5c9ac62446dfd6e7" providerId="LiveId" clId="{0FA9FF76-E2F5-4E5D-A4DA-7BAFCFA907A9}" dt="2025-03-03T03:35:58.594" v="1922" actId="20577"/>
      <pc:docMkLst>
        <pc:docMk/>
      </pc:docMkLst>
      <pc:sldChg chg="modSp mod">
        <pc:chgData name="Matthew Litaker" userId="5c9ac62446dfd6e7" providerId="LiveId" clId="{0FA9FF76-E2F5-4E5D-A4DA-7BAFCFA907A9}" dt="2025-03-03T02:04:26.172" v="290" actId="20577"/>
        <pc:sldMkLst>
          <pc:docMk/>
          <pc:sldMk cId="1907235798" sldId="257"/>
        </pc:sldMkLst>
        <pc:spChg chg="mod">
          <ac:chgData name="Matthew Litaker" userId="5c9ac62446dfd6e7" providerId="LiveId" clId="{0FA9FF76-E2F5-4E5D-A4DA-7BAFCFA907A9}" dt="2025-03-03T00:53:25.641" v="256" actId="20577"/>
          <ac:spMkLst>
            <pc:docMk/>
            <pc:sldMk cId="1907235798" sldId="257"/>
            <ac:spMk id="2" creationId="{CCD9AC4C-67BE-9F5F-3718-86B718CD53DC}"/>
          </ac:spMkLst>
        </pc:spChg>
        <pc:spChg chg="mod">
          <ac:chgData name="Matthew Litaker" userId="5c9ac62446dfd6e7" providerId="LiveId" clId="{0FA9FF76-E2F5-4E5D-A4DA-7BAFCFA907A9}" dt="2025-03-03T02:04:26.172" v="290" actId="20577"/>
          <ac:spMkLst>
            <pc:docMk/>
            <pc:sldMk cId="1907235798" sldId="257"/>
            <ac:spMk id="3" creationId="{611AC22F-BE60-38AF-FF4D-1B08E41CBE43}"/>
          </ac:spMkLst>
        </pc:spChg>
      </pc:sldChg>
      <pc:sldChg chg="addSp modSp mod modClrScheme chgLayout">
        <pc:chgData name="Matthew Litaker" userId="5c9ac62446dfd6e7" providerId="LiveId" clId="{0FA9FF76-E2F5-4E5D-A4DA-7BAFCFA907A9}" dt="2025-03-03T03:18:25.188" v="1595" actId="255"/>
        <pc:sldMkLst>
          <pc:docMk/>
          <pc:sldMk cId="3034387272" sldId="259"/>
        </pc:sldMkLst>
        <pc:spChg chg="mod ord">
          <ac:chgData name="Matthew Litaker" userId="5c9ac62446dfd6e7" providerId="LiveId" clId="{0FA9FF76-E2F5-4E5D-A4DA-7BAFCFA907A9}" dt="2025-03-03T00:42:20.910" v="30" actId="700"/>
          <ac:spMkLst>
            <pc:docMk/>
            <pc:sldMk cId="3034387272" sldId="259"/>
            <ac:spMk id="2" creationId="{958BC1F2-FE22-771F-BF50-B861689B8EF1}"/>
          </ac:spMkLst>
        </pc:spChg>
        <pc:spChg chg="add mod ord">
          <ac:chgData name="Matthew Litaker" userId="5c9ac62446dfd6e7" providerId="LiveId" clId="{0FA9FF76-E2F5-4E5D-A4DA-7BAFCFA907A9}" dt="2025-03-03T03:18:17.396" v="1594" actId="255"/>
          <ac:spMkLst>
            <pc:docMk/>
            <pc:sldMk cId="3034387272" sldId="259"/>
            <ac:spMk id="3" creationId="{9760B680-0CBE-105C-097F-07C96FD95CDA}"/>
          </ac:spMkLst>
        </pc:spChg>
        <pc:spChg chg="mod ord">
          <ac:chgData name="Matthew Litaker" userId="5c9ac62446dfd6e7" providerId="LiveId" clId="{0FA9FF76-E2F5-4E5D-A4DA-7BAFCFA907A9}" dt="2025-03-03T00:42:20.910" v="30" actId="700"/>
          <ac:spMkLst>
            <pc:docMk/>
            <pc:sldMk cId="3034387272" sldId="259"/>
            <ac:spMk id="4" creationId="{DE293CBB-97FC-2688-0569-FED362ED4949}"/>
          </ac:spMkLst>
        </pc:spChg>
        <pc:spChg chg="mod ord">
          <ac:chgData name="Matthew Litaker" userId="5c9ac62446dfd6e7" providerId="LiveId" clId="{0FA9FF76-E2F5-4E5D-A4DA-7BAFCFA907A9}" dt="2025-03-03T00:42:20.910" v="30" actId="700"/>
          <ac:spMkLst>
            <pc:docMk/>
            <pc:sldMk cId="3034387272" sldId="259"/>
            <ac:spMk id="5" creationId="{F1E3AE2A-306F-70B1-89DE-49C13C4045BC}"/>
          </ac:spMkLst>
        </pc:spChg>
        <pc:spChg chg="mod ord">
          <ac:chgData name="Matthew Litaker" userId="5c9ac62446dfd6e7" providerId="LiveId" clId="{0FA9FF76-E2F5-4E5D-A4DA-7BAFCFA907A9}" dt="2025-03-03T00:42:20.910" v="30" actId="700"/>
          <ac:spMkLst>
            <pc:docMk/>
            <pc:sldMk cId="3034387272" sldId="259"/>
            <ac:spMk id="6" creationId="{794CFEE7-3C57-632E-ABBD-FE2EF81179AC}"/>
          </ac:spMkLst>
        </pc:spChg>
        <pc:spChg chg="add mod">
          <ac:chgData name="Matthew Litaker" userId="5c9ac62446dfd6e7" providerId="LiveId" clId="{0FA9FF76-E2F5-4E5D-A4DA-7BAFCFA907A9}" dt="2025-03-03T03:18:25.188" v="1595" actId="255"/>
          <ac:spMkLst>
            <pc:docMk/>
            <pc:sldMk cId="3034387272" sldId="259"/>
            <ac:spMk id="8" creationId="{889957A2-D72E-1681-8980-3D6619A003ED}"/>
          </ac:spMkLst>
        </pc:spChg>
        <pc:picChg chg="mod ord">
          <ac:chgData name="Matthew Litaker" userId="5c9ac62446dfd6e7" providerId="LiveId" clId="{0FA9FF76-E2F5-4E5D-A4DA-7BAFCFA907A9}" dt="2025-03-03T00:42:33.390" v="32" actId="1076"/>
          <ac:picMkLst>
            <pc:docMk/>
            <pc:sldMk cId="3034387272" sldId="259"/>
            <ac:picMk id="7" creationId="{F9EF6378-98DD-45EF-1A33-C4EF7ECED96F}"/>
          </ac:picMkLst>
        </pc:picChg>
      </pc:sldChg>
      <pc:sldChg chg="addSp modSp mod modClrScheme chgLayout">
        <pc:chgData name="Matthew Litaker" userId="5c9ac62446dfd6e7" providerId="LiveId" clId="{0FA9FF76-E2F5-4E5D-A4DA-7BAFCFA907A9}" dt="2025-03-03T03:17:36.985" v="1583" actId="255"/>
        <pc:sldMkLst>
          <pc:docMk/>
          <pc:sldMk cId="697902593" sldId="260"/>
        </pc:sldMkLst>
        <pc:spChg chg="mod ord">
          <ac:chgData name="Matthew Litaker" userId="5c9ac62446dfd6e7" providerId="LiveId" clId="{0FA9FF76-E2F5-4E5D-A4DA-7BAFCFA907A9}" dt="2025-03-03T00:45:19.449" v="128" actId="700"/>
          <ac:spMkLst>
            <pc:docMk/>
            <pc:sldMk cId="697902593" sldId="260"/>
            <ac:spMk id="2" creationId="{75E863C1-F958-E806-2CF2-4E6F3E81FC8C}"/>
          </ac:spMkLst>
        </pc:spChg>
        <pc:spChg chg="add mod ord">
          <ac:chgData name="Matthew Litaker" userId="5c9ac62446dfd6e7" providerId="LiveId" clId="{0FA9FF76-E2F5-4E5D-A4DA-7BAFCFA907A9}" dt="2025-03-03T03:17:05.089" v="1578" actId="27636"/>
          <ac:spMkLst>
            <pc:docMk/>
            <pc:sldMk cId="697902593" sldId="260"/>
            <ac:spMk id="3" creationId="{45AC03B3-EEE8-BF3F-1ADE-73C0E4FB67D1}"/>
          </ac:spMkLst>
        </pc:spChg>
        <pc:spChg chg="mod ord">
          <ac:chgData name="Matthew Litaker" userId="5c9ac62446dfd6e7" providerId="LiveId" clId="{0FA9FF76-E2F5-4E5D-A4DA-7BAFCFA907A9}" dt="2025-03-03T00:45:19.449" v="128" actId="700"/>
          <ac:spMkLst>
            <pc:docMk/>
            <pc:sldMk cId="697902593" sldId="260"/>
            <ac:spMk id="4" creationId="{F733782C-9253-8AAD-3898-5E8E4B20E4C3}"/>
          </ac:spMkLst>
        </pc:spChg>
        <pc:spChg chg="mod ord">
          <ac:chgData name="Matthew Litaker" userId="5c9ac62446dfd6e7" providerId="LiveId" clId="{0FA9FF76-E2F5-4E5D-A4DA-7BAFCFA907A9}" dt="2025-03-03T00:45:19.449" v="128" actId="700"/>
          <ac:spMkLst>
            <pc:docMk/>
            <pc:sldMk cId="697902593" sldId="260"/>
            <ac:spMk id="5" creationId="{47310074-7CD4-1CB9-3EE4-7544266979FB}"/>
          </ac:spMkLst>
        </pc:spChg>
        <pc:spChg chg="mod ord">
          <ac:chgData name="Matthew Litaker" userId="5c9ac62446dfd6e7" providerId="LiveId" clId="{0FA9FF76-E2F5-4E5D-A4DA-7BAFCFA907A9}" dt="2025-03-03T00:45:19.449" v="128" actId="700"/>
          <ac:spMkLst>
            <pc:docMk/>
            <pc:sldMk cId="697902593" sldId="260"/>
            <ac:spMk id="6" creationId="{6C7E0DD1-708B-5304-6F82-989FBA3F03B4}"/>
          </ac:spMkLst>
        </pc:spChg>
        <pc:spChg chg="add mod">
          <ac:chgData name="Matthew Litaker" userId="5c9ac62446dfd6e7" providerId="LiveId" clId="{0FA9FF76-E2F5-4E5D-A4DA-7BAFCFA907A9}" dt="2025-03-03T03:17:36.985" v="1583" actId="255"/>
          <ac:spMkLst>
            <pc:docMk/>
            <pc:sldMk cId="697902593" sldId="260"/>
            <ac:spMk id="8" creationId="{425516AB-A8B5-4FB3-673B-CEADD5A8AC6D}"/>
          </ac:spMkLst>
        </pc:spChg>
        <pc:picChg chg="mod ord">
          <ac:chgData name="Matthew Litaker" userId="5c9ac62446dfd6e7" providerId="LiveId" clId="{0FA9FF76-E2F5-4E5D-A4DA-7BAFCFA907A9}" dt="2025-03-03T00:45:44.070" v="135" actId="1076"/>
          <ac:picMkLst>
            <pc:docMk/>
            <pc:sldMk cId="697902593" sldId="260"/>
            <ac:picMk id="7" creationId="{B8CE9DAD-E6EF-A92E-814B-7153F7B288A6}"/>
          </ac:picMkLst>
        </pc:picChg>
      </pc:sldChg>
      <pc:sldChg chg="addSp modSp mod modClrScheme chgLayout">
        <pc:chgData name="Matthew Litaker" userId="5c9ac62446dfd6e7" providerId="LiveId" clId="{0FA9FF76-E2F5-4E5D-A4DA-7BAFCFA907A9}" dt="2025-03-03T03:19:31.845" v="1603" actId="1076"/>
        <pc:sldMkLst>
          <pc:docMk/>
          <pc:sldMk cId="40190333" sldId="261"/>
        </pc:sldMkLst>
        <pc:spChg chg="mod ord">
          <ac:chgData name="Matthew Litaker" userId="5c9ac62446dfd6e7" providerId="LiveId" clId="{0FA9FF76-E2F5-4E5D-A4DA-7BAFCFA907A9}" dt="2025-03-03T00:45:25.096" v="129" actId="700"/>
          <ac:spMkLst>
            <pc:docMk/>
            <pc:sldMk cId="40190333" sldId="261"/>
            <ac:spMk id="2" creationId="{A58155C3-91F8-414E-FB1E-04F252AE5896}"/>
          </ac:spMkLst>
        </pc:spChg>
        <pc:spChg chg="add mod ord">
          <ac:chgData name="Matthew Litaker" userId="5c9ac62446dfd6e7" providerId="LiveId" clId="{0FA9FF76-E2F5-4E5D-A4DA-7BAFCFA907A9}" dt="2025-03-03T03:19:07.853" v="1601" actId="27636"/>
          <ac:spMkLst>
            <pc:docMk/>
            <pc:sldMk cId="40190333" sldId="261"/>
            <ac:spMk id="3" creationId="{3B4C268A-E0C4-2B8A-84B6-6CA946350DD1}"/>
          </ac:spMkLst>
        </pc:spChg>
        <pc:spChg chg="mod ord">
          <ac:chgData name="Matthew Litaker" userId="5c9ac62446dfd6e7" providerId="LiveId" clId="{0FA9FF76-E2F5-4E5D-A4DA-7BAFCFA907A9}" dt="2025-03-03T00:45:25.096" v="129" actId="700"/>
          <ac:spMkLst>
            <pc:docMk/>
            <pc:sldMk cId="40190333" sldId="261"/>
            <ac:spMk id="4" creationId="{56AA7004-D942-AC9C-E12F-16C504D672C7}"/>
          </ac:spMkLst>
        </pc:spChg>
        <pc:spChg chg="mod ord">
          <ac:chgData name="Matthew Litaker" userId="5c9ac62446dfd6e7" providerId="LiveId" clId="{0FA9FF76-E2F5-4E5D-A4DA-7BAFCFA907A9}" dt="2025-03-03T00:45:25.096" v="129" actId="700"/>
          <ac:spMkLst>
            <pc:docMk/>
            <pc:sldMk cId="40190333" sldId="261"/>
            <ac:spMk id="5" creationId="{72CD5F65-CB37-5006-BFAC-80651E0116C5}"/>
          </ac:spMkLst>
        </pc:spChg>
        <pc:spChg chg="mod ord">
          <ac:chgData name="Matthew Litaker" userId="5c9ac62446dfd6e7" providerId="LiveId" clId="{0FA9FF76-E2F5-4E5D-A4DA-7BAFCFA907A9}" dt="2025-03-03T00:45:25.096" v="129" actId="700"/>
          <ac:spMkLst>
            <pc:docMk/>
            <pc:sldMk cId="40190333" sldId="261"/>
            <ac:spMk id="6" creationId="{9093333E-0B6A-826A-7D2C-194B202A3B3F}"/>
          </ac:spMkLst>
        </pc:spChg>
        <pc:spChg chg="add mod">
          <ac:chgData name="Matthew Litaker" userId="5c9ac62446dfd6e7" providerId="LiveId" clId="{0FA9FF76-E2F5-4E5D-A4DA-7BAFCFA907A9}" dt="2025-03-03T03:19:31.845" v="1603" actId="1076"/>
          <ac:spMkLst>
            <pc:docMk/>
            <pc:sldMk cId="40190333" sldId="261"/>
            <ac:spMk id="8" creationId="{DFB1ACC8-A286-0849-0F2D-FF94360DD5CA}"/>
          </ac:spMkLst>
        </pc:spChg>
        <pc:picChg chg="mod ord">
          <ac:chgData name="Matthew Litaker" userId="5c9ac62446dfd6e7" providerId="LiveId" clId="{0FA9FF76-E2F5-4E5D-A4DA-7BAFCFA907A9}" dt="2025-03-03T00:46:05.080" v="140" actId="14100"/>
          <ac:picMkLst>
            <pc:docMk/>
            <pc:sldMk cId="40190333" sldId="261"/>
            <ac:picMk id="7" creationId="{B02CC5FA-BDF8-266F-B92E-81D242B112C7}"/>
          </ac:picMkLst>
        </pc:picChg>
      </pc:sldChg>
      <pc:sldChg chg="addSp modSp mod modClrScheme chgLayout">
        <pc:chgData name="Matthew Litaker" userId="5c9ac62446dfd6e7" providerId="LiveId" clId="{0FA9FF76-E2F5-4E5D-A4DA-7BAFCFA907A9}" dt="2025-03-03T03:20:08.731" v="1610" actId="6549"/>
        <pc:sldMkLst>
          <pc:docMk/>
          <pc:sldMk cId="3618048032" sldId="262"/>
        </pc:sldMkLst>
        <pc:spChg chg="mod ord">
          <ac:chgData name="Matthew Litaker" userId="5c9ac62446dfd6e7" providerId="LiveId" clId="{0FA9FF76-E2F5-4E5D-A4DA-7BAFCFA907A9}" dt="2025-03-03T00:45:27.886" v="130" actId="700"/>
          <ac:spMkLst>
            <pc:docMk/>
            <pc:sldMk cId="3618048032" sldId="262"/>
            <ac:spMk id="2" creationId="{0066F275-632A-3F29-583A-B56EF0891EEC}"/>
          </ac:spMkLst>
        </pc:spChg>
        <pc:spChg chg="add mod ord">
          <ac:chgData name="Matthew Litaker" userId="5c9ac62446dfd6e7" providerId="LiveId" clId="{0FA9FF76-E2F5-4E5D-A4DA-7BAFCFA907A9}" dt="2025-03-03T03:20:08.731" v="1610" actId="6549"/>
          <ac:spMkLst>
            <pc:docMk/>
            <pc:sldMk cId="3618048032" sldId="262"/>
            <ac:spMk id="3" creationId="{AC0EE180-3283-3840-781A-786DDC3D4477}"/>
          </ac:spMkLst>
        </pc:spChg>
        <pc:spChg chg="mod ord">
          <ac:chgData name="Matthew Litaker" userId="5c9ac62446dfd6e7" providerId="LiveId" clId="{0FA9FF76-E2F5-4E5D-A4DA-7BAFCFA907A9}" dt="2025-03-03T00:45:27.886" v="130" actId="700"/>
          <ac:spMkLst>
            <pc:docMk/>
            <pc:sldMk cId="3618048032" sldId="262"/>
            <ac:spMk id="4" creationId="{17767787-57D6-66FD-6872-61288A695BED}"/>
          </ac:spMkLst>
        </pc:spChg>
        <pc:spChg chg="mod ord">
          <ac:chgData name="Matthew Litaker" userId="5c9ac62446dfd6e7" providerId="LiveId" clId="{0FA9FF76-E2F5-4E5D-A4DA-7BAFCFA907A9}" dt="2025-03-03T00:45:27.886" v="130" actId="700"/>
          <ac:spMkLst>
            <pc:docMk/>
            <pc:sldMk cId="3618048032" sldId="262"/>
            <ac:spMk id="5" creationId="{6D2A3088-1729-794A-6D94-EF5BAF9906EA}"/>
          </ac:spMkLst>
        </pc:spChg>
        <pc:spChg chg="mod ord">
          <ac:chgData name="Matthew Litaker" userId="5c9ac62446dfd6e7" providerId="LiveId" clId="{0FA9FF76-E2F5-4E5D-A4DA-7BAFCFA907A9}" dt="2025-03-03T00:45:27.886" v="130" actId="700"/>
          <ac:spMkLst>
            <pc:docMk/>
            <pc:sldMk cId="3618048032" sldId="262"/>
            <ac:spMk id="6" creationId="{2E4CBD14-3363-0B65-A6EE-3E5045611864}"/>
          </ac:spMkLst>
        </pc:spChg>
        <pc:spChg chg="add mod">
          <ac:chgData name="Matthew Litaker" userId="5c9ac62446dfd6e7" providerId="LiveId" clId="{0FA9FF76-E2F5-4E5D-A4DA-7BAFCFA907A9}" dt="2025-03-03T03:19:47.757" v="1605" actId="255"/>
          <ac:spMkLst>
            <pc:docMk/>
            <pc:sldMk cId="3618048032" sldId="262"/>
            <ac:spMk id="8" creationId="{26AB9A86-0222-41BA-E045-62840313DFD6}"/>
          </ac:spMkLst>
        </pc:spChg>
        <pc:picChg chg="mod ord">
          <ac:chgData name="Matthew Litaker" userId="5c9ac62446dfd6e7" providerId="LiveId" clId="{0FA9FF76-E2F5-4E5D-A4DA-7BAFCFA907A9}" dt="2025-03-03T00:46:48.471" v="149" actId="14100"/>
          <ac:picMkLst>
            <pc:docMk/>
            <pc:sldMk cId="3618048032" sldId="262"/>
            <ac:picMk id="7" creationId="{39322091-DF8D-D2B7-56F4-3CD1A3FBFD83}"/>
          </ac:picMkLst>
        </pc:picChg>
      </pc:sldChg>
      <pc:sldChg chg="addSp modSp mod modClrScheme chgLayout">
        <pc:chgData name="Matthew Litaker" userId="5c9ac62446dfd6e7" providerId="LiveId" clId="{0FA9FF76-E2F5-4E5D-A4DA-7BAFCFA907A9}" dt="2025-03-03T03:20:36.086" v="1614" actId="1076"/>
        <pc:sldMkLst>
          <pc:docMk/>
          <pc:sldMk cId="483123725" sldId="263"/>
        </pc:sldMkLst>
        <pc:spChg chg="mod ord">
          <ac:chgData name="Matthew Litaker" userId="5c9ac62446dfd6e7" providerId="LiveId" clId="{0FA9FF76-E2F5-4E5D-A4DA-7BAFCFA907A9}" dt="2025-03-03T00:45:30.926" v="131" actId="700"/>
          <ac:spMkLst>
            <pc:docMk/>
            <pc:sldMk cId="483123725" sldId="263"/>
            <ac:spMk id="2" creationId="{2656C7A7-4F51-A5F6-64F5-E3334D7BE3E6}"/>
          </ac:spMkLst>
        </pc:spChg>
        <pc:spChg chg="add mod ord">
          <ac:chgData name="Matthew Litaker" userId="5c9ac62446dfd6e7" providerId="LiveId" clId="{0FA9FF76-E2F5-4E5D-A4DA-7BAFCFA907A9}" dt="2025-03-03T03:20:30.443" v="1613" actId="255"/>
          <ac:spMkLst>
            <pc:docMk/>
            <pc:sldMk cId="483123725" sldId="263"/>
            <ac:spMk id="3" creationId="{DEE296A5-7E06-3477-3575-BC7623CD04E7}"/>
          </ac:spMkLst>
        </pc:spChg>
        <pc:spChg chg="mod ord">
          <ac:chgData name="Matthew Litaker" userId="5c9ac62446dfd6e7" providerId="LiveId" clId="{0FA9FF76-E2F5-4E5D-A4DA-7BAFCFA907A9}" dt="2025-03-03T00:45:30.926" v="131" actId="700"/>
          <ac:spMkLst>
            <pc:docMk/>
            <pc:sldMk cId="483123725" sldId="263"/>
            <ac:spMk id="4" creationId="{72F1FE8D-BD9D-6BD9-0164-BB76048488A0}"/>
          </ac:spMkLst>
        </pc:spChg>
        <pc:spChg chg="mod ord">
          <ac:chgData name="Matthew Litaker" userId="5c9ac62446dfd6e7" providerId="LiveId" clId="{0FA9FF76-E2F5-4E5D-A4DA-7BAFCFA907A9}" dt="2025-03-03T00:45:30.926" v="131" actId="700"/>
          <ac:spMkLst>
            <pc:docMk/>
            <pc:sldMk cId="483123725" sldId="263"/>
            <ac:spMk id="5" creationId="{D0A28EAD-CD37-139F-67F2-A41F34761A0F}"/>
          </ac:spMkLst>
        </pc:spChg>
        <pc:spChg chg="mod ord">
          <ac:chgData name="Matthew Litaker" userId="5c9ac62446dfd6e7" providerId="LiveId" clId="{0FA9FF76-E2F5-4E5D-A4DA-7BAFCFA907A9}" dt="2025-03-03T00:45:30.926" v="131" actId="700"/>
          <ac:spMkLst>
            <pc:docMk/>
            <pc:sldMk cId="483123725" sldId="263"/>
            <ac:spMk id="6" creationId="{CE478963-D61E-2A91-615B-F0F62CCE2696}"/>
          </ac:spMkLst>
        </pc:spChg>
        <pc:spChg chg="add mod">
          <ac:chgData name="Matthew Litaker" userId="5c9ac62446dfd6e7" providerId="LiveId" clId="{0FA9FF76-E2F5-4E5D-A4DA-7BAFCFA907A9}" dt="2025-03-03T03:20:36.086" v="1614" actId="1076"/>
          <ac:spMkLst>
            <pc:docMk/>
            <pc:sldMk cId="483123725" sldId="263"/>
            <ac:spMk id="8" creationId="{0FBF11E3-D3E3-9356-266C-FA40C3042B9B}"/>
          </ac:spMkLst>
        </pc:spChg>
        <pc:picChg chg="mod ord">
          <ac:chgData name="Matthew Litaker" userId="5c9ac62446dfd6e7" providerId="LiveId" clId="{0FA9FF76-E2F5-4E5D-A4DA-7BAFCFA907A9}" dt="2025-03-03T00:47:57.911" v="160" actId="14100"/>
          <ac:picMkLst>
            <pc:docMk/>
            <pc:sldMk cId="483123725" sldId="263"/>
            <ac:picMk id="7" creationId="{7DB29813-E68F-A6BF-5A30-0C40DADF04A6}"/>
          </ac:picMkLst>
        </pc:picChg>
      </pc:sldChg>
      <pc:sldChg chg="addSp modSp mod modClrScheme chgLayout">
        <pc:chgData name="Matthew Litaker" userId="5c9ac62446dfd6e7" providerId="LiveId" clId="{0FA9FF76-E2F5-4E5D-A4DA-7BAFCFA907A9}" dt="2025-03-03T03:21:09.732" v="1624" actId="6549"/>
        <pc:sldMkLst>
          <pc:docMk/>
          <pc:sldMk cId="1593543496" sldId="264"/>
        </pc:sldMkLst>
        <pc:spChg chg="mod ord">
          <ac:chgData name="Matthew Litaker" userId="5c9ac62446dfd6e7" providerId="LiveId" clId="{0FA9FF76-E2F5-4E5D-A4DA-7BAFCFA907A9}" dt="2025-03-03T00:45:34.623" v="132" actId="700"/>
          <ac:spMkLst>
            <pc:docMk/>
            <pc:sldMk cId="1593543496" sldId="264"/>
            <ac:spMk id="2" creationId="{9FAA6DA3-5AD3-5297-8FB2-E589EE796406}"/>
          </ac:spMkLst>
        </pc:spChg>
        <pc:spChg chg="add mod ord">
          <ac:chgData name="Matthew Litaker" userId="5c9ac62446dfd6e7" providerId="LiveId" clId="{0FA9FF76-E2F5-4E5D-A4DA-7BAFCFA907A9}" dt="2025-03-03T03:21:09.732" v="1624" actId="6549"/>
          <ac:spMkLst>
            <pc:docMk/>
            <pc:sldMk cId="1593543496" sldId="264"/>
            <ac:spMk id="3" creationId="{2A8E5025-4283-01FE-8B52-D8D72A62E262}"/>
          </ac:spMkLst>
        </pc:spChg>
        <pc:spChg chg="mod ord">
          <ac:chgData name="Matthew Litaker" userId="5c9ac62446dfd6e7" providerId="LiveId" clId="{0FA9FF76-E2F5-4E5D-A4DA-7BAFCFA907A9}" dt="2025-03-03T00:45:34.623" v="132" actId="700"/>
          <ac:spMkLst>
            <pc:docMk/>
            <pc:sldMk cId="1593543496" sldId="264"/>
            <ac:spMk id="4" creationId="{0CCB5C4A-2D20-A5D3-9724-97CB8276AA3A}"/>
          </ac:spMkLst>
        </pc:spChg>
        <pc:spChg chg="mod ord">
          <ac:chgData name="Matthew Litaker" userId="5c9ac62446dfd6e7" providerId="LiveId" clId="{0FA9FF76-E2F5-4E5D-A4DA-7BAFCFA907A9}" dt="2025-03-03T00:45:34.623" v="132" actId="700"/>
          <ac:spMkLst>
            <pc:docMk/>
            <pc:sldMk cId="1593543496" sldId="264"/>
            <ac:spMk id="5" creationId="{B272D091-665C-3833-4447-6DDA286DA804}"/>
          </ac:spMkLst>
        </pc:spChg>
        <pc:spChg chg="mod ord">
          <ac:chgData name="Matthew Litaker" userId="5c9ac62446dfd6e7" providerId="LiveId" clId="{0FA9FF76-E2F5-4E5D-A4DA-7BAFCFA907A9}" dt="2025-03-03T00:45:34.623" v="132" actId="700"/>
          <ac:spMkLst>
            <pc:docMk/>
            <pc:sldMk cId="1593543496" sldId="264"/>
            <ac:spMk id="6" creationId="{AC993F4A-D8A2-AD7C-B213-3610316F6F9C}"/>
          </ac:spMkLst>
        </pc:spChg>
        <pc:spChg chg="add mod">
          <ac:chgData name="Matthew Litaker" userId="5c9ac62446dfd6e7" providerId="LiveId" clId="{0FA9FF76-E2F5-4E5D-A4DA-7BAFCFA907A9}" dt="2025-03-03T03:20:57.940" v="1620" actId="255"/>
          <ac:spMkLst>
            <pc:docMk/>
            <pc:sldMk cId="1593543496" sldId="264"/>
            <ac:spMk id="8" creationId="{C50B8386-11D1-1DCC-B898-D1D6444DF2D1}"/>
          </ac:spMkLst>
        </pc:spChg>
        <pc:picChg chg="mod ord">
          <ac:chgData name="Matthew Litaker" userId="5c9ac62446dfd6e7" providerId="LiveId" clId="{0FA9FF76-E2F5-4E5D-A4DA-7BAFCFA907A9}" dt="2025-03-03T00:48:16.015" v="164" actId="14100"/>
          <ac:picMkLst>
            <pc:docMk/>
            <pc:sldMk cId="1593543496" sldId="264"/>
            <ac:picMk id="7" creationId="{E9612BB4-6C52-F6C2-1BFF-67F7C7ED7D9C}"/>
          </ac:picMkLst>
        </pc:picChg>
      </pc:sldChg>
      <pc:sldChg chg="del">
        <pc:chgData name="Matthew Litaker" userId="5c9ac62446dfd6e7" providerId="LiveId" clId="{0FA9FF76-E2F5-4E5D-A4DA-7BAFCFA907A9}" dt="2025-03-03T00:46:33.555" v="145" actId="47"/>
        <pc:sldMkLst>
          <pc:docMk/>
          <pc:sldMk cId="2042304602" sldId="265"/>
        </pc:sldMkLst>
      </pc:sldChg>
      <pc:sldChg chg="del">
        <pc:chgData name="Matthew Litaker" userId="5c9ac62446dfd6e7" providerId="LiveId" clId="{0FA9FF76-E2F5-4E5D-A4DA-7BAFCFA907A9}" dt="2025-03-03T00:46:36.197" v="146" actId="47"/>
        <pc:sldMkLst>
          <pc:docMk/>
          <pc:sldMk cId="1038534944" sldId="266"/>
        </pc:sldMkLst>
      </pc:sldChg>
      <pc:sldChg chg="del">
        <pc:chgData name="Matthew Litaker" userId="5c9ac62446dfd6e7" providerId="LiveId" clId="{0FA9FF76-E2F5-4E5D-A4DA-7BAFCFA907A9}" dt="2025-03-03T00:47:07.498" v="151" actId="47"/>
        <pc:sldMkLst>
          <pc:docMk/>
          <pc:sldMk cId="1689479579" sldId="267"/>
        </pc:sldMkLst>
      </pc:sldChg>
      <pc:sldChg chg="del">
        <pc:chgData name="Matthew Litaker" userId="5c9ac62446dfd6e7" providerId="LiveId" clId="{0FA9FF76-E2F5-4E5D-A4DA-7BAFCFA907A9}" dt="2025-03-03T00:47:48.030" v="157" actId="47"/>
        <pc:sldMkLst>
          <pc:docMk/>
          <pc:sldMk cId="897795585" sldId="268"/>
        </pc:sldMkLst>
      </pc:sldChg>
      <pc:sldChg chg="del">
        <pc:chgData name="Matthew Litaker" userId="5c9ac62446dfd6e7" providerId="LiveId" clId="{0FA9FF76-E2F5-4E5D-A4DA-7BAFCFA907A9}" dt="2025-03-03T00:47:49.180" v="158" actId="47"/>
        <pc:sldMkLst>
          <pc:docMk/>
          <pc:sldMk cId="568927228" sldId="269"/>
        </pc:sldMkLst>
      </pc:sldChg>
      <pc:sldChg chg="del">
        <pc:chgData name="Matthew Litaker" userId="5c9ac62446dfd6e7" providerId="LiveId" clId="{0FA9FF76-E2F5-4E5D-A4DA-7BAFCFA907A9}" dt="2025-03-03T00:47:50.142" v="159" actId="47"/>
        <pc:sldMkLst>
          <pc:docMk/>
          <pc:sldMk cId="1856211273" sldId="270"/>
        </pc:sldMkLst>
      </pc:sldChg>
      <pc:sldChg chg="modSp mod">
        <pc:chgData name="Matthew Litaker" userId="5c9ac62446dfd6e7" providerId="LiveId" clId="{0FA9FF76-E2F5-4E5D-A4DA-7BAFCFA907A9}" dt="2025-03-03T02:54:59.577" v="831" actId="20577"/>
        <pc:sldMkLst>
          <pc:docMk/>
          <pc:sldMk cId="1132213398" sldId="272"/>
        </pc:sldMkLst>
        <pc:spChg chg="mod">
          <ac:chgData name="Matthew Litaker" userId="5c9ac62446dfd6e7" providerId="LiveId" clId="{0FA9FF76-E2F5-4E5D-A4DA-7BAFCFA907A9}" dt="2025-03-03T00:54:33.773" v="257" actId="20577"/>
          <ac:spMkLst>
            <pc:docMk/>
            <pc:sldMk cId="1132213398" sldId="272"/>
            <ac:spMk id="2" creationId="{C61DDDEC-1901-AFC0-0CEE-1574BCD49FCA}"/>
          </ac:spMkLst>
        </pc:spChg>
        <pc:spChg chg="mod">
          <ac:chgData name="Matthew Litaker" userId="5c9ac62446dfd6e7" providerId="LiveId" clId="{0FA9FF76-E2F5-4E5D-A4DA-7BAFCFA907A9}" dt="2025-03-03T02:54:59.577" v="831" actId="20577"/>
          <ac:spMkLst>
            <pc:docMk/>
            <pc:sldMk cId="1132213398" sldId="272"/>
            <ac:spMk id="10" creationId="{87A52AF1-25B5-9C41-8876-2743B10DD16D}"/>
          </ac:spMkLst>
        </pc:spChg>
      </pc:sldChg>
      <pc:sldChg chg="modSp mod">
        <pc:chgData name="Matthew Litaker" userId="5c9ac62446dfd6e7" providerId="LiveId" clId="{0FA9FF76-E2F5-4E5D-A4DA-7BAFCFA907A9}" dt="2025-03-03T03:35:58.594" v="1922" actId="20577"/>
        <pc:sldMkLst>
          <pc:docMk/>
          <pc:sldMk cId="3843312489" sldId="273"/>
        </pc:sldMkLst>
        <pc:spChg chg="mod">
          <ac:chgData name="Matthew Litaker" userId="5c9ac62446dfd6e7" providerId="LiveId" clId="{0FA9FF76-E2F5-4E5D-A4DA-7BAFCFA907A9}" dt="2025-03-03T02:45:48.893" v="492" actId="20577"/>
          <ac:spMkLst>
            <pc:docMk/>
            <pc:sldMk cId="3843312489" sldId="273"/>
            <ac:spMk id="2" creationId="{95B2C9EC-4C6E-5C4B-9498-5FC434A4601E}"/>
          </ac:spMkLst>
        </pc:spChg>
        <pc:spChg chg="mod">
          <ac:chgData name="Matthew Litaker" userId="5c9ac62446dfd6e7" providerId="LiveId" clId="{0FA9FF76-E2F5-4E5D-A4DA-7BAFCFA907A9}" dt="2025-03-03T03:35:58.594" v="1922" actId="20577"/>
          <ac:spMkLst>
            <pc:docMk/>
            <pc:sldMk cId="3843312489" sldId="273"/>
            <ac:spMk id="6" creationId="{388EB69B-45C9-981A-3208-EAC2B3342644}"/>
          </ac:spMkLst>
        </pc:spChg>
      </pc:sldChg>
      <pc:sldChg chg="modSp mod">
        <pc:chgData name="Matthew Litaker" userId="5c9ac62446dfd6e7" providerId="LiveId" clId="{0FA9FF76-E2F5-4E5D-A4DA-7BAFCFA907A9}" dt="2025-03-03T00:57:43.808" v="259" actId="1076"/>
        <pc:sldMkLst>
          <pc:docMk/>
          <pc:sldMk cId="3536256724" sldId="275"/>
        </pc:sldMkLst>
        <pc:spChg chg="mod">
          <ac:chgData name="Matthew Litaker" userId="5c9ac62446dfd6e7" providerId="LiveId" clId="{0FA9FF76-E2F5-4E5D-A4DA-7BAFCFA907A9}" dt="2025-03-03T00:57:43.808" v="259" actId="1076"/>
          <ac:spMkLst>
            <pc:docMk/>
            <pc:sldMk cId="3536256724" sldId="275"/>
            <ac:spMk id="2" creationId="{8D89AD58-A994-DE9F-31ED-876979619FC2}"/>
          </ac:spMkLst>
        </pc:spChg>
      </pc:sldChg>
      <pc:sldChg chg="modSp new mod">
        <pc:chgData name="Matthew Litaker" userId="5c9ac62446dfd6e7" providerId="LiveId" clId="{0FA9FF76-E2F5-4E5D-A4DA-7BAFCFA907A9}" dt="2025-03-03T03:29:37.742" v="1883" actId="20577"/>
        <pc:sldMkLst>
          <pc:docMk/>
          <pc:sldMk cId="4026450052" sldId="278"/>
        </pc:sldMkLst>
        <pc:spChg chg="mod">
          <ac:chgData name="Matthew Litaker" userId="5c9ac62446dfd6e7" providerId="LiveId" clId="{0FA9FF76-E2F5-4E5D-A4DA-7BAFCFA907A9}" dt="2025-03-03T03:12:37.231" v="1366" actId="20577"/>
          <ac:spMkLst>
            <pc:docMk/>
            <pc:sldMk cId="4026450052" sldId="278"/>
            <ac:spMk id="2" creationId="{64338CC0-2CC1-57AB-B173-389C28262784}"/>
          </ac:spMkLst>
        </pc:spChg>
        <pc:spChg chg="mod">
          <ac:chgData name="Matthew Litaker" userId="5c9ac62446dfd6e7" providerId="LiveId" clId="{0FA9FF76-E2F5-4E5D-A4DA-7BAFCFA907A9}" dt="2025-03-03T03:29:37.742" v="1883" actId="20577"/>
          <ac:spMkLst>
            <pc:docMk/>
            <pc:sldMk cId="4026450052" sldId="278"/>
            <ac:spMk id="3" creationId="{F38E3287-C869-AE51-F028-22D3604160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3/2/2025</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6272215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3/2/2025</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73241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3/2/2025</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32599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3/2/2025</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5182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3/2/2025</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41177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3/2/2025</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48551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3/2/2025</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92915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3/2/2025</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62828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3/2/2025</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08524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3/2/2025</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32461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3/2/2025</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400724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3/2/2025</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9244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Exploration and Analysis Project</a:t>
            </a:r>
          </a:p>
        </p:txBody>
      </p:sp>
      <p:sp>
        <p:nvSpPr>
          <p:cNvPr id="3" name="Subtitle 2"/>
          <p:cNvSpPr>
            <a:spLocks noGrp="1"/>
          </p:cNvSpPr>
          <p:nvPr>
            <p:ph type="subTitle" idx="1"/>
          </p:nvPr>
        </p:nvSpPr>
        <p:spPr/>
        <p:txBody>
          <a:bodyPr/>
          <a:lstStyle/>
          <a:p>
            <a:r>
              <a:rPr lang="en-US" dirty="0"/>
              <a:t>Matthew Litaker</a:t>
            </a:r>
          </a:p>
          <a:p>
            <a:r>
              <a:rPr lang="en-US" dirty="0"/>
              <a:t>DSC 530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6DA3-5AD3-5297-8FB2-E589EE796406}"/>
              </a:ext>
            </a:extLst>
          </p:cNvPr>
          <p:cNvSpPr>
            <a:spLocks noGrp="1"/>
          </p:cNvSpPr>
          <p:nvPr>
            <p:ph type="title"/>
          </p:nvPr>
        </p:nvSpPr>
        <p:spPr/>
        <p:txBody>
          <a:bodyPr/>
          <a:lstStyle/>
          <a:p>
            <a:r>
              <a:rPr lang="en-US" dirty="0"/>
              <a:t>Explanatory Variable: Parking</a:t>
            </a:r>
          </a:p>
        </p:txBody>
      </p:sp>
      <p:pic>
        <p:nvPicPr>
          <p:cNvPr id="7" name="Content Placeholder 6" descr="A graph of parking histogram&#10;&#10;AI-generated content may be incorrect.">
            <a:extLst>
              <a:ext uri="{FF2B5EF4-FFF2-40B4-BE49-F238E27FC236}">
                <a16:creationId xmlns:a16="http://schemas.microsoft.com/office/drawing/2014/main" id="{E9612BB4-6C52-F6C2-1BFF-67F7C7ED7D9C}"/>
              </a:ext>
            </a:extLst>
          </p:cNvPr>
          <p:cNvPicPr>
            <a:picLocks noGrp="1" noChangeAspect="1"/>
          </p:cNvPicPr>
          <p:nvPr>
            <p:ph sz="half" idx="1"/>
          </p:nvPr>
        </p:nvPicPr>
        <p:blipFill>
          <a:blip r:embed="rId2"/>
          <a:stretch>
            <a:fillRect/>
          </a:stretch>
        </p:blipFill>
        <p:spPr>
          <a:xfrm>
            <a:off x="593125" y="2266485"/>
            <a:ext cx="4852086" cy="3849379"/>
          </a:xfrm>
        </p:spPr>
      </p:pic>
      <p:sp>
        <p:nvSpPr>
          <p:cNvPr id="3" name="Content Placeholder 2">
            <a:extLst>
              <a:ext uri="{FF2B5EF4-FFF2-40B4-BE49-F238E27FC236}">
                <a16:creationId xmlns:a16="http://schemas.microsoft.com/office/drawing/2014/main" id="{2A8E5025-4283-01FE-8B52-D8D72A62E262}"/>
              </a:ext>
            </a:extLst>
          </p:cNvPr>
          <p:cNvSpPr>
            <a:spLocks noGrp="1"/>
          </p:cNvSpPr>
          <p:nvPr>
            <p:ph sz="half" idx="2"/>
          </p:nvPr>
        </p:nvSpPr>
        <p:spPr>
          <a:xfrm>
            <a:off x="5808705" y="2266485"/>
            <a:ext cx="5105400" cy="3210480"/>
          </a:xfrm>
        </p:spPr>
        <p:txBody>
          <a:bodyPr>
            <a:normAutofit fontScale="85000" lnSpcReduction="20000"/>
          </a:bodyPr>
          <a:lstStyle/>
          <a:p>
            <a:pPr marL="0" indent="0">
              <a:buNone/>
            </a:pPr>
            <a:r>
              <a:rPr lang="en-US" sz="2000" b="1" dirty="0"/>
              <a:t>Descriptive Characteristics:</a:t>
            </a:r>
          </a:p>
          <a:p>
            <a:r>
              <a:rPr lang="en-US" dirty="0"/>
              <a:t>Mean = 0.69</a:t>
            </a:r>
          </a:p>
          <a:p>
            <a:r>
              <a:rPr lang="en-US" dirty="0"/>
              <a:t>Mode = 0</a:t>
            </a:r>
          </a:p>
          <a:p>
            <a:r>
              <a:rPr lang="en-US" dirty="0"/>
              <a:t>Spread = 0.74 </a:t>
            </a:r>
          </a:p>
          <a:p>
            <a:r>
              <a:rPr lang="en-US" dirty="0"/>
              <a:t>Tails = 2</a:t>
            </a:r>
          </a:p>
          <a:p>
            <a:pPr marL="1069340" lvl="4">
              <a:buNone/>
            </a:pPr>
            <a:r>
              <a:rPr lang="en-US" sz="2000" dirty="0"/>
              <a:t> 0</a:t>
            </a:r>
          </a:p>
          <a:p>
            <a:pPr marL="1069340" lvl="4">
              <a:buNone/>
            </a:pPr>
            <a:r>
              <a:rPr lang="en-US" sz="2000" dirty="0"/>
              <a:t> 0</a:t>
            </a:r>
          </a:p>
          <a:p>
            <a:pPr marL="1069340" lvl="4">
              <a:buNone/>
            </a:pPr>
            <a:r>
              <a:rPr lang="en-US" sz="2000" dirty="0"/>
              <a:t> 0</a:t>
            </a:r>
          </a:p>
          <a:p>
            <a:pPr marL="1069340" lvl="4">
              <a:buNone/>
            </a:pPr>
            <a:r>
              <a:rPr lang="en-US" sz="2000" dirty="0"/>
              <a:t> 0</a:t>
            </a:r>
          </a:p>
          <a:p>
            <a:endParaRPr lang="en-US" dirty="0"/>
          </a:p>
        </p:txBody>
      </p:sp>
      <p:sp>
        <p:nvSpPr>
          <p:cNvPr id="4" name="Date Placeholder 3">
            <a:extLst>
              <a:ext uri="{FF2B5EF4-FFF2-40B4-BE49-F238E27FC236}">
                <a16:creationId xmlns:a16="http://schemas.microsoft.com/office/drawing/2014/main" id="{0CCB5C4A-2D20-A5D3-9724-97CB8276AA3A}"/>
              </a:ext>
            </a:extLst>
          </p:cNvPr>
          <p:cNvSpPr>
            <a:spLocks noGrp="1"/>
          </p:cNvSpPr>
          <p:nvPr>
            <p:ph type="dt" sz="half" idx="10"/>
          </p:nvPr>
        </p:nvSpPr>
        <p:spPr/>
        <p:txBody>
          <a:bodyPr/>
          <a:lstStyle/>
          <a:p>
            <a:fld id="{23292E92-8BEA-45D4-A9E3-3A938F85D4FB}" type="datetime1">
              <a:rPr lang="en-US"/>
              <a:t>3/2/2025</a:t>
            </a:fld>
            <a:endParaRPr lang="en-US" dirty="0"/>
          </a:p>
        </p:txBody>
      </p:sp>
      <p:sp>
        <p:nvSpPr>
          <p:cNvPr id="5" name="Footer Placeholder 4">
            <a:extLst>
              <a:ext uri="{FF2B5EF4-FFF2-40B4-BE49-F238E27FC236}">
                <a16:creationId xmlns:a16="http://schemas.microsoft.com/office/drawing/2014/main" id="{B272D091-665C-3833-4447-6DDA286DA80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C993F4A-D8A2-AD7C-B213-3610316F6F9C}"/>
              </a:ext>
            </a:extLst>
          </p:cNvPr>
          <p:cNvSpPr>
            <a:spLocks noGrp="1"/>
          </p:cNvSpPr>
          <p:nvPr>
            <p:ph type="sldNum" sz="quarter" idx="12"/>
          </p:nvPr>
        </p:nvSpPr>
        <p:spPr/>
        <p:txBody>
          <a:bodyPr/>
          <a:lstStyle/>
          <a:p>
            <a:fld id="{70C12960-6E85-460F-B6E3-5B82CB31AF3D}" type="slidenum">
              <a:rPr lang="en-US" dirty="0"/>
              <a:t>10</a:t>
            </a:fld>
            <a:endParaRPr lang="en-US" dirty="0"/>
          </a:p>
        </p:txBody>
      </p:sp>
      <p:sp>
        <p:nvSpPr>
          <p:cNvPr id="8" name="TextBox 7">
            <a:extLst>
              <a:ext uri="{FF2B5EF4-FFF2-40B4-BE49-F238E27FC236}">
                <a16:creationId xmlns:a16="http://schemas.microsoft.com/office/drawing/2014/main" id="{C50B8386-11D1-1DCC-B898-D1D6444DF2D1}"/>
              </a:ext>
            </a:extLst>
          </p:cNvPr>
          <p:cNvSpPr txBox="1"/>
          <p:nvPr/>
        </p:nvSpPr>
        <p:spPr>
          <a:xfrm>
            <a:off x="9111565" y="2266485"/>
            <a:ext cx="2842054" cy="1754326"/>
          </a:xfrm>
          <a:prstGeom prst="rect">
            <a:avLst/>
          </a:prstGeom>
          <a:noFill/>
        </p:spPr>
        <p:txBody>
          <a:bodyPr wrap="square" rtlCol="0">
            <a:spAutoFit/>
          </a:bodyPr>
          <a:lstStyle/>
          <a:p>
            <a:r>
              <a:rPr lang="en-US" b="1" dirty="0"/>
              <a:t>Outliers: </a:t>
            </a:r>
          </a:p>
          <a:p>
            <a:endParaRPr lang="en-US" dirty="0"/>
          </a:p>
          <a:p>
            <a:pPr marL="285750" indent="-285750">
              <a:buFont typeface="Arial" panose="020B0604020202020204" pitchFamily="34" charset="0"/>
              <a:buChar char="•"/>
            </a:pPr>
            <a:r>
              <a:rPr lang="en-US" sz="1700" dirty="0"/>
              <a:t>Value over 2</a:t>
            </a:r>
          </a:p>
          <a:p>
            <a:endParaRPr lang="en-US" dirty="0"/>
          </a:p>
          <a:p>
            <a:endParaRPr lang="en-US" dirty="0"/>
          </a:p>
          <a:p>
            <a:endParaRPr lang="en-US" dirty="0"/>
          </a:p>
        </p:txBody>
      </p:sp>
    </p:spTree>
    <p:extLst>
      <p:ext uri="{BB962C8B-B14F-4D97-AF65-F5344CB8AC3E}">
        <p14:creationId xmlns:p14="http://schemas.microsoft.com/office/powerpoint/2010/main" val="159354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6849-C1D2-1D16-8EC1-E510AC40BD24}"/>
              </a:ext>
            </a:extLst>
          </p:cNvPr>
          <p:cNvSpPr>
            <a:spLocks noGrp="1"/>
          </p:cNvSpPr>
          <p:nvPr>
            <p:ph type="title"/>
          </p:nvPr>
        </p:nvSpPr>
        <p:spPr>
          <a:xfrm>
            <a:off x="914400" y="1120487"/>
            <a:ext cx="10363200" cy="1187570"/>
          </a:xfrm>
        </p:spPr>
        <p:txBody>
          <a:bodyPr>
            <a:normAutofit fontScale="90000"/>
          </a:bodyPr>
          <a:lstStyle/>
          <a:p>
            <a:r>
              <a:rPr lang="en-US"/>
              <a:t>Probability Mass Function(PMF) comparing explanatory variable (Bathrooms) based on two scenarios (High Price and Low Price)</a:t>
            </a:r>
          </a:p>
          <a:p>
            <a:endParaRPr lang="en-US" dirty="0"/>
          </a:p>
        </p:txBody>
      </p:sp>
      <p:pic>
        <p:nvPicPr>
          <p:cNvPr id="7" name="Content Placeholder 6" descr="A comparison of a graph&#10;&#10;AI-generated content may be incorrect.">
            <a:extLst>
              <a:ext uri="{FF2B5EF4-FFF2-40B4-BE49-F238E27FC236}">
                <a16:creationId xmlns:a16="http://schemas.microsoft.com/office/drawing/2014/main" id="{CEA7ACB4-E091-3414-C041-06616D13441F}"/>
              </a:ext>
            </a:extLst>
          </p:cNvPr>
          <p:cNvPicPr>
            <a:picLocks noGrp="1" noChangeAspect="1"/>
          </p:cNvPicPr>
          <p:nvPr>
            <p:ph idx="1"/>
          </p:nvPr>
        </p:nvPicPr>
        <p:blipFill>
          <a:blip r:embed="rId2"/>
          <a:stretch>
            <a:fillRect/>
          </a:stretch>
        </p:blipFill>
        <p:spPr>
          <a:xfrm>
            <a:off x="2516176" y="2870898"/>
            <a:ext cx="7168305" cy="3746339"/>
          </a:xfrm>
        </p:spPr>
      </p:pic>
      <p:sp>
        <p:nvSpPr>
          <p:cNvPr id="4" name="Date Placeholder 3">
            <a:extLst>
              <a:ext uri="{FF2B5EF4-FFF2-40B4-BE49-F238E27FC236}">
                <a16:creationId xmlns:a16="http://schemas.microsoft.com/office/drawing/2014/main" id="{8D371747-75AB-F94B-48D2-2DF68E89D032}"/>
              </a:ext>
            </a:extLst>
          </p:cNvPr>
          <p:cNvSpPr>
            <a:spLocks noGrp="1"/>
          </p:cNvSpPr>
          <p:nvPr>
            <p:ph type="dt" sz="half" idx="10"/>
          </p:nvPr>
        </p:nvSpPr>
        <p:spPr/>
        <p:txBody>
          <a:bodyPr/>
          <a:lstStyle/>
          <a:p>
            <a:fld id="{B64132D0-6D99-45A3-A7B7-C7D28603D06A}" type="datetime1">
              <a:rPr lang="en-US"/>
              <a:t>3/2/2025</a:t>
            </a:fld>
            <a:endParaRPr lang="en-US" dirty="0"/>
          </a:p>
        </p:txBody>
      </p:sp>
      <p:sp>
        <p:nvSpPr>
          <p:cNvPr id="5" name="Footer Placeholder 4">
            <a:extLst>
              <a:ext uri="{FF2B5EF4-FFF2-40B4-BE49-F238E27FC236}">
                <a16:creationId xmlns:a16="http://schemas.microsoft.com/office/drawing/2014/main" id="{9E5C7331-13B6-F7E8-F12A-03F3CC048BB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845F6B3-EED1-DEB4-ABE6-0B9DA2C01561}"/>
              </a:ext>
            </a:extLst>
          </p:cNvPr>
          <p:cNvSpPr>
            <a:spLocks noGrp="1"/>
          </p:cNvSpPr>
          <p:nvPr>
            <p:ph type="sldNum" sz="quarter" idx="12"/>
          </p:nvPr>
        </p:nvSpPr>
        <p:spPr/>
        <p:txBody>
          <a:bodyPr/>
          <a:lstStyle/>
          <a:p>
            <a:fld id="{70C12960-6E85-460F-B6E3-5B82CB31AF3D}" type="slidenum">
              <a:rPr lang="en-US" dirty="0"/>
              <a:t>11</a:t>
            </a:fld>
            <a:endParaRPr lang="en-US" dirty="0"/>
          </a:p>
        </p:txBody>
      </p:sp>
    </p:spTree>
    <p:extLst>
      <p:ext uri="{BB962C8B-B14F-4D97-AF65-F5344CB8AC3E}">
        <p14:creationId xmlns:p14="http://schemas.microsoft.com/office/powerpoint/2010/main" val="2574588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DDEC-1901-AFC0-0CEE-1574BCD49FCA}"/>
              </a:ext>
            </a:extLst>
          </p:cNvPr>
          <p:cNvSpPr>
            <a:spLocks noGrp="1"/>
          </p:cNvSpPr>
          <p:nvPr>
            <p:ph type="title"/>
          </p:nvPr>
        </p:nvSpPr>
        <p:spPr/>
        <p:txBody>
          <a:bodyPr>
            <a:normAutofit fontScale="90000"/>
          </a:bodyPr>
          <a:lstStyle/>
          <a:p>
            <a:r>
              <a:rPr lang="en-US" dirty="0"/>
              <a:t>Cumulative Distribution Function(CDF) on an explanatory variable (Area)</a:t>
            </a:r>
          </a:p>
          <a:p>
            <a:endParaRPr lang="en-US" dirty="0"/>
          </a:p>
        </p:txBody>
      </p:sp>
      <p:pic>
        <p:nvPicPr>
          <p:cNvPr id="7" name="Content Placeholder 6" descr="A graph of a house size&#10;&#10;AI-generated content may be incorrect.">
            <a:extLst>
              <a:ext uri="{FF2B5EF4-FFF2-40B4-BE49-F238E27FC236}">
                <a16:creationId xmlns:a16="http://schemas.microsoft.com/office/drawing/2014/main" id="{F5AE07CE-07EB-E2E4-2209-77440A122743}"/>
              </a:ext>
            </a:extLst>
          </p:cNvPr>
          <p:cNvPicPr>
            <a:picLocks noGrp="1" noChangeAspect="1"/>
          </p:cNvPicPr>
          <p:nvPr>
            <p:ph sz="half" idx="2"/>
          </p:nvPr>
        </p:nvPicPr>
        <p:blipFill>
          <a:blip r:embed="rId2"/>
          <a:stretch>
            <a:fillRect/>
          </a:stretch>
        </p:blipFill>
        <p:spPr>
          <a:xfrm>
            <a:off x="578414" y="2608407"/>
            <a:ext cx="4922286" cy="3737119"/>
          </a:xfrm>
        </p:spPr>
      </p:pic>
      <p:sp>
        <p:nvSpPr>
          <p:cNvPr id="10" name="Content Placeholder 9">
            <a:extLst>
              <a:ext uri="{FF2B5EF4-FFF2-40B4-BE49-F238E27FC236}">
                <a16:creationId xmlns:a16="http://schemas.microsoft.com/office/drawing/2014/main" id="{87A52AF1-25B5-9C41-8876-2743B10DD16D}"/>
              </a:ext>
            </a:extLst>
          </p:cNvPr>
          <p:cNvSpPr>
            <a:spLocks noGrp="1"/>
          </p:cNvSpPr>
          <p:nvPr>
            <p:ph sz="quarter" idx="4"/>
          </p:nvPr>
        </p:nvSpPr>
        <p:spPr>
          <a:xfrm>
            <a:off x="6137564" y="2608407"/>
            <a:ext cx="5304414" cy="3581255"/>
          </a:xfrm>
        </p:spPr>
        <p:txBody>
          <a:bodyPr/>
          <a:lstStyle/>
          <a:p>
            <a:r>
              <a:rPr lang="en-US" dirty="0"/>
              <a:t>The CDF shows that houses begin to rise in value as square footage becomes larger. This directly aligns with exploring which physical feature has the most significant effect on housing costs. </a:t>
            </a:r>
          </a:p>
        </p:txBody>
      </p:sp>
      <p:sp>
        <p:nvSpPr>
          <p:cNvPr id="4" name="Date Placeholder 3">
            <a:extLst>
              <a:ext uri="{FF2B5EF4-FFF2-40B4-BE49-F238E27FC236}">
                <a16:creationId xmlns:a16="http://schemas.microsoft.com/office/drawing/2014/main" id="{4C00B269-4A40-63C9-E650-C65DB0E9B2EB}"/>
              </a:ext>
            </a:extLst>
          </p:cNvPr>
          <p:cNvSpPr>
            <a:spLocks noGrp="1"/>
          </p:cNvSpPr>
          <p:nvPr>
            <p:ph type="dt" sz="half" idx="10"/>
          </p:nvPr>
        </p:nvSpPr>
        <p:spPr/>
        <p:txBody>
          <a:bodyPr/>
          <a:lstStyle/>
          <a:p>
            <a:fld id="{76409918-965B-41B3-B0E8-5E453DDFE9F6}" type="datetime1">
              <a:rPr lang="en-US"/>
              <a:t>3/2/2025</a:t>
            </a:fld>
            <a:endParaRPr lang="en-US" dirty="0"/>
          </a:p>
        </p:txBody>
      </p:sp>
      <p:sp>
        <p:nvSpPr>
          <p:cNvPr id="5" name="Footer Placeholder 4">
            <a:extLst>
              <a:ext uri="{FF2B5EF4-FFF2-40B4-BE49-F238E27FC236}">
                <a16:creationId xmlns:a16="http://schemas.microsoft.com/office/drawing/2014/main" id="{7E1DA423-DCE7-B054-94A8-1340EFD68C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BBB88DE-B2E6-0511-7794-973EF4F378A1}"/>
              </a:ext>
            </a:extLst>
          </p:cNvPr>
          <p:cNvSpPr>
            <a:spLocks noGrp="1"/>
          </p:cNvSpPr>
          <p:nvPr>
            <p:ph type="sldNum" sz="quarter" idx="12"/>
          </p:nvPr>
        </p:nvSpPr>
        <p:spPr/>
        <p:txBody>
          <a:bodyPr/>
          <a:lstStyle/>
          <a:p>
            <a:fld id="{70C12960-6E85-460F-B6E3-5B82CB31AF3D}" type="slidenum">
              <a:rPr lang="en-US" dirty="0"/>
              <a:t>12</a:t>
            </a:fld>
            <a:endParaRPr lang="en-US" dirty="0"/>
          </a:p>
        </p:txBody>
      </p:sp>
    </p:spTree>
    <p:extLst>
      <p:ext uri="{BB962C8B-B14F-4D97-AF65-F5344CB8AC3E}">
        <p14:creationId xmlns:p14="http://schemas.microsoft.com/office/powerpoint/2010/main" val="113221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C9EC-4C6E-5C4B-9498-5FC434A4601E}"/>
              </a:ext>
            </a:extLst>
          </p:cNvPr>
          <p:cNvSpPr>
            <a:spLocks noGrp="1"/>
          </p:cNvSpPr>
          <p:nvPr>
            <p:ph type="title"/>
          </p:nvPr>
        </p:nvSpPr>
        <p:spPr/>
        <p:txBody>
          <a:bodyPr>
            <a:normAutofit fontScale="90000"/>
          </a:bodyPr>
          <a:lstStyle/>
          <a:p>
            <a:r>
              <a:rPr lang="en-US" dirty="0"/>
              <a:t>Analytical Distribution (Normal) on an explanatory variable (Bedrooms)</a:t>
            </a:r>
          </a:p>
          <a:p>
            <a:endParaRPr lang="en-US" dirty="0"/>
          </a:p>
        </p:txBody>
      </p:sp>
      <p:pic>
        <p:nvPicPr>
          <p:cNvPr id="10" name="Content Placeholder 9" descr="A graph of a normal distribution&#10;&#10;AI-generated content may be incorrect.">
            <a:extLst>
              <a:ext uri="{FF2B5EF4-FFF2-40B4-BE49-F238E27FC236}">
                <a16:creationId xmlns:a16="http://schemas.microsoft.com/office/drawing/2014/main" id="{FC0241FE-F1F8-56D8-D5BB-70953F8812AB}"/>
              </a:ext>
            </a:extLst>
          </p:cNvPr>
          <p:cNvPicPr>
            <a:picLocks noGrp="1" noChangeAspect="1"/>
          </p:cNvPicPr>
          <p:nvPr>
            <p:ph sz="half" idx="2"/>
          </p:nvPr>
        </p:nvPicPr>
        <p:blipFill>
          <a:blip r:embed="rId2"/>
          <a:stretch>
            <a:fillRect/>
          </a:stretch>
        </p:blipFill>
        <p:spPr>
          <a:xfrm>
            <a:off x="562586" y="2573771"/>
            <a:ext cx="4771918" cy="3867005"/>
          </a:xfrm>
        </p:spPr>
      </p:pic>
      <p:sp>
        <p:nvSpPr>
          <p:cNvPr id="6" name="Content Placeholder 5">
            <a:extLst>
              <a:ext uri="{FF2B5EF4-FFF2-40B4-BE49-F238E27FC236}">
                <a16:creationId xmlns:a16="http://schemas.microsoft.com/office/drawing/2014/main" id="{388EB69B-45C9-981A-3208-EAC2B3342644}"/>
              </a:ext>
            </a:extLst>
          </p:cNvPr>
          <p:cNvSpPr>
            <a:spLocks noGrp="1"/>
          </p:cNvSpPr>
          <p:nvPr>
            <p:ph sz="quarter" idx="4"/>
          </p:nvPr>
        </p:nvSpPr>
        <p:spPr>
          <a:xfrm>
            <a:off x="6172200" y="2850206"/>
            <a:ext cx="5183188" cy="3182937"/>
          </a:xfrm>
        </p:spPr>
        <p:txBody>
          <a:bodyPr/>
          <a:lstStyle/>
          <a:p>
            <a:r>
              <a:rPr lang="en-US" dirty="0"/>
              <a:t>Considering that the variable tested for this distribution </a:t>
            </a:r>
            <a:r>
              <a:rPr lang="en-US"/>
              <a:t>has smaller values</a:t>
            </a:r>
            <a:r>
              <a:rPr lang="en-US" dirty="0"/>
              <a:t>, the data appears to follow the model well. This applies to the dataset by showing the number of bedrooms as the percentile rises. </a:t>
            </a:r>
          </a:p>
        </p:txBody>
      </p:sp>
      <p:sp>
        <p:nvSpPr>
          <p:cNvPr id="7" name="Date Placeholder 6">
            <a:extLst>
              <a:ext uri="{FF2B5EF4-FFF2-40B4-BE49-F238E27FC236}">
                <a16:creationId xmlns:a16="http://schemas.microsoft.com/office/drawing/2014/main" id="{D9DE37C5-8506-9095-C575-F13BEB21246A}"/>
              </a:ext>
            </a:extLst>
          </p:cNvPr>
          <p:cNvSpPr>
            <a:spLocks noGrp="1"/>
          </p:cNvSpPr>
          <p:nvPr>
            <p:ph type="dt" sz="half" idx="10"/>
          </p:nvPr>
        </p:nvSpPr>
        <p:spPr/>
        <p:txBody>
          <a:bodyPr/>
          <a:lstStyle/>
          <a:p>
            <a:fld id="{0DB94B3F-53D0-4338-8862-3873E055CC69}" type="datetime1">
              <a:rPr lang="en-US"/>
              <a:t>3/2/2025</a:t>
            </a:fld>
            <a:endParaRPr lang="en-US" dirty="0"/>
          </a:p>
        </p:txBody>
      </p:sp>
      <p:sp>
        <p:nvSpPr>
          <p:cNvPr id="8" name="Footer Placeholder 7">
            <a:extLst>
              <a:ext uri="{FF2B5EF4-FFF2-40B4-BE49-F238E27FC236}">
                <a16:creationId xmlns:a16="http://schemas.microsoft.com/office/drawing/2014/main" id="{67530D53-77D2-E3AF-6A66-8B6F51CC4EF9}"/>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5DEE872-EA25-C6B6-A9AC-74C3FACFCC23}"/>
              </a:ext>
            </a:extLst>
          </p:cNvPr>
          <p:cNvSpPr>
            <a:spLocks noGrp="1"/>
          </p:cNvSpPr>
          <p:nvPr>
            <p:ph type="sldNum" sz="quarter" idx="12"/>
          </p:nvPr>
        </p:nvSpPr>
        <p:spPr/>
        <p:txBody>
          <a:bodyPr/>
          <a:lstStyle/>
          <a:p>
            <a:fld id="{70C12960-6E85-460F-B6E3-5B82CB31AF3D}" type="slidenum">
              <a:rPr lang="en-US" dirty="0"/>
              <a:t>13</a:t>
            </a:fld>
            <a:endParaRPr lang="en-US" dirty="0"/>
          </a:p>
        </p:txBody>
      </p:sp>
    </p:spTree>
    <p:extLst>
      <p:ext uri="{BB962C8B-B14F-4D97-AF65-F5344CB8AC3E}">
        <p14:creationId xmlns:p14="http://schemas.microsoft.com/office/powerpoint/2010/main" val="384331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C5BB-D2D1-9B42-1AED-80D2607C4899}"/>
              </a:ext>
            </a:extLst>
          </p:cNvPr>
          <p:cNvSpPr>
            <a:spLocks noGrp="1"/>
          </p:cNvSpPr>
          <p:nvPr>
            <p:ph type="title"/>
          </p:nvPr>
        </p:nvSpPr>
        <p:spPr>
          <a:xfrm>
            <a:off x="903969" y="1033894"/>
            <a:ext cx="10442760" cy="939753"/>
          </a:xfrm>
        </p:spPr>
        <p:txBody>
          <a:bodyPr vert="horz" lIns="91440" tIns="45720" rIns="91440" bIns="45720" rtlCol="0" anchor="t">
            <a:noAutofit/>
          </a:bodyPr>
          <a:lstStyle/>
          <a:p>
            <a:r>
              <a:rPr lang="en-US" sz="3200" dirty="0"/>
              <a:t>Scatter plot and values (Covariance, Correlation, and Spearman Correlation) comparing the dependent variable (Price) against an explanatory variable (Stories)</a:t>
            </a:r>
          </a:p>
          <a:p>
            <a:endParaRPr lang="en-US" dirty="0"/>
          </a:p>
        </p:txBody>
      </p:sp>
      <p:pic>
        <p:nvPicPr>
          <p:cNvPr id="10" name="Content Placeholder 9" descr="A graph with blue dots&#10;&#10;AI-generated content may be incorrect.">
            <a:extLst>
              <a:ext uri="{FF2B5EF4-FFF2-40B4-BE49-F238E27FC236}">
                <a16:creationId xmlns:a16="http://schemas.microsoft.com/office/drawing/2014/main" id="{5B096193-9A58-B977-0187-AF339FBD6E32}"/>
              </a:ext>
            </a:extLst>
          </p:cNvPr>
          <p:cNvPicPr>
            <a:picLocks noGrp="1" noChangeAspect="1"/>
          </p:cNvPicPr>
          <p:nvPr>
            <p:ph sz="half" idx="2"/>
          </p:nvPr>
        </p:nvPicPr>
        <p:blipFill>
          <a:blip r:embed="rId2"/>
          <a:stretch>
            <a:fillRect/>
          </a:stretch>
        </p:blipFill>
        <p:spPr>
          <a:xfrm>
            <a:off x="687558" y="2565111"/>
            <a:ext cx="5171405" cy="4074823"/>
          </a:xfrm>
        </p:spPr>
      </p:pic>
      <p:sp>
        <p:nvSpPr>
          <p:cNvPr id="6" name="Content Placeholder 5">
            <a:extLst>
              <a:ext uri="{FF2B5EF4-FFF2-40B4-BE49-F238E27FC236}">
                <a16:creationId xmlns:a16="http://schemas.microsoft.com/office/drawing/2014/main" id="{DFF0A70D-DDBB-B383-EA3B-6A0DF49EA611}"/>
              </a:ext>
            </a:extLst>
          </p:cNvPr>
          <p:cNvSpPr>
            <a:spLocks noGrp="1"/>
          </p:cNvSpPr>
          <p:nvPr>
            <p:ph sz="quarter" idx="4"/>
          </p:nvPr>
        </p:nvSpPr>
        <p:spPr/>
        <p:txBody>
          <a:bodyPr vert="horz" lIns="91440" tIns="45720" rIns="91440" bIns="45720" rtlCol="0" anchor="t">
            <a:normAutofit/>
          </a:bodyPr>
          <a:lstStyle/>
          <a:p>
            <a:r>
              <a:rPr lang="en-US" dirty="0"/>
              <a:t>Covariance</a:t>
            </a:r>
          </a:p>
          <a:p>
            <a:pPr marL="493395" lvl="1">
              <a:buFont typeface="Courier New" panose="020B0604020202020204" pitchFamily="34" charset="0"/>
              <a:buChar char="o"/>
            </a:pPr>
            <a:r>
              <a:rPr lang="en-US" dirty="0">
                <a:latin typeface="Grandview Display"/>
              </a:rPr>
              <a:t>681392.07</a:t>
            </a:r>
          </a:p>
          <a:p>
            <a:r>
              <a:rPr lang="en-US" dirty="0"/>
              <a:t>Correlation</a:t>
            </a:r>
          </a:p>
          <a:p>
            <a:pPr marL="493395" lvl="1">
              <a:buFont typeface="Courier New" panose="020B0604020202020204" pitchFamily="34" charset="0"/>
              <a:buChar char="o"/>
            </a:pPr>
            <a:r>
              <a:rPr lang="en-US" dirty="0">
                <a:latin typeface="Grandview Display"/>
              </a:rPr>
              <a:t>0.42</a:t>
            </a:r>
          </a:p>
          <a:p>
            <a:r>
              <a:rPr lang="en-US" dirty="0"/>
              <a:t>Spearman Correlation</a:t>
            </a:r>
            <a:endParaRPr lang="en-US"/>
          </a:p>
          <a:p>
            <a:pPr marL="493395" lvl="1">
              <a:buFont typeface="Courier New" panose="020B0604020202020204" pitchFamily="34" charset="0"/>
              <a:buChar char="o"/>
            </a:pPr>
            <a:r>
              <a:rPr lang="en-US" dirty="0"/>
              <a:t>0.36</a:t>
            </a:r>
          </a:p>
        </p:txBody>
      </p:sp>
      <p:sp>
        <p:nvSpPr>
          <p:cNvPr id="7" name="Date Placeholder 6">
            <a:extLst>
              <a:ext uri="{FF2B5EF4-FFF2-40B4-BE49-F238E27FC236}">
                <a16:creationId xmlns:a16="http://schemas.microsoft.com/office/drawing/2014/main" id="{BC818D13-17AB-A2C6-96D7-3ABF07BC035C}"/>
              </a:ext>
            </a:extLst>
          </p:cNvPr>
          <p:cNvSpPr>
            <a:spLocks noGrp="1"/>
          </p:cNvSpPr>
          <p:nvPr>
            <p:ph type="dt" sz="half" idx="10"/>
          </p:nvPr>
        </p:nvSpPr>
        <p:spPr/>
        <p:txBody>
          <a:bodyPr/>
          <a:lstStyle/>
          <a:p>
            <a:fld id="{686855D1-7560-4DEF-866C-AF0C3D66FB23}" type="datetime1">
              <a:rPr lang="en-US"/>
              <a:t>3/2/2025</a:t>
            </a:fld>
            <a:endParaRPr lang="en-US" dirty="0"/>
          </a:p>
        </p:txBody>
      </p:sp>
      <p:sp>
        <p:nvSpPr>
          <p:cNvPr id="8" name="Footer Placeholder 7">
            <a:extLst>
              <a:ext uri="{FF2B5EF4-FFF2-40B4-BE49-F238E27FC236}">
                <a16:creationId xmlns:a16="http://schemas.microsoft.com/office/drawing/2014/main" id="{06A90DF7-1723-45EC-84C7-C552D029156F}"/>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24704914-6A27-5BB7-4832-7E62A41764AB}"/>
              </a:ext>
            </a:extLst>
          </p:cNvPr>
          <p:cNvSpPr>
            <a:spLocks noGrp="1"/>
          </p:cNvSpPr>
          <p:nvPr>
            <p:ph type="sldNum" sz="quarter" idx="12"/>
          </p:nvPr>
        </p:nvSpPr>
        <p:spPr/>
        <p:txBody>
          <a:bodyPr/>
          <a:lstStyle/>
          <a:p>
            <a:fld id="{70C12960-6E85-460F-B6E3-5B82CB31AF3D}" type="slidenum">
              <a:rPr lang="en-US" dirty="0"/>
              <a:t>14</a:t>
            </a:fld>
            <a:endParaRPr lang="en-US" dirty="0"/>
          </a:p>
        </p:txBody>
      </p:sp>
    </p:spTree>
    <p:extLst>
      <p:ext uri="{BB962C8B-B14F-4D97-AF65-F5344CB8AC3E}">
        <p14:creationId xmlns:p14="http://schemas.microsoft.com/office/powerpoint/2010/main" val="269145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AD58-A994-DE9F-31ED-876979619FC2}"/>
              </a:ext>
            </a:extLst>
          </p:cNvPr>
          <p:cNvSpPr>
            <a:spLocks noGrp="1"/>
          </p:cNvSpPr>
          <p:nvPr>
            <p:ph type="title"/>
          </p:nvPr>
        </p:nvSpPr>
        <p:spPr>
          <a:xfrm>
            <a:off x="912628" y="1014236"/>
            <a:ext cx="10442760" cy="939753"/>
          </a:xfrm>
        </p:spPr>
        <p:txBody>
          <a:bodyPr>
            <a:noAutofit/>
          </a:bodyPr>
          <a:lstStyle/>
          <a:p>
            <a:r>
              <a:rPr lang="en-US" sz="3200" dirty="0"/>
              <a:t>Scatter plot and values (Covariance, Correlation, and Spearman Correlation) comparing the dependent variable (Price) against an explanatory variable (Parking)</a:t>
            </a:r>
            <a:endParaRPr lang="en-US" dirty="0"/>
          </a:p>
        </p:txBody>
      </p:sp>
      <p:pic>
        <p:nvPicPr>
          <p:cNvPr id="10" name="Content Placeholder 9" descr="A graph of blue dots&#10;&#10;AI-generated content may be incorrect.">
            <a:extLst>
              <a:ext uri="{FF2B5EF4-FFF2-40B4-BE49-F238E27FC236}">
                <a16:creationId xmlns:a16="http://schemas.microsoft.com/office/drawing/2014/main" id="{BC97B3D5-551B-A1A7-F6C1-A96DDE509F34}"/>
              </a:ext>
            </a:extLst>
          </p:cNvPr>
          <p:cNvPicPr>
            <a:picLocks noGrp="1" noChangeAspect="1"/>
          </p:cNvPicPr>
          <p:nvPr>
            <p:ph sz="half" idx="2"/>
          </p:nvPr>
        </p:nvPicPr>
        <p:blipFill>
          <a:blip r:embed="rId2"/>
          <a:stretch>
            <a:fillRect/>
          </a:stretch>
        </p:blipFill>
        <p:spPr>
          <a:xfrm>
            <a:off x="912695" y="2746953"/>
            <a:ext cx="4634541" cy="3693823"/>
          </a:xfrm>
        </p:spPr>
      </p:pic>
      <p:sp>
        <p:nvSpPr>
          <p:cNvPr id="6" name="Content Placeholder 5">
            <a:extLst>
              <a:ext uri="{FF2B5EF4-FFF2-40B4-BE49-F238E27FC236}">
                <a16:creationId xmlns:a16="http://schemas.microsoft.com/office/drawing/2014/main" id="{7B62C19B-8D50-0E50-7D7B-1D3B6CD4AB1D}"/>
              </a:ext>
            </a:extLst>
          </p:cNvPr>
          <p:cNvSpPr>
            <a:spLocks noGrp="1"/>
          </p:cNvSpPr>
          <p:nvPr>
            <p:ph sz="quarter" idx="4"/>
          </p:nvPr>
        </p:nvSpPr>
        <p:spPr/>
        <p:txBody>
          <a:bodyPr vert="horz" lIns="91440" tIns="45720" rIns="91440" bIns="45720" rtlCol="0" anchor="t">
            <a:normAutofit/>
          </a:bodyPr>
          <a:lstStyle/>
          <a:p>
            <a:r>
              <a:rPr lang="en-US" dirty="0"/>
              <a:t>Covariance</a:t>
            </a:r>
          </a:p>
          <a:p>
            <a:pPr marL="493395" lvl="1">
              <a:buFont typeface="Courier New,monospace" panose="020B0604020202020204" pitchFamily="34" charset="0"/>
              <a:buChar char="o"/>
            </a:pPr>
            <a:r>
              <a:rPr lang="en-US" dirty="0">
                <a:latin typeface="Grandview Display"/>
              </a:rPr>
              <a:t>618330.69</a:t>
            </a:r>
          </a:p>
          <a:p>
            <a:pPr>
              <a:buFont typeface="Courier New,monospace" panose="020B0604020202020204" pitchFamily="34" charset="0"/>
              <a:buChar char="o"/>
            </a:pPr>
            <a:r>
              <a:rPr lang="en-US" dirty="0"/>
              <a:t>Correlation</a:t>
            </a:r>
          </a:p>
          <a:p>
            <a:pPr marL="493395" lvl="1">
              <a:buFont typeface="Courier New,monospace" panose="020B0604020202020204" pitchFamily="34" charset="0"/>
              <a:buChar char="o"/>
            </a:pPr>
            <a:r>
              <a:rPr lang="en-US" dirty="0"/>
              <a:t>0.38</a:t>
            </a:r>
          </a:p>
          <a:p>
            <a:pPr>
              <a:buFont typeface="Courier New,monospace" panose="020B0604020202020204" pitchFamily="34" charset="0"/>
              <a:buChar char="o"/>
            </a:pPr>
            <a:r>
              <a:rPr lang="en-US" dirty="0"/>
              <a:t>Spearman Correlation</a:t>
            </a:r>
          </a:p>
          <a:p>
            <a:pPr marL="493395" lvl="1">
              <a:buFont typeface="Courier New,monospace" panose="020B0604020202020204" pitchFamily="34" charset="0"/>
              <a:buChar char="o"/>
            </a:pPr>
            <a:r>
              <a:rPr lang="en-US" dirty="0"/>
              <a:t>0.37</a:t>
            </a:r>
          </a:p>
        </p:txBody>
      </p:sp>
      <p:sp>
        <p:nvSpPr>
          <p:cNvPr id="7" name="Date Placeholder 6">
            <a:extLst>
              <a:ext uri="{FF2B5EF4-FFF2-40B4-BE49-F238E27FC236}">
                <a16:creationId xmlns:a16="http://schemas.microsoft.com/office/drawing/2014/main" id="{E7956E26-A0B6-822D-371F-E1856E46EEDA}"/>
              </a:ext>
            </a:extLst>
          </p:cNvPr>
          <p:cNvSpPr>
            <a:spLocks noGrp="1"/>
          </p:cNvSpPr>
          <p:nvPr>
            <p:ph type="dt" sz="half" idx="10"/>
          </p:nvPr>
        </p:nvSpPr>
        <p:spPr/>
        <p:txBody>
          <a:bodyPr/>
          <a:lstStyle/>
          <a:p>
            <a:fld id="{4E42188B-F131-436D-B14E-BD29EB9BC12E}" type="datetime1">
              <a:rPr lang="en-US"/>
              <a:t>3/2/2025</a:t>
            </a:fld>
            <a:endParaRPr lang="en-US" dirty="0"/>
          </a:p>
        </p:txBody>
      </p:sp>
      <p:sp>
        <p:nvSpPr>
          <p:cNvPr id="8" name="Footer Placeholder 7">
            <a:extLst>
              <a:ext uri="{FF2B5EF4-FFF2-40B4-BE49-F238E27FC236}">
                <a16:creationId xmlns:a16="http://schemas.microsoft.com/office/drawing/2014/main" id="{1734A9BB-09E0-C9A2-DE83-1E60A439FB44}"/>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19D85D7-1EC2-827A-282F-0FB8D57B8ABF}"/>
              </a:ext>
            </a:extLst>
          </p:cNvPr>
          <p:cNvSpPr>
            <a:spLocks noGrp="1"/>
          </p:cNvSpPr>
          <p:nvPr>
            <p:ph type="sldNum" sz="quarter" idx="12"/>
          </p:nvPr>
        </p:nvSpPr>
        <p:spPr/>
        <p:txBody>
          <a:bodyPr/>
          <a:lstStyle/>
          <a:p>
            <a:fld id="{70C12960-6E85-460F-B6E3-5B82CB31AF3D}" type="slidenum">
              <a:rPr lang="en-US" dirty="0"/>
              <a:t>15</a:t>
            </a:fld>
            <a:endParaRPr lang="en-US" dirty="0"/>
          </a:p>
        </p:txBody>
      </p:sp>
    </p:spTree>
    <p:extLst>
      <p:ext uri="{BB962C8B-B14F-4D97-AF65-F5344CB8AC3E}">
        <p14:creationId xmlns:p14="http://schemas.microsoft.com/office/powerpoint/2010/main" val="3536256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0C70-FA82-0717-BF8F-0433392958E9}"/>
              </a:ext>
            </a:extLst>
          </p:cNvPr>
          <p:cNvSpPr>
            <a:spLocks noGrp="1"/>
          </p:cNvSpPr>
          <p:nvPr>
            <p:ph type="title"/>
          </p:nvPr>
        </p:nvSpPr>
        <p:spPr/>
        <p:txBody>
          <a:bodyPr>
            <a:normAutofit fontScale="90000"/>
          </a:bodyPr>
          <a:lstStyle/>
          <a:p>
            <a:r>
              <a:rPr lang="en-US" dirty="0"/>
              <a:t>Permutation Test results between Area and Price</a:t>
            </a:r>
          </a:p>
        </p:txBody>
      </p:sp>
      <p:sp>
        <p:nvSpPr>
          <p:cNvPr id="3" name="Content Placeholder 2">
            <a:extLst>
              <a:ext uri="{FF2B5EF4-FFF2-40B4-BE49-F238E27FC236}">
                <a16:creationId xmlns:a16="http://schemas.microsoft.com/office/drawing/2014/main" id="{D7CDC713-34AF-595D-8999-A06E53619EC6}"/>
              </a:ext>
            </a:extLst>
          </p:cNvPr>
          <p:cNvSpPr>
            <a:spLocks noGrp="1"/>
          </p:cNvSpPr>
          <p:nvPr>
            <p:ph idx="1"/>
          </p:nvPr>
        </p:nvSpPr>
        <p:spPr/>
        <p:txBody>
          <a:bodyPr vert="horz" lIns="91440" tIns="45720" rIns="91440" bIns="45720" rtlCol="0" anchor="t">
            <a:normAutofit/>
          </a:bodyPr>
          <a:lstStyle/>
          <a:p>
            <a:r>
              <a:rPr lang="en-US" sz="2400" dirty="0"/>
              <a:t>The </a:t>
            </a:r>
            <a:r>
              <a:rPr lang="en-US" sz="2400" dirty="0" err="1"/>
              <a:t>pvalue</a:t>
            </a:r>
            <a:r>
              <a:rPr lang="en-US" sz="2400" dirty="0"/>
              <a:t> of this test is 0.0
The actual correlation value is 0.5359973457780802
The largest value seen under the simulation is 0.14230594749565526</a:t>
            </a:r>
          </a:p>
        </p:txBody>
      </p:sp>
      <p:sp>
        <p:nvSpPr>
          <p:cNvPr id="4" name="Date Placeholder 3">
            <a:extLst>
              <a:ext uri="{FF2B5EF4-FFF2-40B4-BE49-F238E27FC236}">
                <a16:creationId xmlns:a16="http://schemas.microsoft.com/office/drawing/2014/main" id="{2F88D183-7D39-4CAD-50C3-901609E0F500}"/>
              </a:ext>
            </a:extLst>
          </p:cNvPr>
          <p:cNvSpPr>
            <a:spLocks noGrp="1"/>
          </p:cNvSpPr>
          <p:nvPr>
            <p:ph type="dt" sz="half" idx="10"/>
          </p:nvPr>
        </p:nvSpPr>
        <p:spPr/>
        <p:txBody>
          <a:bodyPr/>
          <a:lstStyle/>
          <a:p>
            <a:fld id="{520B11C4-1359-4A58-A996-6D90E427381C}" type="datetime1">
              <a:rPr lang="en-US"/>
              <a:t>3/2/2025</a:t>
            </a:fld>
            <a:endParaRPr lang="en-US" dirty="0"/>
          </a:p>
        </p:txBody>
      </p:sp>
      <p:sp>
        <p:nvSpPr>
          <p:cNvPr id="5" name="Footer Placeholder 4">
            <a:extLst>
              <a:ext uri="{FF2B5EF4-FFF2-40B4-BE49-F238E27FC236}">
                <a16:creationId xmlns:a16="http://schemas.microsoft.com/office/drawing/2014/main" id="{B70FBAB1-F946-5A30-3901-9D8C0242705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441A83B-A2FB-BBD2-B944-ED43563C8703}"/>
              </a:ext>
            </a:extLst>
          </p:cNvPr>
          <p:cNvSpPr>
            <a:spLocks noGrp="1"/>
          </p:cNvSpPr>
          <p:nvPr>
            <p:ph type="sldNum" sz="quarter" idx="12"/>
          </p:nvPr>
        </p:nvSpPr>
        <p:spPr/>
        <p:txBody>
          <a:bodyPr/>
          <a:lstStyle/>
          <a:p>
            <a:fld id="{70C12960-6E85-460F-B6E3-5B82CB31AF3D}" type="slidenum">
              <a:rPr lang="en-US" dirty="0"/>
              <a:t>16</a:t>
            </a:fld>
            <a:endParaRPr lang="en-US" dirty="0"/>
          </a:p>
        </p:txBody>
      </p:sp>
    </p:spTree>
    <p:extLst>
      <p:ext uri="{BB962C8B-B14F-4D97-AF65-F5344CB8AC3E}">
        <p14:creationId xmlns:p14="http://schemas.microsoft.com/office/powerpoint/2010/main" val="4142455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A2C0-8C97-8316-9A06-56021191A828}"/>
              </a:ext>
            </a:extLst>
          </p:cNvPr>
          <p:cNvSpPr>
            <a:spLocks noGrp="1"/>
          </p:cNvSpPr>
          <p:nvPr>
            <p:ph type="title"/>
          </p:nvPr>
        </p:nvSpPr>
        <p:spPr>
          <a:xfrm>
            <a:off x="819150" y="1025237"/>
            <a:ext cx="10363200" cy="1187570"/>
          </a:xfrm>
        </p:spPr>
        <p:txBody>
          <a:bodyPr vert="horz" lIns="91440" tIns="45720" rIns="91440" bIns="45720" rtlCol="0" anchor="t">
            <a:noAutofit/>
          </a:bodyPr>
          <a:lstStyle/>
          <a:p>
            <a:r>
              <a:rPr lang="en-US" sz="2800" dirty="0"/>
              <a:t>Regression Analysis between Price (dependent variable) and Bedrooms (explanatory variable)</a:t>
            </a:r>
          </a:p>
          <a:p>
            <a:endParaRPr lang="en-US" dirty="0"/>
          </a:p>
        </p:txBody>
      </p:sp>
      <p:pic>
        <p:nvPicPr>
          <p:cNvPr id="7" name="Content Placeholder 6" descr="A screenshot of a computer&#10;&#10;AI-generated content may be incorrect.">
            <a:extLst>
              <a:ext uri="{FF2B5EF4-FFF2-40B4-BE49-F238E27FC236}">
                <a16:creationId xmlns:a16="http://schemas.microsoft.com/office/drawing/2014/main" id="{21FA081C-6190-406D-E3F6-2CFAE3FA93BA}"/>
              </a:ext>
            </a:extLst>
          </p:cNvPr>
          <p:cNvPicPr>
            <a:picLocks noGrp="1" noChangeAspect="1"/>
          </p:cNvPicPr>
          <p:nvPr>
            <p:ph idx="1"/>
          </p:nvPr>
        </p:nvPicPr>
        <p:blipFill>
          <a:blip r:embed="rId2"/>
          <a:stretch>
            <a:fillRect/>
          </a:stretch>
        </p:blipFill>
        <p:spPr>
          <a:xfrm>
            <a:off x="3984739" y="1927057"/>
            <a:ext cx="4023363" cy="4724817"/>
          </a:xfrm>
        </p:spPr>
      </p:pic>
      <p:sp>
        <p:nvSpPr>
          <p:cNvPr id="4" name="Date Placeholder 3">
            <a:extLst>
              <a:ext uri="{FF2B5EF4-FFF2-40B4-BE49-F238E27FC236}">
                <a16:creationId xmlns:a16="http://schemas.microsoft.com/office/drawing/2014/main" id="{6C9974C0-984F-F326-AAFF-85D820E8C375}"/>
              </a:ext>
            </a:extLst>
          </p:cNvPr>
          <p:cNvSpPr>
            <a:spLocks noGrp="1"/>
          </p:cNvSpPr>
          <p:nvPr>
            <p:ph type="dt" sz="half" idx="10"/>
          </p:nvPr>
        </p:nvSpPr>
        <p:spPr/>
        <p:txBody>
          <a:bodyPr/>
          <a:lstStyle/>
          <a:p>
            <a:fld id="{FA3427AB-757F-4152-BF9E-A1D3F3D6A3A7}" type="datetime1">
              <a:rPr lang="en-US"/>
              <a:t>3/2/2025</a:t>
            </a:fld>
            <a:endParaRPr lang="en-US" dirty="0"/>
          </a:p>
        </p:txBody>
      </p:sp>
      <p:sp>
        <p:nvSpPr>
          <p:cNvPr id="5" name="Footer Placeholder 4">
            <a:extLst>
              <a:ext uri="{FF2B5EF4-FFF2-40B4-BE49-F238E27FC236}">
                <a16:creationId xmlns:a16="http://schemas.microsoft.com/office/drawing/2014/main" id="{3BEA535E-FFBF-C560-CC35-A2543A3423B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5D4BBB7-1566-5561-3B91-55AFAA699A8F}"/>
              </a:ext>
            </a:extLst>
          </p:cNvPr>
          <p:cNvSpPr>
            <a:spLocks noGrp="1"/>
          </p:cNvSpPr>
          <p:nvPr>
            <p:ph type="sldNum" sz="quarter" idx="12"/>
          </p:nvPr>
        </p:nvSpPr>
        <p:spPr/>
        <p:txBody>
          <a:bodyPr/>
          <a:lstStyle/>
          <a:p>
            <a:fld id="{70C12960-6E85-460F-B6E3-5B82CB31AF3D}" type="slidenum">
              <a:rPr lang="en-US" dirty="0"/>
              <a:t>17</a:t>
            </a:fld>
            <a:endParaRPr lang="en-US" dirty="0"/>
          </a:p>
        </p:txBody>
      </p:sp>
    </p:spTree>
    <p:extLst>
      <p:ext uri="{BB962C8B-B14F-4D97-AF65-F5344CB8AC3E}">
        <p14:creationId xmlns:p14="http://schemas.microsoft.com/office/powerpoint/2010/main" val="358223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AC4C-67BE-9F5F-3718-86B718CD53DC}"/>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611AC22F-BE60-38AF-FF4D-1B08E41CBE43}"/>
              </a:ext>
            </a:extLst>
          </p:cNvPr>
          <p:cNvSpPr>
            <a:spLocks noGrp="1"/>
          </p:cNvSpPr>
          <p:nvPr>
            <p:ph idx="1"/>
          </p:nvPr>
        </p:nvSpPr>
        <p:spPr/>
        <p:txBody>
          <a:bodyPr vert="horz" lIns="91440" tIns="45720" rIns="91440" bIns="45720" rtlCol="0" anchor="t">
            <a:normAutofit/>
          </a:bodyPr>
          <a:lstStyle/>
          <a:p>
            <a:r>
              <a:rPr lang="en-US" dirty="0"/>
              <a:t>Which physical feature has the most significant effect on housing costs? </a:t>
            </a:r>
          </a:p>
        </p:txBody>
      </p:sp>
      <p:sp>
        <p:nvSpPr>
          <p:cNvPr id="4" name="Date Placeholder 3">
            <a:extLst>
              <a:ext uri="{FF2B5EF4-FFF2-40B4-BE49-F238E27FC236}">
                <a16:creationId xmlns:a16="http://schemas.microsoft.com/office/drawing/2014/main" id="{BA37C7ED-71BE-F146-E286-F850313005F3}"/>
              </a:ext>
            </a:extLst>
          </p:cNvPr>
          <p:cNvSpPr>
            <a:spLocks noGrp="1"/>
          </p:cNvSpPr>
          <p:nvPr>
            <p:ph type="dt" sz="half" idx="10"/>
          </p:nvPr>
        </p:nvSpPr>
        <p:spPr/>
        <p:txBody>
          <a:bodyPr/>
          <a:lstStyle/>
          <a:p>
            <a:fld id="{75C7DDE8-FC12-4F2A-B38B-C99B43A23C79}" type="datetime1">
              <a:rPr lang="en-US"/>
              <a:t>3/2/2025</a:t>
            </a:fld>
            <a:endParaRPr lang="en-US" dirty="0"/>
          </a:p>
        </p:txBody>
      </p:sp>
      <p:sp>
        <p:nvSpPr>
          <p:cNvPr id="5" name="Footer Placeholder 4">
            <a:extLst>
              <a:ext uri="{FF2B5EF4-FFF2-40B4-BE49-F238E27FC236}">
                <a16:creationId xmlns:a16="http://schemas.microsoft.com/office/drawing/2014/main" id="{E7FF40AA-B219-F072-5437-8BD1911E258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9AFBF5D-847B-E450-B194-C37C5ACD42FA}"/>
              </a:ext>
            </a:extLst>
          </p:cNvPr>
          <p:cNvSpPr>
            <a:spLocks noGrp="1"/>
          </p:cNvSpPr>
          <p:nvPr>
            <p:ph type="sldNum" sz="quarter" idx="12"/>
          </p:nvPr>
        </p:nvSpPr>
        <p:spPr/>
        <p:txBody>
          <a:bodyPr/>
          <a:lstStyle/>
          <a:p>
            <a:fld id="{70C12960-6E85-460F-B6E3-5B82CB31AF3D}" type="slidenum">
              <a:rPr lang="en-US" dirty="0"/>
              <a:t>2</a:t>
            </a:fld>
            <a:endParaRPr lang="en-US" dirty="0"/>
          </a:p>
        </p:txBody>
      </p:sp>
    </p:spTree>
    <p:extLst>
      <p:ext uri="{BB962C8B-B14F-4D97-AF65-F5344CB8AC3E}">
        <p14:creationId xmlns:p14="http://schemas.microsoft.com/office/powerpoint/2010/main" val="190723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53C9-BC6F-2A4D-E565-BA7AEA7F8205}"/>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2558675A-F9F5-9478-DBC8-DE7D2392672E}"/>
              </a:ext>
            </a:extLst>
          </p:cNvPr>
          <p:cNvSpPr>
            <a:spLocks noGrp="1"/>
          </p:cNvSpPr>
          <p:nvPr>
            <p:ph idx="1"/>
          </p:nvPr>
        </p:nvSpPr>
        <p:spPr>
          <a:xfrm>
            <a:off x="914400" y="2290739"/>
            <a:ext cx="10804813" cy="3789635"/>
          </a:xfrm>
        </p:spPr>
        <p:txBody>
          <a:bodyPr vert="horz" lIns="91440" tIns="45720" rIns="91440" bIns="45720" rtlCol="0" anchor="t">
            <a:normAutofit/>
          </a:bodyPr>
          <a:lstStyle/>
          <a:p>
            <a:r>
              <a:rPr lang="en-US" dirty="0"/>
              <a:t>Dependent Variable </a:t>
            </a:r>
          </a:p>
          <a:p>
            <a:pPr marL="493395" lvl="1">
              <a:buFont typeface="Courier New" panose="020B0604020202020204" pitchFamily="34" charset="0"/>
              <a:buChar char="o"/>
            </a:pPr>
            <a:r>
              <a:rPr lang="en-US" b="1" dirty="0"/>
              <a:t>Price</a:t>
            </a:r>
            <a:r>
              <a:rPr lang="en-US" dirty="0"/>
              <a:t> – Price of the House</a:t>
            </a:r>
          </a:p>
          <a:p>
            <a:r>
              <a:rPr lang="en-US" dirty="0"/>
              <a:t>Explanatory Variables</a:t>
            </a:r>
          </a:p>
          <a:p>
            <a:pPr marL="493395" lvl="1">
              <a:buFont typeface="Courier New" panose="020B0604020202020204" pitchFamily="34" charset="0"/>
              <a:buChar char="o"/>
            </a:pPr>
            <a:r>
              <a:rPr lang="en-US" b="1" dirty="0"/>
              <a:t>Area</a:t>
            </a:r>
            <a:r>
              <a:rPr lang="en-US" dirty="0"/>
              <a:t> – Square footage of the house</a:t>
            </a:r>
          </a:p>
          <a:p>
            <a:pPr marL="493395" lvl="1">
              <a:buFont typeface="Courier New" panose="020B0604020202020204" pitchFamily="34" charset="0"/>
              <a:buChar char="o"/>
            </a:pPr>
            <a:r>
              <a:rPr lang="en-US" b="1" dirty="0"/>
              <a:t>Bedrooms </a:t>
            </a:r>
            <a:r>
              <a:rPr lang="en-US" dirty="0"/>
              <a:t>– Number of bedrooms in the house</a:t>
            </a:r>
          </a:p>
          <a:p>
            <a:pPr marL="493395" lvl="1">
              <a:buFont typeface="Courier New" panose="020B0604020202020204" pitchFamily="34" charset="0"/>
              <a:buChar char="o"/>
            </a:pPr>
            <a:r>
              <a:rPr lang="en-US" b="1" dirty="0"/>
              <a:t>Bathrooms</a:t>
            </a:r>
            <a:r>
              <a:rPr lang="en-US" dirty="0"/>
              <a:t> – Number of bathrooms in the house</a:t>
            </a:r>
          </a:p>
          <a:p>
            <a:pPr marL="493395" lvl="1">
              <a:buFont typeface="Courier New" panose="020B0604020202020204" pitchFamily="34" charset="0"/>
              <a:buChar char="o"/>
            </a:pPr>
            <a:r>
              <a:rPr lang="en-US" b="1" dirty="0"/>
              <a:t>Stories</a:t>
            </a:r>
            <a:r>
              <a:rPr lang="en-US" dirty="0"/>
              <a:t> – Number of stories in the house</a:t>
            </a:r>
          </a:p>
          <a:p>
            <a:pPr marL="493395" lvl="1">
              <a:buFont typeface="Courier New" panose="020B0604020202020204" pitchFamily="34" charset="0"/>
              <a:buChar char="o"/>
            </a:pPr>
            <a:r>
              <a:rPr lang="en-US" b="1" dirty="0"/>
              <a:t>Parking</a:t>
            </a:r>
            <a:r>
              <a:rPr lang="en-US" dirty="0"/>
              <a:t> – Number of parking spaces with the house</a:t>
            </a:r>
          </a:p>
          <a:p>
            <a:endParaRPr lang="en-US" dirty="0"/>
          </a:p>
        </p:txBody>
      </p:sp>
      <p:sp>
        <p:nvSpPr>
          <p:cNvPr id="4" name="Date Placeholder 3">
            <a:extLst>
              <a:ext uri="{FF2B5EF4-FFF2-40B4-BE49-F238E27FC236}">
                <a16:creationId xmlns:a16="http://schemas.microsoft.com/office/drawing/2014/main" id="{048C17DB-FA2B-5FA2-5730-4E8954854BAC}"/>
              </a:ext>
            </a:extLst>
          </p:cNvPr>
          <p:cNvSpPr>
            <a:spLocks noGrp="1"/>
          </p:cNvSpPr>
          <p:nvPr>
            <p:ph type="dt" sz="half" idx="10"/>
          </p:nvPr>
        </p:nvSpPr>
        <p:spPr/>
        <p:txBody>
          <a:bodyPr/>
          <a:lstStyle/>
          <a:p>
            <a:fld id="{0F79F39C-D0BD-448A-8F2F-5968880FB17D}" type="datetime1">
              <a:rPr lang="en-US"/>
              <a:t>3/2/2025</a:t>
            </a:fld>
            <a:endParaRPr lang="en-US" dirty="0"/>
          </a:p>
        </p:txBody>
      </p:sp>
      <p:sp>
        <p:nvSpPr>
          <p:cNvPr id="5" name="Footer Placeholder 4">
            <a:extLst>
              <a:ext uri="{FF2B5EF4-FFF2-40B4-BE49-F238E27FC236}">
                <a16:creationId xmlns:a16="http://schemas.microsoft.com/office/drawing/2014/main" id="{FFD12566-46F8-4F8F-D1C4-4EA559ACE7C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6981017-196B-B589-D4F8-84E4DBF5B5B8}"/>
              </a:ext>
            </a:extLst>
          </p:cNvPr>
          <p:cNvSpPr>
            <a:spLocks noGrp="1"/>
          </p:cNvSpPr>
          <p:nvPr>
            <p:ph type="sldNum" sz="quarter" idx="12"/>
          </p:nvPr>
        </p:nvSpPr>
        <p:spPr/>
        <p:txBody>
          <a:bodyPr/>
          <a:lstStyle/>
          <a:p>
            <a:fld id="{70C12960-6E85-460F-B6E3-5B82CB31AF3D}" type="slidenum">
              <a:rPr lang="en-US" dirty="0"/>
              <a:t>3</a:t>
            </a:fld>
            <a:endParaRPr lang="en-US" dirty="0"/>
          </a:p>
        </p:txBody>
      </p:sp>
    </p:spTree>
    <p:extLst>
      <p:ext uri="{BB962C8B-B14F-4D97-AF65-F5344CB8AC3E}">
        <p14:creationId xmlns:p14="http://schemas.microsoft.com/office/powerpoint/2010/main" val="237763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8CC0-2CC1-57AB-B173-389C28262784}"/>
              </a:ext>
            </a:extLst>
          </p:cNvPr>
          <p:cNvSpPr>
            <a:spLocks noGrp="1"/>
          </p:cNvSpPr>
          <p:nvPr>
            <p:ph type="title"/>
          </p:nvPr>
        </p:nvSpPr>
        <p:spPr/>
        <p:txBody>
          <a:bodyPr/>
          <a:lstStyle/>
          <a:p>
            <a:r>
              <a:rPr lang="en-US" dirty="0"/>
              <a:t>Identifying and Handling Outliers</a:t>
            </a:r>
          </a:p>
        </p:txBody>
      </p:sp>
      <p:sp>
        <p:nvSpPr>
          <p:cNvPr id="3" name="Content Placeholder 2">
            <a:extLst>
              <a:ext uri="{FF2B5EF4-FFF2-40B4-BE49-F238E27FC236}">
                <a16:creationId xmlns:a16="http://schemas.microsoft.com/office/drawing/2014/main" id="{F38E3287-C869-AE51-F028-22D360416075}"/>
              </a:ext>
            </a:extLst>
          </p:cNvPr>
          <p:cNvSpPr>
            <a:spLocks noGrp="1"/>
          </p:cNvSpPr>
          <p:nvPr>
            <p:ph idx="1"/>
          </p:nvPr>
        </p:nvSpPr>
        <p:spPr/>
        <p:txBody>
          <a:bodyPr/>
          <a:lstStyle/>
          <a:p>
            <a:r>
              <a:rPr lang="en-US" dirty="0"/>
              <a:t>Box Charts were used to identify outliers. Outliers identified were considered outliers based on the few times a variable was represented by a value. </a:t>
            </a:r>
          </a:p>
          <a:p>
            <a:r>
              <a:rPr lang="en-US" dirty="0"/>
              <a:t>Although outliers were observed during the modeling process, they were retained to assess any potentially significant effects they might cause. </a:t>
            </a:r>
          </a:p>
        </p:txBody>
      </p:sp>
      <p:sp>
        <p:nvSpPr>
          <p:cNvPr id="4" name="Date Placeholder 3">
            <a:extLst>
              <a:ext uri="{FF2B5EF4-FFF2-40B4-BE49-F238E27FC236}">
                <a16:creationId xmlns:a16="http://schemas.microsoft.com/office/drawing/2014/main" id="{8FA33F02-35B4-30B3-BA47-91F7AB89E614}"/>
              </a:ext>
            </a:extLst>
          </p:cNvPr>
          <p:cNvSpPr>
            <a:spLocks noGrp="1"/>
          </p:cNvSpPr>
          <p:nvPr>
            <p:ph type="dt" sz="half" idx="10"/>
          </p:nvPr>
        </p:nvSpPr>
        <p:spPr/>
        <p:txBody>
          <a:bodyPr/>
          <a:lstStyle/>
          <a:p>
            <a:fld id="{05043E7D-5703-4022-AD81-C60E468EDE61}" type="datetime1">
              <a:rPr lang="en-US" smtClean="0"/>
              <a:t>3/2/2025</a:t>
            </a:fld>
            <a:endParaRPr lang="en-US" dirty="0"/>
          </a:p>
        </p:txBody>
      </p:sp>
      <p:sp>
        <p:nvSpPr>
          <p:cNvPr id="5" name="Footer Placeholder 4">
            <a:extLst>
              <a:ext uri="{FF2B5EF4-FFF2-40B4-BE49-F238E27FC236}">
                <a16:creationId xmlns:a16="http://schemas.microsoft.com/office/drawing/2014/main" id="{E32B8FAF-486B-4CBE-8862-CCD2D4FC183B}"/>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23DE03E5-16CE-E619-87B9-7BD7A1411EF8}"/>
              </a:ext>
            </a:extLst>
          </p:cNvPr>
          <p:cNvSpPr>
            <a:spLocks noGrp="1"/>
          </p:cNvSpPr>
          <p:nvPr>
            <p:ph type="sldNum" sz="quarter" idx="12"/>
          </p:nvPr>
        </p:nvSpPr>
        <p:spPr/>
        <p:txBody>
          <a:bodyPr/>
          <a:lstStyle/>
          <a:p>
            <a:fld id="{70C12960-6E85-460F-B6E3-5B82CB31AF3D}" type="slidenum">
              <a:rPr lang="en-US" smtClean="0"/>
              <a:t>4</a:t>
            </a:fld>
            <a:endParaRPr lang="en-US" dirty="0"/>
          </a:p>
        </p:txBody>
      </p:sp>
    </p:spTree>
    <p:extLst>
      <p:ext uri="{BB962C8B-B14F-4D97-AF65-F5344CB8AC3E}">
        <p14:creationId xmlns:p14="http://schemas.microsoft.com/office/powerpoint/2010/main" val="402645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C1F2-FE22-771F-BF50-B861689B8EF1}"/>
              </a:ext>
            </a:extLst>
          </p:cNvPr>
          <p:cNvSpPr>
            <a:spLocks noGrp="1"/>
          </p:cNvSpPr>
          <p:nvPr>
            <p:ph type="title"/>
          </p:nvPr>
        </p:nvSpPr>
        <p:spPr/>
        <p:txBody>
          <a:bodyPr/>
          <a:lstStyle/>
          <a:p>
            <a:r>
              <a:rPr lang="en-US" dirty="0"/>
              <a:t>Dependent Variable: Price</a:t>
            </a:r>
          </a:p>
        </p:txBody>
      </p:sp>
      <p:pic>
        <p:nvPicPr>
          <p:cNvPr id="7" name="Content Placeholder 6">
            <a:extLst>
              <a:ext uri="{FF2B5EF4-FFF2-40B4-BE49-F238E27FC236}">
                <a16:creationId xmlns:a16="http://schemas.microsoft.com/office/drawing/2014/main" id="{F9EF6378-98DD-45EF-1A33-C4EF7ECED96F}"/>
              </a:ext>
            </a:extLst>
          </p:cNvPr>
          <p:cNvPicPr>
            <a:picLocks noGrp="1" noChangeAspect="1"/>
          </p:cNvPicPr>
          <p:nvPr>
            <p:ph sz="half" idx="1"/>
          </p:nvPr>
        </p:nvPicPr>
        <p:blipFill>
          <a:blip r:embed="rId2"/>
          <a:stretch>
            <a:fillRect/>
          </a:stretch>
        </p:blipFill>
        <p:spPr>
          <a:xfrm>
            <a:off x="912628" y="2417166"/>
            <a:ext cx="4743620" cy="3763328"/>
          </a:xfrm>
        </p:spPr>
      </p:pic>
      <p:sp>
        <p:nvSpPr>
          <p:cNvPr id="3" name="Content Placeholder 2">
            <a:extLst>
              <a:ext uri="{FF2B5EF4-FFF2-40B4-BE49-F238E27FC236}">
                <a16:creationId xmlns:a16="http://schemas.microsoft.com/office/drawing/2014/main" id="{9760B680-0CBE-105C-097F-07C96FD95CDA}"/>
              </a:ext>
            </a:extLst>
          </p:cNvPr>
          <p:cNvSpPr>
            <a:spLocks noGrp="1"/>
          </p:cNvSpPr>
          <p:nvPr>
            <p:ph sz="half" idx="2"/>
          </p:nvPr>
        </p:nvSpPr>
        <p:spPr>
          <a:xfrm>
            <a:off x="5824150" y="2535539"/>
            <a:ext cx="3089190" cy="4162304"/>
          </a:xfrm>
        </p:spPr>
        <p:txBody>
          <a:bodyPr>
            <a:normAutofit/>
          </a:bodyPr>
          <a:lstStyle/>
          <a:p>
            <a:pPr marL="0" indent="0">
              <a:buNone/>
            </a:pPr>
            <a:r>
              <a:rPr lang="en-US" sz="1800" dirty="0"/>
              <a:t> </a:t>
            </a:r>
            <a:r>
              <a:rPr lang="en-US" sz="1800" b="1" dirty="0"/>
              <a:t>Descriptive Characteristics:</a:t>
            </a:r>
          </a:p>
          <a:p>
            <a:r>
              <a:rPr lang="en-US" sz="1700" dirty="0"/>
              <a:t>Mean = </a:t>
            </a:r>
            <a:r>
              <a:rPr lang="en-US" sz="1700" dirty="0">
                <a:latin typeface="Grandview Display"/>
              </a:rPr>
              <a:t>4766729.25</a:t>
            </a:r>
          </a:p>
          <a:p>
            <a:r>
              <a:rPr lang="en-US" sz="1700" dirty="0"/>
              <a:t>Mode = </a:t>
            </a:r>
            <a:r>
              <a:rPr lang="en-US" sz="1700" dirty="0">
                <a:latin typeface="Grandview Display"/>
              </a:rPr>
              <a:t>3500000</a:t>
            </a:r>
          </a:p>
          <a:p>
            <a:r>
              <a:rPr lang="en-US" sz="1700" dirty="0"/>
              <a:t>Spread = </a:t>
            </a:r>
            <a:r>
              <a:rPr lang="en-US" sz="1700" dirty="0">
                <a:latin typeface="Grandview Display"/>
              </a:rPr>
              <a:t>3498544355820.58</a:t>
            </a:r>
          </a:p>
          <a:p>
            <a:r>
              <a:rPr lang="en-US" sz="1700" dirty="0"/>
              <a:t>Tails = </a:t>
            </a:r>
            <a:r>
              <a:rPr lang="en-US" sz="1700" dirty="0">
                <a:latin typeface="Grandview Display"/>
              </a:rPr>
              <a:t>1820000</a:t>
            </a:r>
          </a:p>
          <a:p>
            <a:pPr marL="502920" lvl="2" indent="0">
              <a:buNone/>
            </a:pPr>
            <a:r>
              <a:rPr lang="en-US" sz="1700" dirty="0">
                <a:latin typeface="Grandview Display"/>
              </a:rPr>
              <a:t>     1767150
     1750000
     1750000
     1750000</a:t>
            </a:r>
          </a:p>
          <a:p>
            <a:endParaRPr lang="en-US" dirty="0"/>
          </a:p>
        </p:txBody>
      </p:sp>
      <p:sp>
        <p:nvSpPr>
          <p:cNvPr id="4" name="Date Placeholder 3">
            <a:extLst>
              <a:ext uri="{FF2B5EF4-FFF2-40B4-BE49-F238E27FC236}">
                <a16:creationId xmlns:a16="http://schemas.microsoft.com/office/drawing/2014/main" id="{DE293CBB-97FC-2688-0569-FED362ED4949}"/>
              </a:ext>
            </a:extLst>
          </p:cNvPr>
          <p:cNvSpPr>
            <a:spLocks noGrp="1"/>
          </p:cNvSpPr>
          <p:nvPr>
            <p:ph type="dt" sz="half" idx="10"/>
          </p:nvPr>
        </p:nvSpPr>
        <p:spPr/>
        <p:txBody>
          <a:bodyPr/>
          <a:lstStyle/>
          <a:p>
            <a:fld id="{8CA796E8-478D-4A1C-A3F8-1FE4776C1DCA}" type="datetime1">
              <a:rPr lang="en-US"/>
              <a:t>3/2/2025</a:t>
            </a:fld>
            <a:endParaRPr lang="en-US" dirty="0"/>
          </a:p>
        </p:txBody>
      </p:sp>
      <p:sp>
        <p:nvSpPr>
          <p:cNvPr id="5" name="Footer Placeholder 4">
            <a:extLst>
              <a:ext uri="{FF2B5EF4-FFF2-40B4-BE49-F238E27FC236}">
                <a16:creationId xmlns:a16="http://schemas.microsoft.com/office/drawing/2014/main" id="{F1E3AE2A-306F-70B1-89DE-49C13C4045B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94CFEE7-3C57-632E-ABBD-FE2EF81179AC}"/>
              </a:ext>
            </a:extLst>
          </p:cNvPr>
          <p:cNvSpPr>
            <a:spLocks noGrp="1"/>
          </p:cNvSpPr>
          <p:nvPr>
            <p:ph type="sldNum" sz="quarter" idx="12"/>
          </p:nvPr>
        </p:nvSpPr>
        <p:spPr/>
        <p:txBody>
          <a:bodyPr/>
          <a:lstStyle/>
          <a:p>
            <a:fld id="{70C12960-6E85-460F-B6E3-5B82CB31AF3D}" type="slidenum">
              <a:rPr lang="en-US" dirty="0"/>
              <a:t>5</a:t>
            </a:fld>
            <a:endParaRPr lang="en-US" dirty="0"/>
          </a:p>
        </p:txBody>
      </p:sp>
      <p:sp>
        <p:nvSpPr>
          <p:cNvPr id="8" name="TextBox 7">
            <a:extLst>
              <a:ext uri="{FF2B5EF4-FFF2-40B4-BE49-F238E27FC236}">
                <a16:creationId xmlns:a16="http://schemas.microsoft.com/office/drawing/2014/main" id="{889957A2-D72E-1681-8980-3D6619A003ED}"/>
              </a:ext>
            </a:extLst>
          </p:cNvPr>
          <p:cNvSpPr txBox="1"/>
          <p:nvPr/>
        </p:nvSpPr>
        <p:spPr>
          <a:xfrm>
            <a:off x="9240889" y="2559171"/>
            <a:ext cx="2842054" cy="1754326"/>
          </a:xfrm>
          <a:prstGeom prst="rect">
            <a:avLst/>
          </a:prstGeom>
          <a:noFill/>
        </p:spPr>
        <p:txBody>
          <a:bodyPr wrap="square" rtlCol="0">
            <a:spAutoFit/>
          </a:bodyPr>
          <a:lstStyle/>
          <a:p>
            <a:r>
              <a:rPr lang="en-US" b="1" dirty="0"/>
              <a:t>Outliers: </a:t>
            </a:r>
          </a:p>
          <a:p>
            <a:endParaRPr lang="en-US" dirty="0"/>
          </a:p>
          <a:p>
            <a:pPr marL="285750" indent="-285750">
              <a:buFont typeface="Arial" panose="020B0604020202020204" pitchFamily="34" charset="0"/>
              <a:buChar char="•"/>
            </a:pPr>
            <a:r>
              <a:rPr lang="en-US" sz="1700" dirty="0"/>
              <a:t>Value over 1.2 million</a:t>
            </a:r>
          </a:p>
          <a:p>
            <a:endParaRPr lang="en-US" dirty="0"/>
          </a:p>
          <a:p>
            <a:endParaRPr lang="en-US" dirty="0"/>
          </a:p>
          <a:p>
            <a:endParaRPr lang="en-US" dirty="0"/>
          </a:p>
        </p:txBody>
      </p:sp>
    </p:spTree>
    <p:extLst>
      <p:ext uri="{BB962C8B-B14F-4D97-AF65-F5344CB8AC3E}">
        <p14:creationId xmlns:p14="http://schemas.microsoft.com/office/powerpoint/2010/main" val="303438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63C1-F958-E806-2CF2-4E6F3E81FC8C}"/>
              </a:ext>
            </a:extLst>
          </p:cNvPr>
          <p:cNvSpPr>
            <a:spLocks noGrp="1"/>
          </p:cNvSpPr>
          <p:nvPr>
            <p:ph type="title"/>
          </p:nvPr>
        </p:nvSpPr>
        <p:spPr/>
        <p:txBody>
          <a:bodyPr/>
          <a:lstStyle/>
          <a:p>
            <a:r>
              <a:rPr lang="en-US" dirty="0"/>
              <a:t>Explanatory Variable: Area</a:t>
            </a:r>
          </a:p>
        </p:txBody>
      </p:sp>
      <p:pic>
        <p:nvPicPr>
          <p:cNvPr id="7" name="Content Placeholder 6" descr="A graph of a house&#10;&#10;AI-generated content may be incorrect.">
            <a:extLst>
              <a:ext uri="{FF2B5EF4-FFF2-40B4-BE49-F238E27FC236}">
                <a16:creationId xmlns:a16="http://schemas.microsoft.com/office/drawing/2014/main" id="{B8CE9DAD-E6EF-A92E-814B-7153F7B288A6}"/>
              </a:ext>
            </a:extLst>
          </p:cNvPr>
          <p:cNvPicPr>
            <a:picLocks noGrp="1" noChangeAspect="1"/>
          </p:cNvPicPr>
          <p:nvPr>
            <p:ph sz="half" idx="1"/>
          </p:nvPr>
        </p:nvPicPr>
        <p:blipFill>
          <a:blip r:embed="rId2"/>
          <a:stretch>
            <a:fillRect/>
          </a:stretch>
        </p:blipFill>
        <p:spPr>
          <a:xfrm>
            <a:off x="912628" y="2423951"/>
            <a:ext cx="4956732" cy="3932399"/>
          </a:xfrm>
        </p:spPr>
      </p:pic>
      <p:sp>
        <p:nvSpPr>
          <p:cNvPr id="3" name="Content Placeholder 2">
            <a:extLst>
              <a:ext uri="{FF2B5EF4-FFF2-40B4-BE49-F238E27FC236}">
                <a16:creationId xmlns:a16="http://schemas.microsoft.com/office/drawing/2014/main" id="{45AC03B3-EEE8-BF3F-1ADE-73C0E4FB67D1}"/>
              </a:ext>
            </a:extLst>
          </p:cNvPr>
          <p:cNvSpPr>
            <a:spLocks noGrp="1"/>
          </p:cNvSpPr>
          <p:nvPr>
            <p:ph sz="half" idx="2"/>
          </p:nvPr>
        </p:nvSpPr>
        <p:spPr>
          <a:xfrm>
            <a:off x="6096000" y="2591000"/>
            <a:ext cx="5181600" cy="3415660"/>
          </a:xfrm>
        </p:spPr>
        <p:txBody>
          <a:bodyPr>
            <a:normAutofit fontScale="85000" lnSpcReduction="20000"/>
          </a:bodyPr>
          <a:lstStyle/>
          <a:p>
            <a:pPr marL="0" indent="0">
              <a:buNone/>
            </a:pPr>
            <a:r>
              <a:rPr lang="en-US" sz="2100" b="1" dirty="0"/>
              <a:t>Descriptive Characteristics:</a:t>
            </a:r>
            <a:endParaRPr lang="en-US" sz="2100" dirty="0"/>
          </a:p>
          <a:p>
            <a:r>
              <a:rPr lang="en-US" dirty="0"/>
              <a:t>Mean = </a:t>
            </a:r>
            <a:r>
              <a:rPr lang="en-US" dirty="0">
                <a:latin typeface="Grandview Display"/>
              </a:rPr>
              <a:t>5150.54</a:t>
            </a:r>
          </a:p>
          <a:p>
            <a:r>
              <a:rPr lang="en-US" dirty="0"/>
              <a:t>Mode = </a:t>
            </a:r>
            <a:r>
              <a:rPr lang="en-US" dirty="0">
                <a:latin typeface="Grandview Display"/>
              </a:rPr>
              <a:t>6000</a:t>
            </a:r>
          </a:p>
          <a:p>
            <a:r>
              <a:rPr lang="en-US" dirty="0"/>
              <a:t>Spread = </a:t>
            </a:r>
            <a:r>
              <a:rPr lang="en-US" dirty="0">
                <a:latin typeface="Grandview Display"/>
              </a:rPr>
              <a:t>4709512.06</a:t>
            </a:r>
          </a:p>
          <a:p>
            <a:r>
              <a:rPr lang="en-US" dirty="0"/>
              <a:t>Tails = </a:t>
            </a:r>
            <a:r>
              <a:rPr lang="en-US" dirty="0">
                <a:latin typeface="Grandview Display"/>
              </a:rPr>
              <a:t>3000</a:t>
            </a:r>
          </a:p>
          <a:p>
            <a:pPr marL="1069340" lvl="4">
              <a:buNone/>
            </a:pPr>
            <a:r>
              <a:rPr lang="en-US" sz="2000" dirty="0">
                <a:latin typeface="Grandview Display"/>
              </a:rPr>
              <a:t>  2400</a:t>
            </a:r>
          </a:p>
          <a:p>
            <a:pPr marL="1069340" lvl="4">
              <a:buNone/>
            </a:pPr>
            <a:r>
              <a:rPr lang="en-US" sz="2000" dirty="0">
                <a:latin typeface="Grandview Display"/>
              </a:rPr>
              <a:t>  3620</a:t>
            </a:r>
          </a:p>
          <a:p>
            <a:pPr marL="1069340" lvl="4">
              <a:buNone/>
            </a:pPr>
            <a:r>
              <a:rPr lang="en-US" sz="2000" dirty="0">
                <a:latin typeface="Grandview Display"/>
              </a:rPr>
              <a:t>  2910</a:t>
            </a:r>
          </a:p>
          <a:p>
            <a:pPr marL="1069340" lvl="4">
              <a:buNone/>
            </a:pPr>
            <a:r>
              <a:rPr lang="en-US" sz="2000" dirty="0">
                <a:latin typeface="Grandview Display"/>
              </a:rPr>
              <a:t>  3850</a:t>
            </a:r>
          </a:p>
          <a:p>
            <a:endParaRPr lang="en-US" dirty="0"/>
          </a:p>
        </p:txBody>
      </p:sp>
      <p:sp>
        <p:nvSpPr>
          <p:cNvPr id="4" name="Date Placeholder 3">
            <a:extLst>
              <a:ext uri="{FF2B5EF4-FFF2-40B4-BE49-F238E27FC236}">
                <a16:creationId xmlns:a16="http://schemas.microsoft.com/office/drawing/2014/main" id="{F733782C-9253-8AAD-3898-5E8E4B20E4C3}"/>
              </a:ext>
            </a:extLst>
          </p:cNvPr>
          <p:cNvSpPr>
            <a:spLocks noGrp="1"/>
          </p:cNvSpPr>
          <p:nvPr>
            <p:ph type="dt" sz="half" idx="10"/>
          </p:nvPr>
        </p:nvSpPr>
        <p:spPr/>
        <p:txBody>
          <a:bodyPr/>
          <a:lstStyle/>
          <a:p>
            <a:fld id="{6D89C99B-789E-479A-9E63-F5EB87BBA24F}" type="datetime1">
              <a:rPr lang="en-US"/>
              <a:t>3/2/2025</a:t>
            </a:fld>
            <a:endParaRPr lang="en-US" dirty="0"/>
          </a:p>
        </p:txBody>
      </p:sp>
      <p:sp>
        <p:nvSpPr>
          <p:cNvPr id="5" name="Footer Placeholder 4">
            <a:extLst>
              <a:ext uri="{FF2B5EF4-FFF2-40B4-BE49-F238E27FC236}">
                <a16:creationId xmlns:a16="http://schemas.microsoft.com/office/drawing/2014/main" id="{47310074-7CD4-1CB9-3EE4-7544266979F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C7E0DD1-708B-5304-6F82-989FBA3F03B4}"/>
              </a:ext>
            </a:extLst>
          </p:cNvPr>
          <p:cNvSpPr>
            <a:spLocks noGrp="1"/>
          </p:cNvSpPr>
          <p:nvPr>
            <p:ph type="sldNum" sz="quarter" idx="12"/>
          </p:nvPr>
        </p:nvSpPr>
        <p:spPr/>
        <p:txBody>
          <a:bodyPr/>
          <a:lstStyle/>
          <a:p>
            <a:fld id="{70C12960-6E85-460F-B6E3-5B82CB31AF3D}" type="slidenum">
              <a:rPr lang="en-US" dirty="0"/>
              <a:t>6</a:t>
            </a:fld>
            <a:endParaRPr lang="en-US" dirty="0"/>
          </a:p>
        </p:txBody>
      </p:sp>
      <p:sp>
        <p:nvSpPr>
          <p:cNvPr id="8" name="TextBox 7">
            <a:extLst>
              <a:ext uri="{FF2B5EF4-FFF2-40B4-BE49-F238E27FC236}">
                <a16:creationId xmlns:a16="http://schemas.microsoft.com/office/drawing/2014/main" id="{425516AB-A8B5-4FB3-673B-CEADD5A8AC6D}"/>
              </a:ext>
            </a:extLst>
          </p:cNvPr>
          <p:cNvSpPr txBox="1"/>
          <p:nvPr/>
        </p:nvSpPr>
        <p:spPr>
          <a:xfrm>
            <a:off x="9240889" y="2591000"/>
            <a:ext cx="2842054" cy="1754326"/>
          </a:xfrm>
          <a:prstGeom prst="rect">
            <a:avLst/>
          </a:prstGeom>
          <a:noFill/>
        </p:spPr>
        <p:txBody>
          <a:bodyPr wrap="square" rtlCol="0">
            <a:spAutoFit/>
          </a:bodyPr>
          <a:lstStyle/>
          <a:p>
            <a:r>
              <a:rPr lang="en-US" b="1" dirty="0"/>
              <a:t>Outliers:</a:t>
            </a:r>
          </a:p>
          <a:p>
            <a:endParaRPr lang="en-US" dirty="0"/>
          </a:p>
          <a:p>
            <a:pPr marL="285750" indent="-285750">
              <a:buFont typeface="Arial" panose="020B0604020202020204" pitchFamily="34" charset="0"/>
              <a:buChar char="•"/>
            </a:pPr>
            <a:r>
              <a:rPr lang="en-US" sz="1700" dirty="0"/>
              <a:t>Value over 11000 </a:t>
            </a:r>
          </a:p>
          <a:p>
            <a:endParaRPr lang="en-US" dirty="0"/>
          </a:p>
          <a:p>
            <a:endParaRPr lang="en-US" dirty="0"/>
          </a:p>
          <a:p>
            <a:endParaRPr lang="en-US" dirty="0"/>
          </a:p>
        </p:txBody>
      </p:sp>
    </p:spTree>
    <p:extLst>
      <p:ext uri="{BB962C8B-B14F-4D97-AF65-F5344CB8AC3E}">
        <p14:creationId xmlns:p14="http://schemas.microsoft.com/office/powerpoint/2010/main" val="69790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55C3-91F8-414E-FB1E-04F252AE5896}"/>
              </a:ext>
            </a:extLst>
          </p:cNvPr>
          <p:cNvSpPr>
            <a:spLocks noGrp="1"/>
          </p:cNvSpPr>
          <p:nvPr>
            <p:ph type="title"/>
          </p:nvPr>
        </p:nvSpPr>
        <p:spPr/>
        <p:txBody>
          <a:bodyPr/>
          <a:lstStyle/>
          <a:p>
            <a:r>
              <a:rPr lang="en-US" dirty="0"/>
              <a:t>Explanatory Variable: Bedrooms</a:t>
            </a:r>
          </a:p>
        </p:txBody>
      </p:sp>
      <p:pic>
        <p:nvPicPr>
          <p:cNvPr id="7" name="Content Placeholder 6" descr="A graph of a bedroom&#10;&#10;AI-generated content may be incorrect.">
            <a:extLst>
              <a:ext uri="{FF2B5EF4-FFF2-40B4-BE49-F238E27FC236}">
                <a16:creationId xmlns:a16="http://schemas.microsoft.com/office/drawing/2014/main" id="{B02CC5FA-BDF8-266F-B92E-81D242B112C7}"/>
              </a:ext>
            </a:extLst>
          </p:cNvPr>
          <p:cNvPicPr>
            <a:picLocks noGrp="1" noChangeAspect="1"/>
          </p:cNvPicPr>
          <p:nvPr>
            <p:ph sz="half" idx="1"/>
          </p:nvPr>
        </p:nvPicPr>
        <p:blipFill>
          <a:blip r:embed="rId2"/>
          <a:stretch>
            <a:fillRect/>
          </a:stretch>
        </p:blipFill>
        <p:spPr>
          <a:xfrm>
            <a:off x="666211" y="2232455"/>
            <a:ext cx="4823921" cy="3827034"/>
          </a:xfrm>
        </p:spPr>
      </p:pic>
      <p:sp>
        <p:nvSpPr>
          <p:cNvPr id="3" name="Content Placeholder 2">
            <a:extLst>
              <a:ext uri="{FF2B5EF4-FFF2-40B4-BE49-F238E27FC236}">
                <a16:creationId xmlns:a16="http://schemas.microsoft.com/office/drawing/2014/main" id="{3B4C268A-E0C4-2B8A-84B6-6CA946350DD1}"/>
              </a:ext>
            </a:extLst>
          </p:cNvPr>
          <p:cNvSpPr>
            <a:spLocks noGrp="1"/>
          </p:cNvSpPr>
          <p:nvPr>
            <p:ph sz="half" idx="2"/>
          </p:nvPr>
        </p:nvSpPr>
        <p:spPr>
          <a:xfrm>
            <a:off x="5987902" y="2372497"/>
            <a:ext cx="5181600" cy="3687509"/>
          </a:xfrm>
        </p:spPr>
        <p:txBody>
          <a:bodyPr>
            <a:normAutofit fontScale="92500" lnSpcReduction="10000"/>
          </a:bodyPr>
          <a:lstStyle/>
          <a:p>
            <a:pPr marL="0" indent="0">
              <a:buNone/>
            </a:pPr>
            <a:r>
              <a:rPr lang="en-US" sz="1800" b="1" dirty="0"/>
              <a:t>Descriptive Characteristics:</a:t>
            </a:r>
          </a:p>
          <a:p>
            <a:r>
              <a:rPr lang="en-US" sz="1700" dirty="0"/>
              <a:t>Mean = 2.97</a:t>
            </a:r>
          </a:p>
          <a:p>
            <a:r>
              <a:rPr lang="en-US" sz="1700" dirty="0"/>
              <a:t>Mode =  3</a:t>
            </a:r>
          </a:p>
          <a:p>
            <a:r>
              <a:rPr lang="en-US" sz="1700" dirty="0"/>
              <a:t>Spread = 0.54</a:t>
            </a:r>
          </a:p>
          <a:p>
            <a:r>
              <a:rPr lang="en-US" sz="1700" dirty="0"/>
              <a:t>Tails = 2</a:t>
            </a:r>
          </a:p>
          <a:p>
            <a:pPr marL="0" indent="0">
              <a:buNone/>
            </a:pPr>
            <a:r>
              <a:rPr lang="en-US" sz="1700" dirty="0"/>
              <a:t>                3</a:t>
            </a:r>
          </a:p>
          <a:p>
            <a:pPr marL="0" indent="0">
              <a:buNone/>
            </a:pPr>
            <a:r>
              <a:rPr lang="en-US" sz="1700" dirty="0"/>
              <a:t>                2</a:t>
            </a:r>
          </a:p>
          <a:p>
            <a:pPr marL="0" indent="0">
              <a:buNone/>
            </a:pPr>
            <a:r>
              <a:rPr lang="en-US" sz="1700" dirty="0"/>
              <a:t>                3</a:t>
            </a:r>
          </a:p>
          <a:p>
            <a:pPr marL="0" indent="0">
              <a:buNone/>
            </a:pPr>
            <a:r>
              <a:rPr lang="en-US" sz="1700" dirty="0"/>
              <a:t>                3</a:t>
            </a:r>
          </a:p>
          <a:p>
            <a:endParaRPr lang="en-US" dirty="0"/>
          </a:p>
        </p:txBody>
      </p:sp>
      <p:sp>
        <p:nvSpPr>
          <p:cNvPr id="4" name="Date Placeholder 3">
            <a:extLst>
              <a:ext uri="{FF2B5EF4-FFF2-40B4-BE49-F238E27FC236}">
                <a16:creationId xmlns:a16="http://schemas.microsoft.com/office/drawing/2014/main" id="{56AA7004-D942-AC9C-E12F-16C504D672C7}"/>
              </a:ext>
            </a:extLst>
          </p:cNvPr>
          <p:cNvSpPr>
            <a:spLocks noGrp="1"/>
          </p:cNvSpPr>
          <p:nvPr>
            <p:ph type="dt" sz="half" idx="10"/>
          </p:nvPr>
        </p:nvSpPr>
        <p:spPr/>
        <p:txBody>
          <a:bodyPr/>
          <a:lstStyle/>
          <a:p>
            <a:fld id="{E0521978-A1E8-4196-98FA-A5FDA7645018}" type="datetime1">
              <a:rPr lang="en-US"/>
              <a:t>3/2/2025</a:t>
            </a:fld>
            <a:endParaRPr lang="en-US" dirty="0"/>
          </a:p>
        </p:txBody>
      </p:sp>
      <p:sp>
        <p:nvSpPr>
          <p:cNvPr id="5" name="Footer Placeholder 4">
            <a:extLst>
              <a:ext uri="{FF2B5EF4-FFF2-40B4-BE49-F238E27FC236}">
                <a16:creationId xmlns:a16="http://schemas.microsoft.com/office/drawing/2014/main" id="{72CD5F65-CB37-5006-BFAC-80651E0116C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093333E-0B6A-826A-7D2C-194B202A3B3F}"/>
              </a:ext>
            </a:extLst>
          </p:cNvPr>
          <p:cNvSpPr>
            <a:spLocks noGrp="1"/>
          </p:cNvSpPr>
          <p:nvPr>
            <p:ph type="sldNum" sz="quarter" idx="12"/>
          </p:nvPr>
        </p:nvSpPr>
        <p:spPr/>
        <p:txBody>
          <a:bodyPr/>
          <a:lstStyle/>
          <a:p>
            <a:fld id="{70C12960-6E85-460F-B6E3-5B82CB31AF3D}" type="slidenum">
              <a:rPr lang="en-US" dirty="0"/>
              <a:t>7</a:t>
            </a:fld>
            <a:endParaRPr lang="en-US" dirty="0"/>
          </a:p>
        </p:txBody>
      </p:sp>
      <p:sp>
        <p:nvSpPr>
          <p:cNvPr id="8" name="TextBox 7">
            <a:extLst>
              <a:ext uri="{FF2B5EF4-FFF2-40B4-BE49-F238E27FC236}">
                <a16:creationId xmlns:a16="http://schemas.microsoft.com/office/drawing/2014/main" id="{DFB1ACC8-A286-0849-0F2D-FF94360DD5CA}"/>
              </a:ext>
            </a:extLst>
          </p:cNvPr>
          <p:cNvSpPr txBox="1"/>
          <p:nvPr/>
        </p:nvSpPr>
        <p:spPr>
          <a:xfrm>
            <a:off x="8990981" y="2372497"/>
            <a:ext cx="2842054" cy="1738938"/>
          </a:xfrm>
          <a:prstGeom prst="rect">
            <a:avLst/>
          </a:prstGeom>
          <a:noFill/>
        </p:spPr>
        <p:txBody>
          <a:bodyPr wrap="square" rtlCol="0">
            <a:spAutoFit/>
          </a:bodyPr>
          <a:lstStyle/>
          <a:p>
            <a:r>
              <a:rPr lang="en-US" b="1" dirty="0"/>
              <a:t>Outliers:</a:t>
            </a:r>
          </a:p>
          <a:p>
            <a:endParaRPr lang="en-US" b="1" dirty="0"/>
          </a:p>
          <a:p>
            <a:pPr marL="285750" indent="-285750">
              <a:buFont typeface="Arial" panose="020B0604020202020204" pitchFamily="34" charset="0"/>
              <a:buChar char="•"/>
            </a:pPr>
            <a:r>
              <a:rPr lang="en-US" sz="1700" dirty="0"/>
              <a:t>Value over 4 </a:t>
            </a:r>
          </a:p>
          <a:p>
            <a:endParaRPr lang="en-US" dirty="0"/>
          </a:p>
          <a:p>
            <a:endParaRPr lang="en-US" dirty="0"/>
          </a:p>
          <a:p>
            <a:endParaRPr lang="en-US" dirty="0"/>
          </a:p>
        </p:txBody>
      </p:sp>
    </p:spTree>
    <p:extLst>
      <p:ext uri="{BB962C8B-B14F-4D97-AF65-F5344CB8AC3E}">
        <p14:creationId xmlns:p14="http://schemas.microsoft.com/office/powerpoint/2010/main" val="4019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F275-632A-3F29-583A-B56EF0891EEC}"/>
              </a:ext>
            </a:extLst>
          </p:cNvPr>
          <p:cNvSpPr>
            <a:spLocks noGrp="1"/>
          </p:cNvSpPr>
          <p:nvPr>
            <p:ph type="title"/>
          </p:nvPr>
        </p:nvSpPr>
        <p:spPr/>
        <p:txBody>
          <a:bodyPr/>
          <a:lstStyle/>
          <a:p>
            <a:r>
              <a:rPr lang="en-US" dirty="0"/>
              <a:t>Explanatory Variable: Bathrooms</a:t>
            </a:r>
          </a:p>
        </p:txBody>
      </p:sp>
      <p:pic>
        <p:nvPicPr>
          <p:cNvPr id="7" name="Content Placeholder 6" descr="A graph of a bathroom&#10;&#10;AI-generated content may be incorrect.">
            <a:extLst>
              <a:ext uri="{FF2B5EF4-FFF2-40B4-BE49-F238E27FC236}">
                <a16:creationId xmlns:a16="http://schemas.microsoft.com/office/drawing/2014/main" id="{39322091-DF8D-D2B7-56F4-3CD1A3FBFD83}"/>
              </a:ext>
            </a:extLst>
          </p:cNvPr>
          <p:cNvPicPr>
            <a:picLocks noGrp="1" noChangeAspect="1"/>
          </p:cNvPicPr>
          <p:nvPr>
            <p:ph sz="half" idx="1"/>
          </p:nvPr>
        </p:nvPicPr>
        <p:blipFill>
          <a:blip r:embed="rId2"/>
          <a:stretch>
            <a:fillRect/>
          </a:stretch>
        </p:blipFill>
        <p:spPr>
          <a:xfrm>
            <a:off x="603909" y="2183027"/>
            <a:ext cx="4886223" cy="3876461"/>
          </a:xfrm>
        </p:spPr>
      </p:pic>
      <p:sp>
        <p:nvSpPr>
          <p:cNvPr id="3" name="Content Placeholder 2">
            <a:extLst>
              <a:ext uri="{FF2B5EF4-FFF2-40B4-BE49-F238E27FC236}">
                <a16:creationId xmlns:a16="http://schemas.microsoft.com/office/drawing/2014/main" id="{AC0EE180-3283-3840-781A-786DDC3D4477}"/>
              </a:ext>
            </a:extLst>
          </p:cNvPr>
          <p:cNvSpPr>
            <a:spLocks noGrp="1"/>
          </p:cNvSpPr>
          <p:nvPr>
            <p:ph sz="half" idx="2"/>
          </p:nvPr>
        </p:nvSpPr>
        <p:spPr>
          <a:xfrm>
            <a:off x="5831166" y="2453344"/>
            <a:ext cx="5105400" cy="3210480"/>
          </a:xfrm>
        </p:spPr>
        <p:txBody>
          <a:bodyPr>
            <a:normAutofit fontScale="85000" lnSpcReduction="20000"/>
          </a:bodyPr>
          <a:lstStyle/>
          <a:p>
            <a:pPr marL="0" indent="0">
              <a:buNone/>
            </a:pPr>
            <a:r>
              <a:rPr lang="en-US" sz="2100" b="1" dirty="0"/>
              <a:t>Descriptive Characteristics:</a:t>
            </a:r>
          </a:p>
          <a:p>
            <a:r>
              <a:rPr lang="en-US" dirty="0"/>
              <a:t>Mean = 1.29</a:t>
            </a:r>
          </a:p>
          <a:p>
            <a:r>
              <a:rPr lang="en-US" dirty="0"/>
              <a:t>Mode = 1</a:t>
            </a:r>
          </a:p>
          <a:p>
            <a:r>
              <a:rPr lang="en-US" dirty="0"/>
              <a:t>Spread = 0.25</a:t>
            </a:r>
          </a:p>
          <a:p>
            <a:r>
              <a:rPr lang="en-US" dirty="0"/>
              <a:t>Tails = 1</a:t>
            </a:r>
          </a:p>
          <a:p>
            <a:pPr marL="1069340" lvl="4">
              <a:buSzTx/>
              <a:buNone/>
            </a:pPr>
            <a:r>
              <a:rPr lang="en-US" sz="2000" dirty="0"/>
              <a:t> 1</a:t>
            </a:r>
          </a:p>
          <a:p>
            <a:pPr marL="1069340" lvl="4">
              <a:buSzTx/>
              <a:buNone/>
            </a:pPr>
            <a:r>
              <a:rPr lang="en-US" sz="2000" dirty="0"/>
              <a:t> 1</a:t>
            </a:r>
          </a:p>
          <a:p>
            <a:pPr marL="1069340" lvl="4">
              <a:buSzTx/>
              <a:buNone/>
            </a:pPr>
            <a:r>
              <a:rPr lang="en-US" sz="2000" dirty="0"/>
              <a:t> 1</a:t>
            </a:r>
          </a:p>
          <a:p>
            <a:pPr marL="1069340" lvl="4">
              <a:buSzTx/>
              <a:buNone/>
            </a:pPr>
            <a:r>
              <a:rPr lang="en-US" sz="2000" dirty="0"/>
              <a:t> 1</a:t>
            </a:r>
          </a:p>
          <a:p>
            <a:endParaRPr lang="en-US" dirty="0"/>
          </a:p>
        </p:txBody>
      </p:sp>
      <p:sp>
        <p:nvSpPr>
          <p:cNvPr id="4" name="Date Placeholder 3">
            <a:extLst>
              <a:ext uri="{FF2B5EF4-FFF2-40B4-BE49-F238E27FC236}">
                <a16:creationId xmlns:a16="http://schemas.microsoft.com/office/drawing/2014/main" id="{17767787-57D6-66FD-6872-61288A695BED}"/>
              </a:ext>
            </a:extLst>
          </p:cNvPr>
          <p:cNvSpPr>
            <a:spLocks noGrp="1"/>
          </p:cNvSpPr>
          <p:nvPr>
            <p:ph type="dt" sz="half" idx="10"/>
          </p:nvPr>
        </p:nvSpPr>
        <p:spPr/>
        <p:txBody>
          <a:bodyPr/>
          <a:lstStyle/>
          <a:p>
            <a:fld id="{F38CEEC0-D251-4588-B8E1-890FA180777C}" type="datetime1">
              <a:rPr lang="en-US"/>
              <a:t>3/2/2025</a:t>
            </a:fld>
            <a:endParaRPr lang="en-US" dirty="0"/>
          </a:p>
        </p:txBody>
      </p:sp>
      <p:sp>
        <p:nvSpPr>
          <p:cNvPr id="5" name="Footer Placeholder 4">
            <a:extLst>
              <a:ext uri="{FF2B5EF4-FFF2-40B4-BE49-F238E27FC236}">
                <a16:creationId xmlns:a16="http://schemas.microsoft.com/office/drawing/2014/main" id="{6D2A3088-1729-794A-6D94-EF5BAF9906E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E4CBD14-3363-0B65-A6EE-3E5045611864}"/>
              </a:ext>
            </a:extLst>
          </p:cNvPr>
          <p:cNvSpPr>
            <a:spLocks noGrp="1"/>
          </p:cNvSpPr>
          <p:nvPr>
            <p:ph type="sldNum" sz="quarter" idx="12"/>
          </p:nvPr>
        </p:nvSpPr>
        <p:spPr/>
        <p:txBody>
          <a:bodyPr/>
          <a:lstStyle/>
          <a:p>
            <a:fld id="{70C12960-6E85-460F-B6E3-5B82CB31AF3D}" type="slidenum">
              <a:rPr lang="en-US" dirty="0"/>
              <a:t>8</a:t>
            </a:fld>
            <a:endParaRPr lang="en-US" dirty="0"/>
          </a:p>
        </p:txBody>
      </p:sp>
      <p:sp>
        <p:nvSpPr>
          <p:cNvPr id="8" name="TextBox 7">
            <a:extLst>
              <a:ext uri="{FF2B5EF4-FFF2-40B4-BE49-F238E27FC236}">
                <a16:creationId xmlns:a16="http://schemas.microsoft.com/office/drawing/2014/main" id="{26AB9A86-0222-41BA-E045-62840313DFD6}"/>
              </a:ext>
            </a:extLst>
          </p:cNvPr>
          <p:cNvSpPr txBox="1"/>
          <p:nvPr/>
        </p:nvSpPr>
        <p:spPr>
          <a:xfrm>
            <a:off x="8787808" y="2454110"/>
            <a:ext cx="2842054" cy="1754326"/>
          </a:xfrm>
          <a:prstGeom prst="rect">
            <a:avLst/>
          </a:prstGeom>
          <a:noFill/>
        </p:spPr>
        <p:txBody>
          <a:bodyPr wrap="square" rtlCol="0">
            <a:spAutoFit/>
          </a:bodyPr>
          <a:lstStyle/>
          <a:p>
            <a:r>
              <a:rPr lang="en-US" b="1" dirty="0"/>
              <a:t>Outliers:</a:t>
            </a:r>
          </a:p>
          <a:p>
            <a:endParaRPr lang="en-US" dirty="0"/>
          </a:p>
          <a:p>
            <a:pPr marL="285750" indent="-285750">
              <a:buFont typeface="Arial" panose="020B0604020202020204" pitchFamily="34" charset="0"/>
              <a:buChar char="•"/>
            </a:pPr>
            <a:r>
              <a:rPr lang="en-US" sz="1700" dirty="0"/>
              <a:t>Value over 3 </a:t>
            </a:r>
          </a:p>
          <a:p>
            <a:endParaRPr lang="en-US" dirty="0"/>
          </a:p>
          <a:p>
            <a:endParaRPr lang="en-US" dirty="0"/>
          </a:p>
          <a:p>
            <a:endParaRPr lang="en-US" dirty="0"/>
          </a:p>
        </p:txBody>
      </p:sp>
    </p:spTree>
    <p:extLst>
      <p:ext uri="{BB962C8B-B14F-4D97-AF65-F5344CB8AC3E}">
        <p14:creationId xmlns:p14="http://schemas.microsoft.com/office/powerpoint/2010/main" val="361804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C7A7-4F51-A5F6-64F5-E3334D7BE3E6}"/>
              </a:ext>
            </a:extLst>
          </p:cNvPr>
          <p:cNvSpPr>
            <a:spLocks noGrp="1"/>
          </p:cNvSpPr>
          <p:nvPr>
            <p:ph type="title"/>
          </p:nvPr>
        </p:nvSpPr>
        <p:spPr/>
        <p:txBody>
          <a:bodyPr/>
          <a:lstStyle/>
          <a:p>
            <a:r>
              <a:rPr lang="en-US" dirty="0"/>
              <a:t>Explanatory Variable: Stories </a:t>
            </a:r>
          </a:p>
        </p:txBody>
      </p:sp>
      <p:pic>
        <p:nvPicPr>
          <p:cNvPr id="7" name="Content Placeholder 6" descr="A graph of blue bars&#10;&#10;AI-generated content may be incorrect.">
            <a:extLst>
              <a:ext uri="{FF2B5EF4-FFF2-40B4-BE49-F238E27FC236}">
                <a16:creationId xmlns:a16="http://schemas.microsoft.com/office/drawing/2014/main" id="{7DB29813-E68F-A6BF-5A30-0C40DADF04A6}"/>
              </a:ext>
            </a:extLst>
          </p:cNvPr>
          <p:cNvPicPr>
            <a:picLocks noGrp="1" noChangeAspect="1"/>
          </p:cNvPicPr>
          <p:nvPr>
            <p:ph sz="half" idx="1"/>
          </p:nvPr>
        </p:nvPicPr>
        <p:blipFill>
          <a:blip r:embed="rId2"/>
          <a:stretch>
            <a:fillRect/>
          </a:stretch>
        </p:blipFill>
        <p:spPr>
          <a:xfrm>
            <a:off x="617838" y="2194077"/>
            <a:ext cx="4872294" cy="3865411"/>
          </a:xfrm>
        </p:spPr>
      </p:pic>
      <p:sp>
        <p:nvSpPr>
          <p:cNvPr id="3" name="Content Placeholder 2">
            <a:extLst>
              <a:ext uri="{FF2B5EF4-FFF2-40B4-BE49-F238E27FC236}">
                <a16:creationId xmlns:a16="http://schemas.microsoft.com/office/drawing/2014/main" id="{DEE296A5-7E06-3477-3575-BC7623CD04E7}"/>
              </a:ext>
            </a:extLst>
          </p:cNvPr>
          <p:cNvSpPr>
            <a:spLocks noGrp="1"/>
          </p:cNvSpPr>
          <p:nvPr>
            <p:ph sz="half" idx="2"/>
          </p:nvPr>
        </p:nvSpPr>
        <p:spPr>
          <a:xfrm>
            <a:off x="5840629" y="2389281"/>
            <a:ext cx="5105400" cy="3210480"/>
          </a:xfrm>
        </p:spPr>
        <p:txBody>
          <a:bodyPr>
            <a:normAutofit fontScale="85000" lnSpcReduction="20000"/>
          </a:bodyPr>
          <a:lstStyle/>
          <a:p>
            <a:pPr marL="0" indent="0">
              <a:buNone/>
            </a:pPr>
            <a:r>
              <a:rPr lang="en-US" sz="2100" b="1" dirty="0"/>
              <a:t>Descriptive Characteristics:</a:t>
            </a:r>
          </a:p>
          <a:p>
            <a:r>
              <a:rPr lang="en-US" dirty="0"/>
              <a:t>Mean = 1.81</a:t>
            </a:r>
          </a:p>
          <a:p>
            <a:r>
              <a:rPr lang="en-US" dirty="0"/>
              <a:t>Mode = 2</a:t>
            </a:r>
          </a:p>
          <a:p>
            <a:r>
              <a:rPr lang="en-US" dirty="0"/>
              <a:t>Spread = 0.75 </a:t>
            </a:r>
          </a:p>
          <a:p>
            <a:r>
              <a:rPr lang="en-US" dirty="0"/>
              <a:t>Tails = 1</a:t>
            </a:r>
          </a:p>
          <a:p>
            <a:pPr marL="1069340" lvl="4">
              <a:buNone/>
            </a:pPr>
            <a:r>
              <a:rPr lang="en-US" sz="2000" dirty="0"/>
              <a:t>  1</a:t>
            </a:r>
          </a:p>
          <a:p>
            <a:pPr marL="1069340" lvl="4">
              <a:buNone/>
            </a:pPr>
            <a:r>
              <a:rPr lang="en-US" sz="2000" dirty="0"/>
              <a:t>  1</a:t>
            </a:r>
          </a:p>
          <a:p>
            <a:pPr marL="1069340" lvl="4">
              <a:buNone/>
            </a:pPr>
            <a:r>
              <a:rPr lang="en-US" sz="2000" dirty="0"/>
              <a:t>  1</a:t>
            </a:r>
          </a:p>
          <a:p>
            <a:pPr marL="1069340" lvl="4">
              <a:buNone/>
            </a:pPr>
            <a:r>
              <a:rPr lang="en-US" sz="2000" dirty="0"/>
              <a:t>  2</a:t>
            </a:r>
          </a:p>
          <a:p>
            <a:endParaRPr lang="en-US" dirty="0"/>
          </a:p>
        </p:txBody>
      </p:sp>
      <p:sp>
        <p:nvSpPr>
          <p:cNvPr id="4" name="Date Placeholder 3">
            <a:extLst>
              <a:ext uri="{FF2B5EF4-FFF2-40B4-BE49-F238E27FC236}">
                <a16:creationId xmlns:a16="http://schemas.microsoft.com/office/drawing/2014/main" id="{72F1FE8D-BD9D-6BD9-0164-BB76048488A0}"/>
              </a:ext>
            </a:extLst>
          </p:cNvPr>
          <p:cNvSpPr>
            <a:spLocks noGrp="1"/>
          </p:cNvSpPr>
          <p:nvPr>
            <p:ph type="dt" sz="half" idx="10"/>
          </p:nvPr>
        </p:nvSpPr>
        <p:spPr/>
        <p:txBody>
          <a:bodyPr/>
          <a:lstStyle/>
          <a:p>
            <a:fld id="{8A0F6327-0951-498C-A2CD-9594F8675545}" type="datetime1">
              <a:rPr lang="en-US"/>
              <a:t>3/2/2025</a:t>
            </a:fld>
            <a:endParaRPr lang="en-US" dirty="0"/>
          </a:p>
        </p:txBody>
      </p:sp>
      <p:sp>
        <p:nvSpPr>
          <p:cNvPr id="5" name="Footer Placeholder 4">
            <a:extLst>
              <a:ext uri="{FF2B5EF4-FFF2-40B4-BE49-F238E27FC236}">
                <a16:creationId xmlns:a16="http://schemas.microsoft.com/office/drawing/2014/main" id="{D0A28EAD-CD37-139F-67F2-A41F34761A0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E478963-D61E-2A91-615B-F0F62CCE2696}"/>
              </a:ext>
            </a:extLst>
          </p:cNvPr>
          <p:cNvSpPr>
            <a:spLocks noGrp="1"/>
          </p:cNvSpPr>
          <p:nvPr>
            <p:ph type="sldNum" sz="quarter" idx="12"/>
          </p:nvPr>
        </p:nvSpPr>
        <p:spPr/>
        <p:txBody>
          <a:bodyPr/>
          <a:lstStyle/>
          <a:p>
            <a:fld id="{70C12960-6E85-460F-B6E3-5B82CB31AF3D}" type="slidenum">
              <a:rPr lang="en-US" dirty="0"/>
              <a:t>9</a:t>
            </a:fld>
            <a:endParaRPr lang="en-US" dirty="0"/>
          </a:p>
        </p:txBody>
      </p:sp>
      <p:sp>
        <p:nvSpPr>
          <p:cNvPr id="8" name="TextBox 7">
            <a:extLst>
              <a:ext uri="{FF2B5EF4-FFF2-40B4-BE49-F238E27FC236}">
                <a16:creationId xmlns:a16="http://schemas.microsoft.com/office/drawing/2014/main" id="{0FBF11E3-D3E3-9356-266C-FA40C3042B9B}"/>
              </a:ext>
            </a:extLst>
          </p:cNvPr>
          <p:cNvSpPr txBox="1"/>
          <p:nvPr/>
        </p:nvSpPr>
        <p:spPr>
          <a:xfrm>
            <a:off x="9059657" y="2389589"/>
            <a:ext cx="2842054" cy="1754326"/>
          </a:xfrm>
          <a:prstGeom prst="rect">
            <a:avLst/>
          </a:prstGeom>
          <a:noFill/>
        </p:spPr>
        <p:txBody>
          <a:bodyPr wrap="square" rtlCol="0">
            <a:spAutoFit/>
          </a:bodyPr>
          <a:lstStyle/>
          <a:p>
            <a:r>
              <a:rPr lang="en-US" b="1" dirty="0"/>
              <a:t>Outliers: </a:t>
            </a:r>
          </a:p>
          <a:p>
            <a:endParaRPr lang="en-US" dirty="0"/>
          </a:p>
          <a:p>
            <a:pPr marL="285750" indent="-285750">
              <a:buFont typeface="Arial" panose="020B0604020202020204" pitchFamily="34" charset="0"/>
              <a:buChar char="•"/>
            </a:pPr>
            <a:r>
              <a:rPr lang="en-US" sz="1700" dirty="0"/>
              <a:t>Value over 3</a:t>
            </a:r>
          </a:p>
          <a:p>
            <a:endParaRPr lang="en-US" dirty="0"/>
          </a:p>
          <a:p>
            <a:endParaRPr lang="en-US" dirty="0"/>
          </a:p>
          <a:p>
            <a:endParaRPr lang="en-US" dirty="0"/>
          </a:p>
        </p:txBody>
      </p:sp>
    </p:spTree>
    <p:extLst>
      <p:ext uri="{BB962C8B-B14F-4D97-AF65-F5344CB8AC3E}">
        <p14:creationId xmlns:p14="http://schemas.microsoft.com/office/powerpoint/2010/main" val="483123725"/>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docProps/app.xml><?xml version="1.0" encoding="utf-8"?>
<Properties xmlns="http://schemas.openxmlformats.org/officeDocument/2006/extended-properties" xmlns:vt="http://schemas.openxmlformats.org/officeDocument/2006/docPropsVTypes">
  <Template>office theme</Template>
  <TotalTime>175</TotalTime>
  <Words>618</Words>
  <Application>Microsoft Office PowerPoint</Application>
  <PresentationFormat>Widescreen</PresentationFormat>
  <Paragraphs>168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Courier New</vt:lpstr>
      <vt:lpstr>Courier New,monospace</vt:lpstr>
      <vt:lpstr>Grandview Display</vt:lpstr>
      <vt:lpstr>DashVTI</vt:lpstr>
      <vt:lpstr>Data Exploration and Analysis Project</vt:lpstr>
      <vt:lpstr>Research Question</vt:lpstr>
      <vt:lpstr>Variables</vt:lpstr>
      <vt:lpstr>Identifying and Handling Outliers</vt:lpstr>
      <vt:lpstr>Dependent Variable: Price</vt:lpstr>
      <vt:lpstr>Explanatory Variable: Area</vt:lpstr>
      <vt:lpstr>Explanatory Variable: Bedrooms</vt:lpstr>
      <vt:lpstr>Explanatory Variable: Bathrooms</vt:lpstr>
      <vt:lpstr>Explanatory Variable: Stories </vt:lpstr>
      <vt:lpstr>Explanatory Variable: Parking</vt:lpstr>
      <vt:lpstr>Probability Mass Function(PMF) comparing explanatory variable (Bathrooms) based on two scenarios (High Price and Low Price) </vt:lpstr>
      <vt:lpstr>Cumulative Distribution Function(CDF) on an explanatory variable (Area) </vt:lpstr>
      <vt:lpstr>Analytical Distribution (Normal) on an explanatory variable (Bedrooms) </vt:lpstr>
      <vt:lpstr>Scatter plot and values (Covariance, Correlation, and Spearman Correlation) comparing the dependent variable (Price) against an explanatory variable (Stories) </vt:lpstr>
      <vt:lpstr>Scatter plot and values (Covariance, Correlation, and Spearman Correlation) comparing the dependent variable (Price) against an explanatory variable (Parking)</vt:lpstr>
      <vt:lpstr>Permutation Test results between Area and Price</vt:lpstr>
      <vt:lpstr>Regression Analysis between Price (dependent variable) and Bedrooms (explanatory variable)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Litaker</dc:creator>
  <cp:lastModifiedBy>Matthew Litaker</cp:lastModifiedBy>
  <cp:revision>257</cp:revision>
  <dcterms:created xsi:type="dcterms:W3CDTF">2025-03-02T01:10:01Z</dcterms:created>
  <dcterms:modified xsi:type="dcterms:W3CDTF">2025-03-03T03:35:58Z</dcterms:modified>
</cp:coreProperties>
</file>