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88" r:id="rId3"/>
    <p:sldId id="289" r:id="rId4"/>
    <p:sldId id="290" r:id="rId5"/>
    <p:sldId id="291" r:id="rId6"/>
    <p:sldId id="292" r:id="rId7"/>
    <p:sldId id="293" r:id="rId8"/>
    <p:sldId id="294" r:id="rId9"/>
    <p:sldId id="295" r:id="rId10"/>
    <p:sldId id="296" r:id="rId11"/>
    <p:sldId id="297"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showGuides="1">
      <p:cViewPr varScale="1">
        <p:scale>
          <a:sx n="107" d="100"/>
          <a:sy n="107" d="100"/>
        </p:scale>
        <p:origin x="138" y="180"/>
      </p:cViewPr>
      <p:guideLst>
        <p:guide orient="horz" pos="2328"/>
        <p:guide pos="3864"/>
        <p:guide pos="7512"/>
        <p:guide pos="144"/>
        <p:guide orient="horz" pos="624"/>
        <p:guide orient="horz" pos="405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12939" y="4080068"/>
            <a:ext cx="9966121" cy="1938992"/>
          </a:xfrm>
        </p:spPr>
        <p:txBody>
          <a:bodyPr wrap="square" lIns="0" tIns="0" rIns="0" bIns="0" anchor="t">
            <a:spAutoFit/>
          </a:bodyPr>
          <a:lstStyle/>
          <a:p>
            <a:r>
              <a:rPr lang="en-US" b="1" dirty="0">
                <a:solidFill>
                  <a:schemeClr val="bg1"/>
                </a:solidFill>
              </a:rPr>
              <a:t>Office Room Occupancy</a:t>
            </a:r>
            <a:br>
              <a:rPr lang="en-US" dirty="0">
                <a:solidFill>
                  <a:schemeClr val="bg1"/>
                </a:solidFill>
              </a:rPr>
            </a:br>
            <a:r>
              <a:rPr lang="en-US" sz="4000" dirty="0">
                <a:solidFill>
                  <a:schemeClr val="accent4"/>
                </a:solidFill>
              </a:rPr>
              <a:t>DS 260</a:t>
            </a:r>
            <a:br>
              <a:rPr lang="en-US" sz="4000" dirty="0">
                <a:solidFill>
                  <a:schemeClr val="accent4"/>
                </a:solidFill>
              </a:rPr>
            </a:br>
            <a:r>
              <a:rPr lang="en-US" sz="4000" b="1" dirty="0">
                <a:solidFill>
                  <a:schemeClr val="bg1"/>
                </a:solidFill>
              </a:rPr>
              <a:t>Wes McNall</a:t>
            </a:r>
            <a:endParaRPr lang="en-US" sz="40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42900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1CFD0-27D0-4565-8538-A0F6387DA1C0}"/>
              </a:ext>
            </a:extLst>
          </p:cNvPr>
          <p:cNvSpPr>
            <a:spLocks noGrp="1"/>
          </p:cNvSpPr>
          <p:nvPr>
            <p:ph idx="1"/>
          </p:nvPr>
        </p:nvSpPr>
        <p:spPr>
          <a:xfrm>
            <a:off x="695325" y="3009556"/>
            <a:ext cx="5257800" cy="4989268"/>
          </a:xfrm>
        </p:spPr>
        <p:txBody>
          <a:bodyPr>
            <a:normAutofit/>
          </a:bodyPr>
          <a:lstStyle/>
          <a:p>
            <a:r>
              <a:rPr lang="en-US" sz="1400" dirty="0"/>
              <a:t>There are other Machine Learning models that we didn’t touch on this presentation that could be applied towards this problem.</a:t>
            </a:r>
          </a:p>
          <a:p>
            <a:r>
              <a:rPr lang="en-US" sz="1400" dirty="0"/>
              <a:t>Logistic Regression</a:t>
            </a:r>
          </a:p>
          <a:p>
            <a:pPr lvl="1"/>
            <a:r>
              <a:rPr lang="en-US" sz="1400" dirty="0"/>
              <a:t>Because we are dealing with two choices, a 0 and a 1, we can attempt to use a binary classification method like this.</a:t>
            </a:r>
          </a:p>
          <a:p>
            <a:r>
              <a:rPr lang="en-US" sz="1400" dirty="0"/>
              <a:t>Neural Networks</a:t>
            </a:r>
          </a:p>
          <a:p>
            <a:pPr lvl="1"/>
            <a:r>
              <a:rPr lang="en-US" sz="1400" dirty="0"/>
              <a:t>Are very popular because of their ability to make quality predictions, but is out of the scope of this course.</a:t>
            </a:r>
          </a:p>
          <a:p>
            <a:r>
              <a:rPr lang="en-US" sz="1400" dirty="0"/>
              <a:t>Linear Regression</a:t>
            </a:r>
          </a:p>
          <a:p>
            <a:pPr lvl="1"/>
            <a:r>
              <a:rPr lang="en-US" sz="1400" dirty="0"/>
              <a:t>Humidity / </a:t>
            </a:r>
            <a:r>
              <a:rPr lang="en-US" sz="1400" dirty="0" err="1"/>
              <a:t>HumidityRatio</a:t>
            </a:r>
            <a:r>
              <a:rPr lang="en-US" sz="1400" dirty="0"/>
              <a:t> have a high Correlation. There’s a graph of it to the right, and we can see a clear red line that would fit perfectly through the data. It would be possible to use Linear Regression to come up with the equation of that red line and predict and attempt to predict any missing values with that</a:t>
            </a:r>
          </a:p>
        </p:txBody>
      </p:sp>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Other Machine Learning Models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42" name="Picture 2" descr="http://api.ning.com/files/gO0Daps*BKqdX-QtpT5OZux7l2WpK5D6blKWOdoHJ*peY2IPWHFJMfgG2uB1ycYn8eJUe1XpkB9gKYZEODnz7jNpb3w1P8Yi/howtochooseamodel.jpg">
            <a:extLst>
              <a:ext uri="{FF2B5EF4-FFF2-40B4-BE49-F238E27FC236}">
                <a16:creationId xmlns:a16="http://schemas.microsoft.com/office/drawing/2014/main" id="{9851E859-F39E-42F8-87E0-B348370D7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19" y="870002"/>
            <a:ext cx="55435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7E96F4C-88C8-43A9-8930-74A277824A4D}"/>
              </a:ext>
            </a:extLst>
          </p:cNvPr>
          <p:cNvPicPr>
            <a:picLocks noChangeAspect="1"/>
          </p:cNvPicPr>
          <p:nvPr/>
        </p:nvPicPr>
        <p:blipFill>
          <a:blip r:embed="rId3"/>
          <a:stretch>
            <a:fillRect/>
          </a:stretch>
        </p:blipFill>
        <p:spPr>
          <a:xfrm>
            <a:off x="6238875" y="2717852"/>
            <a:ext cx="5395279" cy="3870261"/>
          </a:xfrm>
          <a:prstGeom prst="rect">
            <a:avLst/>
          </a:prstGeom>
        </p:spPr>
      </p:pic>
      <p:sp>
        <p:nvSpPr>
          <p:cNvPr id="10" name="Content Placeholder 2">
            <a:extLst>
              <a:ext uri="{FF2B5EF4-FFF2-40B4-BE49-F238E27FC236}">
                <a16:creationId xmlns:a16="http://schemas.microsoft.com/office/drawing/2014/main" id="{6DA7AEE7-DE7C-4A92-966D-A410E7801E52}"/>
              </a:ext>
            </a:extLst>
          </p:cNvPr>
          <p:cNvSpPr txBox="1">
            <a:spLocks/>
          </p:cNvSpPr>
          <p:nvPr/>
        </p:nvSpPr>
        <p:spPr>
          <a:xfrm>
            <a:off x="6130561" y="870002"/>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We have focused on </a:t>
            </a:r>
            <a:r>
              <a:rPr lang="en-US" sz="1400" b="1" dirty="0"/>
              <a:t>Supervised Learning</a:t>
            </a:r>
            <a:r>
              <a:rPr lang="en-US" sz="1400" dirty="0"/>
              <a:t> models as we were predicting a value, but </a:t>
            </a:r>
            <a:r>
              <a:rPr lang="en-US" sz="1400" b="1" dirty="0"/>
              <a:t>Unsupervised Learning</a:t>
            </a:r>
            <a:r>
              <a:rPr lang="en-US" sz="1400" dirty="0"/>
              <a:t> models could be used as well.</a:t>
            </a:r>
          </a:p>
          <a:p>
            <a:pPr lvl="1"/>
            <a:r>
              <a:rPr lang="en-US" sz="1400" dirty="0"/>
              <a:t>Association and Clustering are types of Unsupervised Learning.</a:t>
            </a:r>
          </a:p>
          <a:p>
            <a:pPr lvl="2"/>
            <a:endParaRPr lang="en-US" sz="1400" dirty="0"/>
          </a:p>
          <a:p>
            <a:pPr lvl="2"/>
            <a:endParaRPr lang="en-US" sz="1400" dirty="0"/>
          </a:p>
          <a:p>
            <a:pPr lvl="2"/>
            <a:endParaRPr lang="en-US" sz="1400" dirty="0"/>
          </a:p>
        </p:txBody>
      </p:sp>
      <p:cxnSp>
        <p:nvCxnSpPr>
          <p:cNvPr id="8" name="Straight Arrow Connector 7">
            <a:extLst>
              <a:ext uri="{FF2B5EF4-FFF2-40B4-BE49-F238E27FC236}">
                <a16:creationId xmlns:a16="http://schemas.microsoft.com/office/drawing/2014/main" id="{A9409770-1162-4BF0-A80F-166E89E9AC8E}"/>
              </a:ext>
            </a:extLst>
          </p:cNvPr>
          <p:cNvCxnSpPr>
            <a:cxnSpLocks/>
          </p:cNvCxnSpPr>
          <p:nvPr/>
        </p:nvCxnSpPr>
        <p:spPr>
          <a:xfrm flipV="1">
            <a:off x="6525169" y="4840941"/>
            <a:ext cx="5299278" cy="4034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1CFD0-27D0-4565-8538-A0F6387DA1C0}"/>
              </a:ext>
            </a:extLst>
          </p:cNvPr>
          <p:cNvSpPr>
            <a:spLocks noGrp="1"/>
          </p:cNvSpPr>
          <p:nvPr>
            <p:ph idx="1"/>
          </p:nvPr>
        </p:nvSpPr>
        <p:spPr>
          <a:xfrm>
            <a:off x="838200" y="934366"/>
            <a:ext cx="5257800" cy="4989268"/>
          </a:xfrm>
        </p:spPr>
        <p:txBody>
          <a:bodyPr>
            <a:normAutofit/>
          </a:bodyPr>
          <a:lstStyle/>
          <a:p>
            <a:r>
              <a:rPr lang="en-US" sz="1400" dirty="0"/>
              <a:t>In this project we’ve tried to determine if it’s possible, given variables about an office, whether or not we can determine if you can predict if an office is Occupied. </a:t>
            </a:r>
          </a:p>
          <a:p>
            <a:r>
              <a:rPr lang="en-US" sz="1400" dirty="0"/>
              <a:t>We fit these models to that question:</a:t>
            </a:r>
          </a:p>
          <a:p>
            <a:pPr lvl="1"/>
            <a:r>
              <a:rPr lang="en-US" sz="1400" dirty="0"/>
              <a:t>Decision Tree</a:t>
            </a:r>
          </a:p>
          <a:p>
            <a:pPr lvl="1"/>
            <a:r>
              <a:rPr lang="en-US" sz="1400" dirty="0"/>
              <a:t>Random Forest</a:t>
            </a:r>
          </a:p>
          <a:p>
            <a:pPr lvl="1"/>
            <a:r>
              <a:rPr lang="en-US" sz="1400" dirty="0"/>
              <a:t>K-Nearest Neighbor</a:t>
            </a:r>
          </a:p>
          <a:p>
            <a:r>
              <a:rPr lang="en-US" sz="1400" dirty="0"/>
              <a:t>If you had asked me before I started the project what I thought the winner would be, I would have said Random Forest.</a:t>
            </a:r>
          </a:p>
          <a:p>
            <a:r>
              <a:rPr lang="en-US" sz="1400" dirty="0"/>
              <a:t>Sometimes simple is better, and with this project that was certainly the case. Using a simple Decision Tree using Light as a predictor for Occupancy was all that was needed for an amazing accuracy score of 97.861%.</a:t>
            </a:r>
          </a:p>
          <a:p>
            <a:r>
              <a:rPr lang="en-US" sz="1400" dirty="0"/>
              <a:t>While there are other models that we didn’t try, I would be hard-pressed to try something more complicated when something quick and simple did such a strong job of prediction for us.</a:t>
            </a:r>
          </a:p>
        </p:txBody>
      </p:sp>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2A78D95-96C3-4285-9322-7543B44355D8}"/>
              </a:ext>
            </a:extLst>
          </p:cNvPr>
          <p:cNvSpPr txBox="1">
            <a:spLocks/>
          </p:cNvSpPr>
          <p:nvPr/>
        </p:nvSpPr>
        <p:spPr>
          <a:xfrm>
            <a:off x="6096000" y="934366"/>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With this project I learned to:</a:t>
            </a:r>
          </a:p>
          <a:p>
            <a:pPr lvl="1"/>
            <a:r>
              <a:rPr lang="en-US" sz="1400" dirty="0"/>
              <a:t>Ask questions.</a:t>
            </a:r>
          </a:p>
          <a:p>
            <a:pPr lvl="1"/>
            <a:r>
              <a:rPr lang="en-US" sz="1400" dirty="0"/>
              <a:t>Question my assumptions.</a:t>
            </a:r>
          </a:p>
          <a:p>
            <a:pPr lvl="1"/>
            <a:r>
              <a:rPr lang="en-US" sz="1400" dirty="0"/>
              <a:t>Research variable units I didn’t understand.</a:t>
            </a:r>
          </a:p>
        </p:txBody>
      </p:sp>
    </p:spTree>
    <p:extLst>
      <p:ext uri="{BB962C8B-B14F-4D97-AF65-F5344CB8AC3E}">
        <p14:creationId xmlns:p14="http://schemas.microsoft.com/office/powerpoint/2010/main" val="337973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155134" y="1489879"/>
            <a:ext cx="4268298" cy="3878241"/>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Offices can be a busy work environment. You may not notice where employees are at any given time.</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Given information about a room, can you determine if that room is occupied?</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This is a dataset courtesy of Luis M. </a:t>
            </a:r>
            <a:r>
              <a:rPr lang="en-US" sz="1400" dirty="0" err="1">
                <a:solidFill>
                  <a:schemeClr val="tx1">
                    <a:lumMod val="75000"/>
                    <a:lumOff val="25000"/>
                  </a:schemeClr>
                </a:solidFill>
                <a:cs typeface="Segoe UI" panose="020B0502040204020203" pitchFamily="34" charset="0"/>
              </a:rPr>
              <a:t>Candanedo</a:t>
            </a:r>
            <a:r>
              <a:rPr lang="en-US" sz="1400" dirty="0">
                <a:solidFill>
                  <a:schemeClr val="tx1">
                    <a:lumMod val="75000"/>
                    <a:lumOff val="25000"/>
                  </a:schemeClr>
                </a:solidFill>
                <a:cs typeface="Segoe UI" panose="020B0502040204020203" pitchFamily="34" charset="0"/>
              </a:rPr>
              <a:t> and Veronique </a:t>
            </a:r>
            <a:r>
              <a:rPr lang="en-US" sz="1400" dirty="0" err="1">
                <a:solidFill>
                  <a:schemeClr val="tx1">
                    <a:lumMod val="75000"/>
                    <a:lumOff val="25000"/>
                  </a:schemeClr>
                </a:solidFill>
                <a:cs typeface="Segoe UI" panose="020B0502040204020203" pitchFamily="34" charset="0"/>
              </a:rPr>
              <a:t>Feldheim</a:t>
            </a:r>
            <a:r>
              <a:rPr lang="en-US" sz="1400" dirty="0">
                <a:solidFill>
                  <a:schemeClr val="tx1">
                    <a:lumMod val="75000"/>
                    <a:lumOff val="25000"/>
                  </a:schemeClr>
                </a:solidFill>
                <a:cs typeface="Segoe UI" panose="020B0502040204020203" pitchFamily="34" charset="0"/>
              </a:rPr>
              <a:t>. They kept track of these variable within an office:</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Temperature</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Humidity</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Light</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CO2</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Humidity Ratio</a:t>
            </a:r>
          </a:p>
          <a:p>
            <a:pPr marL="742950" lvl="1"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Occupancy</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Is it possible, given these other variables, that we can predict whether or not someone was in a given room?</a:t>
            </a:r>
          </a:p>
        </p:txBody>
      </p:sp>
      <p:pic>
        <p:nvPicPr>
          <p:cNvPr id="2050" name="Picture 2" descr="https://fortunedotcom.files.wordpress.com/2017/01/office-cubicles-gettyimages-106572370.jpg">
            <a:extLst>
              <a:ext uri="{FF2B5EF4-FFF2-40B4-BE49-F238E27FC236}">
                <a16:creationId xmlns:a16="http://schemas.microsoft.com/office/drawing/2014/main" id="{B0F3773C-B598-4A06-8336-7759F33E7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64" y="1493240"/>
            <a:ext cx="6362784" cy="4241856"/>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descr="This image is an icon of four sheets of paper. ">
            <a:extLst>
              <a:ext uri="{FF2B5EF4-FFF2-40B4-BE49-F238E27FC236}">
                <a16:creationId xmlns:a16="http://schemas.microsoft.com/office/drawing/2014/main" id="{46149226-E014-48F0-AEE4-A97D9D800AC1}"/>
              </a:ext>
            </a:extLst>
          </p:cNvPr>
          <p:cNvGrpSpPr/>
          <p:nvPr/>
        </p:nvGrpSpPr>
        <p:grpSpPr>
          <a:xfrm>
            <a:off x="9193240" y="1121744"/>
            <a:ext cx="239712" cy="285750"/>
            <a:chOff x="5494338" y="1370013"/>
            <a:chExt cx="239712" cy="285750"/>
          </a:xfrm>
          <a:solidFill>
            <a:schemeClr val="accent4">
              <a:lumMod val="75000"/>
            </a:schemeClr>
          </a:solidFill>
        </p:grpSpPr>
        <p:sp>
          <p:nvSpPr>
            <p:cNvPr id="27" name="Freeform 961">
              <a:extLst>
                <a:ext uri="{FF2B5EF4-FFF2-40B4-BE49-F238E27FC236}">
                  <a16:creationId xmlns:a16="http://schemas.microsoft.com/office/drawing/2014/main" id="{F7847696-3F3B-4123-AED8-E4C0B1D0DB6D}"/>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962">
              <a:extLst>
                <a:ext uri="{FF2B5EF4-FFF2-40B4-BE49-F238E27FC236}">
                  <a16:creationId xmlns:a16="http://schemas.microsoft.com/office/drawing/2014/main" id="{EF9F1669-2959-4101-A8CE-0A66692FD02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63">
              <a:extLst>
                <a:ext uri="{FF2B5EF4-FFF2-40B4-BE49-F238E27FC236}">
                  <a16:creationId xmlns:a16="http://schemas.microsoft.com/office/drawing/2014/main" id="{DDFE9FC5-5F8F-4F3D-B419-570265E139F0}"/>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4">
              <a:extLst>
                <a:ext uri="{FF2B5EF4-FFF2-40B4-BE49-F238E27FC236}">
                  <a16:creationId xmlns:a16="http://schemas.microsoft.com/office/drawing/2014/main" id="{80F66717-66FA-4696-9C19-94D765166C6F}"/>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1708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1CFD0-27D0-4565-8538-A0F6387DA1C0}"/>
              </a:ext>
            </a:extLst>
          </p:cNvPr>
          <p:cNvSpPr>
            <a:spLocks noGrp="1"/>
          </p:cNvSpPr>
          <p:nvPr>
            <p:ph idx="1"/>
          </p:nvPr>
        </p:nvSpPr>
        <p:spPr>
          <a:xfrm>
            <a:off x="838200" y="1187695"/>
            <a:ext cx="5257800" cy="4989268"/>
          </a:xfrm>
        </p:spPr>
        <p:txBody>
          <a:bodyPr>
            <a:normAutofit lnSpcReduction="10000"/>
          </a:bodyPr>
          <a:lstStyle/>
          <a:p>
            <a:r>
              <a:rPr lang="en-US" sz="1400" b="1" dirty="0"/>
              <a:t>Temperature</a:t>
            </a:r>
          </a:p>
          <a:p>
            <a:pPr lvl="1"/>
            <a:r>
              <a:rPr lang="en-US" sz="1400" dirty="0"/>
              <a:t>Ranged from 20°-24.4° Celsius.</a:t>
            </a:r>
          </a:p>
          <a:p>
            <a:pPr lvl="1"/>
            <a:r>
              <a:rPr lang="en-US" sz="1400" dirty="0"/>
              <a:t>Converts to approximately 68° – 76° Fahrenheit.</a:t>
            </a:r>
          </a:p>
          <a:p>
            <a:pPr lvl="1"/>
            <a:r>
              <a:rPr lang="en-US" sz="1400" dirty="0"/>
              <a:t>No Outliers.</a:t>
            </a:r>
          </a:p>
          <a:p>
            <a:r>
              <a:rPr lang="en-US" sz="1400" b="1" dirty="0"/>
              <a:t>Humidity</a:t>
            </a:r>
          </a:p>
          <a:p>
            <a:pPr lvl="1"/>
            <a:r>
              <a:rPr lang="en-US" sz="1400" dirty="0"/>
              <a:t>22 – 31 grams of water vapor per cubic meter of air.</a:t>
            </a:r>
          </a:p>
          <a:p>
            <a:pPr lvl="1"/>
            <a:r>
              <a:rPr lang="en-US" sz="1400" dirty="0"/>
              <a:t>No Outliers.</a:t>
            </a:r>
          </a:p>
          <a:p>
            <a:r>
              <a:rPr lang="en-US" sz="1400" b="1" dirty="0"/>
              <a:t>Light</a:t>
            </a:r>
          </a:p>
          <a:p>
            <a:pPr lvl="1"/>
            <a:r>
              <a:rPr lang="en-US" sz="1400" dirty="0"/>
              <a:t>Measured in Lux, the SI unit of illuminance, equal to one lumen per square meter.</a:t>
            </a:r>
          </a:p>
          <a:p>
            <a:pPr lvl="2"/>
            <a:r>
              <a:rPr lang="en-US" sz="1400" dirty="0"/>
              <a:t>Sunlight is 10,000 Lux.</a:t>
            </a:r>
          </a:p>
          <a:p>
            <a:pPr lvl="2"/>
            <a:r>
              <a:rPr lang="en-US" sz="1400" dirty="0"/>
              <a:t>Full Daylight is 1,000 Lux.</a:t>
            </a:r>
          </a:p>
          <a:p>
            <a:pPr lvl="2"/>
            <a:r>
              <a:rPr lang="en-US" sz="1400" dirty="0"/>
              <a:t>Normal Office work is recommended 500 Lux.</a:t>
            </a:r>
          </a:p>
          <a:p>
            <a:pPr lvl="1"/>
            <a:r>
              <a:rPr lang="en-US" sz="1400" dirty="0"/>
              <a:t>0 when Lights are off.</a:t>
            </a:r>
          </a:p>
          <a:p>
            <a:pPr lvl="1"/>
            <a:r>
              <a:rPr lang="en-US" sz="1400" dirty="0"/>
              <a:t>Never any occupancy when lights are off.</a:t>
            </a:r>
          </a:p>
          <a:p>
            <a:pPr lvl="1"/>
            <a:r>
              <a:rPr lang="en-US" sz="1400" dirty="0"/>
              <a:t>All values &gt; 750 are an outlier.</a:t>
            </a:r>
          </a:p>
          <a:p>
            <a:pPr lvl="1"/>
            <a:r>
              <a:rPr lang="en-US" sz="1400" dirty="0"/>
              <a:t>1,546 is the maximum Lux.</a:t>
            </a:r>
          </a:p>
          <a:p>
            <a:pPr lvl="2"/>
            <a:r>
              <a:rPr lang="en-US" sz="1400" dirty="0"/>
              <a:t>Detailed drawing for artists is ~ 1,500.</a:t>
            </a:r>
          </a:p>
          <a:p>
            <a:pPr lvl="1"/>
            <a:r>
              <a:rPr lang="en-US" sz="1500" u="sng" dirty="0">
                <a:solidFill>
                  <a:srgbClr val="00B0F0"/>
                </a:solidFill>
              </a:rPr>
              <a:t>https://www.noao.edu/education/QLTkit/ACTIVITY_Documents/Safety/LightLevels_outdoor+indoor.pdf</a:t>
            </a:r>
          </a:p>
          <a:p>
            <a:pPr lvl="1"/>
            <a:endParaRPr lang="en-US" sz="1400" dirty="0"/>
          </a:p>
        </p:txBody>
      </p:sp>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Variables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91A6678-2EF4-46CC-90CF-0BF795B60C25}"/>
              </a:ext>
            </a:extLst>
          </p:cNvPr>
          <p:cNvSpPr txBox="1">
            <a:spLocks/>
          </p:cNvSpPr>
          <p:nvPr/>
        </p:nvSpPr>
        <p:spPr>
          <a:xfrm>
            <a:off x="6096000" y="1195379"/>
            <a:ext cx="5257800" cy="49892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CO2</a:t>
            </a:r>
          </a:p>
          <a:p>
            <a:pPr lvl="1"/>
            <a:r>
              <a:rPr lang="en-US" sz="1400" dirty="0"/>
              <a:t>Ranged from ~400-2000</a:t>
            </a:r>
          </a:p>
          <a:p>
            <a:pPr lvl="1"/>
            <a:r>
              <a:rPr lang="en-US" sz="1400" dirty="0"/>
              <a:t>600-800 is Acceptable indoor air quality</a:t>
            </a:r>
          </a:p>
          <a:p>
            <a:pPr lvl="1"/>
            <a:r>
              <a:rPr lang="en-US" sz="1400" dirty="0"/>
              <a:t>1,000 is tolerable indoor air quality</a:t>
            </a:r>
          </a:p>
          <a:p>
            <a:pPr lvl="1"/>
            <a:r>
              <a:rPr lang="en-US" sz="1400" dirty="0"/>
              <a:t>&gt; 6,000 is a sign for concern</a:t>
            </a:r>
          </a:p>
          <a:p>
            <a:pPr lvl="1"/>
            <a:r>
              <a:rPr lang="en-US" sz="1400" dirty="0"/>
              <a:t>Maximum is ~2,000</a:t>
            </a:r>
          </a:p>
          <a:p>
            <a:pPr lvl="1"/>
            <a:r>
              <a:rPr lang="en-US" sz="1400" u="sng" dirty="0">
                <a:solidFill>
                  <a:srgbClr val="00B0F0"/>
                </a:solidFill>
              </a:rPr>
              <a:t>https://www.vaisala.com/sites/default/files/documents/CEN-TIA-Parameter-How-to-measure-CO2-Application-note-B211228EN-A.pdf</a:t>
            </a:r>
          </a:p>
          <a:p>
            <a:r>
              <a:rPr lang="en-US" sz="1400" b="1" dirty="0"/>
              <a:t>Humidity Ratio</a:t>
            </a:r>
          </a:p>
          <a:p>
            <a:pPr lvl="1"/>
            <a:r>
              <a:rPr lang="en-US" sz="1400" dirty="0"/>
              <a:t>Minimum: 0.002674</a:t>
            </a:r>
          </a:p>
          <a:p>
            <a:pPr lvl="1"/>
            <a:r>
              <a:rPr lang="en-US" sz="1400" dirty="0"/>
              <a:t>Maximum: 0.006476</a:t>
            </a:r>
          </a:p>
          <a:p>
            <a:pPr lvl="1"/>
            <a:r>
              <a:rPr lang="en-US" sz="1400" dirty="0"/>
              <a:t>No outliers.</a:t>
            </a:r>
          </a:p>
          <a:p>
            <a:r>
              <a:rPr lang="en-US" sz="1400" b="1" dirty="0"/>
              <a:t>id</a:t>
            </a:r>
          </a:p>
          <a:p>
            <a:pPr lvl="1"/>
            <a:r>
              <a:rPr lang="en-US" sz="1400" dirty="0"/>
              <a:t>ID isn’t just a row identifier in this dataset, it acts more as a sense of time.</a:t>
            </a:r>
          </a:p>
          <a:p>
            <a:pPr lvl="1"/>
            <a:r>
              <a:rPr lang="en-US" sz="1400" dirty="0"/>
              <a:t>No Outliers.</a:t>
            </a:r>
          </a:p>
          <a:p>
            <a:r>
              <a:rPr lang="en-US" sz="1400" b="1" dirty="0"/>
              <a:t>Occupancy</a:t>
            </a:r>
          </a:p>
          <a:p>
            <a:pPr lvl="1"/>
            <a:r>
              <a:rPr lang="en-US" sz="1400" dirty="0"/>
              <a:t>Only has values of 0 and 1.</a:t>
            </a:r>
          </a:p>
          <a:p>
            <a:pPr lvl="2"/>
            <a:r>
              <a:rPr lang="en-US" sz="1400" dirty="0"/>
              <a:t>0: No occupants.</a:t>
            </a:r>
          </a:p>
          <a:p>
            <a:pPr lvl="2"/>
            <a:r>
              <a:rPr lang="en-US" sz="1400" dirty="0"/>
              <a:t>1: One or more Occupants.</a:t>
            </a:r>
          </a:p>
          <a:p>
            <a:pPr lvl="2"/>
            <a:endParaRPr lang="en-US" sz="1400" dirty="0"/>
          </a:p>
        </p:txBody>
      </p:sp>
    </p:spTree>
    <p:extLst>
      <p:ext uri="{BB962C8B-B14F-4D97-AF65-F5344CB8AC3E}">
        <p14:creationId xmlns:p14="http://schemas.microsoft.com/office/powerpoint/2010/main" val="249243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xEl>
                                              <p:pRg st="7" end="7"/>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xEl>
                                              <p:pRg st="8" end="8"/>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xEl>
                                              <p:pRg st="12" end="1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
                                            <p:txEl>
                                              <p:pRg st="14" end="14"/>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txEl>
                                              <p:pRg st="15" end="15"/>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txEl>
                                              <p:pRg st="16" end="16"/>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1CFD0-27D0-4565-8538-A0F6387DA1C0}"/>
              </a:ext>
            </a:extLst>
          </p:cNvPr>
          <p:cNvSpPr>
            <a:spLocks noGrp="1"/>
          </p:cNvSpPr>
          <p:nvPr>
            <p:ph idx="1"/>
          </p:nvPr>
        </p:nvSpPr>
        <p:spPr>
          <a:xfrm>
            <a:off x="838200" y="1187695"/>
            <a:ext cx="5257800" cy="4989268"/>
          </a:xfrm>
        </p:spPr>
        <p:txBody>
          <a:bodyPr>
            <a:normAutofit/>
          </a:bodyPr>
          <a:lstStyle/>
          <a:p>
            <a:pPr lvl="1"/>
            <a:r>
              <a:rPr lang="en-US" sz="1400" dirty="0"/>
              <a:t>Do we need to clean the data? How do we know if it needs it?</a:t>
            </a:r>
          </a:p>
        </p:txBody>
      </p:sp>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Preparation</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91A6678-2EF4-46CC-90CF-0BF795B60C25}"/>
              </a:ext>
            </a:extLst>
          </p:cNvPr>
          <p:cNvSpPr txBox="1">
            <a:spLocks/>
          </p:cNvSpPr>
          <p:nvPr/>
        </p:nvSpPr>
        <p:spPr>
          <a:xfrm>
            <a:off x="6096000" y="1195379"/>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sz="1400" dirty="0"/>
          </a:p>
        </p:txBody>
      </p:sp>
      <p:pic>
        <p:nvPicPr>
          <p:cNvPr id="2" name="Picture 1">
            <a:extLst>
              <a:ext uri="{FF2B5EF4-FFF2-40B4-BE49-F238E27FC236}">
                <a16:creationId xmlns:a16="http://schemas.microsoft.com/office/drawing/2014/main" id="{662B2BE5-9BC3-460A-B210-B064936A3451}"/>
              </a:ext>
            </a:extLst>
          </p:cNvPr>
          <p:cNvPicPr>
            <a:picLocks noChangeAspect="1"/>
          </p:cNvPicPr>
          <p:nvPr/>
        </p:nvPicPr>
        <p:blipFill>
          <a:blip r:embed="rId2"/>
          <a:stretch>
            <a:fillRect/>
          </a:stretch>
        </p:blipFill>
        <p:spPr>
          <a:xfrm>
            <a:off x="533400" y="1681308"/>
            <a:ext cx="5867400" cy="2323799"/>
          </a:xfrm>
          <a:prstGeom prst="rect">
            <a:avLst/>
          </a:prstGeom>
        </p:spPr>
      </p:pic>
      <p:sp>
        <p:nvSpPr>
          <p:cNvPr id="9" name="Content Placeholder 2">
            <a:extLst>
              <a:ext uri="{FF2B5EF4-FFF2-40B4-BE49-F238E27FC236}">
                <a16:creationId xmlns:a16="http://schemas.microsoft.com/office/drawing/2014/main" id="{9099777F-4661-467A-91AB-B70E596E74AB}"/>
              </a:ext>
            </a:extLst>
          </p:cNvPr>
          <p:cNvSpPr txBox="1">
            <a:spLocks/>
          </p:cNvSpPr>
          <p:nvPr/>
        </p:nvSpPr>
        <p:spPr>
          <a:xfrm>
            <a:off x="838200" y="4013240"/>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We can see here that every column has the max count of 8143, that means that there are no missing values to contend with.</a:t>
            </a:r>
          </a:p>
          <a:p>
            <a:pPr lvl="1"/>
            <a:r>
              <a:rPr lang="en-US" sz="1400" dirty="0"/>
              <a:t>Temperature, Humidity, and </a:t>
            </a:r>
            <a:r>
              <a:rPr lang="en-US" sz="1400" dirty="0" err="1"/>
              <a:t>HumidityRatio</a:t>
            </a:r>
            <a:r>
              <a:rPr lang="en-US" sz="1400" dirty="0"/>
              <a:t> have no outliers</a:t>
            </a:r>
          </a:p>
          <a:p>
            <a:pPr lvl="1"/>
            <a:endParaRPr lang="en-US" sz="1400" dirty="0"/>
          </a:p>
        </p:txBody>
      </p:sp>
      <p:pic>
        <p:nvPicPr>
          <p:cNvPr id="12" name="Picture 11">
            <a:extLst>
              <a:ext uri="{FF2B5EF4-FFF2-40B4-BE49-F238E27FC236}">
                <a16:creationId xmlns:a16="http://schemas.microsoft.com/office/drawing/2014/main" id="{F9D12CE3-EBC8-4C93-9442-B86C205DED65}"/>
              </a:ext>
            </a:extLst>
          </p:cNvPr>
          <p:cNvPicPr>
            <a:picLocks noChangeAspect="1"/>
          </p:cNvPicPr>
          <p:nvPr/>
        </p:nvPicPr>
        <p:blipFill>
          <a:blip r:embed="rId3"/>
          <a:stretch>
            <a:fillRect/>
          </a:stretch>
        </p:blipFill>
        <p:spPr>
          <a:xfrm>
            <a:off x="7217848" y="1195379"/>
            <a:ext cx="2343056" cy="2883761"/>
          </a:xfrm>
          <a:prstGeom prst="rect">
            <a:avLst/>
          </a:prstGeom>
        </p:spPr>
      </p:pic>
      <p:pic>
        <p:nvPicPr>
          <p:cNvPr id="13" name="Picture 12">
            <a:extLst>
              <a:ext uri="{FF2B5EF4-FFF2-40B4-BE49-F238E27FC236}">
                <a16:creationId xmlns:a16="http://schemas.microsoft.com/office/drawing/2014/main" id="{FC14C63E-9A25-4DA0-B6B8-F8E3AE844C30}"/>
              </a:ext>
            </a:extLst>
          </p:cNvPr>
          <p:cNvPicPr>
            <a:picLocks noChangeAspect="1"/>
          </p:cNvPicPr>
          <p:nvPr/>
        </p:nvPicPr>
        <p:blipFill>
          <a:blip r:embed="rId4"/>
          <a:stretch>
            <a:fillRect/>
          </a:stretch>
        </p:blipFill>
        <p:spPr>
          <a:xfrm>
            <a:off x="9606352" y="1195380"/>
            <a:ext cx="2357048" cy="2883762"/>
          </a:xfrm>
          <a:prstGeom prst="rect">
            <a:avLst/>
          </a:prstGeom>
        </p:spPr>
      </p:pic>
      <p:sp>
        <p:nvSpPr>
          <p:cNvPr id="14" name="Content Placeholder 2">
            <a:extLst>
              <a:ext uri="{FF2B5EF4-FFF2-40B4-BE49-F238E27FC236}">
                <a16:creationId xmlns:a16="http://schemas.microsoft.com/office/drawing/2014/main" id="{6ACA6E2D-7136-4CE6-9BAE-411B8A330864}"/>
              </a:ext>
            </a:extLst>
          </p:cNvPr>
          <p:cNvSpPr txBox="1">
            <a:spLocks/>
          </p:cNvSpPr>
          <p:nvPr/>
        </p:nvSpPr>
        <p:spPr>
          <a:xfrm>
            <a:off x="6705600" y="4172866"/>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While there are outliers within the training set for CO2, there are no outliers for the testing set.</a:t>
            </a:r>
          </a:p>
          <a:p>
            <a:pPr lvl="2"/>
            <a:r>
              <a:rPr lang="en-US" sz="1400" dirty="0"/>
              <a:t>I decided not to cleanse the training dataset of outliers. The range where it’s values are concentrated, &lt; 600, is where over 50% of the values are for the testing set, so it will still have a strong prediction for the testing set</a:t>
            </a:r>
          </a:p>
        </p:txBody>
      </p:sp>
    </p:spTree>
    <p:extLst>
      <p:ext uri="{BB962C8B-B14F-4D97-AF65-F5344CB8AC3E}">
        <p14:creationId xmlns:p14="http://schemas.microsoft.com/office/powerpoint/2010/main" val="26098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Preparation</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91A6678-2EF4-46CC-90CF-0BF795B60C25}"/>
              </a:ext>
            </a:extLst>
          </p:cNvPr>
          <p:cNvSpPr txBox="1">
            <a:spLocks/>
          </p:cNvSpPr>
          <p:nvPr/>
        </p:nvSpPr>
        <p:spPr>
          <a:xfrm>
            <a:off x="6096000" y="1195379"/>
            <a:ext cx="5257800"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sz="1400" dirty="0"/>
          </a:p>
        </p:txBody>
      </p:sp>
      <p:sp>
        <p:nvSpPr>
          <p:cNvPr id="9" name="Content Placeholder 2">
            <a:extLst>
              <a:ext uri="{FF2B5EF4-FFF2-40B4-BE49-F238E27FC236}">
                <a16:creationId xmlns:a16="http://schemas.microsoft.com/office/drawing/2014/main" id="{9099777F-4661-467A-91AB-B70E596E74AB}"/>
              </a:ext>
            </a:extLst>
          </p:cNvPr>
          <p:cNvSpPr txBox="1">
            <a:spLocks/>
          </p:cNvSpPr>
          <p:nvPr/>
        </p:nvSpPr>
        <p:spPr>
          <a:xfrm>
            <a:off x="1778725" y="4050882"/>
            <a:ext cx="8634549" cy="4989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Light also contains a few outliers, but we can see with the colored line at the bottom of the box in these plots that the majority of values is 0 which will come into play later. I still feel no need to clean up the outliers as there are so few in a dataset of over 8,000 points.</a:t>
            </a:r>
          </a:p>
        </p:txBody>
      </p:sp>
      <p:pic>
        <p:nvPicPr>
          <p:cNvPr id="11" name="Picture 10">
            <a:extLst>
              <a:ext uri="{FF2B5EF4-FFF2-40B4-BE49-F238E27FC236}">
                <a16:creationId xmlns:a16="http://schemas.microsoft.com/office/drawing/2014/main" id="{673D8A6C-A63C-4723-8331-F4C69A3E845E}"/>
              </a:ext>
            </a:extLst>
          </p:cNvPr>
          <p:cNvPicPr>
            <a:picLocks noChangeAspect="1"/>
          </p:cNvPicPr>
          <p:nvPr/>
        </p:nvPicPr>
        <p:blipFill>
          <a:blip r:embed="rId2"/>
          <a:stretch>
            <a:fillRect/>
          </a:stretch>
        </p:blipFill>
        <p:spPr>
          <a:xfrm>
            <a:off x="3328851" y="911263"/>
            <a:ext cx="2429439" cy="2976918"/>
          </a:xfrm>
          <a:prstGeom prst="rect">
            <a:avLst/>
          </a:prstGeom>
        </p:spPr>
      </p:pic>
      <p:pic>
        <p:nvPicPr>
          <p:cNvPr id="15" name="Picture 14">
            <a:extLst>
              <a:ext uri="{FF2B5EF4-FFF2-40B4-BE49-F238E27FC236}">
                <a16:creationId xmlns:a16="http://schemas.microsoft.com/office/drawing/2014/main" id="{85AB8408-D7E1-4BAA-8A85-71C228E99FD0}"/>
              </a:ext>
            </a:extLst>
          </p:cNvPr>
          <p:cNvPicPr>
            <a:picLocks noChangeAspect="1"/>
          </p:cNvPicPr>
          <p:nvPr/>
        </p:nvPicPr>
        <p:blipFill>
          <a:blip r:embed="rId3"/>
          <a:stretch>
            <a:fillRect/>
          </a:stretch>
        </p:blipFill>
        <p:spPr>
          <a:xfrm>
            <a:off x="5925504" y="917539"/>
            <a:ext cx="2799395" cy="2976918"/>
          </a:xfrm>
          <a:prstGeom prst="rect">
            <a:avLst/>
          </a:prstGeom>
        </p:spPr>
      </p:pic>
    </p:spTree>
    <p:extLst>
      <p:ext uri="{BB962C8B-B14F-4D97-AF65-F5344CB8AC3E}">
        <p14:creationId xmlns:p14="http://schemas.microsoft.com/office/powerpoint/2010/main" val="223930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1CFD0-27D0-4565-8538-A0F6387DA1C0}"/>
              </a:ext>
            </a:extLst>
          </p:cNvPr>
          <p:cNvSpPr>
            <a:spLocks noGrp="1"/>
          </p:cNvSpPr>
          <p:nvPr>
            <p:ph idx="1"/>
          </p:nvPr>
        </p:nvSpPr>
        <p:spPr>
          <a:xfrm>
            <a:off x="838200" y="1187695"/>
            <a:ext cx="5257800" cy="4989268"/>
          </a:xfrm>
        </p:spPr>
        <p:txBody>
          <a:bodyPr>
            <a:normAutofit/>
          </a:bodyPr>
          <a:lstStyle/>
          <a:p>
            <a:r>
              <a:rPr lang="en-US" sz="1400" dirty="0"/>
              <a:t>As we are going to be predicting Occupancy, a variable with only two possible values, 0 (non-occupied) or 1 (occupied), this is a </a:t>
            </a:r>
            <a:r>
              <a:rPr lang="en-US" sz="1400" b="1" dirty="0"/>
              <a:t>Classification</a:t>
            </a:r>
            <a:r>
              <a:rPr lang="en-US" sz="1400" dirty="0"/>
              <a:t> problem. A fancy way of saying we’re trying to predict a category.</a:t>
            </a:r>
          </a:p>
          <a:p>
            <a:r>
              <a:rPr lang="en-US" sz="1400" dirty="0"/>
              <a:t>We are going to build several different models for this task.</a:t>
            </a:r>
          </a:p>
          <a:p>
            <a:pPr lvl="1"/>
            <a:r>
              <a:rPr lang="en-US" sz="1400" b="1" dirty="0"/>
              <a:t>Decision Tree</a:t>
            </a:r>
          </a:p>
          <a:p>
            <a:pPr lvl="1"/>
            <a:r>
              <a:rPr lang="en-US" sz="1400" b="1" dirty="0"/>
              <a:t>Random Forest</a:t>
            </a:r>
          </a:p>
          <a:p>
            <a:pPr lvl="1"/>
            <a:r>
              <a:rPr lang="en-US" sz="1400" b="1" dirty="0"/>
              <a:t>K-Nearest Neighbors</a:t>
            </a:r>
          </a:p>
          <a:p>
            <a:r>
              <a:rPr lang="en-US" sz="1400" dirty="0"/>
              <a:t>We are also going to be using a </a:t>
            </a:r>
            <a:r>
              <a:rPr lang="en-US" sz="1400" b="1" dirty="0"/>
              <a:t>training set</a:t>
            </a:r>
            <a:r>
              <a:rPr lang="en-US" sz="1400" dirty="0"/>
              <a:t> and a </a:t>
            </a:r>
            <a:r>
              <a:rPr lang="en-US" sz="1400" b="1" dirty="0"/>
              <a:t>testing set</a:t>
            </a:r>
            <a:r>
              <a:rPr lang="en-US" sz="1400" dirty="0"/>
              <a:t>.</a:t>
            </a:r>
          </a:p>
          <a:p>
            <a:pPr lvl="2"/>
            <a:r>
              <a:rPr lang="en-US" sz="1400" dirty="0"/>
              <a:t>The figure below visualizes this process, of holding out a portion of the dataset to be able to have a way to test our model on new and incoming data.</a:t>
            </a:r>
          </a:p>
          <a:p>
            <a:pPr lvl="1"/>
            <a:endParaRPr lang="en-US" sz="1400" dirty="0"/>
          </a:p>
        </p:txBody>
      </p:sp>
      <p:cxnSp>
        <p:nvCxnSpPr>
          <p:cNvPr id="4" name="Straight Connector 3">
            <a:extLst>
              <a:ext uri="{FF2B5EF4-FFF2-40B4-BE49-F238E27FC236}">
                <a16:creationId xmlns:a16="http://schemas.microsoft.com/office/drawing/2014/main" id="{C9EBE595-4FBA-4424-B254-07058EB208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0D44AD9-DD0C-4A04-BF90-1FB0749848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Machine Learning Models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BCCE407-FC2D-490F-9133-F4C358F674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96F9945-47F5-43D3-B81A-47EA87F85C1C}"/>
              </a:ext>
            </a:extLst>
          </p:cNvPr>
          <p:cNvPicPr>
            <a:picLocks noChangeAspect="1"/>
          </p:cNvPicPr>
          <p:nvPr/>
        </p:nvPicPr>
        <p:blipFill>
          <a:blip r:embed="rId2"/>
          <a:stretch>
            <a:fillRect/>
          </a:stretch>
        </p:blipFill>
        <p:spPr>
          <a:xfrm>
            <a:off x="1457325" y="4379980"/>
            <a:ext cx="5257800" cy="938893"/>
          </a:xfrm>
          <a:prstGeom prst="rect">
            <a:avLst/>
          </a:prstGeom>
        </p:spPr>
      </p:pic>
      <p:pic>
        <p:nvPicPr>
          <p:cNvPr id="7" name="Picture 6">
            <a:extLst>
              <a:ext uri="{FF2B5EF4-FFF2-40B4-BE49-F238E27FC236}">
                <a16:creationId xmlns:a16="http://schemas.microsoft.com/office/drawing/2014/main" id="{90B5946E-AA41-48D5-82F3-16B0D6DEF702}"/>
              </a:ext>
            </a:extLst>
          </p:cNvPr>
          <p:cNvPicPr>
            <a:picLocks noChangeAspect="1"/>
          </p:cNvPicPr>
          <p:nvPr/>
        </p:nvPicPr>
        <p:blipFill>
          <a:blip r:embed="rId3"/>
          <a:stretch>
            <a:fillRect/>
          </a:stretch>
        </p:blipFill>
        <p:spPr>
          <a:xfrm>
            <a:off x="7039124" y="1187695"/>
            <a:ext cx="4924276" cy="4542474"/>
          </a:xfrm>
          <a:prstGeom prst="rect">
            <a:avLst/>
          </a:prstGeom>
        </p:spPr>
      </p:pic>
    </p:spTree>
    <p:extLst>
      <p:ext uri="{BB962C8B-B14F-4D97-AF65-F5344CB8AC3E}">
        <p14:creationId xmlns:p14="http://schemas.microsoft.com/office/powerpoint/2010/main" val="38211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cision tree">
            <a:extLst>
              <a:ext uri="{FF2B5EF4-FFF2-40B4-BE49-F238E27FC236}">
                <a16:creationId xmlns:a16="http://schemas.microsoft.com/office/drawing/2014/main" id="{A0B2E828-D552-4D10-971B-AD0F5A9A7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50" y="794334"/>
            <a:ext cx="3173742" cy="198165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Decision Tree(s)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61786B1-F142-4A5F-819F-F3781259B7C9}"/>
              </a:ext>
            </a:extLst>
          </p:cNvPr>
          <p:cNvPicPr>
            <a:picLocks noChangeAspect="1"/>
          </p:cNvPicPr>
          <p:nvPr/>
        </p:nvPicPr>
        <p:blipFill>
          <a:blip r:embed="rId3"/>
          <a:stretch>
            <a:fillRect/>
          </a:stretch>
        </p:blipFill>
        <p:spPr>
          <a:xfrm>
            <a:off x="8281851" y="789480"/>
            <a:ext cx="2887974" cy="1667921"/>
          </a:xfrm>
          <a:prstGeom prst="rect">
            <a:avLst/>
          </a:prstGeom>
        </p:spPr>
      </p:pic>
      <p:sp>
        <p:nvSpPr>
          <p:cNvPr id="21" name="Content Placeholder 2">
            <a:extLst>
              <a:ext uri="{FF2B5EF4-FFF2-40B4-BE49-F238E27FC236}">
                <a16:creationId xmlns:a16="http://schemas.microsoft.com/office/drawing/2014/main" id="{3A9123FD-C0C0-48A2-8C2E-CE8CB8DB4653}"/>
              </a:ext>
            </a:extLst>
          </p:cNvPr>
          <p:cNvSpPr txBox="1">
            <a:spLocks/>
          </p:cNvSpPr>
          <p:nvPr/>
        </p:nvSpPr>
        <p:spPr>
          <a:xfrm>
            <a:off x="115514" y="2739930"/>
            <a:ext cx="5257800"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Above is a simple Decision Tree, we can create one with our dataset that will help us decide if a room is Occupied.</a:t>
            </a:r>
          </a:p>
        </p:txBody>
      </p:sp>
      <p:sp>
        <p:nvSpPr>
          <p:cNvPr id="22" name="Title 1">
            <a:extLst>
              <a:ext uri="{FF2B5EF4-FFF2-40B4-BE49-F238E27FC236}">
                <a16:creationId xmlns:a16="http://schemas.microsoft.com/office/drawing/2014/main" id="{C66A4B11-F4BA-43A3-9B0C-10D0BA9E132E}"/>
              </a:ext>
            </a:extLst>
          </p:cNvPr>
          <p:cNvSpPr txBox="1">
            <a:spLocks/>
          </p:cNvSpPr>
          <p:nvPr/>
        </p:nvSpPr>
        <p:spPr>
          <a:xfrm>
            <a:off x="5930537" y="773300"/>
            <a:ext cx="2351314"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Decision Tree 1</a:t>
            </a:r>
            <a:endParaRPr lang="en-US" sz="2000" dirty="0">
              <a:solidFill>
                <a:schemeClr val="tx1">
                  <a:lumMod val="75000"/>
                  <a:lumOff val="25000"/>
                </a:schemeClr>
              </a:solidFill>
            </a:endParaRPr>
          </a:p>
        </p:txBody>
      </p:sp>
      <p:pic>
        <p:nvPicPr>
          <p:cNvPr id="5" name="Picture 4">
            <a:extLst>
              <a:ext uri="{FF2B5EF4-FFF2-40B4-BE49-F238E27FC236}">
                <a16:creationId xmlns:a16="http://schemas.microsoft.com/office/drawing/2014/main" id="{3F347F2C-9271-4232-AD28-C825C9734801}"/>
              </a:ext>
            </a:extLst>
          </p:cNvPr>
          <p:cNvPicPr>
            <a:picLocks noChangeAspect="1"/>
          </p:cNvPicPr>
          <p:nvPr/>
        </p:nvPicPr>
        <p:blipFill>
          <a:blip r:embed="rId4"/>
          <a:stretch>
            <a:fillRect/>
          </a:stretch>
        </p:blipFill>
        <p:spPr>
          <a:xfrm>
            <a:off x="8251255" y="2602959"/>
            <a:ext cx="2882769" cy="1832399"/>
          </a:xfrm>
          <a:prstGeom prst="rect">
            <a:avLst/>
          </a:prstGeom>
        </p:spPr>
      </p:pic>
      <p:pic>
        <p:nvPicPr>
          <p:cNvPr id="6" name="Picture 5">
            <a:extLst>
              <a:ext uri="{FF2B5EF4-FFF2-40B4-BE49-F238E27FC236}">
                <a16:creationId xmlns:a16="http://schemas.microsoft.com/office/drawing/2014/main" id="{EB8B291E-83D8-4DF2-BEE0-1CD49B719BCF}"/>
              </a:ext>
            </a:extLst>
          </p:cNvPr>
          <p:cNvPicPr>
            <a:picLocks noChangeAspect="1"/>
          </p:cNvPicPr>
          <p:nvPr/>
        </p:nvPicPr>
        <p:blipFill>
          <a:blip r:embed="rId5"/>
          <a:stretch>
            <a:fillRect/>
          </a:stretch>
        </p:blipFill>
        <p:spPr>
          <a:xfrm>
            <a:off x="8281851" y="4624751"/>
            <a:ext cx="2821578" cy="1800510"/>
          </a:xfrm>
          <a:prstGeom prst="rect">
            <a:avLst/>
          </a:prstGeom>
        </p:spPr>
      </p:pic>
      <p:sp>
        <p:nvSpPr>
          <p:cNvPr id="25" name="Content Placeholder 2">
            <a:extLst>
              <a:ext uri="{FF2B5EF4-FFF2-40B4-BE49-F238E27FC236}">
                <a16:creationId xmlns:a16="http://schemas.microsoft.com/office/drawing/2014/main" id="{B8C941CB-83BB-458D-8875-80052E3FFA7E}"/>
              </a:ext>
            </a:extLst>
          </p:cNvPr>
          <p:cNvSpPr txBox="1">
            <a:spLocks/>
          </p:cNvSpPr>
          <p:nvPr/>
        </p:nvSpPr>
        <p:spPr>
          <a:xfrm>
            <a:off x="5652951" y="1095432"/>
            <a:ext cx="2598304"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Using ONLY Light.</a:t>
            </a:r>
          </a:p>
          <a:p>
            <a:pPr lvl="1"/>
            <a:r>
              <a:rPr lang="en-US" sz="1400" dirty="0"/>
              <a:t>1,000 min number records per node.</a:t>
            </a:r>
          </a:p>
          <a:p>
            <a:pPr lvl="1"/>
            <a:r>
              <a:rPr lang="en-US" sz="1400" dirty="0"/>
              <a:t>5 threads.</a:t>
            </a:r>
          </a:p>
        </p:txBody>
      </p:sp>
      <p:cxnSp>
        <p:nvCxnSpPr>
          <p:cNvPr id="26" name="Straight Connector 25">
            <a:extLst>
              <a:ext uri="{FF2B5EF4-FFF2-40B4-BE49-F238E27FC236}">
                <a16:creationId xmlns:a16="http://schemas.microsoft.com/office/drawing/2014/main" id="{761637EF-387D-417C-8E15-3B283CEDABF1}"/>
              </a:ext>
              <a:ext uri="{C183D7F6-B498-43B3-948B-1728B52AA6E4}">
                <adec:decorative xmlns:adec="http://schemas.microsoft.com/office/drawing/2017/decorative" val="1"/>
              </a:ext>
            </a:extLst>
          </p:cNvPr>
          <p:cNvCxnSpPr>
            <a:cxnSpLocks/>
          </p:cNvCxnSpPr>
          <p:nvPr/>
        </p:nvCxnSpPr>
        <p:spPr>
          <a:xfrm>
            <a:off x="6208142" y="2642136"/>
            <a:ext cx="5983858" cy="1"/>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0C8475-B1A2-4291-8BE2-067CB5B1FD3A}"/>
              </a:ext>
              <a:ext uri="{C183D7F6-B498-43B3-948B-1728B52AA6E4}">
                <adec:decorative xmlns:adec="http://schemas.microsoft.com/office/drawing/2017/decorative" val="1"/>
              </a:ext>
            </a:extLst>
          </p:cNvPr>
          <p:cNvCxnSpPr>
            <a:cxnSpLocks/>
          </p:cNvCxnSpPr>
          <p:nvPr/>
        </p:nvCxnSpPr>
        <p:spPr>
          <a:xfrm>
            <a:off x="6208142" y="4529520"/>
            <a:ext cx="5983858" cy="1"/>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6C556110-9A47-40CC-BA27-F944B788494C}"/>
              </a:ext>
            </a:extLst>
          </p:cNvPr>
          <p:cNvSpPr txBox="1">
            <a:spLocks/>
          </p:cNvSpPr>
          <p:nvPr/>
        </p:nvSpPr>
        <p:spPr>
          <a:xfrm>
            <a:off x="5652951" y="2739930"/>
            <a:ext cx="2598304"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All variables BUT Light.</a:t>
            </a:r>
          </a:p>
          <a:p>
            <a:pPr lvl="1"/>
            <a:r>
              <a:rPr lang="en-US" sz="1400" dirty="0"/>
              <a:t>1,000 min number records per node.</a:t>
            </a:r>
          </a:p>
          <a:p>
            <a:pPr lvl="1"/>
            <a:r>
              <a:rPr lang="en-US" sz="1400" dirty="0"/>
              <a:t>5 threads.</a:t>
            </a:r>
          </a:p>
        </p:txBody>
      </p:sp>
      <p:sp>
        <p:nvSpPr>
          <p:cNvPr id="32" name="Content Placeholder 2">
            <a:extLst>
              <a:ext uri="{FF2B5EF4-FFF2-40B4-BE49-F238E27FC236}">
                <a16:creationId xmlns:a16="http://schemas.microsoft.com/office/drawing/2014/main" id="{0D5E4B03-DE26-47B4-BA91-34F604E9E0CA}"/>
              </a:ext>
            </a:extLst>
          </p:cNvPr>
          <p:cNvSpPr txBox="1">
            <a:spLocks/>
          </p:cNvSpPr>
          <p:nvPr/>
        </p:nvSpPr>
        <p:spPr>
          <a:xfrm>
            <a:off x="5652951" y="4700799"/>
            <a:ext cx="2598304"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Using ONLY id.</a:t>
            </a:r>
          </a:p>
          <a:p>
            <a:pPr lvl="1"/>
            <a:r>
              <a:rPr lang="en-US" sz="1400" dirty="0"/>
              <a:t>500 min number records per node.</a:t>
            </a:r>
          </a:p>
          <a:p>
            <a:pPr lvl="1"/>
            <a:r>
              <a:rPr lang="en-US" sz="1400" dirty="0"/>
              <a:t>3 threads.</a:t>
            </a:r>
          </a:p>
        </p:txBody>
      </p:sp>
      <p:sp>
        <p:nvSpPr>
          <p:cNvPr id="33" name="Title 1">
            <a:extLst>
              <a:ext uri="{FF2B5EF4-FFF2-40B4-BE49-F238E27FC236}">
                <a16:creationId xmlns:a16="http://schemas.microsoft.com/office/drawing/2014/main" id="{7C54D76F-442F-4ACD-B249-F5C6D6BB40BC}"/>
              </a:ext>
            </a:extLst>
          </p:cNvPr>
          <p:cNvSpPr txBox="1">
            <a:spLocks/>
          </p:cNvSpPr>
          <p:nvPr/>
        </p:nvSpPr>
        <p:spPr>
          <a:xfrm>
            <a:off x="5930537" y="2315694"/>
            <a:ext cx="2351314"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Decision Tree 2</a:t>
            </a:r>
            <a:endParaRPr lang="en-US" sz="2000" dirty="0">
              <a:solidFill>
                <a:schemeClr val="tx1">
                  <a:lumMod val="75000"/>
                  <a:lumOff val="25000"/>
                </a:schemeClr>
              </a:solidFill>
            </a:endParaRPr>
          </a:p>
        </p:txBody>
      </p:sp>
      <p:sp>
        <p:nvSpPr>
          <p:cNvPr id="34" name="Title 1">
            <a:extLst>
              <a:ext uri="{FF2B5EF4-FFF2-40B4-BE49-F238E27FC236}">
                <a16:creationId xmlns:a16="http://schemas.microsoft.com/office/drawing/2014/main" id="{2689B583-D2B7-4296-AB20-98F2B1AF1AF1}"/>
              </a:ext>
            </a:extLst>
          </p:cNvPr>
          <p:cNvSpPr txBox="1">
            <a:spLocks/>
          </p:cNvSpPr>
          <p:nvPr/>
        </p:nvSpPr>
        <p:spPr>
          <a:xfrm>
            <a:off x="5932540" y="4227057"/>
            <a:ext cx="2351314"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Decision Tree 3</a:t>
            </a:r>
            <a:endParaRPr lang="en-US" sz="2000" dirty="0">
              <a:solidFill>
                <a:schemeClr val="tx1">
                  <a:lumMod val="75000"/>
                  <a:lumOff val="25000"/>
                </a:schemeClr>
              </a:solidFill>
            </a:endParaRPr>
          </a:p>
        </p:txBody>
      </p:sp>
      <p:pic>
        <p:nvPicPr>
          <p:cNvPr id="2" name="Picture 1">
            <a:extLst>
              <a:ext uri="{FF2B5EF4-FFF2-40B4-BE49-F238E27FC236}">
                <a16:creationId xmlns:a16="http://schemas.microsoft.com/office/drawing/2014/main" id="{DE2DEF36-B036-4C16-A511-F5801FF88A3A}"/>
              </a:ext>
            </a:extLst>
          </p:cNvPr>
          <p:cNvPicPr>
            <a:picLocks noChangeAspect="1"/>
          </p:cNvPicPr>
          <p:nvPr/>
        </p:nvPicPr>
        <p:blipFill>
          <a:blip r:embed="rId6"/>
          <a:stretch>
            <a:fillRect/>
          </a:stretch>
        </p:blipFill>
        <p:spPr>
          <a:xfrm>
            <a:off x="723940" y="3218307"/>
            <a:ext cx="5206597" cy="3479655"/>
          </a:xfrm>
          <a:prstGeom prst="rect">
            <a:avLst/>
          </a:prstGeom>
        </p:spPr>
      </p:pic>
      <p:sp>
        <p:nvSpPr>
          <p:cNvPr id="17" name="Rectangle 16">
            <a:extLst>
              <a:ext uri="{FF2B5EF4-FFF2-40B4-BE49-F238E27FC236}">
                <a16:creationId xmlns:a16="http://schemas.microsoft.com/office/drawing/2014/main" id="{D798612D-7CA4-4FAF-B9CE-6828A43F45A4}"/>
              </a:ext>
            </a:extLst>
          </p:cNvPr>
          <p:cNvSpPr/>
          <p:nvPr/>
        </p:nvSpPr>
        <p:spPr>
          <a:xfrm>
            <a:off x="4236394" y="961292"/>
            <a:ext cx="1859606" cy="646331"/>
          </a:xfrm>
          <a:prstGeom prst="rect">
            <a:avLst/>
          </a:prstGeom>
          <a:noFill/>
        </p:spPr>
        <p:txBody>
          <a:bodyPr wrap="square" lIns="91440" tIns="45720" rIns="91440" bIns="45720">
            <a:spAutoFit/>
            <a:scene3d>
              <a:camera prst="orthographicFront"/>
              <a:lightRig rig="threePt" dir="t"/>
            </a:scene3d>
            <a:sp3d extrusionH="57150">
              <a:bevelT w="38100" h="38100" prst="angle"/>
            </a:sp3d>
          </a:bodyPr>
          <a:lstStyle/>
          <a:p>
            <a:pPr algn="ctr"/>
            <a:r>
              <a:rPr lang="en-US" sz="3600" b="1" dirty="0">
                <a:ln w="0"/>
                <a:effectLst>
                  <a:outerShdw blurRad="38100" dist="19050" dir="2700000" algn="tl" rotWithShape="0">
                    <a:schemeClr val="dk1">
                      <a:alpha val="40000"/>
                    </a:schemeClr>
                  </a:outerShdw>
                </a:effectLst>
              </a:rPr>
              <a:t>Winner!</a:t>
            </a:r>
          </a:p>
        </p:txBody>
      </p:sp>
      <p:sp>
        <p:nvSpPr>
          <p:cNvPr id="19" name="Arrow: Right 18">
            <a:extLst>
              <a:ext uri="{FF2B5EF4-FFF2-40B4-BE49-F238E27FC236}">
                <a16:creationId xmlns:a16="http://schemas.microsoft.com/office/drawing/2014/main" id="{D2AA90DC-1E4E-4577-9D96-94612C77BBC9}"/>
              </a:ext>
            </a:extLst>
          </p:cNvPr>
          <p:cNvSpPr/>
          <p:nvPr/>
        </p:nvSpPr>
        <p:spPr>
          <a:xfrm>
            <a:off x="4406538" y="1528676"/>
            <a:ext cx="1524000" cy="20873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14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31" grpId="0"/>
      <p:bldP spid="32" grpId="0"/>
      <p:bldP spid="33" grpId="0"/>
      <p:bldP spid="34" grpId="0"/>
      <p:bldP spid="17"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194" name="Picture 2" descr="https://i.ytimg.com/vi/ajTc5y3OqSQ/hqdefault.jpg">
            <a:extLst>
              <a:ext uri="{FF2B5EF4-FFF2-40B4-BE49-F238E27FC236}">
                <a16:creationId xmlns:a16="http://schemas.microsoft.com/office/drawing/2014/main" id="{6CDE3CF9-3817-4701-9DFE-E8AE08645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10" y="855297"/>
            <a:ext cx="3282915" cy="24621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55CEF39-3940-4ED8-B87E-177D668A23A3}"/>
              </a:ext>
            </a:extLst>
          </p:cNvPr>
          <p:cNvPicPr>
            <a:picLocks noChangeAspect="1"/>
          </p:cNvPicPr>
          <p:nvPr/>
        </p:nvPicPr>
        <p:blipFill>
          <a:blip r:embed="rId3"/>
          <a:stretch>
            <a:fillRect/>
          </a:stretch>
        </p:blipFill>
        <p:spPr>
          <a:xfrm>
            <a:off x="5741125" y="855297"/>
            <a:ext cx="6030167" cy="3219899"/>
          </a:xfrm>
          <a:prstGeom prst="rect">
            <a:avLst/>
          </a:prstGeom>
        </p:spPr>
      </p:pic>
      <p:sp>
        <p:nvSpPr>
          <p:cNvPr id="23" name="Content Placeholder 2">
            <a:extLst>
              <a:ext uri="{FF2B5EF4-FFF2-40B4-BE49-F238E27FC236}">
                <a16:creationId xmlns:a16="http://schemas.microsoft.com/office/drawing/2014/main" id="{39FA7A4A-85B5-40D4-977C-F26E1E40A81B}"/>
              </a:ext>
            </a:extLst>
          </p:cNvPr>
          <p:cNvSpPr txBox="1">
            <a:spLocks/>
          </p:cNvSpPr>
          <p:nvPr/>
        </p:nvSpPr>
        <p:spPr>
          <a:xfrm>
            <a:off x="0" y="3594482"/>
            <a:ext cx="5257800"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Above is a simple Random Forest. The basic idea is to use multiple Decision Trees as a way to get towards a stronger model.</a:t>
            </a:r>
          </a:p>
          <a:p>
            <a:pPr lvl="1"/>
            <a:r>
              <a:rPr lang="en-US" sz="1400" dirty="0"/>
              <a:t>To the right we have a few figures from </a:t>
            </a:r>
            <a:r>
              <a:rPr lang="en-US" sz="1400" b="1" dirty="0"/>
              <a:t>KNIME</a:t>
            </a:r>
            <a:r>
              <a:rPr lang="en-US" sz="1400" dirty="0"/>
              <a:t>, I went ahead and used all the possible columns.</a:t>
            </a:r>
          </a:p>
        </p:txBody>
      </p:sp>
      <p:pic>
        <p:nvPicPr>
          <p:cNvPr id="9" name="Picture 8">
            <a:extLst>
              <a:ext uri="{FF2B5EF4-FFF2-40B4-BE49-F238E27FC236}">
                <a16:creationId xmlns:a16="http://schemas.microsoft.com/office/drawing/2014/main" id="{C00C74BD-1C25-4ECA-A90B-18332A30310E}"/>
              </a:ext>
            </a:extLst>
          </p:cNvPr>
          <p:cNvPicPr>
            <a:picLocks noChangeAspect="1"/>
          </p:cNvPicPr>
          <p:nvPr/>
        </p:nvPicPr>
        <p:blipFill>
          <a:blip r:embed="rId4"/>
          <a:stretch>
            <a:fillRect/>
          </a:stretch>
        </p:blipFill>
        <p:spPr>
          <a:xfrm>
            <a:off x="7041468" y="4352195"/>
            <a:ext cx="3429479" cy="2114845"/>
          </a:xfrm>
          <a:prstGeom prst="rect">
            <a:avLst/>
          </a:prstGeom>
        </p:spPr>
      </p:pic>
      <p:sp>
        <p:nvSpPr>
          <p:cNvPr id="10" name="Rectangle 9">
            <a:extLst>
              <a:ext uri="{FF2B5EF4-FFF2-40B4-BE49-F238E27FC236}">
                <a16:creationId xmlns:a16="http://schemas.microsoft.com/office/drawing/2014/main" id="{8175C36C-C790-429B-93C9-485842AFE355}"/>
              </a:ext>
            </a:extLst>
          </p:cNvPr>
          <p:cNvSpPr/>
          <p:nvPr/>
        </p:nvSpPr>
        <p:spPr>
          <a:xfrm>
            <a:off x="1269037" y="4888787"/>
            <a:ext cx="4826963" cy="1200329"/>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Decision Tree using</a:t>
            </a:r>
          </a:p>
          <a:p>
            <a:pPr algn="ctr"/>
            <a:r>
              <a:rPr lang="en-US" sz="3600" dirty="0">
                <a:ln w="0"/>
                <a:effectLst>
                  <a:outerShdw blurRad="38100" dist="19050" dir="2700000" algn="tl" rotWithShape="0">
                    <a:schemeClr val="dk1">
                      <a:alpha val="40000"/>
                    </a:schemeClr>
                  </a:outerShdw>
                </a:effectLst>
              </a:rPr>
              <a:t>o</a:t>
            </a:r>
            <a:r>
              <a:rPr lang="en-US" sz="3600" b="0" cap="none" spc="0" dirty="0">
                <a:ln w="0"/>
                <a:solidFill>
                  <a:schemeClr val="tx1"/>
                </a:solidFill>
                <a:effectLst>
                  <a:outerShdw blurRad="38100" dist="19050" dir="2700000" algn="tl" rotWithShape="0">
                    <a:schemeClr val="dk1">
                      <a:alpha val="40000"/>
                    </a:schemeClr>
                  </a:outerShdw>
                </a:effectLst>
              </a:rPr>
              <a:t>nly Light is still winning</a:t>
            </a:r>
          </a:p>
        </p:txBody>
      </p:sp>
    </p:spTree>
    <p:extLst>
      <p:ext uri="{BB962C8B-B14F-4D97-AF65-F5344CB8AC3E}">
        <p14:creationId xmlns:p14="http://schemas.microsoft.com/office/powerpoint/2010/main" val="263713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DBADD9-C6D8-411C-8A75-C60EB48FB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79" y="560250"/>
            <a:ext cx="4335519" cy="3242867"/>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K-Nearest Neighbors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39FA7A4A-85B5-40D4-977C-F26E1E40A81B}"/>
              </a:ext>
            </a:extLst>
          </p:cNvPr>
          <p:cNvSpPr txBox="1">
            <a:spLocks/>
          </p:cNvSpPr>
          <p:nvPr/>
        </p:nvSpPr>
        <p:spPr>
          <a:xfrm>
            <a:off x="-93492" y="3840468"/>
            <a:ext cx="5257800" cy="49892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Above is a graph from this dataset. It’s a scatterplot of Humidity / Temperature, with Occupancy set to color. I put a red dot as a new datapoint. A </a:t>
            </a:r>
            <a:r>
              <a:rPr lang="en-US" sz="1400" dirty="0" err="1"/>
              <a:t>kNN</a:t>
            </a:r>
            <a:r>
              <a:rPr lang="en-US" sz="1400" dirty="0"/>
              <a:t> model of 3, would look at it’s 3 closest neighbors, all of which would be blue, which would identify the Occupancy of the new point to be 0, not-occupied.</a:t>
            </a:r>
          </a:p>
          <a:p>
            <a:pPr lvl="1"/>
            <a:r>
              <a:rPr lang="en-US" sz="1400" dirty="0"/>
              <a:t>To the right is a </a:t>
            </a:r>
            <a:r>
              <a:rPr lang="en-US" sz="1400" dirty="0" err="1"/>
              <a:t>kNN</a:t>
            </a:r>
            <a:r>
              <a:rPr lang="en-US" sz="1400" dirty="0"/>
              <a:t> model within </a:t>
            </a:r>
            <a:r>
              <a:rPr lang="en-US" sz="1400" b="1" dirty="0"/>
              <a:t>KNIME</a:t>
            </a:r>
            <a:r>
              <a:rPr lang="en-US" sz="1400" dirty="0"/>
              <a:t>, k = 10.</a:t>
            </a:r>
          </a:p>
        </p:txBody>
      </p:sp>
      <p:pic>
        <p:nvPicPr>
          <p:cNvPr id="2" name="Picture 1">
            <a:extLst>
              <a:ext uri="{FF2B5EF4-FFF2-40B4-BE49-F238E27FC236}">
                <a16:creationId xmlns:a16="http://schemas.microsoft.com/office/drawing/2014/main" id="{52D3BBE6-D985-4F76-A855-F709F8A5389E}"/>
              </a:ext>
            </a:extLst>
          </p:cNvPr>
          <p:cNvPicPr>
            <a:picLocks noChangeAspect="1"/>
          </p:cNvPicPr>
          <p:nvPr/>
        </p:nvPicPr>
        <p:blipFill>
          <a:blip r:embed="rId3"/>
          <a:stretch>
            <a:fillRect/>
          </a:stretch>
        </p:blipFill>
        <p:spPr>
          <a:xfrm>
            <a:off x="5826860" y="852212"/>
            <a:ext cx="5858693" cy="2810267"/>
          </a:xfrm>
          <a:prstGeom prst="rect">
            <a:avLst/>
          </a:prstGeom>
        </p:spPr>
      </p:pic>
      <p:pic>
        <p:nvPicPr>
          <p:cNvPr id="3" name="Picture 2">
            <a:extLst>
              <a:ext uri="{FF2B5EF4-FFF2-40B4-BE49-F238E27FC236}">
                <a16:creationId xmlns:a16="http://schemas.microsoft.com/office/drawing/2014/main" id="{A9FE8F9B-9F4E-4418-BEC3-8AC06B73B42B}"/>
              </a:ext>
            </a:extLst>
          </p:cNvPr>
          <p:cNvPicPr>
            <a:picLocks noChangeAspect="1"/>
          </p:cNvPicPr>
          <p:nvPr/>
        </p:nvPicPr>
        <p:blipFill>
          <a:blip r:embed="rId4"/>
          <a:stretch>
            <a:fillRect/>
          </a:stretch>
        </p:blipFill>
        <p:spPr>
          <a:xfrm>
            <a:off x="6779492" y="3916799"/>
            <a:ext cx="3953427" cy="2429214"/>
          </a:xfrm>
          <a:prstGeom prst="rect">
            <a:avLst/>
          </a:prstGeom>
        </p:spPr>
      </p:pic>
      <p:sp>
        <p:nvSpPr>
          <p:cNvPr id="13" name="Rectangle 12">
            <a:extLst>
              <a:ext uri="{FF2B5EF4-FFF2-40B4-BE49-F238E27FC236}">
                <a16:creationId xmlns:a16="http://schemas.microsoft.com/office/drawing/2014/main" id="{C2A40DA0-CAD3-4A7E-8F8F-4ABDF4925B0C}"/>
              </a:ext>
            </a:extLst>
          </p:cNvPr>
          <p:cNvSpPr/>
          <p:nvPr/>
        </p:nvSpPr>
        <p:spPr>
          <a:xfrm>
            <a:off x="1051579" y="5274111"/>
            <a:ext cx="4920321" cy="1200329"/>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Decision Tree using only</a:t>
            </a:r>
          </a:p>
          <a:p>
            <a:pPr algn="ctr"/>
            <a:r>
              <a:rPr lang="en-US" sz="3600" b="0" cap="none" spc="0" dirty="0">
                <a:ln w="0"/>
                <a:solidFill>
                  <a:schemeClr val="tx1"/>
                </a:solidFill>
                <a:effectLst>
                  <a:outerShdw blurRad="38100" dist="19050" dir="2700000" algn="tl" rotWithShape="0">
                    <a:schemeClr val="dk1">
                      <a:alpha val="40000"/>
                    </a:schemeClr>
                  </a:outerShdw>
                </a:effectLst>
              </a:rPr>
              <a:t>Light remains the winner</a:t>
            </a:r>
          </a:p>
        </p:txBody>
      </p:sp>
    </p:spTree>
    <p:extLst>
      <p:ext uri="{BB962C8B-B14F-4D97-AF65-F5344CB8AC3E}">
        <p14:creationId xmlns:p14="http://schemas.microsoft.com/office/powerpoint/2010/main" val="27092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1224</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Office Room Occupancy DS 260 Wes McNall</vt:lpstr>
      <vt:lpstr>Project analysis slide 10</vt:lpstr>
      <vt:lpstr>PowerPoint Presentation</vt:lpstr>
      <vt:lpstr>PowerPoint Presentation</vt:lpstr>
      <vt:lpstr>PowerPoint Presentation</vt:lpstr>
      <vt:lpstr>PowerPoint Presentation</vt:lpstr>
      <vt:lpstr>Project analysis slide 5</vt:lpstr>
      <vt:lpstr>Project analysis slide 5</vt:lpstr>
      <vt:lpstr>Project analysis slide 5</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2019-04-27T15:25:53Z</dcterms:created>
  <dcterms:modified xsi:type="dcterms:W3CDTF">2019-04-28T22:18:25Z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