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2" r:id="rId2"/>
    <p:sldId id="283" r:id="rId3"/>
    <p:sldId id="459" r:id="rId4"/>
    <p:sldId id="460" r:id="rId5"/>
    <p:sldId id="464" r:id="rId6"/>
    <p:sldId id="465" r:id="rId7"/>
    <p:sldId id="300" r:id="rId8"/>
    <p:sldId id="461" r:id="rId9"/>
    <p:sldId id="466" r:id="rId10"/>
    <p:sldId id="468" r:id="rId11"/>
    <p:sldId id="481" r:id="rId12"/>
    <p:sldId id="482" r:id="rId13"/>
    <p:sldId id="470" r:id="rId14"/>
    <p:sldId id="471" r:id="rId15"/>
    <p:sldId id="472" r:id="rId16"/>
    <p:sldId id="473" r:id="rId17"/>
    <p:sldId id="474" r:id="rId18"/>
    <p:sldId id="475" r:id="rId19"/>
    <p:sldId id="476" r:id="rId20"/>
    <p:sldId id="477" r:id="rId21"/>
    <p:sldId id="478" r:id="rId22"/>
    <p:sldId id="479" r:id="rId23"/>
    <p:sldId id="480" r:id="rId24"/>
    <p:sldId id="483" r:id="rId25"/>
    <p:sldId id="462" r:id="rId26"/>
    <p:sldId id="46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7895" autoAdjust="0"/>
  </p:normalViewPr>
  <p:slideViewPr>
    <p:cSldViewPr>
      <p:cViewPr varScale="1">
        <p:scale>
          <a:sx n="101" d="100"/>
          <a:sy n="101" d="100"/>
        </p:scale>
        <p:origin x="1866"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CE5BAE7-9D42-4CC0-BF06-77AD34FA4B83}" type="datetimeFigureOut">
              <a:rPr lang="en-US" smtClean="0"/>
              <a:pPr/>
              <a:t>5/9/2019</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C8012D7-2E8F-4F6B-8387-9F0ADD40CBFD}"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7B4DCD0-2D6D-4128-B06F-990791F76378}" type="datetimeFigureOut">
              <a:rPr lang="en-US" smtClean="0"/>
              <a:pPr/>
              <a:t>5/9/2019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4288AAE-2F75-45E2-A2DB-369A57FF8CA2}"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11</a:t>
            </a:fld>
            <a:endParaRPr lang="en-US" dirty="0"/>
          </a:p>
        </p:txBody>
      </p:sp>
    </p:spTree>
    <p:extLst>
      <p:ext uri="{BB962C8B-B14F-4D97-AF65-F5344CB8AC3E}">
        <p14:creationId xmlns:p14="http://schemas.microsoft.com/office/powerpoint/2010/main" val="316738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12</a:t>
            </a:fld>
            <a:endParaRPr lang="en-US" dirty="0"/>
          </a:p>
        </p:txBody>
      </p:sp>
    </p:spTree>
    <p:extLst>
      <p:ext uri="{BB962C8B-B14F-4D97-AF65-F5344CB8AC3E}">
        <p14:creationId xmlns:p14="http://schemas.microsoft.com/office/powerpoint/2010/main" val="214908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13</a:t>
            </a:fld>
            <a:endParaRPr lang="en-US" dirty="0"/>
          </a:p>
        </p:txBody>
      </p:sp>
    </p:spTree>
    <p:extLst>
      <p:ext uri="{BB962C8B-B14F-4D97-AF65-F5344CB8AC3E}">
        <p14:creationId xmlns:p14="http://schemas.microsoft.com/office/powerpoint/2010/main" val="3465346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14</a:t>
            </a:fld>
            <a:endParaRPr lang="en-US" dirty="0"/>
          </a:p>
        </p:txBody>
      </p:sp>
    </p:spTree>
    <p:extLst>
      <p:ext uri="{BB962C8B-B14F-4D97-AF65-F5344CB8AC3E}">
        <p14:creationId xmlns:p14="http://schemas.microsoft.com/office/powerpoint/2010/main" val="234143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15</a:t>
            </a:fld>
            <a:endParaRPr lang="en-US" dirty="0"/>
          </a:p>
        </p:txBody>
      </p:sp>
    </p:spTree>
    <p:extLst>
      <p:ext uri="{BB962C8B-B14F-4D97-AF65-F5344CB8AC3E}">
        <p14:creationId xmlns:p14="http://schemas.microsoft.com/office/powerpoint/2010/main" val="1434610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16</a:t>
            </a:fld>
            <a:endParaRPr lang="en-US" dirty="0"/>
          </a:p>
        </p:txBody>
      </p:sp>
    </p:spTree>
    <p:extLst>
      <p:ext uri="{BB962C8B-B14F-4D97-AF65-F5344CB8AC3E}">
        <p14:creationId xmlns:p14="http://schemas.microsoft.com/office/powerpoint/2010/main" val="374215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17</a:t>
            </a:fld>
            <a:endParaRPr lang="en-US" dirty="0"/>
          </a:p>
        </p:txBody>
      </p:sp>
    </p:spTree>
    <p:extLst>
      <p:ext uri="{BB962C8B-B14F-4D97-AF65-F5344CB8AC3E}">
        <p14:creationId xmlns:p14="http://schemas.microsoft.com/office/powerpoint/2010/main" val="2505622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18</a:t>
            </a:fld>
            <a:endParaRPr lang="en-US" dirty="0"/>
          </a:p>
        </p:txBody>
      </p:sp>
    </p:spTree>
    <p:extLst>
      <p:ext uri="{BB962C8B-B14F-4D97-AF65-F5344CB8AC3E}">
        <p14:creationId xmlns:p14="http://schemas.microsoft.com/office/powerpoint/2010/main" val="150244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19</a:t>
            </a:fld>
            <a:endParaRPr lang="en-US" dirty="0"/>
          </a:p>
        </p:txBody>
      </p:sp>
    </p:spTree>
    <p:extLst>
      <p:ext uri="{BB962C8B-B14F-4D97-AF65-F5344CB8AC3E}">
        <p14:creationId xmlns:p14="http://schemas.microsoft.com/office/powerpoint/2010/main" val="15778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20</a:t>
            </a:fld>
            <a:endParaRPr lang="en-US" dirty="0"/>
          </a:p>
        </p:txBody>
      </p:sp>
    </p:spTree>
    <p:extLst>
      <p:ext uri="{BB962C8B-B14F-4D97-AF65-F5344CB8AC3E}">
        <p14:creationId xmlns:p14="http://schemas.microsoft.com/office/powerpoint/2010/main" val="62693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3</a:t>
            </a:fld>
            <a:endParaRPr lang="en-US" dirty="0"/>
          </a:p>
        </p:txBody>
      </p:sp>
    </p:spTree>
    <p:extLst>
      <p:ext uri="{BB962C8B-B14F-4D97-AF65-F5344CB8AC3E}">
        <p14:creationId xmlns:p14="http://schemas.microsoft.com/office/powerpoint/2010/main" val="2755269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21</a:t>
            </a:fld>
            <a:endParaRPr lang="en-US" dirty="0"/>
          </a:p>
        </p:txBody>
      </p:sp>
    </p:spTree>
    <p:extLst>
      <p:ext uri="{BB962C8B-B14F-4D97-AF65-F5344CB8AC3E}">
        <p14:creationId xmlns:p14="http://schemas.microsoft.com/office/powerpoint/2010/main" val="280367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22</a:t>
            </a:fld>
            <a:endParaRPr lang="en-US" dirty="0"/>
          </a:p>
        </p:txBody>
      </p:sp>
    </p:spTree>
    <p:extLst>
      <p:ext uri="{BB962C8B-B14F-4D97-AF65-F5344CB8AC3E}">
        <p14:creationId xmlns:p14="http://schemas.microsoft.com/office/powerpoint/2010/main" val="1495573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23</a:t>
            </a:fld>
            <a:endParaRPr lang="en-US" dirty="0"/>
          </a:p>
        </p:txBody>
      </p:sp>
    </p:spTree>
    <p:extLst>
      <p:ext uri="{BB962C8B-B14F-4D97-AF65-F5344CB8AC3E}">
        <p14:creationId xmlns:p14="http://schemas.microsoft.com/office/powerpoint/2010/main" val="901513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24</a:t>
            </a:fld>
            <a:endParaRPr lang="en-US" dirty="0"/>
          </a:p>
        </p:txBody>
      </p:sp>
    </p:spTree>
    <p:extLst>
      <p:ext uri="{BB962C8B-B14F-4D97-AF65-F5344CB8AC3E}">
        <p14:creationId xmlns:p14="http://schemas.microsoft.com/office/powerpoint/2010/main" val="70951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25</a:t>
            </a:fld>
            <a:endParaRPr lang="en-US" dirty="0"/>
          </a:p>
        </p:txBody>
      </p:sp>
    </p:spTree>
    <p:extLst>
      <p:ext uri="{BB962C8B-B14F-4D97-AF65-F5344CB8AC3E}">
        <p14:creationId xmlns:p14="http://schemas.microsoft.com/office/powerpoint/2010/main" val="302934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26</a:t>
            </a:fld>
            <a:endParaRPr lang="en-US" dirty="0"/>
          </a:p>
        </p:txBody>
      </p:sp>
    </p:spTree>
    <p:extLst>
      <p:ext uri="{BB962C8B-B14F-4D97-AF65-F5344CB8AC3E}">
        <p14:creationId xmlns:p14="http://schemas.microsoft.com/office/powerpoint/2010/main" val="281318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4</a:t>
            </a:fld>
            <a:endParaRPr lang="en-US" dirty="0"/>
          </a:p>
        </p:txBody>
      </p:sp>
    </p:spTree>
    <p:extLst>
      <p:ext uri="{BB962C8B-B14F-4D97-AF65-F5344CB8AC3E}">
        <p14:creationId xmlns:p14="http://schemas.microsoft.com/office/powerpoint/2010/main" val="30471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5</a:t>
            </a:fld>
            <a:endParaRPr lang="en-US" dirty="0"/>
          </a:p>
        </p:txBody>
      </p:sp>
    </p:spTree>
    <p:extLst>
      <p:ext uri="{BB962C8B-B14F-4D97-AF65-F5344CB8AC3E}">
        <p14:creationId xmlns:p14="http://schemas.microsoft.com/office/powerpoint/2010/main" val="277415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6</a:t>
            </a:fld>
            <a:endParaRPr lang="en-US" dirty="0"/>
          </a:p>
        </p:txBody>
      </p:sp>
    </p:spTree>
    <p:extLst>
      <p:ext uri="{BB962C8B-B14F-4D97-AF65-F5344CB8AC3E}">
        <p14:creationId xmlns:p14="http://schemas.microsoft.com/office/powerpoint/2010/main" val="388550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8</a:t>
            </a:fld>
            <a:endParaRPr lang="en-US" dirty="0"/>
          </a:p>
        </p:txBody>
      </p:sp>
    </p:spTree>
    <p:extLst>
      <p:ext uri="{BB962C8B-B14F-4D97-AF65-F5344CB8AC3E}">
        <p14:creationId xmlns:p14="http://schemas.microsoft.com/office/powerpoint/2010/main" val="305295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9</a:t>
            </a:fld>
            <a:endParaRPr lang="en-US" dirty="0"/>
          </a:p>
        </p:txBody>
      </p:sp>
    </p:spTree>
    <p:extLst>
      <p:ext uri="{BB962C8B-B14F-4D97-AF65-F5344CB8AC3E}">
        <p14:creationId xmlns:p14="http://schemas.microsoft.com/office/powerpoint/2010/main" val="320233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288AAE-2F75-45E2-A2DB-369A57FF8CA2}" type="slidenum">
              <a:rPr lang="en-US" smtClean="0"/>
              <a:pPr/>
              <a:t>10</a:t>
            </a:fld>
            <a:endParaRPr lang="en-US" dirty="0"/>
          </a:p>
        </p:txBody>
      </p:sp>
    </p:spTree>
    <p:extLst>
      <p:ext uri="{BB962C8B-B14F-4D97-AF65-F5344CB8AC3E}">
        <p14:creationId xmlns:p14="http://schemas.microsoft.com/office/powerpoint/2010/main" val="137643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E6C0B9-BC6F-4CBA-9838-7D8A3060DCB9}" type="datetime1">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84FB5-61E9-48ED-9688-6EF4F0D6A698}" type="datetime1">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9AF56-BA75-4692-A2E3-D2FAAEE03820}" type="datetime1">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3B35B-384F-417B-BE15-1F0D58D4C42B}" type="datetime1">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14FEE-4FC5-4C5A-886C-4A8EF6BF51C9}" type="datetime1">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F6D598-E4D3-459B-B4B6-01A3581B1F81}" type="datetime1">
              <a:rPr lang="en-US"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4C30AD-D50C-4220-9416-42C717BFB15D}" type="datetime1">
              <a:rPr lang="en-US" smtClean="0"/>
              <a:pPr/>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921F55-5394-4470-A4E1-F182D6926897}" type="datetime1">
              <a:rPr lang="en-US" smtClean="0"/>
              <a:pPr/>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A3E51-6402-4DAB-94B2-3DF76D9AF99A}" type="datetime1">
              <a:rPr lang="en-US" smtClean="0"/>
              <a:pPr/>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4DB71-D9EB-44FD-89E2-92721B84EA0D}" type="datetime1">
              <a:rPr lang="en-US"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F69B-3DDA-4C3E-93B8-F9B1A98BD79E}" type="datetime1">
              <a:rPr lang="en-US"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57671-38B3-4413-ACE5-D8ED7F4282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AEFC5-A8CE-4AC3-8CA0-B70B7ABC633C}" type="datetime1">
              <a:rPr lang="en-US" smtClean="0"/>
              <a:pPr/>
              <a:t>5/9/2019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57671-38B3-4413-ACE5-D8ED7F4282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hyperlink" Target="https://data.kcmo.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1805066"/>
            <a:ext cx="7391400" cy="2257298"/>
          </a:xfrm>
        </p:spPr>
        <p:txBody>
          <a:bodyPr>
            <a:normAutofit/>
          </a:bodyPr>
          <a:lstStyle/>
          <a:p>
            <a:r>
              <a:rPr lang="en-US" sz="3100" dirty="0">
                <a:solidFill>
                  <a:schemeClr val="tx2"/>
                </a:solidFill>
                <a:effectLst>
                  <a:outerShdw blurRad="38100" dist="38100" dir="2700000" algn="tl">
                    <a:srgbClr val="000000">
                      <a:alpha val="43137"/>
                    </a:srgbClr>
                  </a:outerShdw>
                </a:effectLst>
                <a:cs typeface="Arial" pitchFamily="34" charset="0"/>
              </a:rPr>
              <a:t>DS 280 – SPRING 2019</a:t>
            </a:r>
            <a:br>
              <a:rPr lang="en-US" b="1" dirty="0"/>
            </a:br>
            <a:br>
              <a:rPr lang="en-US" sz="800" b="1" dirty="0"/>
            </a:br>
            <a:r>
              <a:rPr lang="en-US" sz="3200" dirty="0">
                <a:solidFill>
                  <a:srgbClr val="FF0000"/>
                </a:solidFill>
                <a:effectLst>
                  <a:outerShdw blurRad="38100" dist="38100" dir="2700000" algn="tl">
                    <a:srgbClr val="000000">
                      <a:alpha val="43137"/>
                    </a:srgbClr>
                  </a:outerShdw>
                </a:effectLst>
              </a:rPr>
              <a:t>Big Data Architecture</a:t>
            </a:r>
            <a:br>
              <a:rPr lang="en-US" sz="3200" dirty="0">
                <a:solidFill>
                  <a:srgbClr val="FF0000"/>
                </a:solidFill>
                <a:effectLst>
                  <a:outerShdw blurRad="38100" dist="38100" dir="2700000" algn="tl">
                    <a:srgbClr val="000000">
                      <a:alpha val="43137"/>
                    </a:srgbClr>
                  </a:outerShdw>
                </a:effectLst>
              </a:rPr>
            </a:br>
            <a:br>
              <a:rPr lang="en-US" sz="800" dirty="0">
                <a:solidFill>
                  <a:srgbClr val="FF0000"/>
                </a:solidFill>
                <a:effectLst>
                  <a:outerShdw blurRad="38100" dist="38100" dir="2700000" algn="tl">
                    <a:srgbClr val="000000">
                      <a:alpha val="43137"/>
                    </a:srgbClr>
                  </a:outerShdw>
                </a:effectLst>
              </a:rPr>
            </a:br>
            <a:r>
              <a:rPr lang="en-US" sz="3200" dirty="0">
                <a:solidFill>
                  <a:schemeClr val="tx2"/>
                </a:solidFill>
                <a:effectLst>
                  <a:outerShdw blurRad="38100" dist="38100" dir="2700000" algn="tl">
                    <a:srgbClr val="000000">
                      <a:alpha val="43137"/>
                    </a:srgbClr>
                  </a:outerShdw>
                </a:effectLst>
              </a:rPr>
              <a:t>Final Project</a:t>
            </a:r>
            <a:endParaRPr lang="en-US" b="1" dirty="0">
              <a:solidFill>
                <a:srgbClr val="FF0000"/>
              </a:solidFill>
            </a:endParaRPr>
          </a:p>
        </p:txBody>
      </p:sp>
      <p:sp>
        <p:nvSpPr>
          <p:cNvPr id="3" name="Subtitle 2"/>
          <p:cNvSpPr>
            <a:spLocks noGrp="1"/>
          </p:cNvSpPr>
          <p:nvPr>
            <p:ph type="subTitle" idx="1"/>
          </p:nvPr>
        </p:nvSpPr>
        <p:spPr>
          <a:xfrm>
            <a:off x="2438400" y="5029200"/>
            <a:ext cx="4038600" cy="838200"/>
          </a:xfrm>
        </p:spPr>
        <p:txBody>
          <a:bodyPr>
            <a:normAutofit/>
          </a:bodyPr>
          <a:lstStyle/>
          <a:p>
            <a:r>
              <a:rPr lang="en-US" sz="4000" dirty="0">
                <a:solidFill>
                  <a:srgbClr val="00B050"/>
                </a:solidFill>
                <a:effectLst>
                  <a:outerShdw blurRad="38100" dist="38100" dir="2700000" algn="tl">
                    <a:srgbClr val="000000">
                      <a:alpha val="43137"/>
                    </a:srgbClr>
                  </a:outerShdw>
                </a:effectLst>
                <a:latin typeface="+mj-lt"/>
                <a:cs typeface="Arial" pitchFamily="34" charset="0"/>
              </a:rPr>
              <a:t>Wes McNall</a:t>
            </a:r>
            <a:endParaRPr lang="en-US" b="1" dirty="0">
              <a:solidFill>
                <a:srgbClr val="00B050"/>
              </a:solidFill>
              <a:latin typeface="Arial" pitchFamily="34" charset="0"/>
              <a:cs typeface="Arial" pitchFamily="34" charset="0"/>
            </a:endParaRPr>
          </a:p>
        </p:txBody>
      </p:sp>
      <p:pic>
        <p:nvPicPr>
          <p:cNvPr id="4" name="Picture 3" descr="jccclogo.png"/>
          <p:cNvPicPr>
            <a:picLocks noChangeAspect="1"/>
          </p:cNvPicPr>
          <p:nvPr/>
        </p:nvPicPr>
        <p:blipFill>
          <a:blip r:embed="rId2" cstate="print"/>
          <a:stretch>
            <a:fillRect/>
          </a:stretch>
        </p:blipFill>
        <p:spPr>
          <a:xfrm>
            <a:off x="1905000" y="152400"/>
            <a:ext cx="4800600" cy="1180475"/>
          </a:xfrm>
          <a:prstGeom prst="rect">
            <a:avLst/>
          </a:prstGeom>
          <a:ln>
            <a:noFill/>
          </a:ln>
          <a:effectLst>
            <a:outerShdw blurRad="292100" dist="139700" dir="2700000" algn="tl" rotWithShape="0">
              <a:srgbClr val="333333">
                <a:alpha val="65000"/>
              </a:srgbClr>
            </a:outerShdw>
          </a:effectLst>
        </p:spPr>
      </p:pic>
      <p:pic>
        <p:nvPicPr>
          <p:cNvPr id="7" name="Picture 6" descr="divider1.png"/>
          <p:cNvPicPr>
            <a:picLocks noChangeAspect="1"/>
          </p:cNvPicPr>
          <p:nvPr/>
        </p:nvPicPr>
        <p:blipFill>
          <a:blip r:embed="rId3" cstate="print"/>
          <a:stretch>
            <a:fillRect/>
          </a:stretch>
        </p:blipFill>
        <p:spPr>
          <a:xfrm>
            <a:off x="2534474" y="4343400"/>
            <a:ext cx="4075052" cy="187452"/>
          </a:xfrm>
          <a:prstGeom prst="rect">
            <a:avLst/>
          </a:prstGeom>
          <a:ln>
            <a:noFill/>
          </a:ln>
          <a:effectLst>
            <a:outerShdw blurRad="292100" dist="139700" dir="2700000" algn="tl" rotWithShape="0">
              <a:srgbClr val="333333">
                <a:alpha val="65000"/>
              </a:srgbClr>
            </a:outerShdw>
          </a:effectLst>
        </p:spPr>
      </p:pic>
      <p:sp>
        <p:nvSpPr>
          <p:cNvPr id="8" name="Slide Number Placeholder 7"/>
          <p:cNvSpPr>
            <a:spLocks noGrp="1"/>
          </p:cNvSpPr>
          <p:nvPr>
            <p:ph type="sldNum" sz="quarter" idx="12"/>
          </p:nvPr>
        </p:nvSpPr>
        <p:spPr/>
        <p:txBody>
          <a:bodyPr/>
          <a:lstStyle/>
          <a:p>
            <a:fld id="{18B57671-38B3-4413-ACE5-D8ED7F4282F8}"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09BBF49-1453-4AFF-8192-D3CB0EBB2BF8}"/>
              </a:ext>
            </a:extLst>
          </p:cNvPr>
          <p:cNvPicPr>
            <a:picLocks noChangeAspect="1"/>
          </p:cNvPicPr>
          <p:nvPr/>
        </p:nvPicPr>
        <p:blipFill rotWithShape="1">
          <a:blip r:embed="rId3">
            <a:extLst>
              <a:ext uri="{28A0092B-C50C-407E-A947-70E740481C1C}">
                <a14:useLocalDpi xmlns:a14="http://schemas.microsoft.com/office/drawing/2010/main" val="0"/>
              </a:ext>
            </a:extLst>
          </a:blip>
          <a:srcRect l="9861" r="13807" b="1"/>
          <a:stretch/>
        </p:blipFill>
        <p:spPr>
          <a:xfrm>
            <a:off x="20" y="10"/>
            <a:ext cx="9143980" cy="6857990"/>
          </a:xfrm>
          <a:prstGeom prst="rect">
            <a:avLst/>
          </a:prstGeom>
        </p:spPr>
      </p:pic>
      <p:sp>
        <p:nvSpPr>
          <p:cNvPr id="8" name="Slide Number Placeholder 7"/>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457200">
              <a:spcAft>
                <a:spcPts val="600"/>
              </a:spcAft>
            </a:pPr>
            <a:fld id="{18B57671-38B3-4413-ACE5-D8ED7F4282F8}" type="slidenum">
              <a:rPr lang="en-US">
                <a:solidFill>
                  <a:srgbClr val="FFFFFF"/>
                </a:solidFill>
              </a:rPr>
              <a:pPr defTabSz="457200">
                <a:spcAft>
                  <a:spcPts val="600"/>
                </a:spcAft>
              </a:pPr>
              <a:t>10</a:t>
            </a:fld>
            <a:endParaRPr lang="en-US">
              <a:solidFill>
                <a:srgbClr val="FFFFFF"/>
              </a:solidFill>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4C6B27F-EA0C-4041-BE8A-AA3D2C4406A5}"/>
              </a:ext>
            </a:extLst>
          </p:cNvPr>
          <p:cNvSpPr txBox="1"/>
          <p:nvPr/>
        </p:nvSpPr>
        <p:spPr>
          <a:xfrm>
            <a:off x="6342428" y="2807053"/>
            <a:ext cx="2115772" cy="646331"/>
          </a:xfrm>
          <a:prstGeom prst="rect">
            <a:avLst/>
          </a:prstGeom>
          <a:noFill/>
        </p:spPr>
        <p:txBody>
          <a:bodyPr wrap="none" rtlCol="0">
            <a:spAutoFit/>
          </a:bodyPr>
          <a:lstStyle/>
          <a:p>
            <a:r>
              <a:rPr lang="en-US" dirty="0">
                <a:solidFill>
                  <a:schemeClr val="bg1">
                    <a:lumMod val="50000"/>
                  </a:schemeClr>
                </a:solidFill>
              </a:rPr>
              <a:t>Zip Code: </a:t>
            </a:r>
            <a:r>
              <a:rPr lang="en-US" dirty="0"/>
              <a:t>64130</a:t>
            </a:r>
          </a:p>
          <a:p>
            <a:r>
              <a:rPr lang="en-US" dirty="0">
                <a:solidFill>
                  <a:schemeClr val="bg1">
                    <a:lumMod val="50000"/>
                  </a:schemeClr>
                </a:solidFill>
              </a:rPr>
              <a:t>Crime Count: </a:t>
            </a:r>
            <a:r>
              <a:rPr lang="en-US" dirty="0"/>
              <a:t>39,863</a:t>
            </a:r>
          </a:p>
        </p:txBody>
      </p:sp>
      <p:cxnSp>
        <p:nvCxnSpPr>
          <p:cNvPr id="9" name="Straight Arrow Connector 8">
            <a:extLst>
              <a:ext uri="{FF2B5EF4-FFF2-40B4-BE49-F238E27FC236}">
                <a16:creationId xmlns:a16="http://schemas.microsoft.com/office/drawing/2014/main" id="{0AFA2B98-C8F3-4870-B744-0F9C3A2CE96A}"/>
              </a:ext>
            </a:extLst>
          </p:cNvPr>
          <p:cNvCxnSpPr>
            <a:cxnSpLocks/>
          </p:cNvCxnSpPr>
          <p:nvPr/>
        </p:nvCxnSpPr>
        <p:spPr>
          <a:xfrm flipH="1">
            <a:off x="4724400" y="3380791"/>
            <a:ext cx="2209800" cy="5998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362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11</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2</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What crimes have happened since I moved to Kansas City?</a:t>
            </a: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SELECT </a:t>
            </a:r>
            <a:r>
              <a:rPr lang="en-US" sz="1600" dirty="0" err="1">
                <a:solidFill>
                  <a:srgbClr val="00B050"/>
                </a:solidFill>
              </a:rPr>
              <a:t>reported_Date</a:t>
            </a:r>
            <a:r>
              <a:rPr lang="en-US" sz="1600" dirty="0">
                <a:solidFill>
                  <a:srgbClr val="00B050"/>
                </a:solidFill>
              </a:rPr>
              <a:t>, </a:t>
            </a:r>
            <a:r>
              <a:rPr lang="en-US" sz="1600" dirty="0" err="1">
                <a:solidFill>
                  <a:srgbClr val="00B050"/>
                </a:solidFill>
              </a:rPr>
              <a:t>ibrs</a:t>
            </a:r>
            <a:r>
              <a:rPr lang="en-US" sz="1600" dirty="0">
                <a:solidFill>
                  <a:srgbClr val="00B050"/>
                </a:solidFill>
              </a:rPr>
              <a:t>, description, INITCAP(CASE WHEN </a:t>
            </a:r>
            <a:r>
              <a:rPr lang="en-US" sz="1600" dirty="0" err="1">
                <a:solidFill>
                  <a:srgbClr val="00B050"/>
                </a:solidFill>
              </a:rPr>
              <a:t>DV_Flag</a:t>
            </a:r>
            <a:r>
              <a:rPr lang="en-US" sz="1600" dirty="0">
                <a:solidFill>
                  <a:srgbClr val="00B050"/>
                </a:solidFill>
              </a:rPr>
              <a:t> = 'Y' THEN 'Yes' WHEN DV_FLAG = 'N' THEN 'NO' ELSE 'UNKOWN' END), </a:t>
            </a:r>
            <a:r>
              <a:rPr lang="en-US" sz="1600" dirty="0" err="1">
                <a:solidFill>
                  <a:srgbClr val="00B050"/>
                </a:solidFill>
              </a:rPr>
              <a:t>Firearm_Used_Flag</a:t>
            </a:r>
            <a:r>
              <a:rPr lang="en-US" sz="1600" dirty="0">
                <a:solidFill>
                  <a:srgbClr val="00B050"/>
                </a:solidFill>
              </a:rPr>
              <a:t>, Involvement, Age, Location, </a:t>
            </a:r>
            <a:r>
              <a:rPr lang="en-US" sz="1600" dirty="0" err="1">
                <a:solidFill>
                  <a:srgbClr val="00B050"/>
                </a:solidFill>
              </a:rPr>
              <a:t>Zip_Code</a:t>
            </a:r>
            <a:endParaRPr lang="en-US" sz="1600" dirty="0">
              <a:solidFill>
                <a:srgbClr val="00B050"/>
              </a:solidFill>
            </a:endParaRP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WHERE </a:t>
            </a:r>
            <a:r>
              <a:rPr lang="en-US" sz="1600" dirty="0" err="1">
                <a:solidFill>
                  <a:srgbClr val="00B050"/>
                </a:solidFill>
              </a:rPr>
              <a:t>reported_date</a:t>
            </a:r>
            <a:r>
              <a:rPr lang="en-US" sz="1600" dirty="0">
                <a:solidFill>
                  <a:srgbClr val="00B050"/>
                </a:solidFill>
              </a:rPr>
              <a:t> &gt; '2017-07-01 00:00:00';</a:t>
            </a:r>
          </a:p>
        </p:txBody>
      </p:sp>
    </p:spTree>
    <p:extLst>
      <p:ext uri="{BB962C8B-B14F-4D97-AF65-F5344CB8AC3E}">
        <p14:creationId xmlns:p14="http://schemas.microsoft.com/office/powerpoint/2010/main" val="379053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6553200" y="6356350"/>
            <a:ext cx="2133600" cy="365125"/>
          </a:xfrm>
        </p:spPr>
        <p:txBody>
          <a:bodyPr/>
          <a:lstStyle/>
          <a:p>
            <a:fld id="{18B57671-38B3-4413-ACE5-D8ED7F4282F8}" type="slidenum">
              <a:rPr lang="en-US" smtClean="0"/>
              <a:pPr/>
              <a:t>12</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2</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87E44F1D-1060-4FF7-97A7-9FA2EE3B7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2038"/>
            <a:ext cx="9144000" cy="2393923"/>
          </a:xfrm>
          <a:prstGeom prst="rect">
            <a:avLst/>
          </a:prstGeom>
        </p:spPr>
      </p:pic>
    </p:spTree>
    <p:extLst>
      <p:ext uri="{BB962C8B-B14F-4D97-AF65-F5344CB8AC3E}">
        <p14:creationId xmlns:p14="http://schemas.microsoft.com/office/powerpoint/2010/main" val="285019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13</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3</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How has crime changed on a month level?</a:t>
            </a:r>
          </a:p>
          <a:p>
            <a:r>
              <a:rPr lang="en-US" sz="2400" dirty="0">
                <a:solidFill>
                  <a:srgbClr val="FF0000"/>
                </a:solidFill>
              </a:rPr>
              <a:t>Are there any seasonal patterns to it?</a:t>
            </a: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SELECT Year, MONTH(</a:t>
            </a:r>
            <a:r>
              <a:rPr lang="en-US" sz="1600" dirty="0" err="1">
                <a:solidFill>
                  <a:srgbClr val="00B050"/>
                </a:solidFill>
              </a:rPr>
              <a:t>reported_date</a:t>
            </a:r>
            <a:r>
              <a:rPr lang="en-US" sz="1600" dirty="0">
                <a:solidFill>
                  <a:srgbClr val="00B050"/>
                </a:solidFill>
              </a:rPr>
              <a:t>), COUNT(</a:t>
            </a:r>
            <a:r>
              <a:rPr lang="en-US" sz="1600" dirty="0" err="1">
                <a:solidFill>
                  <a:srgbClr val="00B050"/>
                </a:solidFill>
              </a:rPr>
              <a:t>Firearm_Used_Flag</a:t>
            </a:r>
            <a:r>
              <a:rPr lang="en-US" sz="1600" dirty="0">
                <a:solidFill>
                  <a:srgbClr val="00B050"/>
                </a:solidFill>
              </a:rPr>
              <a:t>)</a:t>
            </a: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GROUP BY 1, 2;</a:t>
            </a:r>
          </a:p>
        </p:txBody>
      </p:sp>
    </p:spTree>
    <p:extLst>
      <p:ext uri="{BB962C8B-B14F-4D97-AF65-F5344CB8AC3E}">
        <p14:creationId xmlns:p14="http://schemas.microsoft.com/office/powerpoint/2010/main" val="190725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14</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3</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D17BE737-EBC4-4B9A-88B7-499C6561B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360" y="1123628"/>
            <a:ext cx="2753109" cy="4610743"/>
          </a:xfrm>
          <a:prstGeom prst="rect">
            <a:avLst/>
          </a:prstGeom>
        </p:spPr>
      </p:pic>
      <p:sp>
        <p:nvSpPr>
          <p:cNvPr id="5" name="TextBox 4">
            <a:extLst>
              <a:ext uri="{FF2B5EF4-FFF2-40B4-BE49-F238E27FC236}">
                <a16:creationId xmlns:a16="http://schemas.microsoft.com/office/drawing/2014/main" id="{A678A9BE-CF45-4137-9A76-020904BA7FDF}"/>
              </a:ext>
            </a:extLst>
          </p:cNvPr>
          <p:cNvSpPr txBox="1"/>
          <p:nvPr/>
        </p:nvSpPr>
        <p:spPr>
          <a:xfrm>
            <a:off x="4572000" y="2828835"/>
            <a:ext cx="3733800" cy="1200329"/>
          </a:xfrm>
          <a:prstGeom prst="rect">
            <a:avLst/>
          </a:prstGeom>
          <a:noFill/>
        </p:spPr>
        <p:txBody>
          <a:bodyPr wrap="square" rtlCol="0">
            <a:spAutoFit/>
          </a:bodyPr>
          <a:lstStyle/>
          <a:p>
            <a:r>
              <a:rPr lang="en-US" dirty="0"/>
              <a:t>It turns out there isn’t much seasonality related to crime. The time of year doesn’t really affect the number of crimes that do happen</a:t>
            </a:r>
          </a:p>
        </p:txBody>
      </p:sp>
    </p:spTree>
    <p:extLst>
      <p:ext uri="{BB962C8B-B14F-4D97-AF65-F5344CB8AC3E}">
        <p14:creationId xmlns:p14="http://schemas.microsoft.com/office/powerpoint/2010/main" val="36098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15</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4</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What crimes are committed by what age person?</a:t>
            </a:r>
          </a:p>
          <a:p>
            <a:r>
              <a:rPr lang="en-US" sz="2400" dirty="0">
                <a:solidFill>
                  <a:srgbClr val="FF0000"/>
                </a:solidFill>
              </a:rPr>
              <a:t>What age are the victims of crimes?</a:t>
            </a: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ROUND(PERCENTILE(CAST(Age AS BIGINT), 0.5), 0)</a:t>
            </a: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WHERE age &gt; 0 AND age &lt; 100</a:t>
            </a:r>
          </a:p>
          <a:p>
            <a:pPr algn="l"/>
            <a:r>
              <a:rPr lang="en-US" sz="1600" dirty="0">
                <a:solidFill>
                  <a:srgbClr val="00B050"/>
                </a:solidFill>
              </a:rPr>
              <a:t>GROUP BY involvement, sex, </a:t>
            </a:r>
            <a:r>
              <a:rPr lang="en-US" sz="1600" dirty="0" err="1">
                <a:solidFill>
                  <a:srgbClr val="00B050"/>
                </a:solidFill>
              </a:rPr>
              <a:t>ibrs</a:t>
            </a:r>
            <a:r>
              <a:rPr lang="en-US" sz="1600" dirty="0">
                <a:solidFill>
                  <a:srgbClr val="00B050"/>
                </a:solidFill>
              </a:rPr>
              <a:t>, description;</a:t>
            </a:r>
          </a:p>
        </p:txBody>
      </p:sp>
    </p:spTree>
    <p:extLst>
      <p:ext uri="{BB962C8B-B14F-4D97-AF65-F5344CB8AC3E}">
        <p14:creationId xmlns:p14="http://schemas.microsoft.com/office/powerpoint/2010/main" val="36625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16</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4</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3C84484-3C96-4ED9-B22C-43720508B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233" y="1118865"/>
            <a:ext cx="5439534" cy="4620270"/>
          </a:xfrm>
          <a:prstGeom prst="rect">
            <a:avLst/>
          </a:prstGeom>
        </p:spPr>
      </p:pic>
    </p:spTree>
    <p:extLst>
      <p:ext uri="{BB962C8B-B14F-4D97-AF65-F5344CB8AC3E}">
        <p14:creationId xmlns:p14="http://schemas.microsoft.com/office/powerpoint/2010/main" val="427615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5981BF5-EA85-472E-B384-33C914DF7DF6}"/>
              </a:ext>
            </a:extLst>
          </p:cNvPr>
          <p:cNvPicPr>
            <a:picLocks noChangeAspect="1"/>
          </p:cNvPicPr>
          <p:nvPr/>
        </p:nvPicPr>
        <p:blipFill rotWithShape="1">
          <a:blip r:embed="rId3">
            <a:extLst>
              <a:ext uri="{28A0092B-C50C-407E-A947-70E740481C1C}">
                <a14:useLocalDpi xmlns:a14="http://schemas.microsoft.com/office/drawing/2010/main" val="0"/>
              </a:ext>
            </a:extLst>
          </a:blip>
          <a:srcRect r="11546" b="-2"/>
          <a:stretch/>
        </p:blipFill>
        <p:spPr>
          <a:xfrm>
            <a:off x="482600" y="643467"/>
            <a:ext cx="8178799" cy="5571066"/>
          </a:xfrm>
          <a:prstGeom prst="rect">
            <a:avLst/>
          </a:prstGeom>
        </p:spPr>
      </p:pic>
      <p:sp>
        <p:nvSpPr>
          <p:cNvPr id="8" name="Slide Number Placeholder 7"/>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18B57671-38B3-4413-ACE5-D8ED7F4282F8}" type="slidenum">
              <a:rPr lang="en-US" smtClean="0"/>
              <a:pPr>
                <a:spcAft>
                  <a:spcPts val="600"/>
                </a:spcAft>
              </a:pPr>
              <a:t>17</a:t>
            </a:fld>
            <a:endParaRPr lang="en-US"/>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884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78519-A5FF-4B58-B8C5-2408B6E95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71" y="643466"/>
            <a:ext cx="4610057" cy="5571067"/>
          </a:xfrm>
          <a:prstGeom prst="rect">
            <a:avLst/>
          </a:prstGeom>
        </p:spPr>
      </p:pic>
      <p:sp>
        <p:nvSpPr>
          <p:cNvPr id="8" name="Slide Number Placeholder 7"/>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18B57671-38B3-4413-ACE5-D8ED7F4282F8}" type="slidenum">
              <a:rPr lang="en-US" smtClean="0"/>
              <a:pPr>
                <a:spcAft>
                  <a:spcPts val="600"/>
                </a:spcAft>
              </a:pPr>
              <a:t>18</a:t>
            </a:fld>
            <a:endParaRPr lang="en-US"/>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21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19</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a:t>
            </a:r>
            <a:r>
              <a:rPr lang="en-US" sz="3600" u="sng" dirty="0">
                <a:solidFill>
                  <a:srgbClr val="FF0000"/>
                </a:solidFill>
                <a:effectLst>
                  <a:outerShdw blurRad="38100" dist="38100" dir="2700000" algn="tl">
                    <a:srgbClr val="000000">
                      <a:alpha val="43137"/>
                    </a:srgbClr>
                  </a:outerShdw>
                </a:effectLst>
                <a:latin typeface="+mj-lt"/>
                <a:ea typeface="+mj-ea"/>
                <a:cs typeface="+mj-cs"/>
              </a:rPr>
              <a:t>5</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How have the crimes involving firearms changed over the years?</a:t>
            </a: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SELECT Year, </a:t>
            </a:r>
            <a:r>
              <a:rPr lang="en-US" sz="1600" dirty="0" err="1">
                <a:solidFill>
                  <a:srgbClr val="00B050"/>
                </a:solidFill>
              </a:rPr>
              <a:t>firearm_crime</a:t>
            </a:r>
            <a:r>
              <a:rPr lang="en-US" sz="1600" dirty="0">
                <a:solidFill>
                  <a:srgbClr val="00B050"/>
                </a:solidFill>
              </a:rPr>
              <a:t>, </a:t>
            </a:r>
            <a:r>
              <a:rPr lang="en-US" sz="1600" dirty="0" err="1">
                <a:solidFill>
                  <a:srgbClr val="00B050"/>
                </a:solidFill>
              </a:rPr>
              <a:t>crime_count</a:t>
            </a:r>
            <a:r>
              <a:rPr lang="en-US" sz="1600" dirty="0">
                <a:solidFill>
                  <a:srgbClr val="00B050"/>
                </a:solidFill>
              </a:rPr>
              <a:t>, ROUND(</a:t>
            </a:r>
            <a:r>
              <a:rPr lang="en-US" sz="1600" dirty="0" err="1">
                <a:solidFill>
                  <a:srgbClr val="00B050"/>
                </a:solidFill>
              </a:rPr>
              <a:t>firearm_crime</a:t>
            </a:r>
            <a:r>
              <a:rPr lang="en-US" sz="1600" dirty="0">
                <a:solidFill>
                  <a:srgbClr val="00B050"/>
                </a:solidFill>
              </a:rPr>
              <a:t> / </a:t>
            </a:r>
            <a:r>
              <a:rPr lang="en-US" sz="1600" dirty="0" err="1">
                <a:solidFill>
                  <a:srgbClr val="00B050"/>
                </a:solidFill>
              </a:rPr>
              <a:t>crime_count</a:t>
            </a:r>
            <a:r>
              <a:rPr lang="en-US" sz="1600" dirty="0">
                <a:solidFill>
                  <a:srgbClr val="00B050"/>
                </a:solidFill>
              </a:rPr>
              <a:t>, 3) AS </a:t>
            </a:r>
            <a:r>
              <a:rPr lang="en-US" sz="1600" dirty="0" err="1">
                <a:solidFill>
                  <a:srgbClr val="00B050"/>
                </a:solidFill>
              </a:rPr>
              <a:t>firearm_prop</a:t>
            </a:r>
            <a:endParaRPr lang="en-US" sz="1600" dirty="0">
              <a:solidFill>
                <a:srgbClr val="00B050"/>
              </a:solidFill>
            </a:endParaRPr>
          </a:p>
          <a:p>
            <a:pPr algn="l"/>
            <a:r>
              <a:rPr lang="en-US" sz="1600" dirty="0">
                <a:solidFill>
                  <a:srgbClr val="00B050"/>
                </a:solidFill>
              </a:rPr>
              <a:t>FROM (</a:t>
            </a:r>
          </a:p>
          <a:p>
            <a:pPr algn="l"/>
            <a:r>
              <a:rPr lang="en-US" sz="1600" dirty="0">
                <a:solidFill>
                  <a:srgbClr val="00B050"/>
                </a:solidFill>
              </a:rPr>
              <a:t>SELECT Year, SUM( CASE WHEN </a:t>
            </a:r>
            <a:r>
              <a:rPr lang="en-US" sz="1600" dirty="0" err="1">
                <a:solidFill>
                  <a:srgbClr val="00B050"/>
                </a:solidFill>
              </a:rPr>
              <a:t>Firearm_Used_Flag</a:t>
            </a:r>
            <a:r>
              <a:rPr lang="en-US" sz="1600" dirty="0">
                <a:solidFill>
                  <a:srgbClr val="00B050"/>
                </a:solidFill>
              </a:rPr>
              <a:t> = 'Y' THEN 1 ELSE 0 END ) AS </a:t>
            </a:r>
            <a:r>
              <a:rPr lang="en-US" sz="1600" dirty="0" err="1">
                <a:solidFill>
                  <a:srgbClr val="00B050"/>
                </a:solidFill>
              </a:rPr>
              <a:t>firearm_crime</a:t>
            </a:r>
            <a:r>
              <a:rPr lang="en-US" sz="1600" dirty="0">
                <a:solidFill>
                  <a:srgbClr val="00B050"/>
                </a:solidFill>
              </a:rPr>
              <a:t>, COUNT(</a:t>
            </a:r>
            <a:r>
              <a:rPr lang="en-US" sz="1600" dirty="0" err="1">
                <a:solidFill>
                  <a:srgbClr val="00B050"/>
                </a:solidFill>
              </a:rPr>
              <a:t>Zip_Code</a:t>
            </a:r>
            <a:r>
              <a:rPr lang="en-US" sz="1600" dirty="0">
                <a:solidFill>
                  <a:srgbClr val="00B050"/>
                </a:solidFill>
              </a:rPr>
              <a:t>) AS </a:t>
            </a:r>
            <a:r>
              <a:rPr lang="en-US" sz="1600" dirty="0" err="1">
                <a:solidFill>
                  <a:srgbClr val="00B050"/>
                </a:solidFill>
              </a:rPr>
              <a:t>crime_count</a:t>
            </a:r>
            <a:endParaRPr lang="en-US" sz="1600" dirty="0">
              <a:solidFill>
                <a:srgbClr val="00B050"/>
              </a:solidFill>
            </a:endParaRP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GROUP BY Year</a:t>
            </a:r>
          </a:p>
          <a:p>
            <a:pPr algn="l"/>
            <a:r>
              <a:rPr lang="en-US" sz="1600" dirty="0">
                <a:solidFill>
                  <a:srgbClr val="00B050"/>
                </a:solidFill>
              </a:rPr>
              <a:t>)</a:t>
            </a:r>
          </a:p>
          <a:p>
            <a:pPr algn="l"/>
            <a:r>
              <a:rPr lang="en-US" sz="1600" dirty="0" err="1">
                <a:solidFill>
                  <a:srgbClr val="00B050"/>
                </a:solidFill>
              </a:rPr>
              <a:t>crime_tbl_partition</a:t>
            </a:r>
            <a:r>
              <a:rPr lang="en-US" sz="1600" dirty="0">
                <a:solidFill>
                  <a:srgbClr val="00B050"/>
                </a:solidFill>
              </a:rPr>
              <a:t>;</a:t>
            </a:r>
          </a:p>
        </p:txBody>
      </p:sp>
    </p:spTree>
    <p:extLst>
      <p:ext uri="{BB962C8B-B14F-4D97-AF65-F5344CB8AC3E}">
        <p14:creationId xmlns:p14="http://schemas.microsoft.com/office/powerpoint/2010/main" val="183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2</a:t>
            </a:fld>
            <a:endParaRPr lang="en-US" dirty="0"/>
          </a:p>
        </p:txBody>
      </p:sp>
      <p:sp>
        <p:nvSpPr>
          <p:cNvPr id="13" name="Title 1"/>
          <p:cNvSpPr txBox="1">
            <a:spLocks/>
          </p:cNvSpPr>
          <p:nvPr/>
        </p:nvSpPr>
        <p:spPr>
          <a:xfrm>
            <a:off x="2095500" y="0"/>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Crime in KCMO</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1981200" y="1993351"/>
            <a:ext cx="5486400" cy="2871297"/>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rgbClr val="FF0000"/>
                </a:solidFill>
                <a:effectLst>
                  <a:outerShdw blurRad="38100" dist="38100" dir="2700000" algn="tl">
                    <a:srgbClr val="000000">
                      <a:alpha val="43137"/>
                    </a:srgbClr>
                  </a:outerShdw>
                </a:effectLst>
              </a:rPr>
              <a:t>What insights can we gain from a dataset on crime in KCMO?</a:t>
            </a:r>
          </a:p>
          <a:p>
            <a:pPr algn="l"/>
            <a:r>
              <a:rPr lang="en-US" sz="1200" dirty="0">
                <a:solidFill>
                  <a:srgbClr val="FF0000"/>
                </a:solidFill>
                <a:effectLst>
                  <a:outerShdw blurRad="38100" dist="38100" dir="2700000" algn="tl">
                    <a:srgbClr val="000000">
                      <a:alpha val="43137"/>
                    </a:srgbClr>
                  </a:outerShdw>
                </a:effectLst>
              </a:rPr>
              <a:t> </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latin typeface="+mn-lt"/>
                <a:ea typeface="+mn-ea"/>
                <a:cs typeface="+mn-cs"/>
              </a:rPr>
              <a:t>How has crime changed overtime in KCMO?</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latin typeface="+mn-lt"/>
                <a:ea typeface="+mn-ea"/>
                <a:cs typeface="+mn-cs"/>
              </a:rPr>
              <a:t>When are crimes reported?</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latin typeface="+mn-lt"/>
                <a:ea typeface="+mn-ea"/>
                <a:cs typeface="+mn-cs"/>
              </a:rPr>
              <a:t>What's the age of those involved in crime?</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latin typeface="+mn-lt"/>
                <a:ea typeface="+mn-ea"/>
                <a:cs typeface="+mn-cs"/>
              </a:rPr>
              <a:t>Where in KCMO has the most crime?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6553200" y="6356350"/>
            <a:ext cx="2133600" cy="365125"/>
          </a:xfrm>
        </p:spPr>
        <p:txBody>
          <a:bodyPr/>
          <a:lstStyle/>
          <a:p>
            <a:fld id="{18B57671-38B3-4413-ACE5-D8ED7F4282F8}" type="slidenum">
              <a:rPr lang="en-US" smtClean="0"/>
              <a:pPr/>
              <a:t>20</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5</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98CDFBF7-ABC2-49E2-9138-77D50A2F10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443" y="2662130"/>
            <a:ext cx="5649113" cy="1533739"/>
          </a:xfrm>
          <a:prstGeom prst="rect">
            <a:avLst/>
          </a:prstGeom>
        </p:spPr>
      </p:pic>
    </p:spTree>
    <p:extLst>
      <p:ext uri="{BB962C8B-B14F-4D97-AF65-F5344CB8AC3E}">
        <p14:creationId xmlns:p14="http://schemas.microsoft.com/office/powerpoint/2010/main" val="163334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D9F7C-A97A-4EC4-AC2C-0DED835B8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965137"/>
            <a:ext cx="8178799" cy="4927725"/>
          </a:xfrm>
          <a:prstGeom prst="rect">
            <a:avLst/>
          </a:prstGeom>
        </p:spPr>
      </p:pic>
      <p:sp>
        <p:nvSpPr>
          <p:cNvPr id="8" name="Slide Number Placeholder 7"/>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18B57671-38B3-4413-ACE5-D8ED7F4282F8}" type="slidenum">
              <a:rPr lang="en-US" smtClean="0"/>
              <a:pPr>
                <a:spcAft>
                  <a:spcPts val="600"/>
                </a:spcAft>
              </a:pPr>
              <a:t>21</a:t>
            </a:fld>
            <a:endParaRPr lang="en-US"/>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782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22</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6</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What hour of the day are crimes reported?</a:t>
            </a: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SELECT Year, MONTH(</a:t>
            </a:r>
            <a:r>
              <a:rPr lang="en-US" sz="1600" dirty="0" err="1">
                <a:solidFill>
                  <a:srgbClr val="00B050"/>
                </a:solidFill>
              </a:rPr>
              <a:t>reported_date</a:t>
            </a:r>
            <a:r>
              <a:rPr lang="en-US" sz="1600" dirty="0">
                <a:solidFill>
                  <a:srgbClr val="00B050"/>
                </a:solidFill>
              </a:rPr>
              <a:t>) as month, HOUR(</a:t>
            </a:r>
            <a:r>
              <a:rPr lang="en-US" sz="1600" dirty="0" err="1">
                <a:solidFill>
                  <a:srgbClr val="00B050"/>
                </a:solidFill>
              </a:rPr>
              <a:t>reported_date</a:t>
            </a:r>
            <a:r>
              <a:rPr lang="en-US" sz="1600" dirty="0">
                <a:solidFill>
                  <a:srgbClr val="00B050"/>
                </a:solidFill>
              </a:rPr>
              <a:t>) as hour, SUM( CASE WHEN </a:t>
            </a:r>
            <a:r>
              <a:rPr lang="en-US" sz="1600" dirty="0" err="1">
                <a:solidFill>
                  <a:srgbClr val="00B050"/>
                </a:solidFill>
              </a:rPr>
              <a:t>Zip_Code</a:t>
            </a:r>
            <a:r>
              <a:rPr lang="en-US" sz="1600" dirty="0">
                <a:solidFill>
                  <a:srgbClr val="00B050"/>
                </a:solidFill>
              </a:rPr>
              <a:t> = -1 THEN 0 ELSE 1 END )</a:t>
            </a: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GROUP BY 1, 2, 3;</a:t>
            </a:r>
          </a:p>
        </p:txBody>
      </p:sp>
    </p:spTree>
    <p:extLst>
      <p:ext uri="{BB962C8B-B14F-4D97-AF65-F5344CB8AC3E}">
        <p14:creationId xmlns:p14="http://schemas.microsoft.com/office/powerpoint/2010/main" val="331929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6553200" y="6356350"/>
            <a:ext cx="2133600" cy="365125"/>
          </a:xfrm>
        </p:spPr>
        <p:txBody>
          <a:bodyPr/>
          <a:lstStyle/>
          <a:p>
            <a:fld id="{18B57671-38B3-4413-ACE5-D8ED7F4282F8}" type="slidenum">
              <a:rPr lang="en-US" smtClean="0"/>
              <a:pPr/>
              <a:t>23</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6</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90DFDB4F-96B2-4E41-B2D1-8D1BB5608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5813" y="1219200"/>
            <a:ext cx="3572374" cy="4629796"/>
          </a:xfrm>
          <a:prstGeom prst="rect">
            <a:avLst/>
          </a:prstGeom>
        </p:spPr>
      </p:pic>
    </p:spTree>
    <p:extLst>
      <p:ext uri="{BB962C8B-B14F-4D97-AF65-F5344CB8AC3E}">
        <p14:creationId xmlns:p14="http://schemas.microsoft.com/office/powerpoint/2010/main" val="18150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B5003F-E19E-455F-AE86-2D2CF8049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965137"/>
            <a:ext cx="8178799" cy="4927725"/>
          </a:xfrm>
          <a:prstGeom prst="rect">
            <a:avLst/>
          </a:prstGeom>
        </p:spPr>
      </p:pic>
      <p:sp>
        <p:nvSpPr>
          <p:cNvPr id="8" name="Slide Number Placeholder 7"/>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18B57671-38B3-4413-ACE5-D8ED7F4282F8}" type="slidenum">
              <a:rPr lang="en-US" smtClean="0"/>
              <a:pPr>
                <a:spcAft>
                  <a:spcPts val="600"/>
                </a:spcAft>
              </a:pPr>
              <a:t>24</a:t>
            </a:fld>
            <a:endParaRPr lang="en-US"/>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7784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25</a:t>
            </a:fld>
            <a:endParaRPr lang="en-US" dirty="0"/>
          </a:p>
        </p:txBody>
      </p:sp>
      <p:sp>
        <p:nvSpPr>
          <p:cNvPr id="13" name="Title 1"/>
          <p:cNvSpPr txBox="1">
            <a:spLocks/>
          </p:cNvSpPr>
          <p:nvPr/>
        </p:nvSpPr>
        <p:spPr>
          <a:xfrm>
            <a:off x="2095500" y="419100"/>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Business Problem</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9" name="Title 11">
            <a:extLst>
              <a:ext uri="{FF2B5EF4-FFF2-40B4-BE49-F238E27FC236}">
                <a16:creationId xmlns:a16="http://schemas.microsoft.com/office/drawing/2014/main" id="{D4538022-88A2-4C32-8DF5-675107BDD4CE}"/>
              </a:ext>
            </a:extLst>
          </p:cNvPr>
          <p:cNvSpPr txBox="1">
            <a:spLocks/>
          </p:cNvSpPr>
          <p:nvPr/>
        </p:nvSpPr>
        <p:spPr>
          <a:xfrm>
            <a:off x="685800" y="1562100"/>
            <a:ext cx="7696200" cy="43053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800" dirty="0">
                <a:solidFill>
                  <a:srgbClr val="00B050"/>
                </a:solidFill>
                <a:latin typeface="+mn-lt"/>
              </a:rPr>
              <a:t>By doing this analysis I feel like I have a better understanding of some of the aspects of crime within KCMO</a:t>
            </a:r>
          </a:p>
          <a:p>
            <a:pPr marL="285750" indent="-285750" algn="l">
              <a:buFont typeface="Arial" panose="020B0604020202020204" pitchFamily="34" charset="0"/>
              <a:buChar char="•"/>
            </a:pPr>
            <a:endParaRPr lang="en-US" sz="1800" dirty="0">
              <a:solidFill>
                <a:srgbClr val="00B050"/>
              </a:solidFill>
              <a:latin typeface="+mn-lt"/>
            </a:endParaRPr>
          </a:p>
          <a:p>
            <a:pPr marL="285750" indent="-285750" algn="l">
              <a:buFont typeface="Arial" panose="020B0604020202020204" pitchFamily="34" charset="0"/>
              <a:buChar char="•"/>
            </a:pPr>
            <a:r>
              <a:rPr lang="en-US" sz="1800" dirty="0">
                <a:solidFill>
                  <a:srgbClr val="00B050"/>
                </a:solidFill>
                <a:latin typeface="+mn-lt"/>
              </a:rPr>
              <a:t>I feel like if there are any other interesting questions about the dataset I’d be able to figure out how to write SQL queries to get those answers and be able to visualize them</a:t>
            </a:r>
          </a:p>
          <a:p>
            <a:pPr marL="285750" indent="-285750" algn="l">
              <a:buFont typeface="Arial" panose="020B0604020202020204" pitchFamily="34" charset="0"/>
              <a:buChar char="•"/>
            </a:pPr>
            <a:endParaRPr lang="en-US" sz="1800" dirty="0">
              <a:solidFill>
                <a:srgbClr val="00B050"/>
              </a:solidFill>
              <a:latin typeface="+mn-lt"/>
            </a:endParaRPr>
          </a:p>
          <a:p>
            <a:pPr marL="285750" indent="-285750" algn="l">
              <a:buFont typeface="Arial" panose="020B0604020202020204" pitchFamily="34" charset="0"/>
              <a:buChar char="•"/>
            </a:pPr>
            <a:r>
              <a:rPr lang="en-US" sz="1800" dirty="0">
                <a:solidFill>
                  <a:srgbClr val="00B050"/>
                </a:solidFill>
              </a:rPr>
              <a:t>My clients can conclude that older suspects tend to skew male</a:t>
            </a:r>
            <a:br>
              <a:rPr lang="en-US" sz="1800" dirty="0">
                <a:solidFill>
                  <a:srgbClr val="00B050"/>
                </a:solidFill>
                <a:latin typeface="+mn-lt"/>
              </a:rPr>
            </a:br>
            <a:endParaRPr lang="en-US" sz="1800" dirty="0">
              <a:solidFill>
                <a:srgbClr val="00B050"/>
              </a:solidFill>
              <a:latin typeface="+mn-lt"/>
            </a:endParaRPr>
          </a:p>
          <a:p>
            <a:pPr marL="285750" indent="-285750" algn="l">
              <a:buFont typeface="Arial" panose="020B0604020202020204" pitchFamily="34" charset="0"/>
              <a:buChar char="•"/>
            </a:pPr>
            <a:r>
              <a:rPr lang="en-US" sz="1800" dirty="0">
                <a:solidFill>
                  <a:srgbClr val="00B050"/>
                </a:solidFill>
                <a:latin typeface="+mn-lt"/>
              </a:rPr>
              <a:t>Knowing where the majority of crime happens allows my clients to be able to staff appropriately. Along with knowing what hour of the day most crimes are reported.</a:t>
            </a:r>
          </a:p>
          <a:p>
            <a:pPr marL="285750" indent="-285750" algn="l">
              <a:buFont typeface="Arial" panose="020B0604020202020204" pitchFamily="34" charset="0"/>
              <a:buChar char="•"/>
            </a:pPr>
            <a:endParaRPr lang="en-US" sz="1800" dirty="0">
              <a:solidFill>
                <a:srgbClr val="00B050"/>
              </a:solidFill>
              <a:latin typeface="+mn-lt"/>
            </a:endParaRPr>
          </a:p>
          <a:p>
            <a:pPr marL="285750" indent="-285750" algn="l">
              <a:buFont typeface="Arial" panose="020B0604020202020204" pitchFamily="34" charset="0"/>
              <a:buChar char="•"/>
            </a:pPr>
            <a:r>
              <a:rPr lang="en-US" sz="1800" dirty="0">
                <a:solidFill>
                  <a:srgbClr val="00B050"/>
                </a:solidFill>
                <a:latin typeface="+mn-lt"/>
              </a:rPr>
              <a:t>The client can conclude that the 64130 zip code needs the most attention and that the majority of crimes are reported from 12-5pm so to have the most amount of staff on hand during those times</a:t>
            </a: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286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26</a:t>
            </a:fld>
            <a:endParaRPr lang="en-US" dirty="0"/>
          </a:p>
        </p:txBody>
      </p:sp>
      <p:pic>
        <p:nvPicPr>
          <p:cNvPr id="7" name="Picture 6" descr="jccclogosmall.png">
            <a:extLst>
              <a:ext uri="{FF2B5EF4-FFF2-40B4-BE49-F238E27FC236}">
                <a16:creationId xmlns:a16="http://schemas.microsoft.com/office/drawing/2014/main" id="{9DE5DDF2-3A96-4B93-82B2-04BD7105F95A}"/>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1334218-C1C4-4B1F-9280-D5519C7FE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590800"/>
            <a:ext cx="5543012" cy="2128838"/>
          </a:xfrm>
          <a:prstGeom prst="rect">
            <a:avLst/>
          </a:prstGeom>
        </p:spPr>
      </p:pic>
      <p:sp>
        <p:nvSpPr>
          <p:cNvPr id="9" name="Title 1">
            <a:extLst>
              <a:ext uri="{FF2B5EF4-FFF2-40B4-BE49-F238E27FC236}">
                <a16:creationId xmlns:a16="http://schemas.microsoft.com/office/drawing/2014/main" id="{DAEDEB43-1B2D-441D-B922-F0E0A44F4DF6}"/>
              </a:ext>
            </a:extLst>
          </p:cNvPr>
          <p:cNvSpPr txBox="1">
            <a:spLocks/>
          </p:cNvSpPr>
          <p:nvPr/>
        </p:nvSpPr>
        <p:spPr>
          <a:xfrm>
            <a:off x="2095500" y="419100"/>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Business Problem</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p14="http://schemas.microsoft.com/office/powerpoint/2010/main" val="26332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3</a:t>
            </a:fld>
            <a:endParaRPr lang="en-US" dirty="0"/>
          </a:p>
        </p:txBody>
      </p:sp>
      <p:sp>
        <p:nvSpPr>
          <p:cNvPr id="13" name="Title 1"/>
          <p:cNvSpPr txBox="1">
            <a:spLocks/>
          </p:cNvSpPr>
          <p:nvPr/>
        </p:nvSpPr>
        <p:spPr>
          <a:xfrm>
            <a:off x="2095500" y="136525"/>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Dataset Details</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9" name="Title 11">
            <a:extLst>
              <a:ext uri="{FF2B5EF4-FFF2-40B4-BE49-F238E27FC236}">
                <a16:creationId xmlns:a16="http://schemas.microsoft.com/office/drawing/2014/main" id="{D4538022-88A2-4C32-8DF5-675107BDD4CE}"/>
              </a:ext>
            </a:extLst>
          </p:cNvPr>
          <p:cNvSpPr txBox="1">
            <a:spLocks/>
          </p:cNvSpPr>
          <p:nvPr/>
        </p:nvSpPr>
        <p:spPr>
          <a:xfrm>
            <a:off x="1066800" y="1476101"/>
            <a:ext cx="6934200" cy="469609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14400" lvl="1"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File Type: .csv</a:t>
            </a:r>
          </a:p>
          <a:p>
            <a:pPr marL="914400" lvl="1"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File Size: 138 MB</a:t>
            </a:r>
          </a:p>
          <a:p>
            <a:pPr marL="914400" lvl="1"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Data Source: </a:t>
            </a:r>
            <a:r>
              <a:rPr lang="en-US" sz="2900" dirty="0">
                <a:hlinkClick r:id="rId3"/>
              </a:rPr>
              <a:t>https://data.kcmo.org</a:t>
            </a:r>
            <a:endParaRPr lang="en-US" sz="2900" dirty="0">
              <a:solidFill>
                <a:schemeClr val="tx2"/>
              </a:solidFill>
              <a:effectLst>
                <a:outerShdw blurRad="38100" dist="38100" dir="2700000" algn="tl">
                  <a:srgbClr val="000000">
                    <a:alpha val="43137"/>
                  </a:srgbClr>
                </a:outerShdw>
              </a:effectLst>
            </a:endParaRPr>
          </a:p>
          <a:p>
            <a:pPr marL="914400" lvl="1"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SQL Script Name: </a:t>
            </a:r>
            <a:r>
              <a:rPr lang="en-US" sz="2900" dirty="0" err="1">
                <a:solidFill>
                  <a:schemeClr val="tx2"/>
                </a:solidFill>
                <a:effectLst>
                  <a:outerShdw blurRad="38100" dist="38100" dir="2700000" algn="tl">
                    <a:srgbClr val="000000">
                      <a:alpha val="43137"/>
                    </a:srgbClr>
                  </a:outerShdw>
                </a:effectLst>
              </a:rPr>
              <a:t>crime.hql</a:t>
            </a:r>
            <a:endParaRPr lang="en-US" sz="2900" dirty="0">
              <a:solidFill>
                <a:schemeClr val="tx2"/>
              </a:solidFill>
              <a:effectLst>
                <a:outerShdw blurRad="38100" dist="38100" dir="2700000" algn="tl">
                  <a:srgbClr val="000000">
                    <a:alpha val="43137"/>
                  </a:srgbClr>
                </a:outerShdw>
              </a:effectLst>
            </a:endParaRPr>
          </a:p>
          <a:p>
            <a:pPr marL="914400" lvl="1"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Anything interesting about dataset?</a:t>
            </a:r>
          </a:p>
          <a:p>
            <a:endParaRPr lang="en-US" sz="800" dirty="0">
              <a:solidFill>
                <a:srgbClr val="FF0000"/>
              </a:solidFill>
              <a:effectLst>
                <a:outerShdw blurRad="38100" dist="38100" dir="2700000" algn="tl">
                  <a:srgbClr val="000000">
                    <a:alpha val="43137"/>
                  </a:srgbClr>
                </a:outerShdw>
              </a:effectLst>
            </a:endParaRPr>
          </a:p>
          <a:p>
            <a:endParaRPr lang="en-US" sz="800" dirty="0">
              <a:solidFill>
                <a:srgbClr val="FF0000"/>
              </a:solidFill>
              <a:effectLst>
                <a:outerShdw blurRad="38100" dist="38100" dir="2700000" algn="tl">
                  <a:srgbClr val="000000">
                    <a:alpha val="43137"/>
                  </a:srgbClr>
                </a:outerShdw>
              </a:effectLst>
            </a:endParaRP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rPr>
              <a:t>A combination of five datasets all from the same website, from 2014-2018 Crime in KCMO.</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rPr>
              <a:t>Did some minor editing in Python to combine them cleanly</a:t>
            </a:r>
          </a:p>
          <a:p>
            <a:pPr marL="285750" indent="-285750" algn="l">
              <a:buFont typeface="Arial" panose="020B0604020202020204" pitchFamily="34" charset="0"/>
              <a:buChar char="•"/>
            </a:pPr>
            <a:r>
              <a:rPr lang="en-US" sz="1800" dirty="0">
                <a:solidFill>
                  <a:srgbClr val="00B050"/>
                </a:solidFill>
                <a:effectLst>
                  <a:outerShdw blurRad="38100" dist="38100" dir="2700000" algn="tl">
                    <a:srgbClr val="000000">
                      <a:alpha val="43137"/>
                    </a:srgbClr>
                  </a:outerShdw>
                </a:effectLst>
              </a:rPr>
              <a:t>Interesting columns:</a:t>
            </a:r>
          </a:p>
          <a:p>
            <a:pPr marL="742950" lvl="1" indent="-285750">
              <a:buFont typeface="Arial" panose="020B0604020202020204" pitchFamily="34" charset="0"/>
              <a:buChar char="•"/>
            </a:pPr>
            <a:r>
              <a:rPr lang="en-US" dirty="0">
                <a:solidFill>
                  <a:srgbClr val="00B050"/>
                </a:solidFill>
                <a:effectLst>
                  <a:outerShdw blurRad="38100" dist="38100" dir="2700000" algn="tl">
                    <a:srgbClr val="000000">
                      <a:alpha val="43137"/>
                    </a:srgbClr>
                  </a:outerShdw>
                </a:effectLst>
              </a:rPr>
              <a:t>Description of the crime</a:t>
            </a:r>
          </a:p>
          <a:p>
            <a:pPr marL="742950" lvl="1" indent="-285750">
              <a:buFont typeface="Arial" panose="020B0604020202020204" pitchFamily="34" charset="0"/>
              <a:buChar char="•"/>
            </a:pPr>
            <a:r>
              <a:rPr lang="en-US" dirty="0">
                <a:solidFill>
                  <a:srgbClr val="00B050"/>
                </a:solidFill>
                <a:effectLst>
                  <a:outerShdw blurRad="38100" dist="38100" dir="2700000" algn="tl">
                    <a:srgbClr val="000000">
                      <a:alpha val="43137"/>
                    </a:srgbClr>
                  </a:outerShdw>
                </a:effectLst>
              </a:rPr>
              <a:t>Zip code of the crime</a:t>
            </a:r>
          </a:p>
          <a:p>
            <a:pPr marL="742950" lvl="1" indent="-285750">
              <a:buFont typeface="Arial" panose="020B0604020202020204" pitchFamily="34" charset="0"/>
              <a:buChar char="•"/>
            </a:pPr>
            <a:r>
              <a:rPr lang="en-US" dirty="0">
                <a:solidFill>
                  <a:srgbClr val="00B050"/>
                </a:solidFill>
                <a:effectLst>
                  <a:outerShdw blurRad="38100" dist="38100" dir="2700000" algn="tl">
                    <a:srgbClr val="000000">
                      <a:alpha val="43137"/>
                    </a:srgbClr>
                  </a:outerShdw>
                </a:effectLst>
              </a:rPr>
              <a:t>When the crime was reported</a:t>
            </a:r>
          </a:p>
          <a:p>
            <a:pPr marL="742950" lvl="1" indent="-285750">
              <a:buFont typeface="Arial" panose="020B0604020202020204" pitchFamily="34" charset="0"/>
              <a:buChar char="•"/>
            </a:pPr>
            <a:r>
              <a:rPr lang="en-US" dirty="0">
                <a:solidFill>
                  <a:srgbClr val="00B050"/>
                </a:solidFill>
                <a:effectLst>
                  <a:outerShdw blurRad="38100" dist="38100" dir="2700000" algn="tl">
                    <a:srgbClr val="000000">
                      <a:alpha val="43137"/>
                    </a:srgbClr>
                  </a:outerShdw>
                </a:effectLst>
              </a:rPr>
              <a:t>An estimation of when the crime could have happened</a:t>
            </a:r>
          </a:p>
          <a:p>
            <a:pPr marL="742950" lvl="1" indent="-285750">
              <a:buFont typeface="Arial" panose="020B0604020202020204" pitchFamily="34" charset="0"/>
              <a:buChar char="•"/>
            </a:pPr>
            <a:r>
              <a:rPr lang="en-US" dirty="0">
                <a:solidFill>
                  <a:srgbClr val="00B050"/>
                </a:solidFill>
                <a:effectLst>
                  <a:outerShdw blurRad="38100" dist="38100" dir="2700000" algn="tl">
                    <a:srgbClr val="000000">
                      <a:alpha val="43137"/>
                    </a:srgbClr>
                  </a:outerShdw>
                </a:effectLst>
              </a:rPr>
              <a:t>If a firearm was used in the crime</a:t>
            </a: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4"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49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4</a:t>
            </a:fld>
            <a:endParaRPr lang="en-US" dirty="0"/>
          </a:p>
        </p:txBody>
      </p:sp>
      <p:sp>
        <p:nvSpPr>
          <p:cNvPr id="13" name="Title 1"/>
          <p:cNvSpPr txBox="1">
            <a:spLocks/>
          </p:cNvSpPr>
          <p:nvPr/>
        </p:nvSpPr>
        <p:spPr>
          <a:xfrm>
            <a:off x="2095500" y="136525"/>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DB &amp; Table Details</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9" name="Title 11">
            <a:extLst>
              <a:ext uri="{FF2B5EF4-FFF2-40B4-BE49-F238E27FC236}">
                <a16:creationId xmlns:a16="http://schemas.microsoft.com/office/drawing/2014/main" id="{D4538022-88A2-4C32-8DF5-675107BDD4CE}"/>
              </a:ext>
            </a:extLst>
          </p:cNvPr>
          <p:cNvSpPr txBox="1">
            <a:spLocks/>
          </p:cNvSpPr>
          <p:nvPr/>
        </p:nvSpPr>
        <p:spPr>
          <a:xfrm>
            <a:off x="1066800" y="1476101"/>
            <a:ext cx="6934200" cy="279109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lgn="just"/>
            <a:r>
              <a:rPr lang="en-US" sz="2900" dirty="0">
                <a:solidFill>
                  <a:schemeClr val="tx2"/>
                </a:solidFill>
                <a:effectLst>
                  <a:outerShdw blurRad="38100" dist="38100" dir="2700000" algn="tl">
                    <a:srgbClr val="000000">
                      <a:alpha val="43137"/>
                    </a:srgbClr>
                  </a:outerShdw>
                </a:effectLst>
              </a:rPr>
              <a:t>Database Name: </a:t>
            </a:r>
            <a:r>
              <a:rPr lang="en-US" sz="2900" dirty="0" err="1">
                <a:solidFill>
                  <a:schemeClr val="tx2"/>
                </a:solidFill>
                <a:effectLst>
                  <a:outerShdw blurRad="38100" dist="38100" dir="2700000" algn="tl">
                    <a:srgbClr val="000000">
                      <a:alpha val="43137"/>
                    </a:srgbClr>
                  </a:outerShdw>
                </a:effectLst>
              </a:rPr>
              <a:t>crime_db</a:t>
            </a:r>
            <a:r>
              <a:rPr lang="en-US" sz="2900" dirty="0">
                <a:solidFill>
                  <a:schemeClr val="tx2"/>
                </a:solidFill>
                <a:effectLst>
                  <a:outerShdw blurRad="38100" dist="38100" dir="2700000" algn="tl">
                    <a:srgbClr val="000000">
                      <a:alpha val="43137"/>
                    </a:srgbClr>
                  </a:outerShdw>
                </a:effectLst>
              </a:rPr>
              <a:t> </a:t>
            </a:r>
          </a:p>
          <a:p>
            <a:pPr lvl="1" algn="just"/>
            <a:r>
              <a:rPr lang="en-US" sz="2900" dirty="0">
                <a:solidFill>
                  <a:schemeClr val="tx2"/>
                </a:solidFill>
                <a:effectLst>
                  <a:outerShdw blurRad="38100" dist="38100" dir="2700000" algn="tl">
                    <a:srgbClr val="000000">
                      <a:alpha val="43137"/>
                    </a:srgbClr>
                  </a:outerShdw>
                </a:effectLst>
              </a:rPr>
              <a:t>Table Name: </a:t>
            </a:r>
            <a:r>
              <a:rPr lang="en-US" sz="2900" dirty="0" err="1">
                <a:solidFill>
                  <a:schemeClr val="tx2"/>
                </a:solidFill>
                <a:effectLst>
                  <a:outerShdw blurRad="38100" dist="38100" dir="2700000" algn="tl">
                    <a:srgbClr val="000000">
                      <a:alpha val="43137"/>
                    </a:srgbClr>
                  </a:outerShdw>
                </a:effectLst>
              </a:rPr>
              <a:t>crime_tbl_partition</a:t>
            </a:r>
            <a:endParaRPr lang="en-US" sz="2900" dirty="0">
              <a:solidFill>
                <a:schemeClr val="tx2"/>
              </a:solidFill>
              <a:effectLst>
                <a:outerShdw blurRad="38100" dist="38100" dir="2700000" algn="tl">
                  <a:srgbClr val="000000">
                    <a:alpha val="43137"/>
                  </a:srgbClr>
                </a:outerShdw>
              </a:effectLst>
            </a:endParaRPr>
          </a:p>
          <a:p>
            <a:pPr lvl="1" algn="just"/>
            <a:r>
              <a:rPr lang="en-US" sz="2900" dirty="0">
                <a:solidFill>
                  <a:schemeClr val="tx2"/>
                </a:solidFill>
                <a:effectLst>
                  <a:outerShdw blurRad="38100" dist="38100" dir="2700000" algn="tl">
                    <a:srgbClr val="000000">
                      <a:alpha val="43137"/>
                    </a:srgbClr>
                  </a:outerShdw>
                </a:effectLst>
              </a:rPr>
              <a:t>Table Type: External</a:t>
            </a: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565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5</a:t>
            </a:fld>
            <a:endParaRPr lang="en-US" dirty="0"/>
          </a:p>
        </p:txBody>
      </p:sp>
      <p:sp>
        <p:nvSpPr>
          <p:cNvPr id="13" name="Title 1"/>
          <p:cNvSpPr txBox="1">
            <a:spLocks/>
          </p:cNvSpPr>
          <p:nvPr/>
        </p:nvSpPr>
        <p:spPr>
          <a:xfrm>
            <a:off x="2095500" y="136525"/>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DB &amp; Table Details</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9" name="Title 11">
            <a:extLst>
              <a:ext uri="{FF2B5EF4-FFF2-40B4-BE49-F238E27FC236}">
                <a16:creationId xmlns:a16="http://schemas.microsoft.com/office/drawing/2014/main" id="{D4538022-88A2-4C32-8DF5-675107BDD4CE}"/>
              </a:ext>
            </a:extLst>
          </p:cNvPr>
          <p:cNvSpPr txBox="1">
            <a:spLocks/>
          </p:cNvSpPr>
          <p:nvPr/>
        </p:nvSpPr>
        <p:spPr>
          <a:xfrm>
            <a:off x="1066800" y="1476101"/>
            <a:ext cx="6934200" cy="488024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lgn="just"/>
            <a:r>
              <a:rPr lang="en-US" sz="2900" dirty="0">
                <a:solidFill>
                  <a:schemeClr val="tx2"/>
                </a:solidFill>
                <a:effectLst>
                  <a:outerShdw blurRad="38100" dist="38100" dir="2700000" algn="tl">
                    <a:srgbClr val="000000">
                      <a:alpha val="43137"/>
                    </a:srgbClr>
                  </a:outerShdw>
                </a:effectLst>
              </a:rPr>
              <a:t>Field Names:</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Address</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Age</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Area</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Beat</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City</a:t>
            </a: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DV_Flag</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Description</a:t>
            </a: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Firearm_Used_Flag</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From_Date</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IBRS</a:t>
            </a: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Invl_No</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Involvement</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Latitude</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Longitude</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Offense</a:t>
            </a: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Race</a:t>
            </a: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Rep_Dist</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Report_No</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Reported_Date</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Sex</a:t>
            </a: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To_Date</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err="1">
                <a:solidFill>
                  <a:schemeClr val="tx2"/>
                </a:solidFill>
                <a:effectLst>
                  <a:outerShdw blurRad="38100" dist="38100" dir="2700000" algn="tl">
                    <a:srgbClr val="000000">
                      <a:alpha val="43137"/>
                    </a:srgbClr>
                  </a:outerShdw>
                </a:effectLst>
              </a:rPr>
              <a:t>Zip_Code</a:t>
            </a:r>
            <a:endParaRPr lang="en-US" sz="2900" dirty="0">
              <a:solidFill>
                <a:schemeClr val="tx2"/>
              </a:solidFill>
              <a:effectLst>
                <a:outerShdw blurRad="38100" dist="38100" dir="2700000" algn="tl">
                  <a:srgbClr val="000000">
                    <a:alpha val="43137"/>
                  </a:srgbClr>
                </a:outerShdw>
              </a:effectLst>
            </a:endParaRPr>
          </a:p>
          <a:p>
            <a:pPr marL="1371600" lvl="2" indent="-457200" algn="just">
              <a:buFont typeface="Arial" panose="020B0604020202020204" pitchFamily="34" charset="0"/>
              <a:buChar char="•"/>
            </a:pPr>
            <a:r>
              <a:rPr lang="en-US" sz="2900" dirty="0">
                <a:solidFill>
                  <a:schemeClr val="tx2"/>
                </a:solidFill>
                <a:effectLst>
                  <a:outerShdw blurRad="38100" dist="38100" dir="2700000" algn="tl">
                    <a:srgbClr val="000000">
                      <a:alpha val="43137"/>
                    </a:srgbClr>
                  </a:outerShdw>
                </a:effectLst>
              </a:rPr>
              <a:t>Year</a:t>
            </a: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562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6</a:t>
            </a:fld>
            <a:endParaRPr lang="en-US" dirty="0"/>
          </a:p>
        </p:txBody>
      </p:sp>
      <p:sp>
        <p:nvSpPr>
          <p:cNvPr id="13" name="Title 1"/>
          <p:cNvSpPr txBox="1">
            <a:spLocks/>
          </p:cNvSpPr>
          <p:nvPr/>
        </p:nvSpPr>
        <p:spPr>
          <a:xfrm>
            <a:off x="2095500" y="136525"/>
            <a:ext cx="4953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DB &amp; Table Details</a:t>
            </a:r>
            <a:endParaRPr kumimoji="0" lang="en-US" sz="44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1066800" y="1476101"/>
            <a:ext cx="6934200" cy="301969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lgn="just"/>
            <a:r>
              <a:rPr lang="en-US" sz="2900" dirty="0">
                <a:solidFill>
                  <a:schemeClr val="tx2"/>
                </a:solidFill>
                <a:effectLst>
                  <a:outerShdw blurRad="38100" dist="38100" dir="2700000" algn="tl">
                    <a:srgbClr val="000000">
                      <a:alpha val="43137"/>
                    </a:srgbClr>
                  </a:outerShdw>
                </a:effectLst>
              </a:rPr>
              <a:t>Anything interesting about the table?</a:t>
            </a:r>
          </a:p>
          <a:p>
            <a:pPr algn="l"/>
            <a:br>
              <a:rPr lang="en-US" sz="3200" dirty="0">
                <a:solidFill>
                  <a:srgbClr val="FF0000"/>
                </a:solidFill>
                <a:effectLst>
                  <a:outerShdw blurRad="38100" dist="38100" dir="2700000" algn="tl">
                    <a:srgbClr val="000000">
                      <a:alpha val="43137"/>
                    </a:srgbClr>
                  </a:outerShdw>
                </a:effectLst>
              </a:rPr>
            </a:br>
            <a:r>
              <a:rPr lang="en-US" sz="1800" dirty="0">
                <a:solidFill>
                  <a:srgbClr val="00B050"/>
                </a:solidFill>
                <a:effectLst>
                  <a:outerShdw blurRad="38100" dist="38100" dir="2700000" algn="tl">
                    <a:srgbClr val="000000">
                      <a:alpha val="43137"/>
                    </a:srgbClr>
                  </a:outerShdw>
                </a:effectLst>
              </a:rPr>
              <a:t>Before partitioning the data, my SQL queries were taking 300+ seconds to complete.</a:t>
            </a:r>
          </a:p>
          <a:p>
            <a:pPr algn="l"/>
            <a:endParaRPr lang="en-US" sz="1800" dirty="0">
              <a:solidFill>
                <a:srgbClr val="00B050"/>
              </a:solidFill>
              <a:effectLst>
                <a:outerShdw blurRad="38100" dist="38100" dir="2700000" algn="tl">
                  <a:srgbClr val="000000">
                    <a:alpha val="43137"/>
                  </a:srgbClr>
                </a:outerShdw>
              </a:effectLst>
            </a:endParaRPr>
          </a:p>
          <a:p>
            <a:pPr algn="l"/>
            <a:r>
              <a:rPr lang="en-US" sz="1800" dirty="0">
                <a:solidFill>
                  <a:srgbClr val="00B050"/>
                </a:solidFill>
                <a:effectLst>
                  <a:outerShdw blurRad="38100" dist="38100" dir="2700000" algn="tl">
                    <a:srgbClr val="000000">
                      <a:alpha val="43137"/>
                    </a:srgbClr>
                  </a:outerShdw>
                </a:effectLst>
              </a:rPr>
              <a:t>After partitioning by year, those went down to ~20 seconds to complete.</a:t>
            </a:r>
            <a:endParaRPr lang="en-US" sz="320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485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7</a:t>
            </a:fld>
            <a:endParaRPr lang="en-US" dirty="0"/>
          </a:p>
        </p:txBody>
      </p:sp>
      <p:pic>
        <p:nvPicPr>
          <p:cNvPr id="7" name="Picture 6" descr="jccclogosmall.png">
            <a:extLst>
              <a:ext uri="{FF2B5EF4-FFF2-40B4-BE49-F238E27FC236}">
                <a16:creationId xmlns:a16="http://schemas.microsoft.com/office/drawing/2014/main" id="{9DE5DDF2-3A96-4B93-82B2-04BD7105F95A}"/>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E168288-C483-4B63-8FE1-644C825808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333" b="8334"/>
          <a:stretch/>
        </p:blipFill>
        <p:spPr>
          <a:xfrm>
            <a:off x="2133600" y="1447800"/>
            <a:ext cx="4800600" cy="35814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8</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1</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sp>
        <p:nvSpPr>
          <p:cNvPr id="9" name="Title 11">
            <a:extLst>
              <a:ext uri="{FF2B5EF4-FFF2-40B4-BE49-F238E27FC236}">
                <a16:creationId xmlns:a16="http://schemas.microsoft.com/office/drawing/2014/main" id="{D4538022-88A2-4C32-8DF5-675107BDD4CE}"/>
              </a:ext>
            </a:extLst>
          </p:cNvPr>
          <p:cNvSpPr txBox="1">
            <a:spLocks/>
          </p:cNvSpPr>
          <p:nvPr/>
        </p:nvSpPr>
        <p:spPr>
          <a:xfrm>
            <a:off x="915398" y="1643241"/>
            <a:ext cx="7162799" cy="13716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FF0000"/>
                </a:solidFill>
              </a:rPr>
              <a:t>How are the number of crimes broken down by Zip Code? How has the number of crimes within these areas changed year by year?</a:t>
            </a:r>
            <a:endParaRPr lang="en-US" sz="2400" dirty="0">
              <a:solidFill>
                <a:srgbClr val="00B050"/>
              </a:solidFill>
            </a:endParaRPr>
          </a:p>
        </p:txBody>
      </p:sp>
      <p:sp>
        <p:nvSpPr>
          <p:cNvPr id="6" name="Title 11">
            <a:extLst>
              <a:ext uri="{FF2B5EF4-FFF2-40B4-BE49-F238E27FC236}">
                <a16:creationId xmlns:a16="http://schemas.microsoft.com/office/drawing/2014/main" id="{473EA5A3-468B-40CF-BE93-0C705930942E}"/>
              </a:ext>
            </a:extLst>
          </p:cNvPr>
          <p:cNvSpPr txBox="1">
            <a:spLocks/>
          </p:cNvSpPr>
          <p:nvPr/>
        </p:nvSpPr>
        <p:spPr>
          <a:xfrm>
            <a:off x="915399" y="3308350"/>
            <a:ext cx="7162800" cy="250471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solidFill>
                  <a:srgbClr val="00B050"/>
                </a:solidFill>
              </a:rPr>
              <a:t>set </a:t>
            </a:r>
            <a:r>
              <a:rPr lang="en-US" sz="1600" dirty="0" err="1">
                <a:solidFill>
                  <a:srgbClr val="00B050"/>
                </a:solidFill>
              </a:rPr>
              <a:t>hive.groupby.orderby.position.alias</a:t>
            </a:r>
            <a:r>
              <a:rPr lang="en-US" sz="1600" dirty="0">
                <a:solidFill>
                  <a:srgbClr val="00B050"/>
                </a:solidFill>
              </a:rPr>
              <a:t> = true;</a:t>
            </a:r>
          </a:p>
          <a:p>
            <a:pPr algn="l"/>
            <a:r>
              <a:rPr lang="en-US" sz="1600" dirty="0">
                <a:solidFill>
                  <a:srgbClr val="00B050"/>
                </a:solidFill>
              </a:rPr>
              <a:t>SELECT Year, INITCAP(City), </a:t>
            </a:r>
            <a:r>
              <a:rPr lang="en-US" sz="1600" dirty="0" err="1">
                <a:solidFill>
                  <a:srgbClr val="00B050"/>
                </a:solidFill>
              </a:rPr>
              <a:t>Zip_Code</a:t>
            </a:r>
            <a:r>
              <a:rPr lang="en-US" sz="1600" dirty="0">
                <a:solidFill>
                  <a:srgbClr val="00B050"/>
                </a:solidFill>
              </a:rPr>
              <a:t>, description, </a:t>
            </a:r>
            <a:r>
              <a:rPr lang="en-US" sz="1600" dirty="0" err="1">
                <a:solidFill>
                  <a:srgbClr val="00B050"/>
                </a:solidFill>
              </a:rPr>
              <a:t>ibrs</a:t>
            </a:r>
            <a:r>
              <a:rPr lang="en-US" sz="1600" dirty="0">
                <a:solidFill>
                  <a:srgbClr val="00B050"/>
                </a:solidFill>
              </a:rPr>
              <a:t>, COUNT(</a:t>
            </a:r>
            <a:r>
              <a:rPr lang="en-US" sz="1600" dirty="0" err="1">
                <a:solidFill>
                  <a:srgbClr val="00B050"/>
                </a:solidFill>
              </a:rPr>
              <a:t>Firearm_Used_Flag</a:t>
            </a:r>
            <a:r>
              <a:rPr lang="en-US" sz="1600" dirty="0">
                <a:solidFill>
                  <a:srgbClr val="00B050"/>
                </a:solidFill>
              </a:rPr>
              <a:t>)</a:t>
            </a:r>
          </a:p>
          <a:p>
            <a:pPr algn="l"/>
            <a:r>
              <a:rPr lang="en-US" sz="1600" dirty="0">
                <a:solidFill>
                  <a:srgbClr val="00B050"/>
                </a:solidFill>
              </a:rPr>
              <a:t>FROM </a:t>
            </a:r>
            <a:r>
              <a:rPr lang="en-US" sz="1600" dirty="0" err="1">
                <a:solidFill>
                  <a:srgbClr val="00B050"/>
                </a:solidFill>
              </a:rPr>
              <a:t>crime_tbl_partition</a:t>
            </a:r>
            <a:endParaRPr lang="en-US" sz="1600" dirty="0">
              <a:solidFill>
                <a:srgbClr val="00B050"/>
              </a:solidFill>
            </a:endParaRPr>
          </a:p>
          <a:p>
            <a:pPr algn="l"/>
            <a:r>
              <a:rPr lang="en-US" sz="1600" dirty="0">
                <a:solidFill>
                  <a:srgbClr val="00B050"/>
                </a:solidFill>
              </a:rPr>
              <a:t>GROUP BY 3, 1, 2, 4, 5;</a:t>
            </a:r>
          </a:p>
        </p:txBody>
      </p:sp>
    </p:spTree>
    <p:extLst>
      <p:ext uri="{BB962C8B-B14F-4D97-AF65-F5344CB8AC3E}">
        <p14:creationId xmlns:p14="http://schemas.microsoft.com/office/powerpoint/2010/main" val="96434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8B57671-38B3-4413-ACE5-D8ED7F4282F8}" type="slidenum">
              <a:rPr lang="en-US" smtClean="0"/>
              <a:pPr/>
              <a:t>9</a:t>
            </a:fld>
            <a:endParaRPr lang="en-US" dirty="0"/>
          </a:p>
        </p:txBody>
      </p:sp>
      <p:sp>
        <p:nvSpPr>
          <p:cNvPr id="13" name="Title 1"/>
          <p:cNvSpPr txBox="1">
            <a:spLocks/>
          </p:cNvSpPr>
          <p:nvPr/>
        </p:nvSpPr>
        <p:spPr>
          <a:xfrm>
            <a:off x="1467849" y="76200"/>
            <a:ext cx="60579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Data Discovery -  Query 1</a:t>
            </a:r>
            <a:endParaRPr kumimoji="0" lang="en-US" sz="360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7" name="Picture 6" descr="jccclogosmall.png">
            <a:extLst>
              <a:ext uri="{FF2B5EF4-FFF2-40B4-BE49-F238E27FC236}">
                <a16:creationId xmlns:a16="http://schemas.microsoft.com/office/drawing/2014/main" id="{F49727B7-F346-43AA-9A96-6335B86BBD0F}"/>
              </a:ext>
            </a:extLst>
          </p:cNvPr>
          <p:cNvPicPr>
            <a:picLocks noChangeAspect="1"/>
          </p:cNvPicPr>
          <p:nvPr/>
        </p:nvPicPr>
        <p:blipFill>
          <a:blip r:embed="rId3" cstate="print"/>
          <a:stretch>
            <a:fillRect/>
          </a:stretch>
        </p:blipFill>
        <p:spPr>
          <a:xfrm>
            <a:off x="76200" y="5867400"/>
            <a:ext cx="1280160" cy="9144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13168785-A71B-4FA7-A225-32650833D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10" y="1123628"/>
            <a:ext cx="7192379" cy="4610743"/>
          </a:xfrm>
          <a:prstGeom prst="rect">
            <a:avLst/>
          </a:prstGeom>
        </p:spPr>
      </p:pic>
    </p:spTree>
    <p:extLst>
      <p:ext uri="{BB962C8B-B14F-4D97-AF65-F5344CB8AC3E}">
        <p14:creationId xmlns:p14="http://schemas.microsoft.com/office/powerpoint/2010/main" val="326647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855</Words>
  <Application>Microsoft Office PowerPoint</Application>
  <PresentationFormat>On-screen Show (4:3)</PresentationFormat>
  <Paragraphs>167</Paragraphs>
  <Slides>26</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DS 280 – SPRING 2019  Big Data Architecture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280 – SPRING 2019  Big Data Architecture  Final Project</dc:title>
  <dc:creator>Morgan McNall</dc:creator>
  <cp:lastModifiedBy>Morgan McNall</cp:lastModifiedBy>
  <cp:revision>3</cp:revision>
  <dcterms:created xsi:type="dcterms:W3CDTF">2019-05-05T21:22:45Z</dcterms:created>
  <dcterms:modified xsi:type="dcterms:W3CDTF">2019-05-09T17:38:36Z</dcterms:modified>
</cp:coreProperties>
</file>