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85" r:id="rId5"/>
    <p:sldId id="287" r:id="rId6"/>
    <p:sldId id="288" r:id="rId7"/>
    <p:sldId id="289" r:id="rId8"/>
    <p:sldId id="295" r:id="rId9"/>
    <p:sldId id="290" r:id="rId10"/>
    <p:sldId id="296" r:id="rId11"/>
    <p:sldId id="294" r:id="rId12"/>
    <p:sldId id="292" r:id="rId13"/>
    <p:sldId id="291" r:id="rId14"/>
    <p:sldId id="297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9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1A5436-3696-45DB-A9C6-7BB45E889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E0F4E-8F48-4D15-9941-B2860EA20A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47E32-C18F-4016-8DDC-57E459BD111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89D82-A2CA-4E4D-9F57-60E96AACF7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50DAE-7F6E-4C34-89AF-0D995DFF54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FEEA-C6BE-4314-B9AD-A0D1FE5E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B124-2B92-40E7-9CBF-A20574A6DF2F}" type="datetimeFigureOut">
              <a:rPr lang="x-none" smtClean="0"/>
              <a:t>7/20/2023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CFA8-4381-44C8-A1F0-7D7A2587B77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4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 rot="5400000">
            <a:off x="7546729" y="2251756"/>
            <a:ext cx="5243200" cy="19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2566300" y="-570644"/>
            <a:ext cx="5243200" cy="76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4000"/>
              </a:lnSpc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1219170" lvl="1" indent="-457189" algn="l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2438339" lvl="3" indent="-457189" algn="l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3657509" lvl="5" indent="-457189" algn="l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4267093" lvl="6" indent="-457189" algn="l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4876678" lvl="7" indent="-457189" algn="l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5486263" lvl="8" indent="-457189" algn="l">
              <a:lnSpc>
                <a:spcPct val="94000"/>
              </a:lnSpc>
              <a:spcBef>
                <a:spcPts val="667"/>
              </a:spcBef>
              <a:spcAft>
                <a:spcPts val="267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5298000" y="6453200"/>
            <a:ext cx="1596000" cy="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Ref idx="1001">
        <a:schemeClr val="bg1"/>
      </p:bgRef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"/>
          <p:cNvGrpSpPr/>
          <p:nvPr/>
        </p:nvGrpSpPr>
        <p:grpSpPr>
          <a:xfrm>
            <a:off x="753533" y="522435"/>
            <a:ext cx="10911598" cy="5760799"/>
            <a:chOff x="564632" y="744463"/>
            <a:chExt cx="8005590" cy="5349682"/>
          </a:xfrm>
        </p:grpSpPr>
        <p:sp>
          <p:nvSpPr>
            <p:cNvPr id="16" name="Google Shape;16;p2"/>
            <p:cNvSpPr/>
            <p:nvPr/>
          </p:nvSpPr>
          <p:spPr>
            <a:xfrm>
              <a:off x="6114422" y="1685820"/>
              <a:ext cx="2455800" cy="4408325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AA21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564632" y="744463"/>
              <a:ext cx="2455821" cy="4408325"/>
            </a:xfrm>
            <a:custGeom>
              <a:avLst/>
              <a:gdLst/>
              <a:ahLst/>
              <a:cxnLst/>
              <a:rect l="l" t="t" r="r" b="b"/>
              <a:pathLst>
                <a:path w="10001" h="10000" extrusionOk="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AA21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915107" y="1536134"/>
            <a:ext cx="8361200" cy="2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cap="none">
                <a:solidFill>
                  <a:schemeClr val="dk2"/>
                </a:solidFill>
              </a:defRPr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679907" y="3908835"/>
            <a:ext cx="6831600" cy="1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/>
            </a:lvl1pPr>
            <a:lvl2pPr lvl="1" algn="ctr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667"/>
              </a:spcBef>
              <a:spcAft>
                <a:spcPts val="267"/>
              </a:spcAft>
              <a:buClr>
                <a:schemeClr val="dk2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53533" y="6453188"/>
            <a:ext cx="1606400" cy="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2584451" y="6453188"/>
            <a:ext cx="7023200" cy="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9829800" y="6453188"/>
            <a:ext cx="1598000" cy="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A97AC-CDE1-7840-9050-4F63F05442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2" y="5521855"/>
            <a:ext cx="7301838" cy="10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53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572-7644-4D73-A14E-1445C8C14B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2A66-3844-4236-AB4F-55C9E73A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FA1D-13AE-4B53-9A65-05BC0360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738F-4EB6-49D6-8D7B-E1F11DE2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A3A6-F023-4A19-A310-D79CF8F8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A3D8-4A82-4D5F-9C04-C092E11E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8F-FA74-414E-965D-8E99895EC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49066" y="87763"/>
            <a:ext cx="9855200" cy="8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49065" y="1067888"/>
            <a:ext cx="11578559" cy="523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810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Char char="■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/>
          <p:nvPr/>
        </p:nvSpPr>
        <p:spPr>
          <a:xfrm>
            <a:off x="164375" y="0"/>
            <a:ext cx="228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084" y="-12"/>
            <a:ext cx="228400" cy="6858000"/>
          </a:xfrm>
          <a:prstGeom prst="rect">
            <a:avLst/>
          </a:prstGeom>
          <a:solidFill>
            <a:srgbClr val="AA2129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8F70B-0C9D-E0CA-FFD7-65858BF31F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6" y="6178731"/>
            <a:ext cx="4504715" cy="670231"/>
          </a:xfrm>
          <a:prstGeom prst="rect">
            <a:avLst/>
          </a:prstGeom>
        </p:spPr>
      </p:pic>
      <p:sp>
        <p:nvSpPr>
          <p:cNvPr id="14" name="Google Shape;45;p5">
            <a:extLst>
              <a:ext uri="{FF2B5EF4-FFF2-40B4-BE49-F238E27FC236}">
                <a16:creationId xmlns:a16="http://schemas.microsoft.com/office/drawing/2014/main" id="{6CA306E3-BD97-49AF-3AD9-90A17BF56D7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5298000" y="6444162"/>
            <a:ext cx="1596000" cy="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9692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3110" y="1553622"/>
            <a:ext cx="10325779" cy="2650825"/>
          </a:xfrm>
          <a:prstGeom prst="rect">
            <a:avLst/>
          </a:prstGeom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3200" b="1" dirty="0"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BME </a:t>
            </a:r>
            <a:r>
              <a:rPr lang="en-US" sz="3200" b="1" dirty="0"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404 –Medical Imaging Sessional</a:t>
            </a:r>
            <a:br>
              <a:rPr lang="en-US" sz="4000" b="1" dirty="0"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</a:br>
            <a:r>
              <a:rPr lang="en-US" sz="4000" b="1" dirty="0"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Lab-5</a:t>
            </a:r>
            <a:endParaRPr sz="4400" dirty="0">
              <a:latin typeface="Batang" panose="02030600000101010101" pitchFamily="18" charset="-127"/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68E5C-1CE5-CB68-1005-FE7F96252274}"/>
              </a:ext>
            </a:extLst>
          </p:cNvPr>
          <p:cNvSpPr txBox="1"/>
          <p:nvPr/>
        </p:nvSpPr>
        <p:spPr>
          <a:xfrm>
            <a:off x="9499532" y="6550223"/>
            <a:ext cx="2692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– Samiul Based Shuvo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F08244-B918-45AA-8C7A-0906E0B2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41" y="154097"/>
            <a:ext cx="7155439" cy="3274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444F8-F886-44CF-AB1E-58E3C80E0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30" y="3274903"/>
            <a:ext cx="80962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A33D-5BDD-401B-AAD3-6658F513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8F-FA74-414E-965D-8E99895EC0C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298E-E29E-41A5-99F9-7C6318449A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0300" y="-96947"/>
            <a:ext cx="9402523" cy="70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135E-BCBF-4762-8FC5-18CC50C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36" y="9038"/>
            <a:ext cx="7474977" cy="663819"/>
          </a:xfrm>
        </p:spPr>
        <p:txBody>
          <a:bodyPr/>
          <a:lstStyle/>
          <a:p>
            <a:r>
              <a:rPr lang="en-US" b="1" dirty="0"/>
              <a:t>Phantom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FD32-3EFE-4902-B90D-A59A399F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8F-FA74-414E-965D-8E99895EC0C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An Anthropomorphic Phantom Study of Brain Dopamine Transporter SPECT Images  Obtained Using Different SPECT/CT Devices and Collimators | Journal of  Nuclear Medicine Technology">
            <a:extLst>
              <a:ext uri="{FF2B5EF4-FFF2-40B4-BE49-F238E27FC236}">
                <a16:creationId xmlns:a16="http://schemas.microsoft.com/office/drawing/2014/main" id="{BAB60F0F-C2E9-42C4-8DCE-88B013B92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12"/>
          <a:stretch/>
        </p:blipFill>
        <p:spPr bwMode="auto">
          <a:xfrm>
            <a:off x="6148246" y="789178"/>
            <a:ext cx="6043754" cy="392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D3A0F5-86FA-4363-9DE6-4C4E57668E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60" y="603081"/>
            <a:ext cx="3437315" cy="343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2AF79F-0DA9-484F-A81A-DF892800E544}"/>
              </a:ext>
            </a:extLst>
          </p:cNvPr>
          <p:cNvSpPr txBox="1"/>
          <p:nvPr/>
        </p:nvSpPr>
        <p:spPr>
          <a:xfrm>
            <a:off x="6598024" y="47160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Helvetica Neue"/>
              </a:rPr>
              <a:t> Appearance and CT image of 3D brain phantom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96077-1301-40A0-8926-6C1A667D098C}"/>
              </a:ext>
            </a:extLst>
          </p:cNvPr>
          <p:cNvSpPr txBox="1"/>
          <p:nvPr/>
        </p:nvSpPr>
        <p:spPr>
          <a:xfrm>
            <a:off x="1670948" y="4124824"/>
            <a:ext cx="25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Synthetic Phantom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28761-EDB1-4A89-8914-825F96ACF9A2}"/>
              </a:ext>
            </a:extLst>
          </p:cNvPr>
          <p:cNvSpPr txBox="1"/>
          <p:nvPr/>
        </p:nvSpPr>
        <p:spPr>
          <a:xfrm>
            <a:off x="554269" y="4494156"/>
            <a:ext cx="50919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serves as the model of a human head in the development and testing of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reconstruction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algorithms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bright elliptical shell along the exterior is analogous to a skull and the many ellipses inside are analogous to brain features or tumors.</a:t>
            </a:r>
          </a:p>
        </p:txBody>
      </p:sp>
    </p:spTree>
    <p:extLst>
      <p:ext uri="{BB962C8B-B14F-4D97-AF65-F5344CB8AC3E}">
        <p14:creationId xmlns:p14="http://schemas.microsoft.com/office/powerpoint/2010/main" val="1380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32366-3A47-4537-9CED-CE094554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8F-FA74-414E-965D-8E99895EC0C2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CT Design and Operation | Oncology Medical Physics">
            <a:extLst>
              <a:ext uri="{FF2B5EF4-FFF2-40B4-BE49-F238E27FC236}">
                <a16:creationId xmlns:a16="http://schemas.microsoft.com/office/drawing/2014/main" id="{ABF2A3AB-F540-45B0-BF09-C8F60E1777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650" r="715" b="62136"/>
          <a:stretch/>
        </p:blipFill>
        <p:spPr bwMode="auto">
          <a:xfrm>
            <a:off x="654423" y="99986"/>
            <a:ext cx="10883153" cy="61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5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32366-3A47-4537-9CED-CE094554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8F-FA74-414E-965D-8E99895EC0C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CT Design and Operation | Oncology Medical Physics">
            <a:extLst>
              <a:ext uri="{FF2B5EF4-FFF2-40B4-BE49-F238E27FC236}">
                <a16:creationId xmlns:a16="http://schemas.microsoft.com/office/drawing/2014/main" id="{FA0C96C1-90C3-4D25-B28F-C2802F408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2" r="4416" b="35325"/>
          <a:stretch/>
        </p:blipFill>
        <p:spPr bwMode="auto">
          <a:xfrm>
            <a:off x="393807" y="824754"/>
            <a:ext cx="11404385" cy="490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1568B-1DCD-48CB-8F74-05FA275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8F-FA74-414E-965D-8E99895EC0C2}" type="slidenum">
              <a:rPr lang="en-US" smtClean="0"/>
              <a:t>5</a:t>
            </a:fld>
            <a:endParaRPr lang="en-US"/>
          </a:p>
        </p:txBody>
      </p:sp>
      <p:pic>
        <p:nvPicPr>
          <p:cNvPr id="11" name="shepp">
            <a:hlinkClick r:id="" action="ppaction://media"/>
            <a:extLst>
              <a:ext uri="{FF2B5EF4-FFF2-40B4-BE49-F238E27FC236}">
                <a16:creationId xmlns:a16="http://schemas.microsoft.com/office/drawing/2014/main" id="{F3A773E7-A28C-4DC9-B53D-DFDB86BDC64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2371" y="367568"/>
            <a:ext cx="9797676" cy="5510775"/>
          </a:xfrm>
        </p:spPr>
      </p:pic>
    </p:spTree>
    <p:extLst>
      <p:ext uri="{BB962C8B-B14F-4D97-AF65-F5344CB8AC3E}">
        <p14:creationId xmlns:p14="http://schemas.microsoft.com/office/powerpoint/2010/main" val="238165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4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T Design and Operation | Oncology Medical Physics">
            <a:extLst>
              <a:ext uri="{FF2B5EF4-FFF2-40B4-BE49-F238E27FC236}">
                <a16:creationId xmlns:a16="http://schemas.microsoft.com/office/drawing/2014/main" id="{6AEA5BD7-E21F-434D-8A34-A5E0B2635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" t="65531" r="743" b="1017"/>
          <a:stretch/>
        </p:blipFill>
        <p:spPr bwMode="auto">
          <a:xfrm>
            <a:off x="600635" y="327563"/>
            <a:ext cx="11370466" cy="58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radon">
            <a:hlinkClick r:id="" action="ppaction://media"/>
            <a:extLst>
              <a:ext uri="{FF2B5EF4-FFF2-40B4-BE49-F238E27FC236}">
                <a16:creationId xmlns:a16="http://schemas.microsoft.com/office/drawing/2014/main" id="{E0BEAB6C-702D-4E6C-A72E-2906B12F3B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64886" y="246903"/>
            <a:ext cx="5848807" cy="58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4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adon Transform - MATLAB &amp; Simulink">
            <a:extLst>
              <a:ext uri="{FF2B5EF4-FFF2-40B4-BE49-F238E27FC236}">
                <a16:creationId xmlns:a16="http://schemas.microsoft.com/office/drawing/2014/main" id="{27D50D97-D1A8-4A03-9A17-E3551935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85" y="165998"/>
            <a:ext cx="8284899" cy="60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4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0AD0-DCC6-4C57-80DB-CBD35213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37304-DD7E-4439-A15B-D61E9B60E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" y="1286881"/>
            <a:ext cx="6845113" cy="42842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0CD98-FF49-4ABB-B254-ACA7B894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8F-FA74-414E-965D-8E99895EC0C2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 descr="Estimation of Fan Beam and Parallel Beam Parameters in a Wire Mesh Design |  Journal of Nuclear Medicine Technology">
            <a:extLst>
              <a:ext uri="{FF2B5EF4-FFF2-40B4-BE49-F238E27FC236}">
                <a16:creationId xmlns:a16="http://schemas.microsoft.com/office/drawing/2014/main" id="{0206FE98-2572-4A3B-A86B-06265B92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43" y="1393069"/>
            <a:ext cx="3734424" cy="407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00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1D7E77D49A6438778B5F1DF6E25AF" ma:contentTypeVersion="17" ma:contentTypeDescription="Create a new document." ma:contentTypeScope="" ma:versionID="85fa24df8f9af10e3b1e8e0fdf5d9d66">
  <xsd:schema xmlns:xsd="http://www.w3.org/2001/XMLSchema" xmlns:xs="http://www.w3.org/2001/XMLSchema" xmlns:p="http://schemas.microsoft.com/office/2006/metadata/properties" xmlns:ns2="1e292b1f-689e-4552-8a8b-2bfe8e71e67b" xmlns:ns3="936039cd-d877-46a8-b7fe-7d771898f39c" targetNamespace="http://schemas.microsoft.com/office/2006/metadata/properties" ma:root="true" ma:fieldsID="d96d7bc33d3bb47fa10c3c682a41609f" ns2:_="" ns3:_="">
    <xsd:import namespace="1e292b1f-689e-4552-8a8b-2bfe8e71e67b"/>
    <xsd:import namespace="936039cd-d877-46a8-b7fe-7d771898f3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92b1f-689e-4552-8a8b-2bfe8e71e6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76e22f9-b21a-4cfa-b453-737a1a23c2e1}" ma:internalName="TaxCatchAll" ma:showField="CatchAllData" ma:web="1e292b1f-689e-4552-8a8b-2bfe8e71e6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039cd-d877-46a8-b7fe-7d771898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6039cd-d877-46a8-b7fe-7d771898f39c">
      <Terms xmlns="http://schemas.microsoft.com/office/infopath/2007/PartnerControls"/>
    </lcf76f155ced4ddcb4097134ff3c332f>
    <TaxCatchAll xmlns="1e292b1f-689e-4552-8a8b-2bfe8e71e67b" xsi:nil="true"/>
  </documentManagement>
</p:properties>
</file>

<file path=customXml/itemProps1.xml><?xml version="1.0" encoding="utf-8"?>
<ds:datastoreItem xmlns:ds="http://schemas.openxmlformats.org/officeDocument/2006/customXml" ds:itemID="{43122606-6596-4624-AD32-F4BE6F6ECC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65148F-C6A9-4DEE-8438-E870FF38B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92b1f-689e-4552-8a8b-2bfe8e71e67b"/>
    <ds:schemaRef ds:uri="936039cd-d877-46a8-b7fe-7d771898f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5FAF7-E64E-45A4-821D-BBACC4CBE3FA}">
  <ds:schemaRefs>
    <ds:schemaRef ds:uri="http://schemas.microsoft.com/office/2006/metadata/properties"/>
    <ds:schemaRef ds:uri="http://schemas.microsoft.com/office/infopath/2007/PartnerControls"/>
    <ds:schemaRef ds:uri="936039cd-d877-46a8-b7fe-7d771898f39c"/>
    <ds:schemaRef ds:uri="1e292b1f-689e-4552-8a8b-2bfe8e71e6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BME 404 –Medical Imaging Sessional_Lab3</Template>
  <TotalTime>649</TotalTime>
  <Words>75</Words>
  <Application>Microsoft Office PowerPoint</Application>
  <PresentationFormat>Widescreen</PresentationFormat>
  <Paragraphs>13</Paragraphs>
  <Slides>11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Crop</vt:lpstr>
      <vt:lpstr>BME 404 –Medical Imaging Sessional Lab-5</vt:lpstr>
      <vt:lpstr>Phantom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404 –Medical Imaging Sessional Lab-5</dc:title>
  <dc:creator>Samiul Based</dc:creator>
  <cp:lastModifiedBy>Samiul Based</cp:lastModifiedBy>
  <cp:revision>2</cp:revision>
  <dcterms:created xsi:type="dcterms:W3CDTF">2023-07-15T05:17:51Z</dcterms:created>
  <dcterms:modified xsi:type="dcterms:W3CDTF">2023-07-20T21:05:07Z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0x0101008551D7E77D49A6438778B5F1DF6E25AF</vt:lpwstr>
  </property>
</Properties>
</file>