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7" r:id="rId2"/>
    <p:sldId id="274" r:id="rId3"/>
    <p:sldId id="268" r:id="rId4"/>
    <p:sldId id="266" r:id="rId5"/>
    <p:sldId id="267" r:id="rId6"/>
    <p:sldId id="275" r:id="rId7"/>
    <p:sldId id="258" r:id="rId8"/>
    <p:sldId id="260" r:id="rId9"/>
    <p:sldId id="269" r:id="rId10"/>
    <p:sldId id="270" r:id="rId11"/>
    <p:sldId id="271" r:id="rId12"/>
    <p:sldId id="272" r:id="rId13"/>
    <p:sldId id="273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3" r:id="rId25"/>
    <p:sldId id="288" r:id="rId26"/>
    <p:sldId id="259" r:id="rId27"/>
    <p:sldId id="286" r:id="rId28"/>
    <p:sldId id="287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 autoAdjust="0"/>
  </p:normalViewPr>
  <p:slideViewPr>
    <p:cSldViewPr>
      <p:cViewPr varScale="1">
        <p:scale>
          <a:sx n="75" d="100"/>
          <a:sy n="75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05FF5-4874-450E-9264-307A7B53E40F}" type="datetimeFigureOut">
              <a:rPr lang="en-US" smtClean="0"/>
              <a:pPr/>
              <a:t>2013-03-04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FB418-86FE-4173-91ED-FABE2519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94A05-C386-4AEF-8207-C5E333A378D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94A05-C386-4AEF-8207-C5E333A378D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94A05-C386-4AEF-8207-C5E333A378D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94A05-C386-4AEF-8207-C5E333A378D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94A05-C386-4AEF-8207-C5E333A378D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D2B71-CEA8-443D-9B5B-DF53BDE3DB3A}" type="slidenum">
              <a:rPr lang="en-US"/>
              <a:pPr/>
              <a:t>27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/>
          <a:lstStyle/>
          <a:p>
            <a:r>
              <a:rPr lang="en-US" smtClean="0"/>
              <a:t>If the user’s don’t know how to create a primary index, they may not select a unique primary indexl</a:t>
            </a:r>
          </a:p>
          <a:p>
            <a:endParaRPr lang="en-US" smtClean="0"/>
          </a:p>
          <a:p>
            <a:r>
              <a:rPr lang="en-US" smtClean="0"/>
              <a:t>Read only on Data Lab users.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EFAC3-B9BD-4FB3-8A77-2BED29657DDF}" type="slidenum">
              <a:rPr lang="en-US"/>
              <a:pPr/>
              <a:t>28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800" dirty="0" smtClean="0"/>
              <a:t>Benefits are numerous for both business users and IT.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From the business Users perspective:  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Independence from IT:  The Business unit or group can quickly self provision their own Data Lab.  They can leverage their favorite in-database tools for exploratory analysis.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Efficiency:  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Projects no longer need external data marts that may require hardware and software procurement.  Users can self provision a portion of their Teradata data warehouse and quickly analyze data.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Data Lab users can easily join to the EDW production data without data replication or data movement.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Reduces the dependency on IT, waiting for hours or days before data can be loaded.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Speed: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The data lab also leverages the parallel processing of the Teradata data warehouse.  Customers have proven that Data Lab processing is orders of magnitudes faster in-database than processing on a server.  </a:t>
            </a:r>
          </a:p>
          <a:p>
            <a:pPr>
              <a:lnSpc>
                <a:spcPct val="80000"/>
              </a:lnSpc>
            </a:pP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en-US" sz="800" dirty="0" smtClean="0"/>
              <a:t>From the IT perspective: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Simplifies the environment.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Data marts are reduced and not managed as logical data marts within the Data Lab area.  Allows users to centralize their analytics promoting reuse.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This environment also simplifies the migration or </a:t>
            </a:r>
            <a:r>
              <a:rPr lang="en-US" sz="800" dirty="0" err="1" smtClean="0"/>
              <a:t>productization</a:t>
            </a:r>
            <a:r>
              <a:rPr lang="en-US" sz="800" dirty="0" smtClean="0"/>
              <a:t> of data and applications.  Although the data and applications will be required to meet DW governance criteria, the data models should be similar and integration is simplified.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Controlled environment: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IT controls the workload management to ensure production warehouses are not impacted. 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Since all data and analysis are occurring within a controlled environment, IT can manage and enforce corporate security policies through permissions and access rights.  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Expiration dates can be set by IT so that </a:t>
            </a:r>
            <a:r>
              <a:rPr lang="en-US" sz="800" dirty="0" err="1" smtClean="0"/>
              <a:t>uncleansed</a:t>
            </a:r>
            <a:r>
              <a:rPr lang="en-US" sz="800" dirty="0" smtClean="0"/>
              <a:t> data does not linger and become a normal part of business reporting.  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Data Lab/Cloud sizes are limited based on IT’s </a:t>
            </a:r>
            <a:r>
              <a:rPr lang="en-US" sz="800" dirty="0" err="1" smtClean="0"/>
              <a:t>critieria</a:t>
            </a:r>
            <a:r>
              <a:rPr lang="en-US" sz="8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800" dirty="0" smtClean="0"/>
              <a:t>Cost:</a:t>
            </a:r>
          </a:p>
          <a:p>
            <a:pPr>
              <a:lnSpc>
                <a:spcPct val="80000"/>
              </a:lnSpc>
            </a:pPr>
            <a:r>
              <a:rPr lang="en-US" altLang="ja-JP" sz="800" dirty="0" smtClean="0"/>
              <a:t>There are 1000s of small applications running on separate servers and storage systems.  These non-mission critical applications all carry a minimum cost of hardware, licenses, and labor.  Data labs let you minimize these costs by leveraging the extra cycles in production data warehouse. </a:t>
            </a:r>
          </a:p>
          <a:p>
            <a:pPr>
              <a:lnSpc>
                <a:spcPct val="80000"/>
              </a:lnSpc>
            </a:pPr>
            <a:r>
              <a:rPr lang="en-US" altLang="ja-JP" sz="800" dirty="0" smtClean="0"/>
              <a:t>The data lab also leverages the unused CPU cycles within the data warehouse, allowing businesses to maximize their system.  </a:t>
            </a:r>
          </a:p>
          <a:p>
            <a:pPr>
              <a:lnSpc>
                <a:spcPct val="80000"/>
              </a:lnSpc>
            </a:pPr>
            <a:r>
              <a:rPr lang="en-US" altLang="ja-JP" sz="800" dirty="0" smtClean="0"/>
              <a:t>Since analysis is taking place against data that is already in the warehouse, data extracts from the warehouse are eliminated; also eliminating the associated resource consumption of node, disk I/O, and network.  </a:t>
            </a:r>
            <a:endParaRPr lang="en-US" sz="800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94A05-C386-4AEF-8207-C5E333A378D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94A05-C386-4AEF-8207-C5E333A378D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94A05-C386-4AEF-8207-C5E333A378D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94A05-C386-4AEF-8207-C5E333A378D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94A05-C386-4AEF-8207-C5E333A378D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94A05-C386-4AEF-8207-C5E333A378D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94A05-C386-4AEF-8207-C5E333A378D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94A05-C386-4AEF-8207-C5E333A378D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2013-03-04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2013-03-04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2013-03-04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2013-03-04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2013-03-04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2013-03-04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2013-03-04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2013-03-04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2013-03-04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2013-03-04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F413-3B1F-4EDA-9678-B877E1C4A860}" type="datetimeFigureOut">
              <a:rPr lang="en-US" smtClean="0"/>
              <a:pPr/>
              <a:t>2013-03-04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9F413-3B1F-4EDA-9678-B877E1C4A860}" type="datetimeFigureOut">
              <a:rPr lang="en-US" smtClean="0"/>
              <a:pPr/>
              <a:t>2013-03-04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.teradata.com/" TargetMode="External"/><Relationship Id="rId2" Type="http://schemas.openxmlformats.org/officeDocument/2006/relationships/hyperlink" Target="file:///\\pusehf0g\grouperp\Teradata\Document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teradata.com/" TargetMode="External"/><Relationship Id="rId4" Type="http://schemas.openxmlformats.org/officeDocument/2006/relationships/hyperlink" Target="http://forums.teradata.com/foru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\\pusehf0g\grouperp\Teradata\Documentation\Teradata%20SQL%20Assistant%20for%20Microsoft%20Windows%20User%20Guide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Day 2 – Teradata Optimization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SQL Assistant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Data Labs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Tables / Temporal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Statistics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Partitioning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Compression (Multi Value versus Block)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Indexes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SQL Tips and Tricks (DBC/DBQL)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Quiz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90600"/>
            <a:ext cx="8077200" cy="5334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Every table requires a “Primary Index”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If you don’t define one, the first field in table becomes the primary index</a:t>
            </a:r>
          </a:p>
          <a:p>
            <a:pPr>
              <a:buFont typeface="Wingdings" pitchFamily="2" charset="2"/>
              <a:buChar char="v"/>
            </a:pPr>
            <a:endParaRPr lang="en-US" sz="2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The primary index does not have to be the primary key</a:t>
            </a:r>
          </a:p>
          <a:p>
            <a:pPr>
              <a:buFont typeface="Wingdings" pitchFamily="2" charset="2"/>
              <a:buChar char="v"/>
            </a:pPr>
            <a:endParaRPr lang="en-US" sz="2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The primary index does not have to be unique</a:t>
            </a:r>
          </a:p>
          <a:p>
            <a:pPr>
              <a:buFont typeface="Wingdings" pitchFamily="2" charset="2"/>
              <a:buChar char="v"/>
            </a:pPr>
            <a:endParaRPr lang="en-US" sz="2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Primary index should be as granular as possible</a:t>
            </a:r>
          </a:p>
          <a:p>
            <a:pPr>
              <a:buFont typeface="Wingdings" pitchFamily="2" charset="2"/>
              <a:buChar char="v"/>
            </a:pPr>
            <a:endParaRPr lang="en-US" sz="2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Primary index should be based on the fields most frequently used to access the table</a:t>
            </a:r>
          </a:p>
          <a:p>
            <a:pPr>
              <a:buFont typeface="Wingdings" pitchFamily="2" charset="2"/>
              <a:buChar char="v"/>
            </a:pPr>
            <a:endParaRPr lang="en-US" sz="2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If possible, always use every field of the primary index</a:t>
            </a:r>
          </a:p>
          <a:p>
            <a:endParaRPr lang="en-US" sz="20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1000" y="180974"/>
            <a:ext cx="8077200" cy="685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Index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" y="6400800"/>
            <a:ext cx="8839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Pratt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&amp; Whitney Proprietary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This document contains no technical data subject to EAR or ITAR.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312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81000" y="180974"/>
            <a:ext cx="8077200" cy="685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Primary Index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962400"/>
            <a:ext cx="8077200" cy="2362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Teradata provides functions to calculate the hash values</a:t>
            </a: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HASHROW – returns the row hash value for a given value</a:t>
            </a: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HASHBUCKET – the grouping of a specific hash value</a:t>
            </a: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HASHAMP – the AMP that is associated with the hash bucket</a:t>
            </a: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HASHBAKAMP – fallback AMP for any HASHBUCKET number </a:t>
            </a:r>
            <a:endParaRPr lang="en-US" sz="16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1001" y="990600"/>
            <a:ext cx="4038600" cy="282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990600"/>
            <a:ext cx="3886200" cy="2819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Primary Index is the sole determinant of which AMP owns which rows</a:t>
            </a: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Teradata uses HASH values to store data on AMPs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Teradata Production – 120 AMPs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Teradata Quality – 16 AMPs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Teradata Development – 4 AMPs</a:t>
            </a: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Poorly distributed data causes “Skew”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2400" y="6400800"/>
            <a:ext cx="8839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Pratt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&amp; Whitney Proprietary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This document contains no technical data subject to EAR or ITAR.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312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1000" y="990599"/>
            <a:ext cx="8028680" cy="430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Rectangle 68"/>
          <p:cNvSpPr/>
          <p:nvPr/>
        </p:nvSpPr>
        <p:spPr>
          <a:xfrm>
            <a:off x="381000" y="180974"/>
            <a:ext cx="8077200" cy="685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Primary Index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4876800"/>
            <a:ext cx="5867400" cy="13716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Primary Index on table SALES_ORDER is: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Sls_Ord_Id</a:t>
            </a:r>
            <a:r>
              <a:rPr lang="en-US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”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ETL_Src_Sys_Cd</a:t>
            </a:r>
          </a:p>
          <a:p>
            <a:pPr lvl="1">
              <a:buFont typeface="Wingdings" pitchFamily="2" charset="2"/>
              <a:buChar char="ü"/>
            </a:pPr>
            <a:endParaRPr lang="en-US" sz="16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If we only use </a:t>
            </a:r>
            <a:r>
              <a:rPr lang="en-US" sz="1600" b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Sls_Ord_Id</a:t>
            </a:r>
            <a:r>
              <a:rPr lang="en-US" sz="1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data retrieval will not be optimized</a:t>
            </a:r>
            <a:endParaRPr lang="en-US" sz="16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400" y="2057400"/>
            <a:ext cx="6096000" cy="191993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" y="6400800"/>
            <a:ext cx="8839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Pratt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&amp; Whitney Proprietary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This document contains no technical data subject to EAR or ITAR.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312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81000" y="180974"/>
            <a:ext cx="8077200" cy="685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Primary Index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505200"/>
            <a:ext cx="8077200" cy="2743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In the above queries, ETL_Src_Sys_Cd is part of the primary index for all tables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The value in ETL_Src_Sys_Cd is equal to ‘SAPP10’ on  all records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On the surface it may seem that there is no benefit to using ETL_Src_Sys_Cd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Query on the left takes </a:t>
            </a:r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19 seconds </a:t>
            </a:r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to run</a:t>
            </a:r>
          </a:p>
          <a:p>
            <a:pPr>
              <a:buFont typeface="Wingdings" pitchFamily="2" charset="2"/>
              <a:buChar char="v"/>
            </a:pPr>
            <a:endParaRPr lang="en-US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Query on the right takes </a:t>
            </a:r>
            <a:r>
              <a:rPr lang="en-US" b="1" dirty="0" smtClean="0">
                <a:solidFill>
                  <a:srgbClr val="00CC00"/>
                </a:solidFill>
                <a:latin typeface="Calibri" pitchFamily="34" charset="0"/>
                <a:cs typeface="Calibri" pitchFamily="34" charset="0"/>
              </a:rPr>
              <a:t>12 seconds </a:t>
            </a:r>
            <a:r>
              <a:rPr lang="en-US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to run</a:t>
            </a:r>
            <a:endParaRPr lang="en-US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1000" y="1066800"/>
            <a:ext cx="4114800" cy="2070139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572001" y="1066800"/>
            <a:ext cx="3886200" cy="2074347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" y="6400800"/>
            <a:ext cx="8839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Pratt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&amp; Whitney Proprietary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This document contains no technical data subject to EAR or ITAR.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3127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Statistics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Statistical information is vital for the optimizer when it builds query plans </a:t>
            </a:r>
          </a:p>
          <a:p>
            <a:pPr>
              <a:buFont typeface="Wingdings" pitchFamily="2" charset="2"/>
              <a:buChar char="Ø"/>
            </a:pPr>
            <a:endParaRPr lang="en-US" sz="1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Stats are created the first time a stats command is executed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000" b="1" dirty="0" smtClean="0">
                <a:solidFill>
                  <a:srgbClr val="0070C0"/>
                </a:solidFill>
                <a:latin typeface="Arial monospaced for SAP" pitchFamily="49" charset="0"/>
                <a:ea typeface="+mj-ea"/>
                <a:cs typeface="Calibri" pitchFamily="34" charset="0"/>
              </a:rPr>
              <a:t>COLLECT STATISTICS ON &lt;</a:t>
            </a:r>
            <a:r>
              <a:rPr lang="en-US" sz="1000" b="1" dirty="0" err="1" smtClean="0">
                <a:solidFill>
                  <a:srgbClr val="0070C0"/>
                </a:solidFill>
                <a:latin typeface="Arial monospaced for SAP" pitchFamily="49" charset="0"/>
                <a:ea typeface="+mj-ea"/>
                <a:cs typeface="Calibri" pitchFamily="34" charset="0"/>
              </a:rPr>
              <a:t>DatabaseName</a:t>
            </a:r>
            <a:r>
              <a:rPr lang="en-US" sz="1000" b="1" dirty="0" smtClean="0">
                <a:solidFill>
                  <a:srgbClr val="0070C0"/>
                </a:solidFill>
                <a:latin typeface="Arial monospaced for SAP" pitchFamily="49" charset="0"/>
                <a:ea typeface="+mj-ea"/>
                <a:cs typeface="Calibri" pitchFamily="34" charset="0"/>
              </a:rPr>
              <a:t>&gt;.&lt;</a:t>
            </a:r>
            <a:r>
              <a:rPr lang="en-US" sz="1000" b="1" dirty="0" err="1" smtClean="0">
                <a:solidFill>
                  <a:srgbClr val="0070C0"/>
                </a:solidFill>
                <a:latin typeface="Arial monospaced for SAP" pitchFamily="49" charset="0"/>
                <a:ea typeface="+mj-ea"/>
                <a:cs typeface="Calibri" pitchFamily="34" charset="0"/>
              </a:rPr>
              <a:t>TableName</a:t>
            </a:r>
            <a:r>
              <a:rPr lang="en-US" sz="1000" b="1" dirty="0" smtClean="0">
                <a:solidFill>
                  <a:srgbClr val="0070C0"/>
                </a:solidFill>
                <a:latin typeface="Arial monospaced for SAP" pitchFamily="49" charset="0"/>
                <a:ea typeface="+mj-ea"/>
                <a:cs typeface="Calibri" pitchFamily="34" charset="0"/>
              </a:rPr>
              <a:t>&gt; INDEX (ColumnName1, ColumnName2, etc…)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000" b="1" dirty="0" smtClean="0">
                <a:solidFill>
                  <a:srgbClr val="0070C0"/>
                </a:solidFill>
                <a:latin typeface="Arial monospaced for SAP" pitchFamily="49" charset="0"/>
                <a:ea typeface="+mj-ea"/>
                <a:cs typeface="Calibri" pitchFamily="34" charset="0"/>
              </a:rPr>
              <a:t>COLLECT STATS ON m304444.zdmr1 COLUMN </a:t>
            </a:r>
            <a:r>
              <a:rPr lang="en-US" sz="1000" b="1" dirty="0" err="1" smtClean="0">
                <a:solidFill>
                  <a:srgbClr val="0070C0"/>
                </a:solidFill>
                <a:latin typeface="Arial monospaced for SAP" pitchFamily="49" charset="0"/>
                <a:ea typeface="+mj-ea"/>
                <a:cs typeface="Calibri" pitchFamily="34" charset="0"/>
              </a:rPr>
              <a:t>customerid</a:t>
            </a:r>
            <a:r>
              <a:rPr lang="en-US" sz="1000" b="1" dirty="0" smtClean="0">
                <a:solidFill>
                  <a:srgbClr val="0070C0"/>
                </a:solidFill>
                <a:latin typeface="Arial monospaced for SAP" pitchFamily="49" charset="0"/>
                <a:ea typeface="+mj-ea"/>
                <a:cs typeface="Calibri" pitchFamily="34" charset="0"/>
              </a:rPr>
              <a:t>; 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000" b="1" dirty="0" smtClean="0">
                <a:solidFill>
                  <a:srgbClr val="0070C0"/>
                </a:solidFill>
                <a:latin typeface="Arial monospaced for SAP" pitchFamily="49" charset="0"/>
                <a:ea typeface="+mj-ea"/>
                <a:cs typeface="Calibri" pitchFamily="34" charset="0"/>
              </a:rPr>
              <a:t>COLLECT STATS ON m304444.zdmr1 COLUMN (</a:t>
            </a:r>
            <a:r>
              <a:rPr lang="en-US" sz="1000" b="1" dirty="0" err="1" smtClean="0">
                <a:solidFill>
                  <a:srgbClr val="0070C0"/>
                </a:solidFill>
                <a:latin typeface="Arial monospaced for SAP" pitchFamily="49" charset="0"/>
                <a:ea typeface="+mj-ea"/>
                <a:cs typeface="Calibri" pitchFamily="34" charset="0"/>
              </a:rPr>
              <a:t>PayerID</a:t>
            </a:r>
            <a:r>
              <a:rPr lang="en-US" sz="1000" b="1" dirty="0" smtClean="0">
                <a:solidFill>
                  <a:srgbClr val="0070C0"/>
                </a:solidFill>
                <a:latin typeface="Arial monospaced for SAP" pitchFamily="49" charset="0"/>
                <a:ea typeface="+mj-ea"/>
                <a:cs typeface="Calibri" pitchFamily="34" charset="0"/>
              </a:rPr>
              <a:t>, Payer</a:t>
            </a:r>
            <a:r>
              <a:rPr lang="en-US" sz="1000" b="1" dirty="0" smtClean="0">
                <a:solidFill>
                  <a:srgbClr val="0070C0"/>
                </a:solidFill>
                <a:latin typeface="Arial monospaced for SAP" pitchFamily="49" charset="0"/>
                <a:ea typeface="+mj-ea"/>
                <a:cs typeface="Calibri" pitchFamily="34" charset="0"/>
              </a:rPr>
              <a:t>);</a:t>
            </a:r>
            <a:endParaRPr lang="en-US" sz="2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1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To 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maintain statistics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en-US" sz="1400" b="1" dirty="0" smtClean="0">
                <a:solidFill>
                  <a:srgbClr val="0070C0"/>
                </a:solidFill>
                <a:latin typeface="Arial monospaced for SAP" pitchFamily="49" charset="0"/>
                <a:ea typeface="+mj-ea"/>
                <a:cs typeface="Calibri" pitchFamily="34" charset="0"/>
              </a:rPr>
              <a:t>COLLECT STATISTICS ON &lt;</a:t>
            </a:r>
            <a:r>
              <a:rPr lang="en-US" sz="1400" b="1" dirty="0" err="1" smtClean="0">
                <a:solidFill>
                  <a:srgbClr val="0070C0"/>
                </a:solidFill>
                <a:latin typeface="Arial monospaced for SAP" pitchFamily="49" charset="0"/>
                <a:ea typeface="+mj-ea"/>
                <a:cs typeface="Calibri" pitchFamily="34" charset="0"/>
              </a:rPr>
              <a:t>DatabaseName</a:t>
            </a:r>
            <a:r>
              <a:rPr lang="en-US" sz="1400" b="1" dirty="0" smtClean="0">
                <a:solidFill>
                  <a:srgbClr val="0070C0"/>
                </a:solidFill>
                <a:latin typeface="Arial monospaced for SAP" pitchFamily="49" charset="0"/>
                <a:ea typeface="+mj-ea"/>
                <a:cs typeface="Calibri" pitchFamily="34" charset="0"/>
              </a:rPr>
              <a:t>&gt;.&lt;</a:t>
            </a:r>
            <a:r>
              <a:rPr lang="en-US" sz="1400" b="1" dirty="0" err="1" smtClean="0">
                <a:solidFill>
                  <a:srgbClr val="0070C0"/>
                </a:solidFill>
                <a:latin typeface="Arial monospaced for SAP" pitchFamily="49" charset="0"/>
                <a:ea typeface="+mj-ea"/>
                <a:cs typeface="Calibri" pitchFamily="34" charset="0"/>
              </a:rPr>
              <a:t>TableName</a:t>
            </a:r>
            <a:r>
              <a:rPr lang="en-US" sz="1400" b="1" dirty="0" smtClean="0">
                <a:solidFill>
                  <a:srgbClr val="0070C0"/>
                </a:solidFill>
                <a:latin typeface="Arial monospaced for SAP" pitchFamily="49" charset="0"/>
                <a:ea typeface="+mj-ea"/>
                <a:cs typeface="Calibri" pitchFamily="34" charset="0"/>
              </a:rPr>
              <a:t>&gt;</a:t>
            </a:r>
          </a:p>
          <a:p>
            <a:pPr>
              <a:buFont typeface="Wingdings" pitchFamily="2" charset="2"/>
              <a:buChar char="Ø"/>
            </a:pPr>
            <a:endParaRPr lang="en-US" sz="1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Prd_it_datalab-StatsInfo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 (quick look at the state of your stats)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80974"/>
            <a:ext cx="7924800" cy="685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Partitioning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79248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Partitions exist as part of a table’s definition</a:t>
            </a: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Partitions physically segregate the data of a table</a:t>
            </a: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Partitions should be defined on the fields most commonly used to access the data</a:t>
            </a: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Queries benefit from partitioning when partitions are eliminated</a:t>
            </a: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Partition elimination occurs when queries filter based on partition values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" y="6400800"/>
            <a:ext cx="8839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Pratt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&amp; Whitney Proprietary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This document contains no technical data subject to EAR or ITAR.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02694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077200" cy="570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152400"/>
            <a:ext cx="8077200" cy="58102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the “4 of clubs”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" y="6400800"/>
            <a:ext cx="8839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Pratt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&amp; Whitney Proprietary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This document contains no technical data subject to EAR or ITAR.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6775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228600" y="1066800"/>
            <a:ext cx="8686800" cy="5143500"/>
            <a:chOff x="228600" y="1409700"/>
            <a:chExt cx="8686800" cy="5143500"/>
          </a:xfrm>
        </p:grpSpPr>
        <p:sp>
          <p:nvSpPr>
            <p:cNvPr id="59" name="Rectangle 58"/>
            <p:cNvSpPr/>
            <p:nvPr/>
          </p:nvSpPr>
          <p:spPr>
            <a:xfrm>
              <a:off x="685800" y="1409700"/>
              <a:ext cx="8229600" cy="5143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28600" y="1547362"/>
              <a:ext cx="8595360" cy="110128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4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8600" y="2848880"/>
              <a:ext cx="8595360" cy="110128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4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28600" y="4050282"/>
              <a:ext cx="8595360" cy="110128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4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00" y="5251683"/>
              <a:ext cx="8595360" cy="1101285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4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70" y="2957400"/>
              <a:ext cx="7983965" cy="911776"/>
            </a:xfrm>
            <a:prstGeom prst="rect">
              <a:avLst/>
            </a:prstGeom>
            <a:solidFill>
              <a:schemeClr val="bg1"/>
            </a:solidFill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530" y="5360203"/>
              <a:ext cx="7978140" cy="892648"/>
            </a:xfrm>
            <a:prstGeom prst="rect">
              <a:avLst/>
            </a:prstGeom>
            <a:solidFill>
              <a:schemeClr val="bg1"/>
            </a:solidFill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5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317" y="4160829"/>
              <a:ext cx="7972318" cy="899024"/>
            </a:xfrm>
            <a:prstGeom prst="rect">
              <a:avLst/>
            </a:prstGeom>
            <a:solidFill>
              <a:schemeClr val="bg1"/>
            </a:solidFill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6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" y="1660084"/>
              <a:ext cx="7966494" cy="892648"/>
            </a:xfrm>
            <a:prstGeom prst="rect">
              <a:avLst/>
            </a:prstGeom>
            <a:solidFill>
              <a:schemeClr val="bg1"/>
            </a:solidFill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Rectangle 66"/>
          <p:cNvSpPr/>
          <p:nvPr/>
        </p:nvSpPr>
        <p:spPr>
          <a:xfrm>
            <a:off x="777240" y="2405863"/>
            <a:ext cx="8046720" cy="37043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180974"/>
            <a:ext cx="8686800" cy="685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the “4 of clubs”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6400800"/>
            <a:ext cx="8839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Pratt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&amp; Whitney Proprietary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This document contains no technical data subject to EAR or ITAR.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118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04" t="6339"/>
          <a:stretch/>
        </p:blipFill>
        <p:spPr bwMode="auto">
          <a:xfrm>
            <a:off x="234125" y="76200"/>
            <a:ext cx="30424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810000" y="251604"/>
            <a:ext cx="5181600" cy="632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Large table with 1.5 billion rows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Every query executed against the table must filter through all 1.5 billion rows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Partitioning the table on organization physically segregates the data based on organization values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Every query executed against the partitioned table that uses Org as a filter, only reads through the matching partitions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If a query filters with Org 4, the query only needs to run through 120 million rows instead of 1.5 billion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0" y="3185505"/>
            <a:ext cx="3693530" cy="352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" y="6400800"/>
            <a:ext cx="8839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Pratt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&amp; Whitney Proprietary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This document contains no technical data subject to EAR or ITAR.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89181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90600"/>
            <a:ext cx="8077200" cy="5410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1828800"/>
            <a:ext cx="0" cy="396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371600" y="5791200"/>
            <a:ext cx="6172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447800" y="6019800"/>
            <a:ext cx="9906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259,166,982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67000" y="6019800"/>
            <a:ext cx="9906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500,208,801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86200" y="6019800"/>
            <a:ext cx="9906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1,072,567,776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05400" y="6019800"/>
            <a:ext cx="9906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2,145,135,552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24600" y="6019800"/>
            <a:ext cx="9906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4,290,271,104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9600" y="5029200"/>
            <a:ext cx="5334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sec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09600" y="4495800"/>
            <a:ext cx="5334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sec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9600" y="3962400"/>
            <a:ext cx="5334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sec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09600" y="3429000"/>
            <a:ext cx="5334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sec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9600" y="2895600"/>
            <a:ext cx="5334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sec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9600" y="2362200"/>
            <a:ext cx="5334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sec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9600" y="1828800"/>
            <a:ext cx="5334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 sec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9600" y="5486400"/>
            <a:ext cx="5334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sec</a:t>
            </a:r>
          </a:p>
        </p:txBody>
      </p:sp>
      <p:sp>
        <p:nvSpPr>
          <p:cNvPr id="20" name="8-Point Star 19"/>
          <p:cNvSpPr/>
          <p:nvPr/>
        </p:nvSpPr>
        <p:spPr>
          <a:xfrm>
            <a:off x="3048000" y="5029200"/>
            <a:ext cx="152400" cy="152400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8-Point Star 20"/>
          <p:cNvSpPr/>
          <p:nvPr/>
        </p:nvSpPr>
        <p:spPr>
          <a:xfrm>
            <a:off x="4343400" y="4114800"/>
            <a:ext cx="152400" cy="152400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8-Point Star 21"/>
          <p:cNvSpPr/>
          <p:nvPr/>
        </p:nvSpPr>
        <p:spPr>
          <a:xfrm>
            <a:off x="5562600" y="3733800"/>
            <a:ext cx="152400" cy="152400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8-Point Star 22"/>
          <p:cNvSpPr/>
          <p:nvPr/>
        </p:nvSpPr>
        <p:spPr>
          <a:xfrm>
            <a:off x="6705600" y="2971800"/>
            <a:ext cx="152400" cy="152400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8-Point Star 23"/>
          <p:cNvSpPr/>
          <p:nvPr/>
        </p:nvSpPr>
        <p:spPr>
          <a:xfrm>
            <a:off x="1676400" y="5638800"/>
            <a:ext cx="152400" cy="152400"/>
          </a:xfrm>
          <a:prstGeom prst="star8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8-Point Star 24"/>
          <p:cNvSpPr/>
          <p:nvPr/>
        </p:nvSpPr>
        <p:spPr>
          <a:xfrm>
            <a:off x="3048000" y="5638800"/>
            <a:ext cx="152400" cy="152400"/>
          </a:xfrm>
          <a:prstGeom prst="star8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8-Point Star 25"/>
          <p:cNvSpPr/>
          <p:nvPr/>
        </p:nvSpPr>
        <p:spPr>
          <a:xfrm>
            <a:off x="4343400" y="5638800"/>
            <a:ext cx="152400" cy="152400"/>
          </a:xfrm>
          <a:prstGeom prst="star8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8-Point Star 26"/>
          <p:cNvSpPr/>
          <p:nvPr/>
        </p:nvSpPr>
        <p:spPr>
          <a:xfrm>
            <a:off x="5486400" y="5638800"/>
            <a:ext cx="152400" cy="152400"/>
          </a:xfrm>
          <a:prstGeom prst="star8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8-Point Star 27"/>
          <p:cNvSpPr/>
          <p:nvPr/>
        </p:nvSpPr>
        <p:spPr>
          <a:xfrm>
            <a:off x="6705600" y="5638800"/>
            <a:ext cx="152400" cy="152400"/>
          </a:xfrm>
          <a:prstGeom prst="star8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59" idx="0"/>
            <a:endCxn id="20" idx="4"/>
          </p:cNvCxnSpPr>
          <p:nvPr/>
        </p:nvCxnSpPr>
        <p:spPr>
          <a:xfrm flipV="1">
            <a:off x="1828800" y="5105400"/>
            <a:ext cx="1219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7"/>
            <a:endCxn id="21" idx="3"/>
          </p:cNvCxnSpPr>
          <p:nvPr/>
        </p:nvCxnSpPr>
        <p:spPr>
          <a:xfrm flipV="1">
            <a:off x="3178082" y="4244882"/>
            <a:ext cx="1187636" cy="8066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0"/>
            <a:endCxn id="22" idx="4"/>
          </p:cNvCxnSpPr>
          <p:nvPr/>
        </p:nvCxnSpPr>
        <p:spPr>
          <a:xfrm flipV="1">
            <a:off x="4495800" y="3810000"/>
            <a:ext cx="1066800" cy="381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7"/>
            <a:endCxn id="23" idx="4"/>
          </p:cNvCxnSpPr>
          <p:nvPr/>
        </p:nvCxnSpPr>
        <p:spPr>
          <a:xfrm flipV="1">
            <a:off x="5692682" y="3048000"/>
            <a:ext cx="1012918" cy="7081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0"/>
            <a:endCxn id="25" idx="4"/>
          </p:cNvCxnSpPr>
          <p:nvPr/>
        </p:nvCxnSpPr>
        <p:spPr>
          <a:xfrm>
            <a:off x="1828800" y="5715000"/>
            <a:ext cx="1219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" idx="0"/>
            <a:endCxn id="26" idx="4"/>
          </p:cNvCxnSpPr>
          <p:nvPr/>
        </p:nvCxnSpPr>
        <p:spPr>
          <a:xfrm>
            <a:off x="3200400" y="57150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0"/>
            <a:endCxn id="27" idx="4"/>
          </p:cNvCxnSpPr>
          <p:nvPr/>
        </p:nvCxnSpPr>
        <p:spPr>
          <a:xfrm>
            <a:off x="4495800" y="5715000"/>
            <a:ext cx="99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7" idx="0"/>
            <a:endCxn id="28" idx="4"/>
          </p:cNvCxnSpPr>
          <p:nvPr/>
        </p:nvCxnSpPr>
        <p:spPr>
          <a:xfrm>
            <a:off x="5638800" y="57150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800600" y="1143000"/>
            <a:ext cx="2590800" cy="381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Non-Partitioned</a:t>
            </a:r>
          </a:p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Aggregation of </a:t>
            </a: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1,589,727</a:t>
            </a:r>
          </a:p>
        </p:txBody>
      </p:sp>
      <p:sp>
        <p:nvSpPr>
          <p:cNvPr id="38" name="8-Point Star 37"/>
          <p:cNvSpPr/>
          <p:nvPr/>
        </p:nvSpPr>
        <p:spPr>
          <a:xfrm>
            <a:off x="4876800" y="1219200"/>
            <a:ext cx="152400" cy="152400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29200" y="1295400"/>
            <a:ext cx="228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800600" y="1600200"/>
            <a:ext cx="2590800" cy="3810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Partitioned</a:t>
            </a:r>
          </a:p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Aggregation of </a:t>
            </a: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1,589,727</a:t>
            </a:r>
          </a:p>
        </p:txBody>
      </p:sp>
      <p:sp>
        <p:nvSpPr>
          <p:cNvPr id="41" name="8-Point Star 40"/>
          <p:cNvSpPr/>
          <p:nvPr/>
        </p:nvSpPr>
        <p:spPr>
          <a:xfrm>
            <a:off x="4876800" y="1752600"/>
            <a:ext cx="152400" cy="152400"/>
          </a:xfrm>
          <a:prstGeom prst="star8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2" name="Straight Connector 41"/>
          <p:cNvCxnSpPr>
            <a:stCxn id="41" idx="0"/>
          </p:cNvCxnSpPr>
          <p:nvPr/>
        </p:nvCxnSpPr>
        <p:spPr>
          <a:xfrm>
            <a:off x="5029200" y="18288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8" idx="5"/>
            <a:endCxn id="60" idx="1"/>
          </p:cNvCxnSpPr>
          <p:nvPr/>
        </p:nvCxnSpPr>
        <p:spPr>
          <a:xfrm>
            <a:off x="1790700" y="5486400"/>
            <a:ext cx="12954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0" idx="5"/>
            <a:endCxn id="61" idx="1"/>
          </p:cNvCxnSpPr>
          <p:nvPr/>
        </p:nvCxnSpPr>
        <p:spPr>
          <a:xfrm>
            <a:off x="3162300" y="5486400"/>
            <a:ext cx="12192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1" idx="5"/>
            <a:endCxn id="62" idx="1"/>
          </p:cNvCxnSpPr>
          <p:nvPr/>
        </p:nvCxnSpPr>
        <p:spPr>
          <a:xfrm>
            <a:off x="4457700" y="5486400"/>
            <a:ext cx="10668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2" idx="5"/>
            <a:endCxn id="63" idx="1"/>
          </p:cNvCxnSpPr>
          <p:nvPr/>
        </p:nvCxnSpPr>
        <p:spPr>
          <a:xfrm>
            <a:off x="5600700" y="5486400"/>
            <a:ext cx="11430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4" idx="5"/>
            <a:endCxn id="65" idx="1"/>
          </p:cNvCxnSpPr>
          <p:nvPr/>
        </p:nvCxnSpPr>
        <p:spPr>
          <a:xfrm flipV="1">
            <a:off x="1790700" y="4876800"/>
            <a:ext cx="1295400" cy="4572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65" idx="5"/>
            <a:endCxn id="66" idx="1"/>
          </p:cNvCxnSpPr>
          <p:nvPr/>
        </p:nvCxnSpPr>
        <p:spPr>
          <a:xfrm flipV="1">
            <a:off x="3162300" y="3962400"/>
            <a:ext cx="1219200" cy="9144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66" idx="5"/>
            <a:endCxn id="67" idx="1"/>
          </p:cNvCxnSpPr>
          <p:nvPr/>
        </p:nvCxnSpPr>
        <p:spPr>
          <a:xfrm flipV="1">
            <a:off x="4457700" y="3581400"/>
            <a:ext cx="1143000" cy="3810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67" idx="5"/>
            <a:endCxn id="68" idx="1"/>
          </p:cNvCxnSpPr>
          <p:nvPr/>
        </p:nvCxnSpPr>
        <p:spPr>
          <a:xfrm flipV="1">
            <a:off x="5676900" y="2819400"/>
            <a:ext cx="1066800" cy="7620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133600" y="1143000"/>
            <a:ext cx="2590800" cy="3810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Non-Partitioned</a:t>
            </a:r>
          </a:p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Aggregation of </a:t>
            </a: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31,719,295</a:t>
            </a:r>
          </a:p>
        </p:txBody>
      </p:sp>
      <p:cxnSp>
        <p:nvCxnSpPr>
          <p:cNvPr id="52" name="Straight Connector 51"/>
          <p:cNvCxnSpPr>
            <a:stCxn id="56" idx="5"/>
          </p:cNvCxnSpPr>
          <p:nvPr/>
        </p:nvCxnSpPr>
        <p:spPr>
          <a:xfrm>
            <a:off x="2324100" y="1295400"/>
            <a:ext cx="2667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133600" y="1600200"/>
            <a:ext cx="2590800" cy="381000"/>
          </a:xfrm>
          <a:prstGeom prst="roundRect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Partitioned</a:t>
            </a:r>
          </a:p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Aggregation of </a:t>
            </a: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31,719,295</a:t>
            </a:r>
          </a:p>
        </p:txBody>
      </p:sp>
      <p:cxnSp>
        <p:nvCxnSpPr>
          <p:cNvPr id="54" name="Straight Connector 53"/>
          <p:cNvCxnSpPr>
            <a:stCxn id="57" idx="5"/>
          </p:cNvCxnSpPr>
          <p:nvPr/>
        </p:nvCxnSpPr>
        <p:spPr>
          <a:xfrm>
            <a:off x="2324100" y="1828800"/>
            <a:ext cx="2667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Left Arrow Callout 54"/>
          <p:cNvSpPr/>
          <p:nvPr/>
        </p:nvSpPr>
        <p:spPr>
          <a:xfrm>
            <a:off x="7543800" y="6019800"/>
            <a:ext cx="685800" cy="304800"/>
          </a:xfrm>
          <a:prstGeom prst="leftArrowCallout">
            <a:avLst>
              <a:gd name="adj1" fmla="val 54551"/>
              <a:gd name="adj2" fmla="val 50000"/>
              <a:gd name="adj3" fmla="val 33738"/>
              <a:gd name="adj4" fmla="val 755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i="1" dirty="0" smtClean="0">
                <a:latin typeface="Calibri" pitchFamily="34" charset="0"/>
                <a:cs typeface="Calibri" pitchFamily="34" charset="0"/>
              </a:rPr>
              <a:t>Row Count</a:t>
            </a:r>
            <a:endParaRPr lang="en-US" sz="8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Isosceles Triangle 55"/>
          <p:cNvSpPr/>
          <p:nvPr/>
        </p:nvSpPr>
        <p:spPr>
          <a:xfrm>
            <a:off x="2209800" y="1219200"/>
            <a:ext cx="152400" cy="1524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2209800" y="1752600"/>
            <a:ext cx="152400" cy="1524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1676400" y="5410200"/>
            <a:ext cx="152400" cy="1524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8-Point Star 58"/>
          <p:cNvSpPr/>
          <p:nvPr/>
        </p:nvSpPr>
        <p:spPr>
          <a:xfrm>
            <a:off x="1676400" y="5486400"/>
            <a:ext cx="152400" cy="152400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3048000" y="5410200"/>
            <a:ext cx="152400" cy="1524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4343400" y="5410200"/>
            <a:ext cx="152400" cy="1524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5486400" y="5410200"/>
            <a:ext cx="152400" cy="1524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6705600" y="5410200"/>
            <a:ext cx="152400" cy="1524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1676400" y="5257800"/>
            <a:ext cx="152400" cy="1524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3048000" y="4800600"/>
            <a:ext cx="152400" cy="1524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4343400" y="3886200"/>
            <a:ext cx="152400" cy="1524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5562600" y="3505200"/>
            <a:ext cx="152400" cy="1524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>
            <a:off x="6705600" y="2743200"/>
            <a:ext cx="152400" cy="1524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81000" y="180974"/>
            <a:ext cx="8077200" cy="685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Partition Read</a:t>
            </a:r>
          </a:p>
        </p:txBody>
      </p:sp>
      <p:sp>
        <p:nvSpPr>
          <p:cNvPr id="70" name="Subtitle 2"/>
          <p:cNvSpPr txBox="1">
            <a:spLocks/>
          </p:cNvSpPr>
          <p:nvPr/>
        </p:nvSpPr>
        <p:spPr>
          <a:xfrm>
            <a:off x="152400" y="6400800"/>
            <a:ext cx="8839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Pratt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&amp; Whitney Proprietary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This document contains no technical data subject to EAR or ITAR.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09209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RTM – Read The Manual!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Teradata has great documentation</a:t>
            </a: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  <a:hlinkClick r:id="rId2" action="ppaction://hlinkfile"/>
              </a:rPr>
              <a:t>\\pusehf0g\grouperp\Teradata\Documentation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sz="2000" dirty="0" smtClean="0">
                <a:latin typeface="Calibri" pitchFamily="34" charset="0"/>
                <a:cs typeface="Calibri" pitchFamily="34" charset="0"/>
              </a:rPr>
              <a:t>Teradata has lots of documentation (</a:t>
            </a:r>
            <a:r>
              <a:rPr lang="en-US" sz="2000" dirty="0" smtClean="0">
                <a:latin typeface="Calibri" pitchFamily="34" charset="0"/>
                <a:cs typeface="Calibri" pitchFamily="34" charset="0"/>
                <a:hlinkClick r:id="rId3"/>
              </a:rPr>
              <a:t>http://www.info.teradata.com/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/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Ask Google! 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Teradata Forums (</a:t>
            </a:r>
            <a:r>
              <a:rPr lang="en-US" sz="2400" dirty="0" smtClean="0">
                <a:latin typeface="Calibri" pitchFamily="34" charset="0"/>
                <a:cs typeface="Calibri" pitchFamily="34" charset="0"/>
                <a:hlinkClick r:id="rId4"/>
              </a:rPr>
              <a:t>http://forums.teradata.com/forum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Teradata Developer Exchange (</a:t>
            </a:r>
            <a:r>
              <a:rPr lang="en-US" sz="2400" dirty="0" smtClean="0">
                <a:latin typeface="Calibri" pitchFamily="34" charset="0"/>
                <a:cs typeface="Calibri" pitchFamily="34" charset="0"/>
                <a:hlinkClick r:id="rId5"/>
              </a:rPr>
              <a:t>http://developer.teradata.com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90600"/>
            <a:ext cx="8077200" cy="5410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724400" y="1524000"/>
            <a:ext cx="2667000" cy="3810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Partitioned – With SQL elimination</a:t>
            </a:r>
          </a:p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(IN)  Aggregation of </a:t>
            </a: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105,130,597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1676400" y="4819650"/>
            <a:ext cx="152400" cy="1524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1676400" y="4876800"/>
            <a:ext cx="152400" cy="1524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00" y="1905000"/>
            <a:ext cx="0" cy="396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371600" y="5867400"/>
            <a:ext cx="6172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447800" y="6019800"/>
            <a:ext cx="9906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259,166,982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67000" y="6019800"/>
            <a:ext cx="9906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500,208,801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86200" y="6019800"/>
            <a:ext cx="9906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1,072,567,776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05400" y="6019800"/>
            <a:ext cx="9906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2,145,135,552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324600" y="6019800"/>
            <a:ext cx="9906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4,290,271,104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09600" y="5105400"/>
            <a:ext cx="5334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sec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9600" y="4572000"/>
            <a:ext cx="5334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sec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09600" y="4038600"/>
            <a:ext cx="5334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sec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09600" y="3505200"/>
            <a:ext cx="5334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sec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9600" y="2971800"/>
            <a:ext cx="5334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sec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09600" y="2438400"/>
            <a:ext cx="5334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sec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09600" y="1905000"/>
            <a:ext cx="5334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 sec</a:t>
            </a:r>
          </a:p>
        </p:txBody>
      </p:sp>
      <p:sp>
        <p:nvSpPr>
          <p:cNvPr id="22" name="8-Point Star 21"/>
          <p:cNvSpPr/>
          <p:nvPr/>
        </p:nvSpPr>
        <p:spPr>
          <a:xfrm>
            <a:off x="1676400" y="4917488"/>
            <a:ext cx="152400" cy="152400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09600" y="5562600"/>
            <a:ext cx="533400" cy="2286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sec</a:t>
            </a:r>
          </a:p>
        </p:txBody>
      </p:sp>
      <p:sp>
        <p:nvSpPr>
          <p:cNvPr id="24" name="8-Point Star 23"/>
          <p:cNvSpPr/>
          <p:nvPr/>
        </p:nvSpPr>
        <p:spPr>
          <a:xfrm>
            <a:off x="3048000" y="4495800"/>
            <a:ext cx="152400" cy="152400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8-Point Star 24"/>
          <p:cNvSpPr/>
          <p:nvPr/>
        </p:nvSpPr>
        <p:spPr>
          <a:xfrm>
            <a:off x="4343400" y="3581400"/>
            <a:ext cx="152400" cy="152400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8-Point Star 25"/>
          <p:cNvSpPr/>
          <p:nvPr/>
        </p:nvSpPr>
        <p:spPr>
          <a:xfrm>
            <a:off x="5562600" y="3276600"/>
            <a:ext cx="152400" cy="152400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8-Point Star 26"/>
          <p:cNvSpPr/>
          <p:nvPr/>
        </p:nvSpPr>
        <p:spPr>
          <a:xfrm>
            <a:off x="6705600" y="2514600"/>
            <a:ext cx="152400" cy="152400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8-Point Star 27"/>
          <p:cNvSpPr/>
          <p:nvPr/>
        </p:nvSpPr>
        <p:spPr>
          <a:xfrm>
            <a:off x="1676400" y="4953000"/>
            <a:ext cx="152400" cy="152400"/>
          </a:xfrm>
          <a:prstGeom prst="star8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8-Point Star 28"/>
          <p:cNvSpPr/>
          <p:nvPr/>
        </p:nvSpPr>
        <p:spPr>
          <a:xfrm>
            <a:off x="3048000" y="4876800"/>
            <a:ext cx="152400" cy="152400"/>
          </a:xfrm>
          <a:prstGeom prst="star8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8-Point Star 29"/>
          <p:cNvSpPr/>
          <p:nvPr/>
        </p:nvSpPr>
        <p:spPr>
          <a:xfrm>
            <a:off x="4343400" y="4876800"/>
            <a:ext cx="152400" cy="152400"/>
          </a:xfrm>
          <a:prstGeom prst="star8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8-Point Star 30"/>
          <p:cNvSpPr/>
          <p:nvPr/>
        </p:nvSpPr>
        <p:spPr>
          <a:xfrm>
            <a:off x="5562600" y="4876800"/>
            <a:ext cx="152400" cy="152400"/>
          </a:xfrm>
          <a:prstGeom prst="star8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8-Point Star 31"/>
          <p:cNvSpPr/>
          <p:nvPr/>
        </p:nvSpPr>
        <p:spPr>
          <a:xfrm>
            <a:off x="6705600" y="4876800"/>
            <a:ext cx="152400" cy="152400"/>
          </a:xfrm>
          <a:prstGeom prst="star8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2" idx="0"/>
            <a:endCxn id="24" idx="4"/>
          </p:cNvCxnSpPr>
          <p:nvPr/>
        </p:nvCxnSpPr>
        <p:spPr>
          <a:xfrm flipV="1">
            <a:off x="1828800" y="4572000"/>
            <a:ext cx="1219200" cy="4216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7"/>
            <a:endCxn id="25" idx="3"/>
          </p:cNvCxnSpPr>
          <p:nvPr/>
        </p:nvCxnSpPr>
        <p:spPr>
          <a:xfrm flipV="1">
            <a:off x="3178082" y="3711482"/>
            <a:ext cx="1187636" cy="8066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0"/>
            <a:endCxn id="26" idx="4"/>
          </p:cNvCxnSpPr>
          <p:nvPr/>
        </p:nvCxnSpPr>
        <p:spPr>
          <a:xfrm flipV="1">
            <a:off x="4495800" y="3352800"/>
            <a:ext cx="1066800" cy="304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6" idx="7"/>
            <a:endCxn id="27" idx="4"/>
          </p:cNvCxnSpPr>
          <p:nvPr/>
        </p:nvCxnSpPr>
        <p:spPr>
          <a:xfrm flipV="1">
            <a:off x="5692682" y="2590800"/>
            <a:ext cx="1012918" cy="7081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0"/>
            <a:endCxn id="29" idx="4"/>
          </p:cNvCxnSpPr>
          <p:nvPr/>
        </p:nvCxnSpPr>
        <p:spPr>
          <a:xfrm flipV="1">
            <a:off x="1828800" y="4953000"/>
            <a:ext cx="1219200" cy="7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9" idx="0"/>
            <a:endCxn id="30" idx="4"/>
          </p:cNvCxnSpPr>
          <p:nvPr/>
        </p:nvCxnSpPr>
        <p:spPr>
          <a:xfrm>
            <a:off x="3200400" y="4953000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0"/>
            <a:endCxn id="31" idx="4"/>
          </p:cNvCxnSpPr>
          <p:nvPr/>
        </p:nvCxnSpPr>
        <p:spPr>
          <a:xfrm>
            <a:off x="4495800" y="4953000"/>
            <a:ext cx="1066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0"/>
            <a:endCxn id="32" idx="4"/>
          </p:cNvCxnSpPr>
          <p:nvPr/>
        </p:nvCxnSpPr>
        <p:spPr>
          <a:xfrm>
            <a:off x="5715000" y="4953000"/>
            <a:ext cx="99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724400" y="1066800"/>
            <a:ext cx="2667000" cy="381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Non-Partitioned</a:t>
            </a:r>
          </a:p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(IN)  Aggregation of </a:t>
            </a: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105,130,597</a:t>
            </a:r>
          </a:p>
        </p:txBody>
      </p:sp>
      <p:sp>
        <p:nvSpPr>
          <p:cNvPr id="42" name="8-Point Star 41"/>
          <p:cNvSpPr/>
          <p:nvPr/>
        </p:nvSpPr>
        <p:spPr>
          <a:xfrm>
            <a:off x="4800600" y="1143000"/>
            <a:ext cx="152400" cy="152400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3" name="Straight Connector 42"/>
          <p:cNvCxnSpPr>
            <a:stCxn id="42" idx="0"/>
          </p:cNvCxnSpPr>
          <p:nvPr/>
        </p:nvCxnSpPr>
        <p:spPr>
          <a:xfrm>
            <a:off x="4953000" y="1219200"/>
            <a:ext cx="228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8-Point Star 43"/>
          <p:cNvSpPr/>
          <p:nvPr/>
        </p:nvSpPr>
        <p:spPr>
          <a:xfrm>
            <a:off x="4800600" y="1600200"/>
            <a:ext cx="152400" cy="152400"/>
          </a:xfrm>
          <a:prstGeom prst="star8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5" name="Straight Connector 44"/>
          <p:cNvCxnSpPr>
            <a:stCxn id="44" idx="0"/>
          </p:cNvCxnSpPr>
          <p:nvPr/>
        </p:nvCxnSpPr>
        <p:spPr>
          <a:xfrm>
            <a:off x="4953000" y="1676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" idx="5"/>
            <a:endCxn id="67" idx="1"/>
          </p:cNvCxnSpPr>
          <p:nvPr/>
        </p:nvCxnSpPr>
        <p:spPr>
          <a:xfrm flipV="1">
            <a:off x="1790700" y="4619625"/>
            <a:ext cx="1295400" cy="27622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7" idx="5"/>
            <a:endCxn id="66" idx="1"/>
          </p:cNvCxnSpPr>
          <p:nvPr/>
        </p:nvCxnSpPr>
        <p:spPr>
          <a:xfrm flipV="1">
            <a:off x="3162300" y="3810000"/>
            <a:ext cx="1219200" cy="80962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66" idx="5"/>
            <a:endCxn id="62" idx="1"/>
          </p:cNvCxnSpPr>
          <p:nvPr/>
        </p:nvCxnSpPr>
        <p:spPr>
          <a:xfrm flipV="1">
            <a:off x="4457700" y="3200400"/>
            <a:ext cx="1143000" cy="6096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62" idx="5"/>
            <a:endCxn id="68" idx="1"/>
          </p:cNvCxnSpPr>
          <p:nvPr/>
        </p:nvCxnSpPr>
        <p:spPr>
          <a:xfrm flipV="1">
            <a:off x="5676900" y="2667000"/>
            <a:ext cx="1066800" cy="5334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057400" y="1066800"/>
            <a:ext cx="2590800" cy="38100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Non-Partitioned</a:t>
            </a:r>
          </a:p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(BETWEEN)  Aggregation of </a:t>
            </a: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105,130,597</a:t>
            </a:r>
          </a:p>
        </p:txBody>
      </p:sp>
      <p:cxnSp>
        <p:nvCxnSpPr>
          <p:cNvPr id="51" name="Straight Connector 50"/>
          <p:cNvCxnSpPr>
            <a:stCxn id="59" idx="5"/>
          </p:cNvCxnSpPr>
          <p:nvPr/>
        </p:nvCxnSpPr>
        <p:spPr>
          <a:xfrm>
            <a:off x="2247900" y="1219200"/>
            <a:ext cx="2667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057400" y="1524000"/>
            <a:ext cx="2590800" cy="381000"/>
          </a:xfrm>
          <a:prstGeom prst="roundRect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Partitioned – Without SQL elimination  </a:t>
            </a:r>
          </a:p>
          <a:p>
            <a:pPr algn="r"/>
            <a:r>
              <a:rPr lang="en-US" sz="1000" dirty="0" smtClean="0">
                <a:latin typeface="Calibri" pitchFamily="34" charset="0"/>
                <a:cs typeface="Calibri" pitchFamily="34" charset="0"/>
              </a:rPr>
              <a:t>(BETWEEN)  Aggregation of </a:t>
            </a:r>
            <a:r>
              <a:rPr lang="en-US" sz="1000" b="1" dirty="0" smtClean="0">
                <a:latin typeface="Calibri" pitchFamily="34" charset="0"/>
                <a:cs typeface="Calibri" pitchFamily="34" charset="0"/>
              </a:rPr>
              <a:t>105,130,597</a:t>
            </a:r>
          </a:p>
        </p:txBody>
      </p:sp>
      <p:cxnSp>
        <p:nvCxnSpPr>
          <p:cNvPr id="53" name="Straight Connector 52"/>
          <p:cNvCxnSpPr>
            <a:stCxn id="60" idx="5"/>
          </p:cNvCxnSpPr>
          <p:nvPr/>
        </p:nvCxnSpPr>
        <p:spPr>
          <a:xfrm>
            <a:off x="2247900" y="1676400"/>
            <a:ext cx="2667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7" idx="5"/>
            <a:endCxn id="63" idx="1"/>
          </p:cNvCxnSpPr>
          <p:nvPr/>
        </p:nvCxnSpPr>
        <p:spPr>
          <a:xfrm flipV="1">
            <a:off x="1790700" y="4648200"/>
            <a:ext cx="1295400" cy="304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3" idx="5"/>
            <a:endCxn id="64" idx="1"/>
          </p:cNvCxnSpPr>
          <p:nvPr/>
        </p:nvCxnSpPr>
        <p:spPr>
          <a:xfrm flipV="1">
            <a:off x="3162300" y="3962400"/>
            <a:ext cx="1219200" cy="685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4" idx="5"/>
            <a:endCxn id="61" idx="1"/>
          </p:cNvCxnSpPr>
          <p:nvPr/>
        </p:nvCxnSpPr>
        <p:spPr>
          <a:xfrm flipV="1">
            <a:off x="4457700" y="3124200"/>
            <a:ext cx="1143000" cy="8382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1" idx="5"/>
            <a:endCxn id="65" idx="1"/>
          </p:cNvCxnSpPr>
          <p:nvPr/>
        </p:nvCxnSpPr>
        <p:spPr>
          <a:xfrm flipV="1">
            <a:off x="5676900" y="2057400"/>
            <a:ext cx="1066800" cy="1066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Left Arrow Callout 57"/>
          <p:cNvSpPr/>
          <p:nvPr/>
        </p:nvSpPr>
        <p:spPr>
          <a:xfrm>
            <a:off x="7543800" y="6019800"/>
            <a:ext cx="685800" cy="304800"/>
          </a:xfrm>
          <a:prstGeom prst="leftArrowCallout">
            <a:avLst>
              <a:gd name="adj1" fmla="val 48301"/>
              <a:gd name="adj2" fmla="val 50000"/>
              <a:gd name="adj3" fmla="val 33738"/>
              <a:gd name="adj4" fmla="val 7556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latin typeface="Calibri" pitchFamily="34" charset="0"/>
                <a:cs typeface="Calibri" pitchFamily="34" charset="0"/>
              </a:rPr>
              <a:t>Row Count</a:t>
            </a:r>
          </a:p>
        </p:txBody>
      </p:sp>
      <p:sp>
        <p:nvSpPr>
          <p:cNvPr id="59" name="Isosceles Triangle 58"/>
          <p:cNvSpPr/>
          <p:nvPr/>
        </p:nvSpPr>
        <p:spPr>
          <a:xfrm>
            <a:off x="2133600" y="1143000"/>
            <a:ext cx="152400" cy="1524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2133600" y="1600200"/>
            <a:ext cx="152400" cy="1524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5562600" y="3048000"/>
            <a:ext cx="152400" cy="1524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5562600" y="3124200"/>
            <a:ext cx="152400" cy="1524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3048000" y="4572000"/>
            <a:ext cx="152400" cy="1524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/>
          <p:cNvSpPr/>
          <p:nvPr/>
        </p:nvSpPr>
        <p:spPr>
          <a:xfrm>
            <a:off x="4343400" y="3886200"/>
            <a:ext cx="152400" cy="1524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/>
          <p:cNvSpPr/>
          <p:nvPr/>
        </p:nvSpPr>
        <p:spPr>
          <a:xfrm>
            <a:off x="6705600" y="1981200"/>
            <a:ext cx="152400" cy="152400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4343400" y="3733800"/>
            <a:ext cx="152400" cy="1524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/>
          <p:cNvSpPr/>
          <p:nvPr/>
        </p:nvSpPr>
        <p:spPr>
          <a:xfrm>
            <a:off x="3048000" y="4543425"/>
            <a:ext cx="152400" cy="1524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>
            <a:off x="6705600" y="2590800"/>
            <a:ext cx="152400" cy="1524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81000" y="180974"/>
            <a:ext cx="8077200" cy="685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vs. Full Partition 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</a:p>
        </p:txBody>
      </p:sp>
      <p:sp>
        <p:nvSpPr>
          <p:cNvPr id="70" name="Subtitle 2"/>
          <p:cNvSpPr txBox="1">
            <a:spLocks/>
          </p:cNvSpPr>
          <p:nvPr/>
        </p:nvSpPr>
        <p:spPr>
          <a:xfrm>
            <a:off x="152400" y="6400800"/>
            <a:ext cx="8839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Pratt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&amp; Whitney Proprietary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This document contains no technical data subject to EAR or ITAR.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3127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81000" y="180974"/>
            <a:ext cx="8077200" cy="685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create a Partition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1001" y="1110488"/>
            <a:ext cx="3581400" cy="148031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81000" y="2743200"/>
            <a:ext cx="4953000" cy="3611284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86200" y="1295400"/>
            <a:ext cx="4572000" cy="4648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Partitions are defined as part of the table</a:t>
            </a: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Partitions can be defined using RANGE_N or CASE_N</a:t>
            </a: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SQL partitions the table into monthly buckets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 for financial tables</a:t>
            </a: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RANGE creates a partition for any  records where the values do not fall within the defined ranges</a:t>
            </a: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UNKNOWN creates a partition for any records where the value is NULL</a:t>
            </a: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second SQL is what we refer to as “The Rice” partition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6400800"/>
            <a:ext cx="8839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Pratt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&amp; Whitney Proprietary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This document contains no technical data subject to EAR or ITAR.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3127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81000" y="180974"/>
            <a:ext cx="8077200" cy="685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“Rice” Partition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1000" y="2743200"/>
            <a:ext cx="4953000" cy="3611284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447800" y="1295400"/>
            <a:ext cx="7010400" cy="3733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Rice partition uses a numeric value and calculates the remainder based on dividing by the max number of partitions (65,533)</a:t>
            </a: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SVPartDetail record count (2,598,920,192)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number of records per simulation (4,099,243)</a:t>
            </a:r>
          </a:p>
          <a:p>
            <a:pPr lvl="1"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65,533 simulations get their own partition</a:t>
            </a: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endParaRPr lang="en-US" sz="16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partition is spread across all 120 AMPs based on the Primary Index</a:t>
            </a:r>
          </a:p>
        </p:txBody>
      </p:sp>
      <p:sp>
        <p:nvSpPr>
          <p:cNvPr id="8" name="Can 7"/>
          <p:cNvSpPr/>
          <p:nvPr/>
        </p:nvSpPr>
        <p:spPr>
          <a:xfrm>
            <a:off x="1676400" y="3429000"/>
            <a:ext cx="685800" cy="7620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9" name="Can 8"/>
          <p:cNvSpPr/>
          <p:nvPr/>
        </p:nvSpPr>
        <p:spPr>
          <a:xfrm>
            <a:off x="2438400" y="3429000"/>
            <a:ext cx="685800" cy="7620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0" name="Can 9"/>
          <p:cNvSpPr/>
          <p:nvPr/>
        </p:nvSpPr>
        <p:spPr>
          <a:xfrm>
            <a:off x="3200400" y="3429000"/>
            <a:ext cx="685800" cy="7620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1" name="Can 10"/>
          <p:cNvSpPr/>
          <p:nvPr/>
        </p:nvSpPr>
        <p:spPr>
          <a:xfrm>
            <a:off x="3962400" y="3429000"/>
            <a:ext cx="685800" cy="7620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" name="Can 11"/>
          <p:cNvSpPr/>
          <p:nvPr/>
        </p:nvSpPr>
        <p:spPr>
          <a:xfrm>
            <a:off x="4724400" y="3429000"/>
            <a:ext cx="685800" cy="7620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3" name="Can 12"/>
          <p:cNvSpPr/>
          <p:nvPr/>
        </p:nvSpPr>
        <p:spPr>
          <a:xfrm>
            <a:off x="5486400" y="3429000"/>
            <a:ext cx="685800" cy="7620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4" name="Can 13"/>
          <p:cNvSpPr/>
          <p:nvPr/>
        </p:nvSpPr>
        <p:spPr>
          <a:xfrm>
            <a:off x="6248400" y="3429000"/>
            <a:ext cx="685800" cy="7620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dirty="0"/>
          </a:p>
        </p:txBody>
      </p:sp>
      <p:sp>
        <p:nvSpPr>
          <p:cNvPr id="15" name="Can 14"/>
          <p:cNvSpPr/>
          <p:nvPr/>
        </p:nvSpPr>
        <p:spPr>
          <a:xfrm>
            <a:off x="7391400" y="3429000"/>
            <a:ext cx="685800" cy="7620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65,533</a:t>
            </a:r>
            <a:endParaRPr 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69348" y="4095750"/>
            <a:ext cx="2286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152400" y="6400800"/>
            <a:ext cx="8839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Pratt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&amp; Whitney Proprietary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This document contains no technical data subject to EAR or ITAR.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3127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381000" y="180974"/>
            <a:ext cx="8077200" cy="6858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Partitions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8077200" cy="304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table can have multiple partitions</a:t>
            </a:r>
          </a:p>
          <a:p>
            <a:pPr>
              <a:buFont typeface="Wingdings" pitchFamily="2" charset="2"/>
              <a:buChar char="v"/>
            </a:pPr>
            <a:endParaRPr lang="en-US" sz="20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becomes key to defining partitions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 (partition on jurisdiction and classification)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 (partitions on  Sales Organization, Company Code, Plant, Partnerships)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Customers (partitions on Sold To, End User, etc.)</a:t>
            </a:r>
          </a:p>
          <a:p>
            <a:pPr>
              <a:buFont typeface="Wingdings" pitchFamily="2" charset="2"/>
              <a:buChar char="v"/>
            </a:pPr>
            <a:endParaRPr lang="en-US" sz="20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a partition does not work, </a:t>
            </a: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 statement can change it</a:t>
            </a:r>
          </a:p>
          <a:p>
            <a:pPr>
              <a:buFont typeface="Wingdings" pitchFamily="2" charset="2"/>
              <a:buChar char="v"/>
            </a:pPr>
            <a:endParaRPr lang="en-US" sz="20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endParaRPr lang="en-US" sz="20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endParaRPr lang="en-US" sz="20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81000" y="990600"/>
            <a:ext cx="8077200" cy="213399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2400" y="6400800"/>
            <a:ext cx="88392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Pratt</a:t>
            </a:r>
            <a:r>
              <a:rPr kumimoji="0" lang="en-US" sz="1200" b="1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&amp; Whitney Proprietary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This document contains no technical data subject to EAR or ITAR.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3127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Compression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Multi Value Compression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Block Compression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610600" cy="463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Data Labs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Individual data labs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Ability to test out changes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Import/Export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Organizational data labs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How individual groups can create their own master data for analysis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Upload small amounts of data instead of downloading large amounts of data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TD Load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Example of master data management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09600"/>
          </a:xfr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Teradata Data Lab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370013"/>
            <a:ext cx="3863975" cy="50022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Breakdown</a:t>
            </a:r>
            <a:r>
              <a:rPr lang="en-US" dirty="0" smtClean="0"/>
              <a:t> the barriers with the Teradata Data Lab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/>
              <a:t>Data Lab inside your Teradata EDW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/>
              <a:t>Non-production or experimental data quickly loaded into your Data Lab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/>
              <a:t>Temporary environment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/>
              <a:t>Used for rapid prototyping, experimentation, and exploratory analysis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/>
              <a:t>Self-provisioning, management and service at the business unit level</a:t>
            </a:r>
            <a:endParaRPr lang="en-US" sz="1600" dirty="0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487988" y="5721350"/>
            <a:ext cx="3063875" cy="5810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>
                <a:latin typeface="Verdana" pitchFamily="34" charset="0"/>
                <a:cs typeface="Arial" pitchFamily="34" charset="0"/>
              </a:rPr>
              <a:t>Use analytic tools to join and explore combined data</a:t>
            </a: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5638800" y="1714500"/>
            <a:ext cx="3276600" cy="3983038"/>
          </a:xfrm>
          <a:prstGeom prst="can">
            <a:avLst>
              <a:gd name="adj" fmla="val 16653"/>
            </a:avLst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6129338" y="1704975"/>
            <a:ext cx="22748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Verdana" pitchFamily="34" charset="0"/>
                <a:ea typeface="MS PGothic" charset="-128"/>
                <a:cs typeface="Arial" pitchFamily="34" charset="0"/>
              </a:rPr>
              <a:t>Enterprise Data Warehouse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175500" y="3422650"/>
            <a:ext cx="1535113" cy="1136650"/>
            <a:chOff x="4667" y="2238"/>
            <a:chExt cx="967" cy="71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667" y="2238"/>
              <a:ext cx="580" cy="429"/>
              <a:chOff x="217" y="2252"/>
              <a:chExt cx="909" cy="668"/>
            </a:xfrm>
          </p:grpSpPr>
          <p:sp>
            <p:nvSpPr>
              <p:cNvPr id="3216" name="Freeform 9"/>
              <p:cNvSpPr>
                <a:spLocks/>
              </p:cNvSpPr>
              <p:nvPr/>
            </p:nvSpPr>
            <p:spPr bwMode="auto">
              <a:xfrm>
                <a:off x="217" y="2252"/>
                <a:ext cx="909" cy="668"/>
              </a:xfrm>
              <a:custGeom>
                <a:avLst/>
                <a:gdLst>
                  <a:gd name="T0" fmla="*/ 3624 w 3624"/>
                  <a:gd name="T1" fmla="*/ 85 h 2672"/>
                  <a:gd name="T2" fmla="*/ 3623 w 3624"/>
                  <a:gd name="T3" fmla="*/ 74 h 2672"/>
                  <a:gd name="T4" fmla="*/ 3622 w 3624"/>
                  <a:gd name="T5" fmla="*/ 64 h 2672"/>
                  <a:gd name="T6" fmla="*/ 3618 w 3624"/>
                  <a:gd name="T7" fmla="*/ 47 h 2672"/>
                  <a:gd name="T8" fmla="*/ 3614 w 3624"/>
                  <a:gd name="T9" fmla="*/ 38 h 2672"/>
                  <a:gd name="T10" fmla="*/ 3611 w 3624"/>
                  <a:gd name="T11" fmla="*/ 32 h 2672"/>
                  <a:gd name="T12" fmla="*/ 3602 w 3624"/>
                  <a:gd name="T13" fmla="*/ 21 h 2672"/>
                  <a:gd name="T14" fmla="*/ 3590 w 3624"/>
                  <a:gd name="T15" fmla="*/ 11 h 2672"/>
                  <a:gd name="T16" fmla="*/ 3583 w 3624"/>
                  <a:gd name="T17" fmla="*/ 7 h 2672"/>
                  <a:gd name="T18" fmla="*/ 3575 w 3624"/>
                  <a:gd name="T19" fmla="*/ 5 h 2672"/>
                  <a:gd name="T20" fmla="*/ 3566 w 3624"/>
                  <a:gd name="T21" fmla="*/ 2 h 2672"/>
                  <a:gd name="T22" fmla="*/ 3558 w 3624"/>
                  <a:gd name="T23" fmla="*/ 1 h 2672"/>
                  <a:gd name="T24" fmla="*/ 3539 w 3624"/>
                  <a:gd name="T25" fmla="*/ 0 h 2672"/>
                  <a:gd name="T26" fmla="*/ 85 w 3624"/>
                  <a:gd name="T27" fmla="*/ 0 h 2672"/>
                  <a:gd name="T28" fmla="*/ 64 w 3624"/>
                  <a:gd name="T29" fmla="*/ 1 h 2672"/>
                  <a:gd name="T30" fmla="*/ 47 w 3624"/>
                  <a:gd name="T31" fmla="*/ 5 h 2672"/>
                  <a:gd name="T32" fmla="*/ 38 w 3624"/>
                  <a:gd name="T33" fmla="*/ 7 h 2672"/>
                  <a:gd name="T34" fmla="*/ 32 w 3624"/>
                  <a:gd name="T35" fmla="*/ 11 h 2672"/>
                  <a:gd name="T36" fmla="*/ 21 w 3624"/>
                  <a:gd name="T37" fmla="*/ 21 h 2672"/>
                  <a:gd name="T38" fmla="*/ 11 w 3624"/>
                  <a:gd name="T39" fmla="*/ 32 h 2672"/>
                  <a:gd name="T40" fmla="*/ 7 w 3624"/>
                  <a:gd name="T41" fmla="*/ 38 h 2672"/>
                  <a:gd name="T42" fmla="*/ 5 w 3624"/>
                  <a:gd name="T43" fmla="*/ 47 h 2672"/>
                  <a:gd name="T44" fmla="*/ 1 w 3624"/>
                  <a:gd name="T45" fmla="*/ 64 h 2672"/>
                  <a:gd name="T46" fmla="*/ 0 w 3624"/>
                  <a:gd name="T47" fmla="*/ 85 h 2672"/>
                  <a:gd name="T48" fmla="*/ 0 w 3624"/>
                  <a:gd name="T49" fmla="*/ 2587 h 2672"/>
                  <a:gd name="T50" fmla="*/ 1 w 3624"/>
                  <a:gd name="T51" fmla="*/ 2606 h 2672"/>
                  <a:gd name="T52" fmla="*/ 2 w 3624"/>
                  <a:gd name="T53" fmla="*/ 2614 h 2672"/>
                  <a:gd name="T54" fmla="*/ 5 w 3624"/>
                  <a:gd name="T55" fmla="*/ 2623 h 2672"/>
                  <a:gd name="T56" fmla="*/ 7 w 3624"/>
                  <a:gd name="T57" fmla="*/ 2631 h 2672"/>
                  <a:gd name="T58" fmla="*/ 11 w 3624"/>
                  <a:gd name="T59" fmla="*/ 2638 h 2672"/>
                  <a:gd name="T60" fmla="*/ 21 w 3624"/>
                  <a:gd name="T61" fmla="*/ 2650 h 2672"/>
                  <a:gd name="T62" fmla="*/ 32 w 3624"/>
                  <a:gd name="T63" fmla="*/ 2659 h 2672"/>
                  <a:gd name="T64" fmla="*/ 38 w 3624"/>
                  <a:gd name="T65" fmla="*/ 2662 h 2672"/>
                  <a:gd name="T66" fmla="*/ 47 w 3624"/>
                  <a:gd name="T67" fmla="*/ 2666 h 2672"/>
                  <a:gd name="T68" fmla="*/ 64 w 3624"/>
                  <a:gd name="T69" fmla="*/ 2670 h 2672"/>
                  <a:gd name="T70" fmla="*/ 73 w 3624"/>
                  <a:gd name="T71" fmla="*/ 2671 h 2672"/>
                  <a:gd name="T72" fmla="*/ 85 w 3624"/>
                  <a:gd name="T73" fmla="*/ 2672 h 2672"/>
                  <a:gd name="T74" fmla="*/ 3539 w 3624"/>
                  <a:gd name="T75" fmla="*/ 2672 h 2672"/>
                  <a:gd name="T76" fmla="*/ 3543 w 3624"/>
                  <a:gd name="T77" fmla="*/ 2671 h 2672"/>
                  <a:gd name="T78" fmla="*/ 3548 w 3624"/>
                  <a:gd name="T79" fmla="*/ 2671 h 2672"/>
                  <a:gd name="T80" fmla="*/ 3553 w 3624"/>
                  <a:gd name="T81" fmla="*/ 2670 h 2672"/>
                  <a:gd name="T82" fmla="*/ 3558 w 3624"/>
                  <a:gd name="T83" fmla="*/ 2670 h 2672"/>
                  <a:gd name="T84" fmla="*/ 3566 w 3624"/>
                  <a:gd name="T85" fmla="*/ 2668 h 2672"/>
                  <a:gd name="T86" fmla="*/ 3575 w 3624"/>
                  <a:gd name="T87" fmla="*/ 2666 h 2672"/>
                  <a:gd name="T88" fmla="*/ 3583 w 3624"/>
                  <a:gd name="T89" fmla="*/ 2662 h 2672"/>
                  <a:gd name="T90" fmla="*/ 3586 w 3624"/>
                  <a:gd name="T91" fmla="*/ 2660 h 2672"/>
                  <a:gd name="T92" fmla="*/ 3590 w 3624"/>
                  <a:gd name="T93" fmla="*/ 2659 h 2672"/>
                  <a:gd name="T94" fmla="*/ 3596 w 3624"/>
                  <a:gd name="T95" fmla="*/ 2654 h 2672"/>
                  <a:gd name="T96" fmla="*/ 3602 w 3624"/>
                  <a:gd name="T97" fmla="*/ 2650 h 2672"/>
                  <a:gd name="T98" fmla="*/ 3606 w 3624"/>
                  <a:gd name="T99" fmla="*/ 2644 h 2672"/>
                  <a:gd name="T100" fmla="*/ 3611 w 3624"/>
                  <a:gd name="T101" fmla="*/ 2638 h 2672"/>
                  <a:gd name="T102" fmla="*/ 3612 w 3624"/>
                  <a:gd name="T103" fmla="*/ 2634 h 2672"/>
                  <a:gd name="T104" fmla="*/ 3614 w 3624"/>
                  <a:gd name="T105" fmla="*/ 2631 h 2672"/>
                  <a:gd name="T106" fmla="*/ 3618 w 3624"/>
                  <a:gd name="T107" fmla="*/ 2623 h 2672"/>
                  <a:gd name="T108" fmla="*/ 3620 w 3624"/>
                  <a:gd name="T109" fmla="*/ 2614 h 2672"/>
                  <a:gd name="T110" fmla="*/ 3622 w 3624"/>
                  <a:gd name="T111" fmla="*/ 2606 h 2672"/>
                  <a:gd name="T112" fmla="*/ 3622 w 3624"/>
                  <a:gd name="T113" fmla="*/ 2601 h 2672"/>
                  <a:gd name="T114" fmla="*/ 3623 w 3624"/>
                  <a:gd name="T115" fmla="*/ 2596 h 2672"/>
                  <a:gd name="T116" fmla="*/ 3623 w 3624"/>
                  <a:gd name="T117" fmla="*/ 2591 h 2672"/>
                  <a:gd name="T118" fmla="*/ 3624 w 3624"/>
                  <a:gd name="T119" fmla="*/ 2587 h 2672"/>
                  <a:gd name="T120" fmla="*/ 3624 w 3624"/>
                  <a:gd name="T121" fmla="*/ 85 h 267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624"/>
                  <a:gd name="T184" fmla="*/ 0 h 2672"/>
                  <a:gd name="T185" fmla="*/ 3624 w 3624"/>
                  <a:gd name="T186" fmla="*/ 2672 h 267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624" h="2672">
                    <a:moveTo>
                      <a:pt x="3624" y="85"/>
                    </a:moveTo>
                    <a:lnTo>
                      <a:pt x="3623" y="74"/>
                    </a:lnTo>
                    <a:lnTo>
                      <a:pt x="3622" y="64"/>
                    </a:lnTo>
                    <a:lnTo>
                      <a:pt x="3618" y="47"/>
                    </a:lnTo>
                    <a:lnTo>
                      <a:pt x="3614" y="38"/>
                    </a:lnTo>
                    <a:lnTo>
                      <a:pt x="3611" y="32"/>
                    </a:lnTo>
                    <a:lnTo>
                      <a:pt x="3602" y="21"/>
                    </a:lnTo>
                    <a:lnTo>
                      <a:pt x="3590" y="11"/>
                    </a:lnTo>
                    <a:lnTo>
                      <a:pt x="3583" y="7"/>
                    </a:lnTo>
                    <a:lnTo>
                      <a:pt x="3575" y="5"/>
                    </a:lnTo>
                    <a:lnTo>
                      <a:pt x="3566" y="2"/>
                    </a:lnTo>
                    <a:lnTo>
                      <a:pt x="3558" y="1"/>
                    </a:lnTo>
                    <a:lnTo>
                      <a:pt x="3539" y="0"/>
                    </a:lnTo>
                    <a:lnTo>
                      <a:pt x="85" y="0"/>
                    </a:lnTo>
                    <a:lnTo>
                      <a:pt x="64" y="1"/>
                    </a:lnTo>
                    <a:lnTo>
                      <a:pt x="47" y="5"/>
                    </a:lnTo>
                    <a:lnTo>
                      <a:pt x="38" y="7"/>
                    </a:lnTo>
                    <a:lnTo>
                      <a:pt x="32" y="11"/>
                    </a:lnTo>
                    <a:lnTo>
                      <a:pt x="21" y="21"/>
                    </a:lnTo>
                    <a:lnTo>
                      <a:pt x="11" y="32"/>
                    </a:lnTo>
                    <a:lnTo>
                      <a:pt x="7" y="38"/>
                    </a:lnTo>
                    <a:lnTo>
                      <a:pt x="5" y="47"/>
                    </a:lnTo>
                    <a:lnTo>
                      <a:pt x="1" y="64"/>
                    </a:lnTo>
                    <a:lnTo>
                      <a:pt x="0" y="85"/>
                    </a:lnTo>
                    <a:lnTo>
                      <a:pt x="0" y="2587"/>
                    </a:lnTo>
                    <a:lnTo>
                      <a:pt x="1" y="2606"/>
                    </a:lnTo>
                    <a:lnTo>
                      <a:pt x="2" y="2614"/>
                    </a:lnTo>
                    <a:lnTo>
                      <a:pt x="5" y="2623"/>
                    </a:lnTo>
                    <a:lnTo>
                      <a:pt x="7" y="2631"/>
                    </a:lnTo>
                    <a:lnTo>
                      <a:pt x="11" y="2638"/>
                    </a:lnTo>
                    <a:lnTo>
                      <a:pt x="21" y="2650"/>
                    </a:lnTo>
                    <a:lnTo>
                      <a:pt x="32" y="2659"/>
                    </a:lnTo>
                    <a:lnTo>
                      <a:pt x="38" y="2662"/>
                    </a:lnTo>
                    <a:lnTo>
                      <a:pt x="47" y="2666"/>
                    </a:lnTo>
                    <a:lnTo>
                      <a:pt x="64" y="2670"/>
                    </a:lnTo>
                    <a:lnTo>
                      <a:pt x="73" y="2671"/>
                    </a:lnTo>
                    <a:lnTo>
                      <a:pt x="85" y="2672"/>
                    </a:lnTo>
                    <a:lnTo>
                      <a:pt x="3539" y="2672"/>
                    </a:lnTo>
                    <a:lnTo>
                      <a:pt x="3543" y="2671"/>
                    </a:lnTo>
                    <a:lnTo>
                      <a:pt x="3548" y="2671"/>
                    </a:lnTo>
                    <a:lnTo>
                      <a:pt x="3553" y="2670"/>
                    </a:lnTo>
                    <a:lnTo>
                      <a:pt x="3558" y="2670"/>
                    </a:lnTo>
                    <a:lnTo>
                      <a:pt x="3566" y="2668"/>
                    </a:lnTo>
                    <a:lnTo>
                      <a:pt x="3575" y="2666"/>
                    </a:lnTo>
                    <a:lnTo>
                      <a:pt x="3583" y="2662"/>
                    </a:lnTo>
                    <a:lnTo>
                      <a:pt x="3586" y="2660"/>
                    </a:lnTo>
                    <a:lnTo>
                      <a:pt x="3590" y="2659"/>
                    </a:lnTo>
                    <a:lnTo>
                      <a:pt x="3596" y="2654"/>
                    </a:lnTo>
                    <a:lnTo>
                      <a:pt x="3602" y="2650"/>
                    </a:lnTo>
                    <a:lnTo>
                      <a:pt x="3606" y="2644"/>
                    </a:lnTo>
                    <a:lnTo>
                      <a:pt x="3611" y="2638"/>
                    </a:lnTo>
                    <a:lnTo>
                      <a:pt x="3612" y="2634"/>
                    </a:lnTo>
                    <a:lnTo>
                      <a:pt x="3614" y="2631"/>
                    </a:lnTo>
                    <a:lnTo>
                      <a:pt x="3618" y="2623"/>
                    </a:lnTo>
                    <a:lnTo>
                      <a:pt x="3620" y="2614"/>
                    </a:lnTo>
                    <a:lnTo>
                      <a:pt x="3622" y="2606"/>
                    </a:lnTo>
                    <a:lnTo>
                      <a:pt x="3622" y="2601"/>
                    </a:lnTo>
                    <a:lnTo>
                      <a:pt x="3623" y="2596"/>
                    </a:lnTo>
                    <a:lnTo>
                      <a:pt x="3623" y="2591"/>
                    </a:lnTo>
                    <a:lnTo>
                      <a:pt x="3624" y="2587"/>
                    </a:lnTo>
                    <a:lnTo>
                      <a:pt x="3624" y="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7" name="Freeform 10"/>
              <p:cNvSpPr>
                <a:spLocks/>
              </p:cNvSpPr>
              <p:nvPr/>
            </p:nvSpPr>
            <p:spPr bwMode="auto">
              <a:xfrm>
                <a:off x="226" y="2262"/>
                <a:ext cx="890" cy="155"/>
              </a:xfrm>
              <a:custGeom>
                <a:avLst/>
                <a:gdLst>
                  <a:gd name="T0" fmla="*/ 3561 w 3561"/>
                  <a:gd name="T1" fmla="*/ 83 h 623"/>
                  <a:gd name="T2" fmla="*/ 3559 w 3561"/>
                  <a:gd name="T3" fmla="*/ 63 h 623"/>
                  <a:gd name="T4" fmla="*/ 3557 w 3561"/>
                  <a:gd name="T5" fmla="*/ 54 h 623"/>
                  <a:gd name="T6" fmla="*/ 3556 w 3561"/>
                  <a:gd name="T7" fmla="*/ 47 h 623"/>
                  <a:gd name="T8" fmla="*/ 3552 w 3561"/>
                  <a:gd name="T9" fmla="*/ 39 h 623"/>
                  <a:gd name="T10" fmla="*/ 3549 w 3561"/>
                  <a:gd name="T11" fmla="*/ 32 h 623"/>
                  <a:gd name="T12" fmla="*/ 3540 w 3561"/>
                  <a:gd name="T13" fmla="*/ 21 h 623"/>
                  <a:gd name="T14" fmla="*/ 3528 w 3561"/>
                  <a:gd name="T15" fmla="*/ 12 h 623"/>
                  <a:gd name="T16" fmla="*/ 3521 w 3561"/>
                  <a:gd name="T17" fmla="*/ 7 h 623"/>
                  <a:gd name="T18" fmla="*/ 3514 w 3561"/>
                  <a:gd name="T19" fmla="*/ 5 h 623"/>
                  <a:gd name="T20" fmla="*/ 3505 w 3561"/>
                  <a:gd name="T21" fmla="*/ 2 h 623"/>
                  <a:gd name="T22" fmla="*/ 3497 w 3561"/>
                  <a:gd name="T23" fmla="*/ 1 h 623"/>
                  <a:gd name="T24" fmla="*/ 3478 w 3561"/>
                  <a:gd name="T25" fmla="*/ 0 h 623"/>
                  <a:gd name="T26" fmla="*/ 83 w 3561"/>
                  <a:gd name="T27" fmla="*/ 0 h 623"/>
                  <a:gd name="T28" fmla="*/ 63 w 3561"/>
                  <a:gd name="T29" fmla="*/ 1 h 623"/>
                  <a:gd name="T30" fmla="*/ 54 w 3561"/>
                  <a:gd name="T31" fmla="*/ 2 h 623"/>
                  <a:gd name="T32" fmla="*/ 47 w 3561"/>
                  <a:gd name="T33" fmla="*/ 5 h 623"/>
                  <a:gd name="T34" fmla="*/ 38 w 3561"/>
                  <a:gd name="T35" fmla="*/ 7 h 623"/>
                  <a:gd name="T36" fmla="*/ 32 w 3561"/>
                  <a:gd name="T37" fmla="*/ 12 h 623"/>
                  <a:gd name="T38" fmla="*/ 21 w 3561"/>
                  <a:gd name="T39" fmla="*/ 21 h 623"/>
                  <a:gd name="T40" fmla="*/ 11 w 3561"/>
                  <a:gd name="T41" fmla="*/ 32 h 623"/>
                  <a:gd name="T42" fmla="*/ 7 w 3561"/>
                  <a:gd name="T43" fmla="*/ 39 h 623"/>
                  <a:gd name="T44" fmla="*/ 5 w 3561"/>
                  <a:gd name="T45" fmla="*/ 47 h 623"/>
                  <a:gd name="T46" fmla="*/ 2 w 3561"/>
                  <a:gd name="T47" fmla="*/ 54 h 623"/>
                  <a:gd name="T48" fmla="*/ 1 w 3561"/>
                  <a:gd name="T49" fmla="*/ 63 h 623"/>
                  <a:gd name="T50" fmla="*/ 0 w 3561"/>
                  <a:gd name="T51" fmla="*/ 83 h 623"/>
                  <a:gd name="T52" fmla="*/ 0 w 3561"/>
                  <a:gd name="T53" fmla="*/ 623 h 623"/>
                  <a:gd name="T54" fmla="*/ 3561 w 3561"/>
                  <a:gd name="T55" fmla="*/ 623 h 623"/>
                  <a:gd name="T56" fmla="*/ 3561 w 3561"/>
                  <a:gd name="T57" fmla="*/ 83 h 62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561"/>
                  <a:gd name="T88" fmla="*/ 0 h 623"/>
                  <a:gd name="T89" fmla="*/ 3561 w 3561"/>
                  <a:gd name="T90" fmla="*/ 623 h 62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561" h="623">
                    <a:moveTo>
                      <a:pt x="3561" y="83"/>
                    </a:moveTo>
                    <a:lnTo>
                      <a:pt x="3559" y="63"/>
                    </a:lnTo>
                    <a:lnTo>
                      <a:pt x="3557" y="54"/>
                    </a:lnTo>
                    <a:lnTo>
                      <a:pt x="3556" y="47"/>
                    </a:lnTo>
                    <a:lnTo>
                      <a:pt x="3552" y="39"/>
                    </a:lnTo>
                    <a:lnTo>
                      <a:pt x="3549" y="32"/>
                    </a:lnTo>
                    <a:lnTo>
                      <a:pt x="3540" y="21"/>
                    </a:lnTo>
                    <a:lnTo>
                      <a:pt x="3528" y="12"/>
                    </a:lnTo>
                    <a:lnTo>
                      <a:pt x="3521" y="7"/>
                    </a:lnTo>
                    <a:lnTo>
                      <a:pt x="3514" y="5"/>
                    </a:lnTo>
                    <a:lnTo>
                      <a:pt x="3505" y="2"/>
                    </a:lnTo>
                    <a:lnTo>
                      <a:pt x="3497" y="1"/>
                    </a:lnTo>
                    <a:lnTo>
                      <a:pt x="3478" y="0"/>
                    </a:lnTo>
                    <a:lnTo>
                      <a:pt x="83" y="0"/>
                    </a:lnTo>
                    <a:lnTo>
                      <a:pt x="63" y="1"/>
                    </a:lnTo>
                    <a:lnTo>
                      <a:pt x="54" y="2"/>
                    </a:lnTo>
                    <a:lnTo>
                      <a:pt x="47" y="5"/>
                    </a:lnTo>
                    <a:lnTo>
                      <a:pt x="38" y="7"/>
                    </a:lnTo>
                    <a:lnTo>
                      <a:pt x="32" y="12"/>
                    </a:lnTo>
                    <a:lnTo>
                      <a:pt x="21" y="21"/>
                    </a:lnTo>
                    <a:lnTo>
                      <a:pt x="11" y="32"/>
                    </a:lnTo>
                    <a:lnTo>
                      <a:pt x="7" y="39"/>
                    </a:lnTo>
                    <a:lnTo>
                      <a:pt x="5" y="47"/>
                    </a:lnTo>
                    <a:lnTo>
                      <a:pt x="2" y="54"/>
                    </a:lnTo>
                    <a:lnTo>
                      <a:pt x="1" y="63"/>
                    </a:lnTo>
                    <a:lnTo>
                      <a:pt x="0" y="83"/>
                    </a:lnTo>
                    <a:lnTo>
                      <a:pt x="0" y="623"/>
                    </a:lnTo>
                    <a:lnTo>
                      <a:pt x="3561" y="623"/>
                    </a:lnTo>
                    <a:lnTo>
                      <a:pt x="3561" y="8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8" name="Freeform 11"/>
              <p:cNvSpPr>
                <a:spLocks/>
              </p:cNvSpPr>
              <p:nvPr/>
            </p:nvSpPr>
            <p:spPr bwMode="auto">
              <a:xfrm>
                <a:off x="226" y="2417"/>
                <a:ext cx="890" cy="495"/>
              </a:xfrm>
              <a:custGeom>
                <a:avLst/>
                <a:gdLst>
                  <a:gd name="T0" fmla="*/ 0 w 3561"/>
                  <a:gd name="T1" fmla="*/ 1895 h 1978"/>
                  <a:gd name="T2" fmla="*/ 1 w 3561"/>
                  <a:gd name="T3" fmla="*/ 1914 h 1978"/>
                  <a:gd name="T4" fmla="*/ 2 w 3561"/>
                  <a:gd name="T5" fmla="*/ 1922 h 1978"/>
                  <a:gd name="T6" fmla="*/ 5 w 3561"/>
                  <a:gd name="T7" fmla="*/ 1931 h 1978"/>
                  <a:gd name="T8" fmla="*/ 7 w 3561"/>
                  <a:gd name="T9" fmla="*/ 1937 h 1978"/>
                  <a:gd name="T10" fmla="*/ 11 w 3561"/>
                  <a:gd name="T11" fmla="*/ 1945 h 1978"/>
                  <a:gd name="T12" fmla="*/ 21 w 3561"/>
                  <a:gd name="T13" fmla="*/ 1957 h 1978"/>
                  <a:gd name="T14" fmla="*/ 32 w 3561"/>
                  <a:gd name="T15" fmla="*/ 1965 h 1978"/>
                  <a:gd name="T16" fmla="*/ 38 w 3561"/>
                  <a:gd name="T17" fmla="*/ 1968 h 1978"/>
                  <a:gd name="T18" fmla="*/ 47 w 3561"/>
                  <a:gd name="T19" fmla="*/ 1973 h 1978"/>
                  <a:gd name="T20" fmla="*/ 54 w 3561"/>
                  <a:gd name="T21" fmla="*/ 1974 h 1978"/>
                  <a:gd name="T22" fmla="*/ 63 w 3561"/>
                  <a:gd name="T23" fmla="*/ 1976 h 1978"/>
                  <a:gd name="T24" fmla="*/ 83 w 3561"/>
                  <a:gd name="T25" fmla="*/ 1978 h 1978"/>
                  <a:gd name="T26" fmla="*/ 3478 w 3561"/>
                  <a:gd name="T27" fmla="*/ 1978 h 1978"/>
                  <a:gd name="T28" fmla="*/ 3482 w 3561"/>
                  <a:gd name="T29" fmla="*/ 1977 h 1978"/>
                  <a:gd name="T30" fmla="*/ 3487 w 3561"/>
                  <a:gd name="T31" fmla="*/ 1977 h 1978"/>
                  <a:gd name="T32" fmla="*/ 3492 w 3561"/>
                  <a:gd name="T33" fmla="*/ 1976 h 1978"/>
                  <a:gd name="T34" fmla="*/ 3497 w 3561"/>
                  <a:gd name="T35" fmla="*/ 1976 h 1978"/>
                  <a:gd name="T36" fmla="*/ 3505 w 3561"/>
                  <a:gd name="T37" fmla="*/ 1974 h 1978"/>
                  <a:gd name="T38" fmla="*/ 3509 w 3561"/>
                  <a:gd name="T39" fmla="*/ 1973 h 1978"/>
                  <a:gd name="T40" fmla="*/ 3514 w 3561"/>
                  <a:gd name="T41" fmla="*/ 1973 h 1978"/>
                  <a:gd name="T42" fmla="*/ 3521 w 3561"/>
                  <a:gd name="T43" fmla="*/ 1968 h 1978"/>
                  <a:gd name="T44" fmla="*/ 3524 w 3561"/>
                  <a:gd name="T45" fmla="*/ 1966 h 1978"/>
                  <a:gd name="T46" fmla="*/ 3528 w 3561"/>
                  <a:gd name="T47" fmla="*/ 1965 h 1978"/>
                  <a:gd name="T48" fmla="*/ 3534 w 3561"/>
                  <a:gd name="T49" fmla="*/ 1961 h 1978"/>
                  <a:gd name="T50" fmla="*/ 3540 w 3561"/>
                  <a:gd name="T51" fmla="*/ 1957 h 1978"/>
                  <a:gd name="T52" fmla="*/ 3544 w 3561"/>
                  <a:gd name="T53" fmla="*/ 1951 h 1978"/>
                  <a:gd name="T54" fmla="*/ 3549 w 3561"/>
                  <a:gd name="T55" fmla="*/ 1945 h 1978"/>
                  <a:gd name="T56" fmla="*/ 3550 w 3561"/>
                  <a:gd name="T57" fmla="*/ 1940 h 1978"/>
                  <a:gd name="T58" fmla="*/ 3552 w 3561"/>
                  <a:gd name="T59" fmla="*/ 1937 h 1978"/>
                  <a:gd name="T60" fmla="*/ 3556 w 3561"/>
                  <a:gd name="T61" fmla="*/ 1931 h 1978"/>
                  <a:gd name="T62" fmla="*/ 3556 w 3561"/>
                  <a:gd name="T63" fmla="*/ 1926 h 1978"/>
                  <a:gd name="T64" fmla="*/ 3557 w 3561"/>
                  <a:gd name="T65" fmla="*/ 1922 h 1978"/>
                  <a:gd name="T66" fmla="*/ 3559 w 3561"/>
                  <a:gd name="T67" fmla="*/ 1914 h 1978"/>
                  <a:gd name="T68" fmla="*/ 3559 w 3561"/>
                  <a:gd name="T69" fmla="*/ 1908 h 1978"/>
                  <a:gd name="T70" fmla="*/ 3560 w 3561"/>
                  <a:gd name="T71" fmla="*/ 1904 h 1978"/>
                  <a:gd name="T72" fmla="*/ 3560 w 3561"/>
                  <a:gd name="T73" fmla="*/ 1899 h 1978"/>
                  <a:gd name="T74" fmla="*/ 3561 w 3561"/>
                  <a:gd name="T75" fmla="*/ 1895 h 1978"/>
                  <a:gd name="T76" fmla="*/ 3561 w 3561"/>
                  <a:gd name="T77" fmla="*/ 0 h 1978"/>
                  <a:gd name="T78" fmla="*/ 0 w 3561"/>
                  <a:gd name="T79" fmla="*/ 0 h 1978"/>
                  <a:gd name="T80" fmla="*/ 0 w 3561"/>
                  <a:gd name="T81" fmla="*/ 1895 h 19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561"/>
                  <a:gd name="T124" fmla="*/ 0 h 1978"/>
                  <a:gd name="T125" fmla="*/ 3561 w 3561"/>
                  <a:gd name="T126" fmla="*/ 1978 h 19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561" h="1978">
                    <a:moveTo>
                      <a:pt x="0" y="1895"/>
                    </a:moveTo>
                    <a:lnTo>
                      <a:pt x="1" y="1914"/>
                    </a:lnTo>
                    <a:lnTo>
                      <a:pt x="2" y="1922"/>
                    </a:lnTo>
                    <a:lnTo>
                      <a:pt x="5" y="1931"/>
                    </a:lnTo>
                    <a:lnTo>
                      <a:pt x="7" y="1937"/>
                    </a:lnTo>
                    <a:lnTo>
                      <a:pt x="11" y="1945"/>
                    </a:lnTo>
                    <a:lnTo>
                      <a:pt x="21" y="1957"/>
                    </a:lnTo>
                    <a:lnTo>
                      <a:pt x="32" y="1965"/>
                    </a:lnTo>
                    <a:lnTo>
                      <a:pt x="38" y="1968"/>
                    </a:lnTo>
                    <a:lnTo>
                      <a:pt x="47" y="1973"/>
                    </a:lnTo>
                    <a:lnTo>
                      <a:pt x="54" y="1974"/>
                    </a:lnTo>
                    <a:lnTo>
                      <a:pt x="63" y="1976"/>
                    </a:lnTo>
                    <a:lnTo>
                      <a:pt x="83" y="1978"/>
                    </a:lnTo>
                    <a:lnTo>
                      <a:pt x="3478" y="1978"/>
                    </a:lnTo>
                    <a:lnTo>
                      <a:pt x="3482" y="1977"/>
                    </a:lnTo>
                    <a:lnTo>
                      <a:pt x="3487" y="1977"/>
                    </a:lnTo>
                    <a:lnTo>
                      <a:pt x="3492" y="1976"/>
                    </a:lnTo>
                    <a:lnTo>
                      <a:pt x="3497" y="1976"/>
                    </a:lnTo>
                    <a:lnTo>
                      <a:pt x="3505" y="1974"/>
                    </a:lnTo>
                    <a:lnTo>
                      <a:pt x="3509" y="1973"/>
                    </a:lnTo>
                    <a:lnTo>
                      <a:pt x="3514" y="1973"/>
                    </a:lnTo>
                    <a:lnTo>
                      <a:pt x="3521" y="1968"/>
                    </a:lnTo>
                    <a:lnTo>
                      <a:pt x="3524" y="1966"/>
                    </a:lnTo>
                    <a:lnTo>
                      <a:pt x="3528" y="1965"/>
                    </a:lnTo>
                    <a:lnTo>
                      <a:pt x="3534" y="1961"/>
                    </a:lnTo>
                    <a:lnTo>
                      <a:pt x="3540" y="1957"/>
                    </a:lnTo>
                    <a:lnTo>
                      <a:pt x="3544" y="1951"/>
                    </a:lnTo>
                    <a:lnTo>
                      <a:pt x="3549" y="1945"/>
                    </a:lnTo>
                    <a:lnTo>
                      <a:pt x="3550" y="1940"/>
                    </a:lnTo>
                    <a:lnTo>
                      <a:pt x="3552" y="1937"/>
                    </a:lnTo>
                    <a:lnTo>
                      <a:pt x="3556" y="1931"/>
                    </a:lnTo>
                    <a:lnTo>
                      <a:pt x="3556" y="1926"/>
                    </a:lnTo>
                    <a:lnTo>
                      <a:pt x="3557" y="1922"/>
                    </a:lnTo>
                    <a:lnTo>
                      <a:pt x="3559" y="1914"/>
                    </a:lnTo>
                    <a:lnTo>
                      <a:pt x="3559" y="1908"/>
                    </a:lnTo>
                    <a:lnTo>
                      <a:pt x="3560" y="1904"/>
                    </a:lnTo>
                    <a:lnTo>
                      <a:pt x="3560" y="1899"/>
                    </a:lnTo>
                    <a:lnTo>
                      <a:pt x="3561" y="1895"/>
                    </a:lnTo>
                    <a:lnTo>
                      <a:pt x="3561" y="0"/>
                    </a:lnTo>
                    <a:lnTo>
                      <a:pt x="0" y="0"/>
                    </a:lnTo>
                    <a:lnTo>
                      <a:pt x="0" y="1895"/>
                    </a:lnTo>
                    <a:close/>
                  </a:path>
                </a:pathLst>
              </a:custGeom>
              <a:solidFill>
                <a:srgbClr val="EBD8A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9" name="Line 12"/>
              <p:cNvSpPr>
                <a:spLocks noChangeShapeType="1"/>
              </p:cNvSpPr>
              <p:nvPr/>
            </p:nvSpPr>
            <p:spPr bwMode="auto">
              <a:xfrm>
                <a:off x="228" y="2748"/>
                <a:ext cx="8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0" name="Line 13"/>
              <p:cNvSpPr>
                <a:spLocks noChangeShapeType="1"/>
              </p:cNvSpPr>
              <p:nvPr/>
            </p:nvSpPr>
            <p:spPr bwMode="auto">
              <a:xfrm>
                <a:off x="228" y="2583"/>
                <a:ext cx="8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1" name="Line 14"/>
              <p:cNvSpPr>
                <a:spLocks noChangeShapeType="1"/>
              </p:cNvSpPr>
              <p:nvPr/>
            </p:nvSpPr>
            <p:spPr bwMode="auto">
              <a:xfrm>
                <a:off x="228" y="2418"/>
                <a:ext cx="89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2" name="Line 15"/>
              <p:cNvSpPr>
                <a:spLocks noChangeShapeType="1"/>
              </p:cNvSpPr>
              <p:nvPr/>
            </p:nvSpPr>
            <p:spPr bwMode="auto">
              <a:xfrm>
                <a:off x="444" y="2427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3" name="Line 16"/>
              <p:cNvSpPr>
                <a:spLocks noChangeShapeType="1"/>
              </p:cNvSpPr>
              <p:nvPr/>
            </p:nvSpPr>
            <p:spPr bwMode="auto">
              <a:xfrm>
                <a:off x="667" y="2427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4" name="Line 17"/>
              <p:cNvSpPr>
                <a:spLocks noChangeShapeType="1"/>
              </p:cNvSpPr>
              <p:nvPr/>
            </p:nvSpPr>
            <p:spPr bwMode="auto">
              <a:xfrm>
                <a:off x="890" y="2427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4860" y="2382"/>
              <a:ext cx="581" cy="429"/>
              <a:chOff x="2769" y="3116"/>
              <a:chExt cx="909" cy="668"/>
            </a:xfrm>
          </p:grpSpPr>
          <p:sp>
            <p:nvSpPr>
              <p:cNvPr id="3207" name="Freeform 19"/>
              <p:cNvSpPr>
                <a:spLocks/>
              </p:cNvSpPr>
              <p:nvPr/>
            </p:nvSpPr>
            <p:spPr bwMode="auto">
              <a:xfrm>
                <a:off x="2769" y="3116"/>
                <a:ext cx="909" cy="668"/>
              </a:xfrm>
              <a:custGeom>
                <a:avLst/>
                <a:gdLst>
                  <a:gd name="T0" fmla="*/ 3624 w 3624"/>
                  <a:gd name="T1" fmla="*/ 85 h 2672"/>
                  <a:gd name="T2" fmla="*/ 3623 w 3624"/>
                  <a:gd name="T3" fmla="*/ 74 h 2672"/>
                  <a:gd name="T4" fmla="*/ 3622 w 3624"/>
                  <a:gd name="T5" fmla="*/ 64 h 2672"/>
                  <a:gd name="T6" fmla="*/ 3618 w 3624"/>
                  <a:gd name="T7" fmla="*/ 47 h 2672"/>
                  <a:gd name="T8" fmla="*/ 3614 w 3624"/>
                  <a:gd name="T9" fmla="*/ 38 h 2672"/>
                  <a:gd name="T10" fmla="*/ 3611 w 3624"/>
                  <a:gd name="T11" fmla="*/ 32 h 2672"/>
                  <a:gd name="T12" fmla="*/ 3602 w 3624"/>
                  <a:gd name="T13" fmla="*/ 21 h 2672"/>
                  <a:gd name="T14" fmla="*/ 3590 w 3624"/>
                  <a:gd name="T15" fmla="*/ 11 h 2672"/>
                  <a:gd name="T16" fmla="*/ 3583 w 3624"/>
                  <a:gd name="T17" fmla="*/ 7 h 2672"/>
                  <a:gd name="T18" fmla="*/ 3575 w 3624"/>
                  <a:gd name="T19" fmla="*/ 5 h 2672"/>
                  <a:gd name="T20" fmla="*/ 3566 w 3624"/>
                  <a:gd name="T21" fmla="*/ 2 h 2672"/>
                  <a:gd name="T22" fmla="*/ 3558 w 3624"/>
                  <a:gd name="T23" fmla="*/ 1 h 2672"/>
                  <a:gd name="T24" fmla="*/ 3539 w 3624"/>
                  <a:gd name="T25" fmla="*/ 0 h 2672"/>
                  <a:gd name="T26" fmla="*/ 85 w 3624"/>
                  <a:gd name="T27" fmla="*/ 0 h 2672"/>
                  <a:gd name="T28" fmla="*/ 64 w 3624"/>
                  <a:gd name="T29" fmla="*/ 1 h 2672"/>
                  <a:gd name="T30" fmla="*/ 47 w 3624"/>
                  <a:gd name="T31" fmla="*/ 5 h 2672"/>
                  <a:gd name="T32" fmla="*/ 38 w 3624"/>
                  <a:gd name="T33" fmla="*/ 7 h 2672"/>
                  <a:gd name="T34" fmla="*/ 32 w 3624"/>
                  <a:gd name="T35" fmla="*/ 11 h 2672"/>
                  <a:gd name="T36" fmla="*/ 21 w 3624"/>
                  <a:gd name="T37" fmla="*/ 21 h 2672"/>
                  <a:gd name="T38" fmla="*/ 11 w 3624"/>
                  <a:gd name="T39" fmla="*/ 32 h 2672"/>
                  <a:gd name="T40" fmla="*/ 7 w 3624"/>
                  <a:gd name="T41" fmla="*/ 38 h 2672"/>
                  <a:gd name="T42" fmla="*/ 5 w 3624"/>
                  <a:gd name="T43" fmla="*/ 47 h 2672"/>
                  <a:gd name="T44" fmla="*/ 1 w 3624"/>
                  <a:gd name="T45" fmla="*/ 64 h 2672"/>
                  <a:gd name="T46" fmla="*/ 0 w 3624"/>
                  <a:gd name="T47" fmla="*/ 85 h 2672"/>
                  <a:gd name="T48" fmla="*/ 0 w 3624"/>
                  <a:gd name="T49" fmla="*/ 2587 h 2672"/>
                  <a:gd name="T50" fmla="*/ 1 w 3624"/>
                  <a:gd name="T51" fmla="*/ 2606 h 2672"/>
                  <a:gd name="T52" fmla="*/ 2 w 3624"/>
                  <a:gd name="T53" fmla="*/ 2614 h 2672"/>
                  <a:gd name="T54" fmla="*/ 5 w 3624"/>
                  <a:gd name="T55" fmla="*/ 2623 h 2672"/>
                  <a:gd name="T56" fmla="*/ 7 w 3624"/>
                  <a:gd name="T57" fmla="*/ 2631 h 2672"/>
                  <a:gd name="T58" fmla="*/ 11 w 3624"/>
                  <a:gd name="T59" fmla="*/ 2638 h 2672"/>
                  <a:gd name="T60" fmla="*/ 21 w 3624"/>
                  <a:gd name="T61" fmla="*/ 2650 h 2672"/>
                  <a:gd name="T62" fmla="*/ 32 w 3624"/>
                  <a:gd name="T63" fmla="*/ 2659 h 2672"/>
                  <a:gd name="T64" fmla="*/ 38 w 3624"/>
                  <a:gd name="T65" fmla="*/ 2662 h 2672"/>
                  <a:gd name="T66" fmla="*/ 47 w 3624"/>
                  <a:gd name="T67" fmla="*/ 2666 h 2672"/>
                  <a:gd name="T68" fmla="*/ 64 w 3624"/>
                  <a:gd name="T69" fmla="*/ 2670 h 2672"/>
                  <a:gd name="T70" fmla="*/ 73 w 3624"/>
                  <a:gd name="T71" fmla="*/ 2671 h 2672"/>
                  <a:gd name="T72" fmla="*/ 85 w 3624"/>
                  <a:gd name="T73" fmla="*/ 2672 h 2672"/>
                  <a:gd name="T74" fmla="*/ 3539 w 3624"/>
                  <a:gd name="T75" fmla="*/ 2672 h 2672"/>
                  <a:gd name="T76" fmla="*/ 3543 w 3624"/>
                  <a:gd name="T77" fmla="*/ 2671 h 2672"/>
                  <a:gd name="T78" fmla="*/ 3548 w 3624"/>
                  <a:gd name="T79" fmla="*/ 2671 h 2672"/>
                  <a:gd name="T80" fmla="*/ 3553 w 3624"/>
                  <a:gd name="T81" fmla="*/ 2670 h 2672"/>
                  <a:gd name="T82" fmla="*/ 3558 w 3624"/>
                  <a:gd name="T83" fmla="*/ 2670 h 2672"/>
                  <a:gd name="T84" fmla="*/ 3566 w 3624"/>
                  <a:gd name="T85" fmla="*/ 2668 h 2672"/>
                  <a:gd name="T86" fmla="*/ 3575 w 3624"/>
                  <a:gd name="T87" fmla="*/ 2666 h 2672"/>
                  <a:gd name="T88" fmla="*/ 3583 w 3624"/>
                  <a:gd name="T89" fmla="*/ 2662 h 2672"/>
                  <a:gd name="T90" fmla="*/ 3586 w 3624"/>
                  <a:gd name="T91" fmla="*/ 2660 h 2672"/>
                  <a:gd name="T92" fmla="*/ 3590 w 3624"/>
                  <a:gd name="T93" fmla="*/ 2659 h 2672"/>
                  <a:gd name="T94" fmla="*/ 3596 w 3624"/>
                  <a:gd name="T95" fmla="*/ 2654 h 2672"/>
                  <a:gd name="T96" fmla="*/ 3602 w 3624"/>
                  <a:gd name="T97" fmla="*/ 2650 h 2672"/>
                  <a:gd name="T98" fmla="*/ 3606 w 3624"/>
                  <a:gd name="T99" fmla="*/ 2644 h 2672"/>
                  <a:gd name="T100" fmla="*/ 3611 w 3624"/>
                  <a:gd name="T101" fmla="*/ 2638 h 2672"/>
                  <a:gd name="T102" fmla="*/ 3612 w 3624"/>
                  <a:gd name="T103" fmla="*/ 2634 h 2672"/>
                  <a:gd name="T104" fmla="*/ 3614 w 3624"/>
                  <a:gd name="T105" fmla="*/ 2631 h 2672"/>
                  <a:gd name="T106" fmla="*/ 3618 w 3624"/>
                  <a:gd name="T107" fmla="*/ 2623 h 2672"/>
                  <a:gd name="T108" fmla="*/ 3620 w 3624"/>
                  <a:gd name="T109" fmla="*/ 2614 h 2672"/>
                  <a:gd name="T110" fmla="*/ 3622 w 3624"/>
                  <a:gd name="T111" fmla="*/ 2606 h 2672"/>
                  <a:gd name="T112" fmla="*/ 3622 w 3624"/>
                  <a:gd name="T113" fmla="*/ 2601 h 2672"/>
                  <a:gd name="T114" fmla="*/ 3623 w 3624"/>
                  <a:gd name="T115" fmla="*/ 2596 h 2672"/>
                  <a:gd name="T116" fmla="*/ 3623 w 3624"/>
                  <a:gd name="T117" fmla="*/ 2591 h 2672"/>
                  <a:gd name="T118" fmla="*/ 3624 w 3624"/>
                  <a:gd name="T119" fmla="*/ 2587 h 2672"/>
                  <a:gd name="T120" fmla="*/ 3624 w 3624"/>
                  <a:gd name="T121" fmla="*/ 85 h 267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624"/>
                  <a:gd name="T184" fmla="*/ 0 h 2672"/>
                  <a:gd name="T185" fmla="*/ 3624 w 3624"/>
                  <a:gd name="T186" fmla="*/ 2672 h 267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624" h="2672">
                    <a:moveTo>
                      <a:pt x="3624" y="85"/>
                    </a:moveTo>
                    <a:lnTo>
                      <a:pt x="3623" y="74"/>
                    </a:lnTo>
                    <a:lnTo>
                      <a:pt x="3622" y="64"/>
                    </a:lnTo>
                    <a:lnTo>
                      <a:pt x="3618" y="47"/>
                    </a:lnTo>
                    <a:lnTo>
                      <a:pt x="3614" y="38"/>
                    </a:lnTo>
                    <a:lnTo>
                      <a:pt x="3611" y="32"/>
                    </a:lnTo>
                    <a:lnTo>
                      <a:pt x="3602" y="21"/>
                    </a:lnTo>
                    <a:lnTo>
                      <a:pt x="3590" y="11"/>
                    </a:lnTo>
                    <a:lnTo>
                      <a:pt x="3583" y="7"/>
                    </a:lnTo>
                    <a:lnTo>
                      <a:pt x="3575" y="5"/>
                    </a:lnTo>
                    <a:lnTo>
                      <a:pt x="3566" y="2"/>
                    </a:lnTo>
                    <a:lnTo>
                      <a:pt x="3558" y="1"/>
                    </a:lnTo>
                    <a:lnTo>
                      <a:pt x="3539" y="0"/>
                    </a:lnTo>
                    <a:lnTo>
                      <a:pt x="85" y="0"/>
                    </a:lnTo>
                    <a:lnTo>
                      <a:pt x="64" y="1"/>
                    </a:lnTo>
                    <a:lnTo>
                      <a:pt x="47" y="5"/>
                    </a:lnTo>
                    <a:lnTo>
                      <a:pt x="38" y="7"/>
                    </a:lnTo>
                    <a:lnTo>
                      <a:pt x="32" y="11"/>
                    </a:lnTo>
                    <a:lnTo>
                      <a:pt x="21" y="21"/>
                    </a:lnTo>
                    <a:lnTo>
                      <a:pt x="11" y="32"/>
                    </a:lnTo>
                    <a:lnTo>
                      <a:pt x="7" y="38"/>
                    </a:lnTo>
                    <a:lnTo>
                      <a:pt x="5" y="47"/>
                    </a:lnTo>
                    <a:lnTo>
                      <a:pt x="1" y="64"/>
                    </a:lnTo>
                    <a:lnTo>
                      <a:pt x="0" y="85"/>
                    </a:lnTo>
                    <a:lnTo>
                      <a:pt x="0" y="2587"/>
                    </a:lnTo>
                    <a:lnTo>
                      <a:pt x="1" y="2606"/>
                    </a:lnTo>
                    <a:lnTo>
                      <a:pt x="2" y="2614"/>
                    </a:lnTo>
                    <a:lnTo>
                      <a:pt x="5" y="2623"/>
                    </a:lnTo>
                    <a:lnTo>
                      <a:pt x="7" y="2631"/>
                    </a:lnTo>
                    <a:lnTo>
                      <a:pt x="11" y="2638"/>
                    </a:lnTo>
                    <a:lnTo>
                      <a:pt x="21" y="2650"/>
                    </a:lnTo>
                    <a:lnTo>
                      <a:pt x="32" y="2659"/>
                    </a:lnTo>
                    <a:lnTo>
                      <a:pt x="38" y="2662"/>
                    </a:lnTo>
                    <a:lnTo>
                      <a:pt x="47" y="2666"/>
                    </a:lnTo>
                    <a:lnTo>
                      <a:pt x="64" y="2670"/>
                    </a:lnTo>
                    <a:lnTo>
                      <a:pt x="73" y="2671"/>
                    </a:lnTo>
                    <a:lnTo>
                      <a:pt x="85" y="2672"/>
                    </a:lnTo>
                    <a:lnTo>
                      <a:pt x="3539" y="2672"/>
                    </a:lnTo>
                    <a:lnTo>
                      <a:pt x="3543" y="2671"/>
                    </a:lnTo>
                    <a:lnTo>
                      <a:pt x="3548" y="2671"/>
                    </a:lnTo>
                    <a:lnTo>
                      <a:pt x="3553" y="2670"/>
                    </a:lnTo>
                    <a:lnTo>
                      <a:pt x="3558" y="2670"/>
                    </a:lnTo>
                    <a:lnTo>
                      <a:pt x="3566" y="2668"/>
                    </a:lnTo>
                    <a:lnTo>
                      <a:pt x="3575" y="2666"/>
                    </a:lnTo>
                    <a:lnTo>
                      <a:pt x="3583" y="2662"/>
                    </a:lnTo>
                    <a:lnTo>
                      <a:pt x="3586" y="2660"/>
                    </a:lnTo>
                    <a:lnTo>
                      <a:pt x="3590" y="2659"/>
                    </a:lnTo>
                    <a:lnTo>
                      <a:pt x="3596" y="2654"/>
                    </a:lnTo>
                    <a:lnTo>
                      <a:pt x="3602" y="2650"/>
                    </a:lnTo>
                    <a:lnTo>
                      <a:pt x="3606" y="2644"/>
                    </a:lnTo>
                    <a:lnTo>
                      <a:pt x="3611" y="2638"/>
                    </a:lnTo>
                    <a:lnTo>
                      <a:pt x="3612" y="2634"/>
                    </a:lnTo>
                    <a:lnTo>
                      <a:pt x="3614" y="2631"/>
                    </a:lnTo>
                    <a:lnTo>
                      <a:pt x="3618" y="2623"/>
                    </a:lnTo>
                    <a:lnTo>
                      <a:pt x="3620" y="2614"/>
                    </a:lnTo>
                    <a:lnTo>
                      <a:pt x="3622" y="2606"/>
                    </a:lnTo>
                    <a:lnTo>
                      <a:pt x="3622" y="2601"/>
                    </a:lnTo>
                    <a:lnTo>
                      <a:pt x="3623" y="2596"/>
                    </a:lnTo>
                    <a:lnTo>
                      <a:pt x="3623" y="2591"/>
                    </a:lnTo>
                    <a:lnTo>
                      <a:pt x="3624" y="2587"/>
                    </a:lnTo>
                    <a:lnTo>
                      <a:pt x="3624" y="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20"/>
              <p:cNvSpPr>
                <a:spLocks/>
              </p:cNvSpPr>
              <p:nvPr/>
            </p:nvSpPr>
            <p:spPr bwMode="auto">
              <a:xfrm>
                <a:off x="2778" y="3126"/>
                <a:ext cx="890" cy="155"/>
              </a:xfrm>
              <a:custGeom>
                <a:avLst/>
                <a:gdLst>
                  <a:gd name="T0" fmla="*/ 3561 w 3561"/>
                  <a:gd name="T1" fmla="*/ 83 h 623"/>
                  <a:gd name="T2" fmla="*/ 3559 w 3561"/>
                  <a:gd name="T3" fmla="*/ 63 h 623"/>
                  <a:gd name="T4" fmla="*/ 3557 w 3561"/>
                  <a:gd name="T5" fmla="*/ 54 h 623"/>
                  <a:gd name="T6" fmla="*/ 3556 w 3561"/>
                  <a:gd name="T7" fmla="*/ 47 h 623"/>
                  <a:gd name="T8" fmla="*/ 3552 w 3561"/>
                  <a:gd name="T9" fmla="*/ 39 h 623"/>
                  <a:gd name="T10" fmla="*/ 3549 w 3561"/>
                  <a:gd name="T11" fmla="*/ 32 h 623"/>
                  <a:gd name="T12" fmla="*/ 3540 w 3561"/>
                  <a:gd name="T13" fmla="*/ 21 h 623"/>
                  <a:gd name="T14" fmla="*/ 3528 w 3561"/>
                  <a:gd name="T15" fmla="*/ 12 h 623"/>
                  <a:gd name="T16" fmla="*/ 3521 w 3561"/>
                  <a:gd name="T17" fmla="*/ 7 h 623"/>
                  <a:gd name="T18" fmla="*/ 3514 w 3561"/>
                  <a:gd name="T19" fmla="*/ 5 h 623"/>
                  <a:gd name="T20" fmla="*/ 3505 w 3561"/>
                  <a:gd name="T21" fmla="*/ 2 h 623"/>
                  <a:gd name="T22" fmla="*/ 3497 w 3561"/>
                  <a:gd name="T23" fmla="*/ 1 h 623"/>
                  <a:gd name="T24" fmla="*/ 3478 w 3561"/>
                  <a:gd name="T25" fmla="*/ 0 h 623"/>
                  <a:gd name="T26" fmla="*/ 83 w 3561"/>
                  <a:gd name="T27" fmla="*/ 0 h 623"/>
                  <a:gd name="T28" fmla="*/ 63 w 3561"/>
                  <a:gd name="T29" fmla="*/ 1 h 623"/>
                  <a:gd name="T30" fmla="*/ 54 w 3561"/>
                  <a:gd name="T31" fmla="*/ 2 h 623"/>
                  <a:gd name="T32" fmla="*/ 47 w 3561"/>
                  <a:gd name="T33" fmla="*/ 5 h 623"/>
                  <a:gd name="T34" fmla="*/ 38 w 3561"/>
                  <a:gd name="T35" fmla="*/ 7 h 623"/>
                  <a:gd name="T36" fmla="*/ 32 w 3561"/>
                  <a:gd name="T37" fmla="*/ 12 h 623"/>
                  <a:gd name="T38" fmla="*/ 21 w 3561"/>
                  <a:gd name="T39" fmla="*/ 21 h 623"/>
                  <a:gd name="T40" fmla="*/ 11 w 3561"/>
                  <a:gd name="T41" fmla="*/ 32 h 623"/>
                  <a:gd name="T42" fmla="*/ 7 w 3561"/>
                  <a:gd name="T43" fmla="*/ 39 h 623"/>
                  <a:gd name="T44" fmla="*/ 5 w 3561"/>
                  <a:gd name="T45" fmla="*/ 47 h 623"/>
                  <a:gd name="T46" fmla="*/ 2 w 3561"/>
                  <a:gd name="T47" fmla="*/ 54 h 623"/>
                  <a:gd name="T48" fmla="*/ 1 w 3561"/>
                  <a:gd name="T49" fmla="*/ 63 h 623"/>
                  <a:gd name="T50" fmla="*/ 0 w 3561"/>
                  <a:gd name="T51" fmla="*/ 83 h 623"/>
                  <a:gd name="T52" fmla="*/ 0 w 3561"/>
                  <a:gd name="T53" fmla="*/ 623 h 623"/>
                  <a:gd name="T54" fmla="*/ 3561 w 3561"/>
                  <a:gd name="T55" fmla="*/ 623 h 623"/>
                  <a:gd name="T56" fmla="*/ 3561 w 3561"/>
                  <a:gd name="T57" fmla="*/ 83 h 62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561"/>
                  <a:gd name="T88" fmla="*/ 0 h 623"/>
                  <a:gd name="T89" fmla="*/ 3561 w 3561"/>
                  <a:gd name="T90" fmla="*/ 623 h 62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561" h="623">
                    <a:moveTo>
                      <a:pt x="3561" y="83"/>
                    </a:moveTo>
                    <a:lnTo>
                      <a:pt x="3559" y="63"/>
                    </a:lnTo>
                    <a:lnTo>
                      <a:pt x="3557" y="54"/>
                    </a:lnTo>
                    <a:lnTo>
                      <a:pt x="3556" y="47"/>
                    </a:lnTo>
                    <a:lnTo>
                      <a:pt x="3552" y="39"/>
                    </a:lnTo>
                    <a:lnTo>
                      <a:pt x="3549" y="32"/>
                    </a:lnTo>
                    <a:lnTo>
                      <a:pt x="3540" y="21"/>
                    </a:lnTo>
                    <a:lnTo>
                      <a:pt x="3528" y="12"/>
                    </a:lnTo>
                    <a:lnTo>
                      <a:pt x="3521" y="7"/>
                    </a:lnTo>
                    <a:lnTo>
                      <a:pt x="3514" y="5"/>
                    </a:lnTo>
                    <a:lnTo>
                      <a:pt x="3505" y="2"/>
                    </a:lnTo>
                    <a:lnTo>
                      <a:pt x="3497" y="1"/>
                    </a:lnTo>
                    <a:lnTo>
                      <a:pt x="3478" y="0"/>
                    </a:lnTo>
                    <a:lnTo>
                      <a:pt x="83" y="0"/>
                    </a:lnTo>
                    <a:lnTo>
                      <a:pt x="63" y="1"/>
                    </a:lnTo>
                    <a:lnTo>
                      <a:pt x="54" y="2"/>
                    </a:lnTo>
                    <a:lnTo>
                      <a:pt x="47" y="5"/>
                    </a:lnTo>
                    <a:lnTo>
                      <a:pt x="38" y="7"/>
                    </a:lnTo>
                    <a:lnTo>
                      <a:pt x="32" y="12"/>
                    </a:lnTo>
                    <a:lnTo>
                      <a:pt x="21" y="21"/>
                    </a:lnTo>
                    <a:lnTo>
                      <a:pt x="11" y="32"/>
                    </a:lnTo>
                    <a:lnTo>
                      <a:pt x="7" y="39"/>
                    </a:lnTo>
                    <a:lnTo>
                      <a:pt x="5" y="47"/>
                    </a:lnTo>
                    <a:lnTo>
                      <a:pt x="2" y="54"/>
                    </a:lnTo>
                    <a:lnTo>
                      <a:pt x="1" y="63"/>
                    </a:lnTo>
                    <a:lnTo>
                      <a:pt x="0" y="83"/>
                    </a:lnTo>
                    <a:lnTo>
                      <a:pt x="0" y="623"/>
                    </a:lnTo>
                    <a:lnTo>
                      <a:pt x="3561" y="623"/>
                    </a:lnTo>
                    <a:lnTo>
                      <a:pt x="3561" y="83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9" name="Freeform 21"/>
              <p:cNvSpPr>
                <a:spLocks/>
              </p:cNvSpPr>
              <p:nvPr/>
            </p:nvSpPr>
            <p:spPr bwMode="auto">
              <a:xfrm>
                <a:off x="2778" y="3281"/>
                <a:ext cx="890" cy="495"/>
              </a:xfrm>
              <a:custGeom>
                <a:avLst/>
                <a:gdLst>
                  <a:gd name="T0" fmla="*/ 0 w 3561"/>
                  <a:gd name="T1" fmla="*/ 1895 h 1978"/>
                  <a:gd name="T2" fmla="*/ 1 w 3561"/>
                  <a:gd name="T3" fmla="*/ 1914 h 1978"/>
                  <a:gd name="T4" fmla="*/ 2 w 3561"/>
                  <a:gd name="T5" fmla="*/ 1922 h 1978"/>
                  <a:gd name="T6" fmla="*/ 5 w 3561"/>
                  <a:gd name="T7" fmla="*/ 1931 h 1978"/>
                  <a:gd name="T8" fmla="*/ 7 w 3561"/>
                  <a:gd name="T9" fmla="*/ 1937 h 1978"/>
                  <a:gd name="T10" fmla="*/ 11 w 3561"/>
                  <a:gd name="T11" fmla="*/ 1945 h 1978"/>
                  <a:gd name="T12" fmla="*/ 21 w 3561"/>
                  <a:gd name="T13" fmla="*/ 1957 h 1978"/>
                  <a:gd name="T14" fmla="*/ 32 w 3561"/>
                  <a:gd name="T15" fmla="*/ 1965 h 1978"/>
                  <a:gd name="T16" fmla="*/ 38 w 3561"/>
                  <a:gd name="T17" fmla="*/ 1968 h 1978"/>
                  <a:gd name="T18" fmla="*/ 47 w 3561"/>
                  <a:gd name="T19" fmla="*/ 1973 h 1978"/>
                  <a:gd name="T20" fmla="*/ 54 w 3561"/>
                  <a:gd name="T21" fmla="*/ 1974 h 1978"/>
                  <a:gd name="T22" fmla="*/ 63 w 3561"/>
                  <a:gd name="T23" fmla="*/ 1976 h 1978"/>
                  <a:gd name="T24" fmla="*/ 83 w 3561"/>
                  <a:gd name="T25" fmla="*/ 1978 h 1978"/>
                  <a:gd name="T26" fmla="*/ 3478 w 3561"/>
                  <a:gd name="T27" fmla="*/ 1978 h 1978"/>
                  <a:gd name="T28" fmla="*/ 3482 w 3561"/>
                  <a:gd name="T29" fmla="*/ 1977 h 1978"/>
                  <a:gd name="T30" fmla="*/ 3487 w 3561"/>
                  <a:gd name="T31" fmla="*/ 1977 h 1978"/>
                  <a:gd name="T32" fmla="*/ 3492 w 3561"/>
                  <a:gd name="T33" fmla="*/ 1976 h 1978"/>
                  <a:gd name="T34" fmla="*/ 3497 w 3561"/>
                  <a:gd name="T35" fmla="*/ 1976 h 1978"/>
                  <a:gd name="T36" fmla="*/ 3505 w 3561"/>
                  <a:gd name="T37" fmla="*/ 1974 h 1978"/>
                  <a:gd name="T38" fmla="*/ 3509 w 3561"/>
                  <a:gd name="T39" fmla="*/ 1973 h 1978"/>
                  <a:gd name="T40" fmla="*/ 3514 w 3561"/>
                  <a:gd name="T41" fmla="*/ 1973 h 1978"/>
                  <a:gd name="T42" fmla="*/ 3521 w 3561"/>
                  <a:gd name="T43" fmla="*/ 1968 h 1978"/>
                  <a:gd name="T44" fmla="*/ 3524 w 3561"/>
                  <a:gd name="T45" fmla="*/ 1966 h 1978"/>
                  <a:gd name="T46" fmla="*/ 3528 w 3561"/>
                  <a:gd name="T47" fmla="*/ 1965 h 1978"/>
                  <a:gd name="T48" fmla="*/ 3534 w 3561"/>
                  <a:gd name="T49" fmla="*/ 1961 h 1978"/>
                  <a:gd name="T50" fmla="*/ 3540 w 3561"/>
                  <a:gd name="T51" fmla="*/ 1957 h 1978"/>
                  <a:gd name="T52" fmla="*/ 3544 w 3561"/>
                  <a:gd name="T53" fmla="*/ 1951 h 1978"/>
                  <a:gd name="T54" fmla="*/ 3549 w 3561"/>
                  <a:gd name="T55" fmla="*/ 1945 h 1978"/>
                  <a:gd name="T56" fmla="*/ 3550 w 3561"/>
                  <a:gd name="T57" fmla="*/ 1940 h 1978"/>
                  <a:gd name="T58" fmla="*/ 3552 w 3561"/>
                  <a:gd name="T59" fmla="*/ 1937 h 1978"/>
                  <a:gd name="T60" fmla="*/ 3556 w 3561"/>
                  <a:gd name="T61" fmla="*/ 1931 h 1978"/>
                  <a:gd name="T62" fmla="*/ 3556 w 3561"/>
                  <a:gd name="T63" fmla="*/ 1926 h 1978"/>
                  <a:gd name="T64" fmla="*/ 3557 w 3561"/>
                  <a:gd name="T65" fmla="*/ 1922 h 1978"/>
                  <a:gd name="T66" fmla="*/ 3559 w 3561"/>
                  <a:gd name="T67" fmla="*/ 1914 h 1978"/>
                  <a:gd name="T68" fmla="*/ 3559 w 3561"/>
                  <a:gd name="T69" fmla="*/ 1908 h 1978"/>
                  <a:gd name="T70" fmla="*/ 3560 w 3561"/>
                  <a:gd name="T71" fmla="*/ 1904 h 1978"/>
                  <a:gd name="T72" fmla="*/ 3560 w 3561"/>
                  <a:gd name="T73" fmla="*/ 1899 h 1978"/>
                  <a:gd name="T74" fmla="*/ 3561 w 3561"/>
                  <a:gd name="T75" fmla="*/ 1895 h 1978"/>
                  <a:gd name="T76" fmla="*/ 3561 w 3561"/>
                  <a:gd name="T77" fmla="*/ 0 h 1978"/>
                  <a:gd name="T78" fmla="*/ 0 w 3561"/>
                  <a:gd name="T79" fmla="*/ 0 h 1978"/>
                  <a:gd name="T80" fmla="*/ 0 w 3561"/>
                  <a:gd name="T81" fmla="*/ 1895 h 19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561"/>
                  <a:gd name="T124" fmla="*/ 0 h 1978"/>
                  <a:gd name="T125" fmla="*/ 3561 w 3561"/>
                  <a:gd name="T126" fmla="*/ 1978 h 19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561" h="1978">
                    <a:moveTo>
                      <a:pt x="0" y="1895"/>
                    </a:moveTo>
                    <a:lnTo>
                      <a:pt x="1" y="1914"/>
                    </a:lnTo>
                    <a:lnTo>
                      <a:pt x="2" y="1922"/>
                    </a:lnTo>
                    <a:lnTo>
                      <a:pt x="5" y="1931"/>
                    </a:lnTo>
                    <a:lnTo>
                      <a:pt x="7" y="1937"/>
                    </a:lnTo>
                    <a:lnTo>
                      <a:pt x="11" y="1945"/>
                    </a:lnTo>
                    <a:lnTo>
                      <a:pt x="21" y="1957"/>
                    </a:lnTo>
                    <a:lnTo>
                      <a:pt x="32" y="1965"/>
                    </a:lnTo>
                    <a:lnTo>
                      <a:pt x="38" y="1968"/>
                    </a:lnTo>
                    <a:lnTo>
                      <a:pt x="47" y="1973"/>
                    </a:lnTo>
                    <a:lnTo>
                      <a:pt x="54" y="1974"/>
                    </a:lnTo>
                    <a:lnTo>
                      <a:pt x="63" y="1976"/>
                    </a:lnTo>
                    <a:lnTo>
                      <a:pt x="83" y="1978"/>
                    </a:lnTo>
                    <a:lnTo>
                      <a:pt x="3478" y="1978"/>
                    </a:lnTo>
                    <a:lnTo>
                      <a:pt x="3482" y="1977"/>
                    </a:lnTo>
                    <a:lnTo>
                      <a:pt x="3487" y="1977"/>
                    </a:lnTo>
                    <a:lnTo>
                      <a:pt x="3492" y="1976"/>
                    </a:lnTo>
                    <a:lnTo>
                      <a:pt x="3497" y="1976"/>
                    </a:lnTo>
                    <a:lnTo>
                      <a:pt x="3505" y="1974"/>
                    </a:lnTo>
                    <a:lnTo>
                      <a:pt x="3509" y="1973"/>
                    </a:lnTo>
                    <a:lnTo>
                      <a:pt x="3514" y="1973"/>
                    </a:lnTo>
                    <a:lnTo>
                      <a:pt x="3521" y="1968"/>
                    </a:lnTo>
                    <a:lnTo>
                      <a:pt x="3524" y="1966"/>
                    </a:lnTo>
                    <a:lnTo>
                      <a:pt x="3528" y="1965"/>
                    </a:lnTo>
                    <a:lnTo>
                      <a:pt x="3534" y="1961"/>
                    </a:lnTo>
                    <a:lnTo>
                      <a:pt x="3540" y="1957"/>
                    </a:lnTo>
                    <a:lnTo>
                      <a:pt x="3544" y="1951"/>
                    </a:lnTo>
                    <a:lnTo>
                      <a:pt x="3549" y="1945"/>
                    </a:lnTo>
                    <a:lnTo>
                      <a:pt x="3550" y="1940"/>
                    </a:lnTo>
                    <a:lnTo>
                      <a:pt x="3552" y="1937"/>
                    </a:lnTo>
                    <a:lnTo>
                      <a:pt x="3556" y="1931"/>
                    </a:lnTo>
                    <a:lnTo>
                      <a:pt x="3556" y="1926"/>
                    </a:lnTo>
                    <a:lnTo>
                      <a:pt x="3557" y="1922"/>
                    </a:lnTo>
                    <a:lnTo>
                      <a:pt x="3559" y="1914"/>
                    </a:lnTo>
                    <a:lnTo>
                      <a:pt x="3559" y="1908"/>
                    </a:lnTo>
                    <a:lnTo>
                      <a:pt x="3560" y="1904"/>
                    </a:lnTo>
                    <a:lnTo>
                      <a:pt x="3560" y="1899"/>
                    </a:lnTo>
                    <a:lnTo>
                      <a:pt x="3561" y="1895"/>
                    </a:lnTo>
                    <a:lnTo>
                      <a:pt x="3561" y="0"/>
                    </a:lnTo>
                    <a:lnTo>
                      <a:pt x="0" y="0"/>
                    </a:lnTo>
                    <a:lnTo>
                      <a:pt x="0" y="1895"/>
                    </a:lnTo>
                    <a:close/>
                  </a:path>
                </a:pathLst>
              </a:custGeom>
              <a:solidFill>
                <a:srgbClr val="EBD8A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0" name="Line 22"/>
              <p:cNvSpPr>
                <a:spLocks noChangeShapeType="1"/>
              </p:cNvSpPr>
              <p:nvPr/>
            </p:nvSpPr>
            <p:spPr bwMode="auto">
              <a:xfrm>
                <a:off x="2780" y="3612"/>
                <a:ext cx="8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1" name="Line 23"/>
              <p:cNvSpPr>
                <a:spLocks noChangeShapeType="1"/>
              </p:cNvSpPr>
              <p:nvPr/>
            </p:nvSpPr>
            <p:spPr bwMode="auto">
              <a:xfrm>
                <a:off x="2780" y="3447"/>
                <a:ext cx="8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2" name="Line 24"/>
              <p:cNvSpPr>
                <a:spLocks noChangeShapeType="1"/>
              </p:cNvSpPr>
              <p:nvPr/>
            </p:nvSpPr>
            <p:spPr bwMode="auto">
              <a:xfrm>
                <a:off x="2780" y="3282"/>
                <a:ext cx="89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3" name="Line 25"/>
              <p:cNvSpPr>
                <a:spLocks noChangeShapeType="1"/>
              </p:cNvSpPr>
              <p:nvPr/>
            </p:nvSpPr>
            <p:spPr bwMode="auto">
              <a:xfrm>
                <a:off x="2996" y="3291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4" name="Line 26"/>
              <p:cNvSpPr>
                <a:spLocks noChangeShapeType="1"/>
              </p:cNvSpPr>
              <p:nvPr/>
            </p:nvSpPr>
            <p:spPr bwMode="auto">
              <a:xfrm>
                <a:off x="3219" y="3291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5" name="Line 27"/>
              <p:cNvSpPr>
                <a:spLocks noChangeShapeType="1"/>
              </p:cNvSpPr>
              <p:nvPr/>
            </p:nvSpPr>
            <p:spPr bwMode="auto">
              <a:xfrm>
                <a:off x="3442" y="3291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5053" y="2525"/>
              <a:ext cx="581" cy="429"/>
              <a:chOff x="3798" y="3117"/>
              <a:chExt cx="909" cy="668"/>
            </a:xfrm>
          </p:grpSpPr>
          <p:sp>
            <p:nvSpPr>
              <p:cNvPr id="3198" name="Freeform 29"/>
              <p:cNvSpPr>
                <a:spLocks/>
              </p:cNvSpPr>
              <p:nvPr/>
            </p:nvSpPr>
            <p:spPr bwMode="auto">
              <a:xfrm>
                <a:off x="3798" y="3117"/>
                <a:ext cx="909" cy="668"/>
              </a:xfrm>
              <a:custGeom>
                <a:avLst/>
                <a:gdLst>
                  <a:gd name="T0" fmla="*/ 3624 w 3624"/>
                  <a:gd name="T1" fmla="*/ 85 h 2672"/>
                  <a:gd name="T2" fmla="*/ 3623 w 3624"/>
                  <a:gd name="T3" fmla="*/ 74 h 2672"/>
                  <a:gd name="T4" fmla="*/ 3622 w 3624"/>
                  <a:gd name="T5" fmla="*/ 64 h 2672"/>
                  <a:gd name="T6" fmla="*/ 3618 w 3624"/>
                  <a:gd name="T7" fmla="*/ 47 h 2672"/>
                  <a:gd name="T8" fmla="*/ 3614 w 3624"/>
                  <a:gd name="T9" fmla="*/ 38 h 2672"/>
                  <a:gd name="T10" fmla="*/ 3611 w 3624"/>
                  <a:gd name="T11" fmla="*/ 32 h 2672"/>
                  <a:gd name="T12" fmla="*/ 3602 w 3624"/>
                  <a:gd name="T13" fmla="*/ 21 h 2672"/>
                  <a:gd name="T14" fmla="*/ 3590 w 3624"/>
                  <a:gd name="T15" fmla="*/ 11 h 2672"/>
                  <a:gd name="T16" fmla="*/ 3583 w 3624"/>
                  <a:gd name="T17" fmla="*/ 7 h 2672"/>
                  <a:gd name="T18" fmla="*/ 3575 w 3624"/>
                  <a:gd name="T19" fmla="*/ 5 h 2672"/>
                  <a:gd name="T20" fmla="*/ 3566 w 3624"/>
                  <a:gd name="T21" fmla="*/ 2 h 2672"/>
                  <a:gd name="T22" fmla="*/ 3558 w 3624"/>
                  <a:gd name="T23" fmla="*/ 1 h 2672"/>
                  <a:gd name="T24" fmla="*/ 3539 w 3624"/>
                  <a:gd name="T25" fmla="*/ 0 h 2672"/>
                  <a:gd name="T26" fmla="*/ 85 w 3624"/>
                  <a:gd name="T27" fmla="*/ 0 h 2672"/>
                  <a:gd name="T28" fmla="*/ 64 w 3624"/>
                  <a:gd name="T29" fmla="*/ 1 h 2672"/>
                  <a:gd name="T30" fmla="*/ 47 w 3624"/>
                  <a:gd name="T31" fmla="*/ 5 h 2672"/>
                  <a:gd name="T32" fmla="*/ 38 w 3624"/>
                  <a:gd name="T33" fmla="*/ 7 h 2672"/>
                  <a:gd name="T34" fmla="*/ 32 w 3624"/>
                  <a:gd name="T35" fmla="*/ 11 h 2672"/>
                  <a:gd name="T36" fmla="*/ 21 w 3624"/>
                  <a:gd name="T37" fmla="*/ 21 h 2672"/>
                  <a:gd name="T38" fmla="*/ 11 w 3624"/>
                  <a:gd name="T39" fmla="*/ 32 h 2672"/>
                  <a:gd name="T40" fmla="*/ 7 w 3624"/>
                  <a:gd name="T41" fmla="*/ 38 h 2672"/>
                  <a:gd name="T42" fmla="*/ 5 w 3624"/>
                  <a:gd name="T43" fmla="*/ 47 h 2672"/>
                  <a:gd name="T44" fmla="*/ 1 w 3624"/>
                  <a:gd name="T45" fmla="*/ 64 h 2672"/>
                  <a:gd name="T46" fmla="*/ 0 w 3624"/>
                  <a:gd name="T47" fmla="*/ 85 h 2672"/>
                  <a:gd name="T48" fmla="*/ 0 w 3624"/>
                  <a:gd name="T49" fmla="*/ 2587 h 2672"/>
                  <a:gd name="T50" fmla="*/ 1 w 3624"/>
                  <a:gd name="T51" fmla="*/ 2606 h 2672"/>
                  <a:gd name="T52" fmla="*/ 2 w 3624"/>
                  <a:gd name="T53" fmla="*/ 2614 h 2672"/>
                  <a:gd name="T54" fmla="*/ 5 w 3624"/>
                  <a:gd name="T55" fmla="*/ 2623 h 2672"/>
                  <a:gd name="T56" fmla="*/ 7 w 3624"/>
                  <a:gd name="T57" fmla="*/ 2631 h 2672"/>
                  <a:gd name="T58" fmla="*/ 11 w 3624"/>
                  <a:gd name="T59" fmla="*/ 2638 h 2672"/>
                  <a:gd name="T60" fmla="*/ 21 w 3624"/>
                  <a:gd name="T61" fmla="*/ 2650 h 2672"/>
                  <a:gd name="T62" fmla="*/ 32 w 3624"/>
                  <a:gd name="T63" fmla="*/ 2659 h 2672"/>
                  <a:gd name="T64" fmla="*/ 38 w 3624"/>
                  <a:gd name="T65" fmla="*/ 2662 h 2672"/>
                  <a:gd name="T66" fmla="*/ 47 w 3624"/>
                  <a:gd name="T67" fmla="*/ 2666 h 2672"/>
                  <a:gd name="T68" fmla="*/ 64 w 3624"/>
                  <a:gd name="T69" fmla="*/ 2670 h 2672"/>
                  <a:gd name="T70" fmla="*/ 73 w 3624"/>
                  <a:gd name="T71" fmla="*/ 2671 h 2672"/>
                  <a:gd name="T72" fmla="*/ 85 w 3624"/>
                  <a:gd name="T73" fmla="*/ 2672 h 2672"/>
                  <a:gd name="T74" fmla="*/ 3539 w 3624"/>
                  <a:gd name="T75" fmla="*/ 2672 h 2672"/>
                  <a:gd name="T76" fmla="*/ 3543 w 3624"/>
                  <a:gd name="T77" fmla="*/ 2671 h 2672"/>
                  <a:gd name="T78" fmla="*/ 3548 w 3624"/>
                  <a:gd name="T79" fmla="*/ 2671 h 2672"/>
                  <a:gd name="T80" fmla="*/ 3553 w 3624"/>
                  <a:gd name="T81" fmla="*/ 2670 h 2672"/>
                  <a:gd name="T82" fmla="*/ 3558 w 3624"/>
                  <a:gd name="T83" fmla="*/ 2670 h 2672"/>
                  <a:gd name="T84" fmla="*/ 3566 w 3624"/>
                  <a:gd name="T85" fmla="*/ 2668 h 2672"/>
                  <a:gd name="T86" fmla="*/ 3575 w 3624"/>
                  <a:gd name="T87" fmla="*/ 2666 h 2672"/>
                  <a:gd name="T88" fmla="*/ 3583 w 3624"/>
                  <a:gd name="T89" fmla="*/ 2662 h 2672"/>
                  <a:gd name="T90" fmla="*/ 3586 w 3624"/>
                  <a:gd name="T91" fmla="*/ 2660 h 2672"/>
                  <a:gd name="T92" fmla="*/ 3590 w 3624"/>
                  <a:gd name="T93" fmla="*/ 2659 h 2672"/>
                  <a:gd name="T94" fmla="*/ 3596 w 3624"/>
                  <a:gd name="T95" fmla="*/ 2654 h 2672"/>
                  <a:gd name="T96" fmla="*/ 3602 w 3624"/>
                  <a:gd name="T97" fmla="*/ 2650 h 2672"/>
                  <a:gd name="T98" fmla="*/ 3606 w 3624"/>
                  <a:gd name="T99" fmla="*/ 2644 h 2672"/>
                  <a:gd name="T100" fmla="*/ 3611 w 3624"/>
                  <a:gd name="T101" fmla="*/ 2638 h 2672"/>
                  <a:gd name="T102" fmla="*/ 3612 w 3624"/>
                  <a:gd name="T103" fmla="*/ 2634 h 2672"/>
                  <a:gd name="T104" fmla="*/ 3614 w 3624"/>
                  <a:gd name="T105" fmla="*/ 2631 h 2672"/>
                  <a:gd name="T106" fmla="*/ 3618 w 3624"/>
                  <a:gd name="T107" fmla="*/ 2623 h 2672"/>
                  <a:gd name="T108" fmla="*/ 3620 w 3624"/>
                  <a:gd name="T109" fmla="*/ 2614 h 2672"/>
                  <a:gd name="T110" fmla="*/ 3622 w 3624"/>
                  <a:gd name="T111" fmla="*/ 2606 h 2672"/>
                  <a:gd name="T112" fmla="*/ 3622 w 3624"/>
                  <a:gd name="T113" fmla="*/ 2601 h 2672"/>
                  <a:gd name="T114" fmla="*/ 3623 w 3624"/>
                  <a:gd name="T115" fmla="*/ 2596 h 2672"/>
                  <a:gd name="T116" fmla="*/ 3623 w 3624"/>
                  <a:gd name="T117" fmla="*/ 2591 h 2672"/>
                  <a:gd name="T118" fmla="*/ 3624 w 3624"/>
                  <a:gd name="T119" fmla="*/ 2587 h 2672"/>
                  <a:gd name="T120" fmla="*/ 3624 w 3624"/>
                  <a:gd name="T121" fmla="*/ 85 h 267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624"/>
                  <a:gd name="T184" fmla="*/ 0 h 2672"/>
                  <a:gd name="T185" fmla="*/ 3624 w 3624"/>
                  <a:gd name="T186" fmla="*/ 2672 h 267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624" h="2672">
                    <a:moveTo>
                      <a:pt x="3624" y="85"/>
                    </a:moveTo>
                    <a:lnTo>
                      <a:pt x="3623" y="74"/>
                    </a:lnTo>
                    <a:lnTo>
                      <a:pt x="3622" y="64"/>
                    </a:lnTo>
                    <a:lnTo>
                      <a:pt x="3618" y="47"/>
                    </a:lnTo>
                    <a:lnTo>
                      <a:pt x="3614" y="38"/>
                    </a:lnTo>
                    <a:lnTo>
                      <a:pt x="3611" y="32"/>
                    </a:lnTo>
                    <a:lnTo>
                      <a:pt x="3602" y="21"/>
                    </a:lnTo>
                    <a:lnTo>
                      <a:pt x="3590" y="11"/>
                    </a:lnTo>
                    <a:lnTo>
                      <a:pt x="3583" y="7"/>
                    </a:lnTo>
                    <a:lnTo>
                      <a:pt x="3575" y="5"/>
                    </a:lnTo>
                    <a:lnTo>
                      <a:pt x="3566" y="2"/>
                    </a:lnTo>
                    <a:lnTo>
                      <a:pt x="3558" y="1"/>
                    </a:lnTo>
                    <a:lnTo>
                      <a:pt x="3539" y="0"/>
                    </a:lnTo>
                    <a:lnTo>
                      <a:pt x="85" y="0"/>
                    </a:lnTo>
                    <a:lnTo>
                      <a:pt x="64" y="1"/>
                    </a:lnTo>
                    <a:lnTo>
                      <a:pt x="47" y="5"/>
                    </a:lnTo>
                    <a:lnTo>
                      <a:pt x="38" y="7"/>
                    </a:lnTo>
                    <a:lnTo>
                      <a:pt x="32" y="11"/>
                    </a:lnTo>
                    <a:lnTo>
                      <a:pt x="21" y="21"/>
                    </a:lnTo>
                    <a:lnTo>
                      <a:pt x="11" y="32"/>
                    </a:lnTo>
                    <a:lnTo>
                      <a:pt x="7" y="38"/>
                    </a:lnTo>
                    <a:lnTo>
                      <a:pt x="5" y="47"/>
                    </a:lnTo>
                    <a:lnTo>
                      <a:pt x="1" y="64"/>
                    </a:lnTo>
                    <a:lnTo>
                      <a:pt x="0" y="85"/>
                    </a:lnTo>
                    <a:lnTo>
                      <a:pt x="0" y="2587"/>
                    </a:lnTo>
                    <a:lnTo>
                      <a:pt x="1" y="2606"/>
                    </a:lnTo>
                    <a:lnTo>
                      <a:pt x="2" y="2614"/>
                    </a:lnTo>
                    <a:lnTo>
                      <a:pt x="5" y="2623"/>
                    </a:lnTo>
                    <a:lnTo>
                      <a:pt x="7" y="2631"/>
                    </a:lnTo>
                    <a:lnTo>
                      <a:pt x="11" y="2638"/>
                    </a:lnTo>
                    <a:lnTo>
                      <a:pt x="21" y="2650"/>
                    </a:lnTo>
                    <a:lnTo>
                      <a:pt x="32" y="2659"/>
                    </a:lnTo>
                    <a:lnTo>
                      <a:pt x="38" y="2662"/>
                    </a:lnTo>
                    <a:lnTo>
                      <a:pt x="47" y="2666"/>
                    </a:lnTo>
                    <a:lnTo>
                      <a:pt x="64" y="2670"/>
                    </a:lnTo>
                    <a:lnTo>
                      <a:pt x="73" y="2671"/>
                    </a:lnTo>
                    <a:lnTo>
                      <a:pt x="85" y="2672"/>
                    </a:lnTo>
                    <a:lnTo>
                      <a:pt x="3539" y="2672"/>
                    </a:lnTo>
                    <a:lnTo>
                      <a:pt x="3543" y="2671"/>
                    </a:lnTo>
                    <a:lnTo>
                      <a:pt x="3548" y="2671"/>
                    </a:lnTo>
                    <a:lnTo>
                      <a:pt x="3553" y="2670"/>
                    </a:lnTo>
                    <a:lnTo>
                      <a:pt x="3558" y="2670"/>
                    </a:lnTo>
                    <a:lnTo>
                      <a:pt x="3566" y="2668"/>
                    </a:lnTo>
                    <a:lnTo>
                      <a:pt x="3575" y="2666"/>
                    </a:lnTo>
                    <a:lnTo>
                      <a:pt x="3583" y="2662"/>
                    </a:lnTo>
                    <a:lnTo>
                      <a:pt x="3586" y="2660"/>
                    </a:lnTo>
                    <a:lnTo>
                      <a:pt x="3590" y="2659"/>
                    </a:lnTo>
                    <a:lnTo>
                      <a:pt x="3596" y="2654"/>
                    </a:lnTo>
                    <a:lnTo>
                      <a:pt x="3602" y="2650"/>
                    </a:lnTo>
                    <a:lnTo>
                      <a:pt x="3606" y="2644"/>
                    </a:lnTo>
                    <a:lnTo>
                      <a:pt x="3611" y="2638"/>
                    </a:lnTo>
                    <a:lnTo>
                      <a:pt x="3612" y="2634"/>
                    </a:lnTo>
                    <a:lnTo>
                      <a:pt x="3614" y="2631"/>
                    </a:lnTo>
                    <a:lnTo>
                      <a:pt x="3618" y="2623"/>
                    </a:lnTo>
                    <a:lnTo>
                      <a:pt x="3620" y="2614"/>
                    </a:lnTo>
                    <a:lnTo>
                      <a:pt x="3622" y="2606"/>
                    </a:lnTo>
                    <a:lnTo>
                      <a:pt x="3622" y="2601"/>
                    </a:lnTo>
                    <a:lnTo>
                      <a:pt x="3623" y="2596"/>
                    </a:lnTo>
                    <a:lnTo>
                      <a:pt x="3623" y="2591"/>
                    </a:lnTo>
                    <a:lnTo>
                      <a:pt x="3624" y="2587"/>
                    </a:lnTo>
                    <a:lnTo>
                      <a:pt x="3624" y="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" name="Freeform 30"/>
              <p:cNvSpPr>
                <a:spLocks/>
              </p:cNvSpPr>
              <p:nvPr/>
            </p:nvSpPr>
            <p:spPr bwMode="auto">
              <a:xfrm>
                <a:off x="3807" y="3127"/>
                <a:ext cx="890" cy="155"/>
              </a:xfrm>
              <a:custGeom>
                <a:avLst/>
                <a:gdLst>
                  <a:gd name="T0" fmla="*/ 3561 w 3561"/>
                  <a:gd name="T1" fmla="*/ 83 h 623"/>
                  <a:gd name="T2" fmla="*/ 3559 w 3561"/>
                  <a:gd name="T3" fmla="*/ 63 h 623"/>
                  <a:gd name="T4" fmla="*/ 3557 w 3561"/>
                  <a:gd name="T5" fmla="*/ 54 h 623"/>
                  <a:gd name="T6" fmla="*/ 3556 w 3561"/>
                  <a:gd name="T7" fmla="*/ 47 h 623"/>
                  <a:gd name="T8" fmla="*/ 3552 w 3561"/>
                  <a:gd name="T9" fmla="*/ 39 h 623"/>
                  <a:gd name="T10" fmla="*/ 3549 w 3561"/>
                  <a:gd name="T11" fmla="*/ 32 h 623"/>
                  <a:gd name="T12" fmla="*/ 3540 w 3561"/>
                  <a:gd name="T13" fmla="*/ 21 h 623"/>
                  <a:gd name="T14" fmla="*/ 3528 w 3561"/>
                  <a:gd name="T15" fmla="*/ 12 h 623"/>
                  <a:gd name="T16" fmla="*/ 3521 w 3561"/>
                  <a:gd name="T17" fmla="*/ 7 h 623"/>
                  <a:gd name="T18" fmla="*/ 3514 w 3561"/>
                  <a:gd name="T19" fmla="*/ 5 h 623"/>
                  <a:gd name="T20" fmla="*/ 3505 w 3561"/>
                  <a:gd name="T21" fmla="*/ 2 h 623"/>
                  <a:gd name="T22" fmla="*/ 3497 w 3561"/>
                  <a:gd name="T23" fmla="*/ 1 h 623"/>
                  <a:gd name="T24" fmla="*/ 3478 w 3561"/>
                  <a:gd name="T25" fmla="*/ 0 h 623"/>
                  <a:gd name="T26" fmla="*/ 83 w 3561"/>
                  <a:gd name="T27" fmla="*/ 0 h 623"/>
                  <a:gd name="T28" fmla="*/ 63 w 3561"/>
                  <a:gd name="T29" fmla="*/ 1 h 623"/>
                  <a:gd name="T30" fmla="*/ 54 w 3561"/>
                  <a:gd name="T31" fmla="*/ 2 h 623"/>
                  <a:gd name="T32" fmla="*/ 47 w 3561"/>
                  <a:gd name="T33" fmla="*/ 5 h 623"/>
                  <a:gd name="T34" fmla="*/ 38 w 3561"/>
                  <a:gd name="T35" fmla="*/ 7 h 623"/>
                  <a:gd name="T36" fmla="*/ 32 w 3561"/>
                  <a:gd name="T37" fmla="*/ 12 h 623"/>
                  <a:gd name="T38" fmla="*/ 21 w 3561"/>
                  <a:gd name="T39" fmla="*/ 21 h 623"/>
                  <a:gd name="T40" fmla="*/ 11 w 3561"/>
                  <a:gd name="T41" fmla="*/ 32 h 623"/>
                  <a:gd name="T42" fmla="*/ 7 w 3561"/>
                  <a:gd name="T43" fmla="*/ 39 h 623"/>
                  <a:gd name="T44" fmla="*/ 5 w 3561"/>
                  <a:gd name="T45" fmla="*/ 47 h 623"/>
                  <a:gd name="T46" fmla="*/ 2 w 3561"/>
                  <a:gd name="T47" fmla="*/ 54 h 623"/>
                  <a:gd name="T48" fmla="*/ 1 w 3561"/>
                  <a:gd name="T49" fmla="*/ 63 h 623"/>
                  <a:gd name="T50" fmla="*/ 0 w 3561"/>
                  <a:gd name="T51" fmla="*/ 83 h 623"/>
                  <a:gd name="T52" fmla="*/ 0 w 3561"/>
                  <a:gd name="T53" fmla="*/ 623 h 623"/>
                  <a:gd name="T54" fmla="*/ 3561 w 3561"/>
                  <a:gd name="T55" fmla="*/ 623 h 623"/>
                  <a:gd name="T56" fmla="*/ 3561 w 3561"/>
                  <a:gd name="T57" fmla="*/ 83 h 62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561"/>
                  <a:gd name="T88" fmla="*/ 0 h 623"/>
                  <a:gd name="T89" fmla="*/ 3561 w 3561"/>
                  <a:gd name="T90" fmla="*/ 623 h 62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561" h="623">
                    <a:moveTo>
                      <a:pt x="3561" y="83"/>
                    </a:moveTo>
                    <a:lnTo>
                      <a:pt x="3559" y="63"/>
                    </a:lnTo>
                    <a:lnTo>
                      <a:pt x="3557" y="54"/>
                    </a:lnTo>
                    <a:lnTo>
                      <a:pt x="3556" y="47"/>
                    </a:lnTo>
                    <a:lnTo>
                      <a:pt x="3552" y="39"/>
                    </a:lnTo>
                    <a:lnTo>
                      <a:pt x="3549" y="32"/>
                    </a:lnTo>
                    <a:lnTo>
                      <a:pt x="3540" y="21"/>
                    </a:lnTo>
                    <a:lnTo>
                      <a:pt x="3528" y="12"/>
                    </a:lnTo>
                    <a:lnTo>
                      <a:pt x="3521" y="7"/>
                    </a:lnTo>
                    <a:lnTo>
                      <a:pt x="3514" y="5"/>
                    </a:lnTo>
                    <a:lnTo>
                      <a:pt x="3505" y="2"/>
                    </a:lnTo>
                    <a:lnTo>
                      <a:pt x="3497" y="1"/>
                    </a:lnTo>
                    <a:lnTo>
                      <a:pt x="3478" y="0"/>
                    </a:lnTo>
                    <a:lnTo>
                      <a:pt x="83" y="0"/>
                    </a:lnTo>
                    <a:lnTo>
                      <a:pt x="63" y="1"/>
                    </a:lnTo>
                    <a:lnTo>
                      <a:pt x="54" y="2"/>
                    </a:lnTo>
                    <a:lnTo>
                      <a:pt x="47" y="5"/>
                    </a:lnTo>
                    <a:lnTo>
                      <a:pt x="38" y="7"/>
                    </a:lnTo>
                    <a:lnTo>
                      <a:pt x="32" y="12"/>
                    </a:lnTo>
                    <a:lnTo>
                      <a:pt x="21" y="21"/>
                    </a:lnTo>
                    <a:lnTo>
                      <a:pt x="11" y="32"/>
                    </a:lnTo>
                    <a:lnTo>
                      <a:pt x="7" y="39"/>
                    </a:lnTo>
                    <a:lnTo>
                      <a:pt x="5" y="47"/>
                    </a:lnTo>
                    <a:lnTo>
                      <a:pt x="2" y="54"/>
                    </a:lnTo>
                    <a:lnTo>
                      <a:pt x="1" y="63"/>
                    </a:lnTo>
                    <a:lnTo>
                      <a:pt x="0" y="83"/>
                    </a:lnTo>
                    <a:lnTo>
                      <a:pt x="0" y="623"/>
                    </a:lnTo>
                    <a:lnTo>
                      <a:pt x="3561" y="623"/>
                    </a:lnTo>
                    <a:lnTo>
                      <a:pt x="3561" y="83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0" name="Freeform 31"/>
              <p:cNvSpPr>
                <a:spLocks/>
              </p:cNvSpPr>
              <p:nvPr/>
            </p:nvSpPr>
            <p:spPr bwMode="auto">
              <a:xfrm>
                <a:off x="3807" y="3282"/>
                <a:ext cx="890" cy="495"/>
              </a:xfrm>
              <a:custGeom>
                <a:avLst/>
                <a:gdLst>
                  <a:gd name="T0" fmla="*/ 0 w 3561"/>
                  <a:gd name="T1" fmla="*/ 1895 h 1978"/>
                  <a:gd name="T2" fmla="*/ 1 w 3561"/>
                  <a:gd name="T3" fmla="*/ 1914 h 1978"/>
                  <a:gd name="T4" fmla="*/ 2 w 3561"/>
                  <a:gd name="T5" fmla="*/ 1922 h 1978"/>
                  <a:gd name="T6" fmla="*/ 5 w 3561"/>
                  <a:gd name="T7" fmla="*/ 1931 h 1978"/>
                  <a:gd name="T8" fmla="*/ 7 w 3561"/>
                  <a:gd name="T9" fmla="*/ 1937 h 1978"/>
                  <a:gd name="T10" fmla="*/ 11 w 3561"/>
                  <a:gd name="T11" fmla="*/ 1945 h 1978"/>
                  <a:gd name="T12" fmla="*/ 21 w 3561"/>
                  <a:gd name="T13" fmla="*/ 1957 h 1978"/>
                  <a:gd name="T14" fmla="*/ 32 w 3561"/>
                  <a:gd name="T15" fmla="*/ 1965 h 1978"/>
                  <a:gd name="T16" fmla="*/ 38 w 3561"/>
                  <a:gd name="T17" fmla="*/ 1968 h 1978"/>
                  <a:gd name="T18" fmla="*/ 47 w 3561"/>
                  <a:gd name="T19" fmla="*/ 1973 h 1978"/>
                  <a:gd name="T20" fmla="*/ 54 w 3561"/>
                  <a:gd name="T21" fmla="*/ 1974 h 1978"/>
                  <a:gd name="T22" fmla="*/ 63 w 3561"/>
                  <a:gd name="T23" fmla="*/ 1976 h 1978"/>
                  <a:gd name="T24" fmla="*/ 83 w 3561"/>
                  <a:gd name="T25" fmla="*/ 1978 h 1978"/>
                  <a:gd name="T26" fmla="*/ 3478 w 3561"/>
                  <a:gd name="T27" fmla="*/ 1978 h 1978"/>
                  <a:gd name="T28" fmla="*/ 3482 w 3561"/>
                  <a:gd name="T29" fmla="*/ 1977 h 1978"/>
                  <a:gd name="T30" fmla="*/ 3487 w 3561"/>
                  <a:gd name="T31" fmla="*/ 1977 h 1978"/>
                  <a:gd name="T32" fmla="*/ 3492 w 3561"/>
                  <a:gd name="T33" fmla="*/ 1976 h 1978"/>
                  <a:gd name="T34" fmla="*/ 3497 w 3561"/>
                  <a:gd name="T35" fmla="*/ 1976 h 1978"/>
                  <a:gd name="T36" fmla="*/ 3505 w 3561"/>
                  <a:gd name="T37" fmla="*/ 1974 h 1978"/>
                  <a:gd name="T38" fmla="*/ 3509 w 3561"/>
                  <a:gd name="T39" fmla="*/ 1973 h 1978"/>
                  <a:gd name="T40" fmla="*/ 3514 w 3561"/>
                  <a:gd name="T41" fmla="*/ 1973 h 1978"/>
                  <a:gd name="T42" fmla="*/ 3521 w 3561"/>
                  <a:gd name="T43" fmla="*/ 1968 h 1978"/>
                  <a:gd name="T44" fmla="*/ 3524 w 3561"/>
                  <a:gd name="T45" fmla="*/ 1966 h 1978"/>
                  <a:gd name="T46" fmla="*/ 3528 w 3561"/>
                  <a:gd name="T47" fmla="*/ 1965 h 1978"/>
                  <a:gd name="T48" fmla="*/ 3534 w 3561"/>
                  <a:gd name="T49" fmla="*/ 1961 h 1978"/>
                  <a:gd name="T50" fmla="*/ 3540 w 3561"/>
                  <a:gd name="T51" fmla="*/ 1957 h 1978"/>
                  <a:gd name="T52" fmla="*/ 3544 w 3561"/>
                  <a:gd name="T53" fmla="*/ 1951 h 1978"/>
                  <a:gd name="T54" fmla="*/ 3549 w 3561"/>
                  <a:gd name="T55" fmla="*/ 1945 h 1978"/>
                  <a:gd name="T56" fmla="*/ 3550 w 3561"/>
                  <a:gd name="T57" fmla="*/ 1940 h 1978"/>
                  <a:gd name="T58" fmla="*/ 3552 w 3561"/>
                  <a:gd name="T59" fmla="*/ 1937 h 1978"/>
                  <a:gd name="T60" fmla="*/ 3556 w 3561"/>
                  <a:gd name="T61" fmla="*/ 1931 h 1978"/>
                  <a:gd name="T62" fmla="*/ 3556 w 3561"/>
                  <a:gd name="T63" fmla="*/ 1926 h 1978"/>
                  <a:gd name="T64" fmla="*/ 3557 w 3561"/>
                  <a:gd name="T65" fmla="*/ 1922 h 1978"/>
                  <a:gd name="T66" fmla="*/ 3559 w 3561"/>
                  <a:gd name="T67" fmla="*/ 1914 h 1978"/>
                  <a:gd name="T68" fmla="*/ 3559 w 3561"/>
                  <a:gd name="T69" fmla="*/ 1908 h 1978"/>
                  <a:gd name="T70" fmla="*/ 3560 w 3561"/>
                  <a:gd name="T71" fmla="*/ 1904 h 1978"/>
                  <a:gd name="T72" fmla="*/ 3560 w 3561"/>
                  <a:gd name="T73" fmla="*/ 1899 h 1978"/>
                  <a:gd name="T74" fmla="*/ 3561 w 3561"/>
                  <a:gd name="T75" fmla="*/ 1895 h 1978"/>
                  <a:gd name="T76" fmla="*/ 3561 w 3561"/>
                  <a:gd name="T77" fmla="*/ 0 h 1978"/>
                  <a:gd name="T78" fmla="*/ 0 w 3561"/>
                  <a:gd name="T79" fmla="*/ 0 h 1978"/>
                  <a:gd name="T80" fmla="*/ 0 w 3561"/>
                  <a:gd name="T81" fmla="*/ 1895 h 19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561"/>
                  <a:gd name="T124" fmla="*/ 0 h 1978"/>
                  <a:gd name="T125" fmla="*/ 3561 w 3561"/>
                  <a:gd name="T126" fmla="*/ 1978 h 19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561" h="1978">
                    <a:moveTo>
                      <a:pt x="0" y="1895"/>
                    </a:moveTo>
                    <a:lnTo>
                      <a:pt x="1" y="1914"/>
                    </a:lnTo>
                    <a:lnTo>
                      <a:pt x="2" y="1922"/>
                    </a:lnTo>
                    <a:lnTo>
                      <a:pt x="5" y="1931"/>
                    </a:lnTo>
                    <a:lnTo>
                      <a:pt x="7" y="1937"/>
                    </a:lnTo>
                    <a:lnTo>
                      <a:pt x="11" y="1945"/>
                    </a:lnTo>
                    <a:lnTo>
                      <a:pt x="21" y="1957"/>
                    </a:lnTo>
                    <a:lnTo>
                      <a:pt x="32" y="1965"/>
                    </a:lnTo>
                    <a:lnTo>
                      <a:pt x="38" y="1968"/>
                    </a:lnTo>
                    <a:lnTo>
                      <a:pt x="47" y="1973"/>
                    </a:lnTo>
                    <a:lnTo>
                      <a:pt x="54" y="1974"/>
                    </a:lnTo>
                    <a:lnTo>
                      <a:pt x="63" y="1976"/>
                    </a:lnTo>
                    <a:lnTo>
                      <a:pt x="83" y="1978"/>
                    </a:lnTo>
                    <a:lnTo>
                      <a:pt x="3478" y="1978"/>
                    </a:lnTo>
                    <a:lnTo>
                      <a:pt x="3482" y="1977"/>
                    </a:lnTo>
                    <a:lnTo>
                      <a:pt x="3487" y="1977"/>
                    </a:lnTo>
                    <a:lnTo>
                      <a:pt x="3492" y="1976"/>
                    </a:lnTo>
                    <a:lnTo>
                      <a:pt x="3497" y="1976"/>
                    </a:lnTo>
                    <a:lnTo>
                      <a:pt x="3505" y="1974"/>
                    </a:lnTo>
                    <a:lnTo>
                      <a:pt x="3509" y="1973"/>
                    </a:lnTo>
                    <a:lnTo>
                      <a:pt x="3514" y="1973"/>
                    </a:lnTo>
                    <a:lnTo>
                      <a:pt x="3521" y="1968"/>
                    </a:lnTo>
                    <a:lnTo>
                      <a:pt x="3524" y="1966"/>
                    </a:lnTo>
                    <a:lnTo>
                      <a:pt x="3528" y="1965"/>
                    </a:lnTo>
                    <a:lnTo>
                      <a:pt x="3534" y="1961"/>
                    </a:lnTo>
                    <a:lnTo>
                      <a:pt x="3540" y="1957"/>
                    </a:lnTo>
                    <a:lnTo>
                      <a:pt x="3544" y="1951"/>
                    </a:lnTo>
                    <a:lnTo>
                      <a:pt x="3549" y="1945"/>
                    </a:lnTo>
                    <a:lnTo>
                      <a:pt x="3550" y="1940"/>
                    </a:lnTo>
                    <a:lnTo>
                      <a:pt x="3552" y="1937"/>
                    </a:lnTo>
                    <a:lnTo>
                      <a:pt x="3556" y="1931"/>
                    </a:lnTo>
                    <a:lnTo>
                      <a:pt x="3556" y="1926"/>
                    </a:lnTo>
                    <a:lnTo>
                      <a:pt x="3557" y="1922"/>
                    </a:lnTo>
                    <a:lnTo>
                      <a:pt x="3559" y="1914"/>
                    </a:lnTo>
                    <a:lnTo>
                      <a:pt x="3559" y="1908"/>
                    </a:lnTo>
                    <a:lnTo>
                      <a:pt x="3560" y="1904"/>
                    </a:lnTo>
                    <a:lnTo>
                      <a:pt x="3560" y="1899"/>
                    </a:lnTo>
                    <a:lnTo>
                      <a:pt x="3561" y="1895"/>
                    </a:lnTo>
                    <a:lnTo>
                      <a:pt x="3561" y="0"/>
                    </a:lnTo>
                    <a:lnTo>
                      <a:pt x="0" y="0"/>
                    </a:lnTo>
                    <a:lnTo>
                      <a:pt x="0" y="1895"/>
                    </a:lnTo>
                    <a:close/>
                  </a:path>
                </a:pathLst>
              </a:custGeom>
              <a:solidFill>
                <a:srgbClr val="EBD8A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1" name="Line 32"/>
              <p:cNvSpPr>
                <a:spLocks noChangeShapeType="1"/>
              </p:cNvSpPr>
              <p:nvPr/>
            </p:nvSpPr>
            <p:spPr bwMode="auto">
              <a:xfrm>
                <a:off x="3809" y="3613"/>
                <a:ext cx="8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2" name="Line 33"/>
              <p:cNvSpPr>
                <a:spLocks noChangeShapeType="1"/>
              </p:cNvSpPr>
              <p:nvPr/>
            </p:nvSpPr>
            <p:spPr bwMode="auto">
              <a:xfrm>
                <a:off x="3809" y="3448"/>
                <a:ext cx="8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3" name="Line 34"/>
              <p:cNvSpPr>
                <a:spLocks noChangeShapeType="1"/>
              </p:cNvSpPr>
              <p:nvPr/>
            </p:nvSpPr>
            <p:spPr bwMode="auto">
              <a:xfrm>
                <a:off x="3809" y="3283"/>
                <a:ext cx="89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4" name="Line 35"/>
              <p:cNvSpPr>
                <a:spLocks noChangeShapeType="1"/>
              </p:cNvSpPr>
              <p:nvPr/>
            </p:nvSpPr>
            <p:spPr bwMode="auto">
              <a:xfrm>
                <a:off x="4025" y="3292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5" name="Line 36"/>
              <p:cNvSpPr>
                <a:spLocks noChangeShapeType="1"/>
              </p:cNvSpPr>
              <p:nvPr/>
            </p:nvSpPr>
            <p:spPr bwMode="auto">
              <a:xfrm>
                <a:off x="4248" y="3292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6" name="Line 37"/>
              <p:cNvSpPr>
                <a:spLocks noChangeShapeType="1"/>
              </p:cNvSpPr>
              <p:nvPr/>
            </p:nvSpPr>
            <p:spPr bwMode="auto">
              <a:xfrm>
                <a:off x="4471" y="3292"/>
                <a:ext cx="0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0" name="Line 38"/>
          <p:cNvSpPr>
            <a:spLocks noChangeShapeType="1"/>
          </p:cNvSpPr>
          <p:nvPr/>
        </p:nvSpPr>
        <p:spPr bwMode="auto">
          <a:xfrm flipH="1" flipV="1">
            <a:off x="6348413" y="3044825"/>
            <a:ext cx="806450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1" name="Line 39"/>
          <p:cNvSpPr>
            <a:spLocks noChangeShapeType="1"/>
          </p:cNvSpPr>
          <p:nvPr/>
        </p:nvSpPr>
        <p:spPr bwMode="auto">
          <a:xfrm flipH="1">
            <a:off x="6362700" y="4173538"/>
            <a:ext cx="1100138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2" name="Line 40"/>
          <p:cNvSpPr>
            <a:spLocks noChangeShapeType="1"/>
          </p:cNvSpPr>
          <p:nvPr/>
        </p:nvSpPr>
        <p:spPr bwMode="auto">
          <a:xfrm flipH="1" flipV="1">
            <a:off x="6380163" y="3408363"/>
            <a:ext cx="796925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3" name="Line 41"/>
          <p:cNvSpPr>
            <a:spLocks noChangeShapeType="1"/>
          </p:cNvSpPr>
          <p:nvPr/>
        </p:nvSpPr>
        <p:spPr bwMode="auto">
          <a:xfrm flipH="1">
            <a:off x="6359525" y="3959225"/>
            <a:ext cx="796925" cy="2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4" name="Line 42"/>
          <p:cNvSpPr>
            <a:spLocks noChangeShapeType="1"/>
          </p:cNvSpPr>
          <p:nvPr/>
        </p:nvSpPr>
        <p:spPr bwMode="auto">
          <a:xfrm flipH="1">
            <a:off x="6364288" y="4384675"/>
            <a:ext cx="1438275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5" name="Text Box 43"/>
          <p:cNvSpPr txBox="1">
            <a:spLocks noChangeArrowheads="1"/>
          </p:cNvSpPr>
          <p:nvPr/>
        </p:nvSpPr>
        <p:spPr bwMode="auto">
          <a:xfrm>
            <a:off x="5635625" y="1219200"/>
            <a:ext cx="3248025" cy="3365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  <a:latin typeface="Verdana" pitchFamily="34" charset="0"/>
                <a:ea typeface="MS PGothic" charset="-128"/>
                <a:cs typeface="Arial" pitchFamily="34" charset="0"/>
              </a:rPr>
              <a:t>Active Workload Management</a:t>
            </a:r>
          </a:p>
        </p:txBody>
      </p:sp>
      <p:sp>
        <p:nvSpPr>
          <p:cNvPr id="3086" name="Text Box 44"/>
          <p:cNvSpPr txBox="1">
            <a:spLocks noChangeArrowheads="1"/>
          </p:cNvSpPr>
          <p:nvPr/>
        </p:nvSpPr>
        <p:spPr bwMode="auto">
          <a:xfrm>
            <a:off x="4343400" y="4822825"/>
            <a:ext cx="9921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>
                <a:latin typeface="Verdana" pitchFamily="34" charset="0"/>
                <a:ea typeface="MS PGothic" charset="-128"/>
                <a:cs typeface="Arial" pitchFamily="34" charset="0"/>
              </a:rPr>
              <a:t>External Data</a:t>
            </a:r>
          </a:p>
        </p:txBody>
      </p:sp>
      <p:sp>
        <p:nvSpPr>
          <p:cNvPr id="3087" name="Text Box 45"/>
          <p:cNvSpPr txBox="1">
            <a:spLocks noChangeArrowheads="1"/>
          </p:cNvSpPr>
          <p:nvPr/>
        </p:nvSpPr>
        <p:spPr bwMode="auto">
          <a:xfrm>
            <a:off x="5508625" y="2139950"/>
            <a:ext cx="11096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Verdana" pitchFamily="34" charset="0"/>
                <a:ea typeface="MS PGothic" charset="-128"/>
                <a:cs typeface="Arial" pitchFamily="34" charset="0"/>
              </a:rPr>
              <a:t>Data </a:t>
            </a:r>
          </a:p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Verdana" pitchFamily="34" charset="0"/>
                <a:ea typeface="MS PGothic" charset="-128"/>
                <a:cs typeface="Arial" pitchFamily="34" charset="0"/>
              </a:rPr>
              <a:t>Lab</a:t>
            </a:r>
          </a:p>
        </p:txBody>
      </p:sp>
      <p:sp>
        <p:nvSpPr>
          <p:cNvPr id="3088" name="Text Box 46"/>
          <p:cNvSpPr txBox="1">
            <a:spLocks noChangeArrowheads="1"/>
          </p:cNvSpPr>
          <p:nvPr/>
        </p:nvSpPr>
        <p:spPr bwMode="auto">
          <a:xfrm>
            <a:off x="7091363" y="5051425"/>
            <a:ext cx="1701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Verdana" pitchFamily="34" charset="0"/>
                <a:ea typeface="MS PGothic" charset="-128"/>
                <a:cs typeface="Arial" pitchFamily="34" charset="0"/>
              </a:rPr>
              <a:t>Read only for Data Lab users</a:t>
            </a:r>
          </a:p>
        </p:txBody>
      </p:sp>
      <p:sp>
        <p:nvSpPr>
          <p:cNvPr id="3089" name="Text Box 47"/>
          <p:cNvSpPr txBox="1">
            <a:spLocks noChangeArrowheads="1"/>
          </p:cNvSpPr>
          <p:nvPr/>
        </p:nvSpPr>
        <p:spPr bwMode="auto">
          <a:xfrm>
            <a:off x="5546725" y="5051425"/>
            <a:ext cx="11636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Verdana" pitchFamily="34" charset="0"/>
                <a:ea typeface="MS PGothic" charset="-128"/>
                <a:cs typeface="Arial" pitchFamily="34" charset="0"/>
              </a:rPr>
              <a:t>Read, write</a:t>
            </a:r>
          </a:p>
        </p:txBody>
      </p:sp>
      <p:sp>
        <p:nvSpPr>
          <p:cNvPr id="3090" name="Line 48"/>
          <p:cNvSpPr>
            <a:spLocks noChangeShapeType="1"/>
          </p:cNvSpPr>
          <p:nvPr/>
        </p:nvSpPr>
        <p:spPr bwMode="auto">
          <a:xfrm>
            <a:off x="6702425" y="2249488"/>
            <a:ext cx="7938" cy="3389312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091" name="AutoShape 49"/>
          <p:cNvCxnSpPr>
            <a:cxnSpLocks noChangeShapeType="1"/>
            <a:endCxn id="3108" idx="1"/>
          </p:cNvCxnSpPr>
          <p:nvPr/>
        </p:nvCxnSpPr>
        <p:spPr bwMode="auto">
          <a:xfrm>
            <a:off x="5164138" y="4533900"/>
            <a:ext cx="576262" cy="149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92" name="AutoShape 50"/>
          <p:cNvCxnSpPr>
            <a:cxnSpLocks noChangeShapeType="1"/>
            <a:stCxn id="3192" idx="3"/>
            <a:endCxn id="3106" idx="1"/>
          </p:cNvCxnSpPr>
          <p:nvPr/>
        </p:nvCxnSpPr>
        <p:spPr bwMode="auto">
          <a:xfrm>
            <a:off x="5151438" y="2552700"/>
            <a:ext cx="588962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93" name="AutoShape 51"/>
          <p:cNvCxnSpPr>
            <a:cxnSpLocks noChangeShapeType="1"/>
            <a:stCxn id="3192" idx="3"/>
            <a:endCxn id="3107" idx="1"/>
          </p:cNvCxnSpPr>
          <p:nvPr/>
        </p:nvCxnSpPr>
        <p:spPr bwMode="auto">
          <a:xfrm>
            <a:off x="5151438" y="2552700"/>
            <a:ext cx="588962" cy="895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94" name="AutoShape 52"/>
          <p:cNvCxnSpPr>
            <a:cxnSpLocks noChangeShapeType="1"/>
            <a:endCxn id="3104" idx="1"/>
          </p:cNvCxnSpPr>
          <p:nvPr/>
        </p:nvCxnSpPr>
        <p:spPr bwMode="auto">
          <a:xfrm flipV="1">
            <a:off x="4903788" y="4065588"/>
            <a:ext cx="836612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514850" y="4141788"/>
            <a:ext cx="649288" cy="657225"/>
            <a:chOff x="3024" y="2448"/>
            <a:chExt cx="491" cy="497"/>
          </a:xfrm>
        </p:grpSpPr>
        <p:pic>
          <p:nvPicPr>
            <p:cNvPr id="3193" name="Picture 54" descr="XL green 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24" y="2448"/>
              <a:ext cx="395" cy="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94" name="Picture 55" descr="XL green 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0" y="2544"/>
              <a:ext cx="395" cy="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4419600" y="2141538"/>
            <a:ext cx="838200" cy="762000"/>
            <a:chOff x="2832" y="1008"/>
            <a:chExt cx="528" cy="480"/>
          </a:xfrm>
        </p:grpSpPr>
        <p:sp>
          <p:nvSpPr>
            <p:cNvPr id="3191" name="AutoShape 57"/>
            <p:cNvSpPr>
              <a:spLocks noChangeArrowheads="1"/>
            </p:cNvSpPr>
            <p:nvPr/>
          </p:nvSpPr>
          <p:spPr bwMode="gray">
            <a:xfrm>
              <a:off x="2832" y="1008"/>
              <a:ext cx="528" cy="480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2" name="Text Box 58"/>
            <p:cNvSpPr txBox="1">
              <a:spLocks noChangeArrowheads="1"/>
            </p:cNvSpPr>
            <p:nvPr/>
          </p:nvSpPr>
          <p:spPr bwMode="gray">
            <a:xfrm>
              <a:off x="2898" y="1104"/>
              <a:ext cx="395" cy="3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chemeClr val="bg1"/>
                  </a:solidFill>
                  <a:latin typeface="Verdana" pitchFamily="34" charset="0"/>
                  <a:ea typeface="MS PGothic" charset="-128"/>
                  <a:cs typeface="Arial" pitchFamily="34" charset="0"/>
                </a:rPr>
                <a:t>SAS</a:t>
              </a:r>
            </a:p>
            <a:p>
              <a:pPr eaLnBrk="0" hangingPunct="0"/>
              <a:r>
                <a:rPr lang="en-US" sz="1400" b="1">
                  <a:solidFill>
                    <a:schemeClr val="bg1"/>
                  </a:solidFill>
                  <a:latin typeface="Verdana" pitchFamily="34" charset="0"/>
                  <a:ea typeface="MS PGothic" charset="-128"/>
                  <a:cs typeface="Arial" pitchFamily="34" charset="0"/>
                </a:rPr>
                <a:t>data</a:t>
              </a:r>
            </a:p>
          </p:txBody>
        </p:sp>
      </p:grpSp>
      <p:cxnSp>
        <p:nvCxnSpPr>
          <p:cNvPr id="3097" name="AutoShape 59"/>
          <p:cNvCxnSpPr>
            <a:cxnSpLocks noChangeShapeType="1"/>
            <a:stCxn id="3103" idx="2"/>
            <a:endCxn id="3104" idx="1"/>
          </p:cNvCxnSpPr>
          <p:nvPr/>
        </p:nvCxnSpPr>
        <p:spPr bwMode="auto">
          <a:xfrm>
            <a:off x="4838700" y="3873500"/>
            <a:ext cx="901700" cy="1920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cxnSp>
        <p:nvCxnSpPr>
          <p:cNvPr id="3098" name="AutoShape 60"/>
          <p:cNvCxnSpPr>
            <a:cxnSpLocks noChangeShapeType="1"/>
            <a:stCxn id="3103" idx="3"/>
            <a:endCxn id="3107" idx="1"/>
          </p:cNvCxnSpPr>
          <p:nvPr/>
        </p:nvCxnSpPr>
        <p:spPr bwMode="auto">
          <a:xfrm flipV="1">
            <a:off x="5184775" y="3448050"/>
            <a:ext cx="555625" cy="134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</p:cxn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5740400" y="2689225"/>
            <a:ext cx="609600" cy="2203450"/>
            <a:chOff x="3760" y="1776"/>
            <a:chExt cx="384" cy="1388"/>
          </a:xfrm>
        </p:grpSpPr>
        <p:sp>
          <p:nvSpPr>
            <p:cNvPr id="3104" name="AutoShape 62"/>
            <p:cNvSpPr>
              <a:spLocks noChangeArrowheads="1"/>
            </p:cNvSpPr>
            <p:nvPr/>
          </p:nvSpPr>
          <p:spPr bwMode="auto">
            <a:xfrm>
              <a:off x="3760" y="2511"/>
              <a:ext cx="384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3829" y="2535"/>
              <a:ext cx="246" cy="204"/>
              <a:chOff x="3839" y="2535"/>
              <a:chExt cx="246" cy="191"/>
            </a:xfrm>
          </p:grpSpPr>
          <p:grpSp>
            <p:nvGrpSpPr>
              <p:cNvPr id="10" name="Group 64"/>
              <p:cNvGrpSpPr>
                <a:grpSpLocks/>
              </p:cNvGrpSpPr>
              <p:nvPr/>
            </p:nvGrpSpPr>
            <p:grpSpPr bwMode="auto">
              <a:xfrm>
                <a:off x="3839" y="2535"/>
                <a:ext cx="202" cy="123"/>
                <a:chOff x="2769" y="3116"/>
                <a:chExt cx="909" cy="668"/>
              </a:xfrm>
            </p:grpSpPr>
            <p:sp>
              <p:nvSpPr>
                <p:cNvPr id="3182" name="Freeform 65"/>
                <p:cNvSpPr>
                  <a:spLocks/>
                </p:cNvSpPr>
                <p:nvPr/>
              </p:nvSpPr>
              <p:spPr bwMode="auto">
                <a:xfrm>
                  <a:off x="2769" y="3116"/>
                  <a:ext cx="909" cy="668"/>
                </a:xfrm>
                <a:custGeom>
                  <a:avLst/>
                  <a:gdLst>
                    <a:gd name="T0" fmla="*/ 3624 w 3624"/>
                    <a:gd name="T1" fmla="*/ 85 h 2672"/>
                    <a:gd name="T2" fmla="*/ 3623 w 3624"/>
                    <a:gd name="T3" fmla="*/ 74 h 2672"/>
                    <a:gd name="T4" fmla="*/ 3622 w 3624"/>
                    <a:gd name="T5" fmla="*/ 64 h 2672"/>
                    <a:gd name="T6" fmla="*/ 3618 w 3624"/>
                    <a:gd name="T7" fmla="*/ 47 h 2672"/>
                    <a:gd name="T8" fmla="*/ 3614 w 3624"/>
                    <a:gd name="T9" fmla="*/ 38 h 2672"/>
                    <a:gd name="T10" fmla="*/ 3611 w 3624"/>
                    <a:gd name="T11" fmla="*/ 32 h 2672"/>
                    <a:gd name="T12" fmla="*/ 3602 w 3624"/>
                    <a:gd name="T13" fmla="*/ 21 h 2672"/>
                    <a:gd name="T14" fmla="*/ 3590 w 3624"/>
                    <a:gd name="T15" fmla="*/ 11 h 2672"/>
                    <a:gd name="T16" fmla="*/ 3583 w 3624"/>
                    <a:gd name="T17" fmla="*/ 7 h 2672"/>
                    <a:gd name="T18" fmla="*/ 3575 w 3624"/>
                    <a:gd name="T19" fmla="*/ 5 h 2672"/>
                    <a:gd name="T20" fmla="*/ 3566 w 3624"/>
                    <a:gd name="T21" fmla="*/ 2 h 2672"/>
                    <a:gd name="T22" fmla="*/ 3558 w 3624"/>
                    <a:gd name="T23" fmla="*/ 1 h 2672"/>
                    <a:gd name="T24" fmla="*/ 3539 w 3624"/>
                    <a:gd name="T25" fmla="*/ 0 h 2672"/>
                    <a:gd name="T26" fmla="*/ 85 w 3624"/>
                    <a:gd name="T27" fmla="*/ 0 h 2672"/>
                    <a:gd name="T28" fmla="*/ 64 w 3624"/>
                    <a:gd name="T29" fmla="*/ 1 h 2672"/>
                    <a:gd name="T30" fmla="*/ 47 w 3624"/>
                    <a:gd name="T31" fmla="*/ 5 h 2672"/>
                    <a:gd name="T32" fmla="*/ 38 w 3624"/>
                    <a:gd name="T33" fmla="*/ 7 h 2672"/>
                    <a:gd name="T34" fmla="*/ 32 w 3624"/>
                    <a:gd name="T35" fmla="*/ 11 h 2672"/>
                    <a:gd name="T36" fmla="*/ 21 w 3624"/>
                    <a:gd name="T37" fmla="*/ 21 h 2672"/>
                    <a:gd name="T38" fmla="*/ 11 w 3624"/>
                    <a:gd name="T39" fmla="*/ 32 h 2672"/>
                    <a:gd name="T40" fmla="*/ 7 w 3624"/>
                    <a:gd name="T41" fmla="*/ 38 h 2672"/>
                    <a:gd name="T42" fmla="*/ 5 w 3624"/>
                    <a:gd name="T43" fmla="*/ 47 h 2672"/>
                    <a:gd name="T44" fmla="*/ 1 w 3624"/>
                    <a:gd name="T45" fmla="*/ 64 h 2672"/>
                    <a:gd name="T46" fmla="*/ 0 w 3624"/>
                    <a:gd name="T47" fmla="*/ 85 h 2672"/>
                    <a:gd name="T48" fmla="*/ 0 w 3624"/>
                    <a:gd name="T49" fmla="*/ 2587 h 2672"/>
                    <a:gd name="T50" fmla="*/ 1 w 3624"/>
                    <a:gd name="T51" fmla="*/ 2606 h 2672"/>
                    <a:gd name="T52" fmla="*/ 2 w 3624"/>
                    <a:gd name="T53" fmla="*/ 2614 h 2672"/>
                    <a:gd name="T54" fmla="*/ 5 w 3624"/>
                    <a:gd name="T55" fmla="*/ 2623 h 2672"/>
                    <a:gd name="T56" fmla="*/ 7 w 3624"/>
                    <a:gd name="T57" fmla="*/ 2631 h 2672"/>
                    <a:gd name="T58" fmla="*/ 11 w 3624"/>
                    <a:gd name="T59" fmla="*/ 2638 h 2672"/>
                    <a:gd name="T60" fmla="*/ 21 w 3624"/>
                    <a:gd name="T61" fmla="*/ 2650 h 2672"/>
                    <a:gd name="T62" fmla="*/ 32 w 3624"/>
                    <a:gd name="T63" fmla="*/ 2659 h 2672"/>
                    <a:gd name="T64" fmla="*/ 38 w 3624"/>
                    <a:gd name="T65" fmla="*/ 2662 h 2672"/>
                    <a:gd name="T66" fmla="*/ 47 w 3624"/>
                    <a:gd name="T67" fmla="*/ 2666 h 2672"/>
                    <a:gd name="T68" fmla="*/ 64 w 3624"/>
                    <a:gd name="T69" fmla="*/ 2670 h 2672"/>
                    <a:gd name="T70" fmla="*/ 73 w 3624"/>
                    <a:gd name="T71" fmla="*/ 2671 h 2672"/>
                    <a:gd name="T72" fmla="*/ 85 w 3624"/>
                    <a:gd name="T73" fmla="*/ 2672 h 2672"/>
                    <a:gd name="T74" fmla="*/ 3539 w 3624"/>
                    <a:gd name="T75" fmla="*/ 2672 h 2672"/>
                    <a:gd name="T76" fmla="*/ 3543 w 3624"/>
                    <a:gd name="T77" fmla="*/ 2671 h 2672"/>
                    <a:gd name="T78" fmla="*/ 3548 w 3624"/>
                    <a:gd name="T79" fmla="*/ 2671 h 2672"/>
                    <a:gd name="T80" fmla="*/ 3553 w 3624"/>
                    <a:gd name="T81" fmla="*/ 2670 h 2672"/>
                    <a:gd name="T82" fmla="*/ 3558 w 3624"/>
                    <a:gd name="T83" fmla="*/ 2670 h 2672"/>
                    <a:gd name="T84" fmla="*/ 3566 w 3624"/>
                    <a:gd name="T85" fmla="*/ 2668 h 2672"/>
                    <a:gd name="T86" fmla="*/ 3575 w 3624"/>
                    <a:gd name="T87" fmla="*/ 2666 h 2672"/>
                    <a:gd name="T88" fmla="*/ 3583 w 3624"/>
                    <a:gd name="T89" fmla="*/ 2662 h 2672"/>
                    <a:gd name="T90" fmla="*/ 3586 w 3624"/>
                    <a:gd name="T91" fmla="*/ 2660 h 2672"/>
                    <a:gd name="T92" fmla="*/ 3590 w 3624"/>
                    <a:gd name="T93" fmla="*/ 2659 h 2672"/>
                    <a:gd name="T94" fmla="*/ 3596 w 3624"/>
                    <a:gd name="T95" fmla="*/ 2654 h 2672"/>
                    <a:gd name="T96" fmla="*/ 3602 w 3624"/>
                    <a:gd name="T97" fmla="*/ 2650 h 2672"/>
                    <a:gd name="T98" fmla="*/ 3606 w 3624"/>
                    <a:gd name="T99" fmla="*/ 2644 h 2672"/>
                    <a:gd name="T100" fmla="*/ 3611 w 3624"/>
                    <a:gd name="T101" fmla="*/ 2638 h 2672"/>
                    <a:gd name="T102" fmla="*/ 3612 w 3624"/>
                    <a:gd name="T103" fmla="*/ 2634 h 2672"/>
                    <a:gd name="T104" fmla="*/ 3614 w 3624"/>
                    <a:gd name="T105" fmla="*/ 2631 h 2672"/>
                    <a:gd name="T106" fmla="*/ 3618 w 3624"/>
                    <a:gd name="T107" fmla="*/ 2623 h 2672"/>
                    <a:gd name="T108" fmla="*/ 3620 w 3624"/>
                    <a:gd name="T109" fmla="*/ 2614 h 2672"/>
                    <a:gd name="T110" fmla="*/ 3622 w 3624"/>
                    <a:gd name="T111" fmla="*/ 2606 h 2672"/>
                    <a:gd name="T112" fmla="*/ 3622 w 3624"/>
                    <a:gd name="T113" fmla="*/ 2601 h 2672"/>
                    <a:gd name="T114" fmla="*/ 3623 w 3624"/>
                    <a:gd name="T115" fmla="*/ 2596 h 2672"/>
                    <a:gd name="T116" fmla="*/ 3623 w 3624"/>
                    <a:gd name="T117" fmla="*/ 2591 h 2672"/>
                    <a:gd name="T118" fmla="*/ 3624 w 3624"/>
                    <a:gd name="T119" fmla="*/ 2587 h 2672"/>
                    <a:gd name="T120" fmla="*/ 3624 w 3624"/>
                    <a:gd name="T121" fmla="*/ 85 h 267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624"/>
                    <a:gd name="T184" fmla="*/ 0 h 2672"/>
                    <a:gd name="T185" fmla="*/ 3624 w 3624"/>
                    <a:gd name="T186" fmla="*/ 2672 h 267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624" h="2672">
                      <a:moveTo>
                        <a:pt x="3624" y="85"/>
                      </a:moveTo>
                      <a:lnTo>
                        <a:pt x="3623" y="74"/>
                      </a:lnTo>
                      <a:lnTo>
                        <a:pt x="3622" y="64"/>
                      </a:lnTo>
                      <a:lnTo>
                        <a:pt x="3618" y="47"/>
                      </a:lnTo>
                      <a:lnTo>
                        <a:pt x="3614" y="38"/>
                      </a:lnTo>
                      <a:lnTo>
                        <a:pt x="3611" y="32"/>
                      </a:lnTo>
                      <a:lnTo>
                        <a:pt x="3602" y="21"/>
                      </a:lnTo>
                      <a:lnTo>
                        <a:pt x="3590" y="11"/>
                      </a:lnTo>
                      <a:lnTo>
                        <a:pt x="3583" y="7"/>
                      </a:lnTo>
                      <a:lnTo>
                        <a:pt x="3575" y="5"/>
                      </a:lnTo>
                      <a:lnTo>
                        <a:pt x="3566" y="2"/>
                      </a:lnTo>
                      <a:lnTo>
                        <a:pt x="3558" y="1"/>
                      </a:lnTo>
                      <a:lnTo>
                        <a:pt x="3539" y="0"/>
                      </a:lnTo>
                      <a:lnTo>
                        <a:pt x="85" y="0"/>
                      </a:lnTo>
                      <a:lnTo>
                        <a:pt x="64" y="1"/>
                      </a:lnTo>
                      <a:lnTo>
                        <a:pt x="47" y="5"/>
                      </a:lnTo>
                      <a:lnTo>
                        <a:pt x="38" y="7"/>
                      </a:lnTo>
                      <a:lnTo>
                        <a:pt x="32" y="11"/>
                      </a:lnTo>
                      <a:lnTo>
                        <a:pt x="21" y="21"/>
                      </a:lnTo>
                      <a:lnTo>
                        <a:pt x="11" y="32"/>
                      </a:lnTo>
                      <a:lnTo>
                        <a:pt x="7" y="38"/>
                      </a:lnTo>
                      <a:lnTo>
                        <a:pt x="5" y="47"/>
                      </a:lnTo>
                      <a:lnTo>
                        <a:pt x="1" y="64"/>
                      </a:lnTo>
                      <a:lnTo>
                        <a:pt x="0" y="85"/>
                      </a:lnTo>
                      <a:lnTo>
                        <a:pt x="0" y="2587"/>
                      </a:lnTo>
                      <a:lnTo>
                        <a:pt x="1" y="2606"/>
                      </a:lnTo>
                      <a:lnTo>
                        <a:pt x="2" y="2614"/>
                      </a:lnTo>
                      <a:lnTo>
                        <a:pt x="5" y="2623"/>
                      </a:lnTo>
                      <a:lnTo>
                        <a:pt x="7" y="2631"/>
                      </a:lnTo>
                      <a:lnTo>
                        <a:pt x="11" y="2638"/>
                      </a:lnTo>
                      <a:lnTo>
                        <a:pt x="21" y="2650"/>
                      </a:lnTo>
                      <a:lnTo>
                        <a:pt x="32" y="2659"/>
                      </a:lnTo>
                      <a:lnTo>
                        <a:pt x="38" y="2662"/>
                      </a:lnTo>
                      <a:lnTo>
                        <a:pt x="47" y="2666"/>
                      </a:lnTo>
                      <a:lnTo>
                        <a:pt x="64" y="2670"/>
                      </a:lnTo>
                      <a:lnTo>
                        <a:pt x="73" y="2671"/>
                      </a:lnTo>
                      <a:lnTo>
                        <a:pt x="85" y="2672"/>
                      </a:lnTo>
                      <a:lnTo>
                        <a:pt x="3539" y="2672"/>
                      </a:lnTo>
                      <a:lnTo>
                        <a:pt x="3543" y="2671"/>
                      </a:lnTo>
                      <a:lnTo>
                        <a:pt x="3548" y="2671"/>
                      </a:lnTo>
                      <a:lnTo>
                        <a:pt x="3553" y="2670"/>
                      </a:lnTo>
                      <a:lnTo>
                        <a:pt x="3558" y="2670"/>
                      </a:lnTo>
                      <a:lnTo>
                        <a:pt x="3566" y="2668"/>
                      </a:lnTo>
                      <a:lnTo>
                        <a:pt x="3575" y="2666"/>
                      </a:lnTo>
                      <a:lnTo>
                        <a:pt x="3583" y="2662"/>
                      </a:lnTo>
                      <a:lnTo>
                        <a:pt x="3586" y="2660"/>
                      </a:lnTo>
                      <a:lnTo>
                        <a:pt x="3590" y="2659"/>
                      </a:lnTo>
                      <a:lnTo>
                        <a:pt x="3596" y="2654"/>
                      </a:lnTo>
                      <a:lnTo>
                        <a:pt x="3602" y="2650"/>
                      </a:lnTo>
                      <a:lnTo>
                        <a:pt x="3606" y="2644"/>
                      </a:lnTo>
                      <a:lnTo>
                        <a:pt x="3611" y="2638"/>
                      </a:lnTo>
                      <a:lnTo>
                        <a:pt x="3612" y="2634"/>
                      </a:lnTo>
                      <a:lnTo>
                        <a:pt x="3614" y="2631"/>
                      </a:lnTo>
                      <a:lnTo>
                        <a:pt x="3618" y="2623"/>
                      </a:lnTo>
                      <a:lnTo>
                        <a:pt x="3620" y="2614"/>
                      </a:lnTo>
                      <a:lnTo>
                        <a:pt x="3622" y="2606"/>
                      </a:lnTo>
                      <a:lnTo>
                        <a:pt x="3622" y="2601"/>
                      </a:lnTo>
                      <a:lnTo>
                        <a:pt x="3623" y="2596"/>
                      </a:lnTo>
                      <a:lnTo>
                        <a:pt x="3623" y="2591"/>
                      </a:lnTo>
                      <a:lnTo>
                        <a:pt x="3624" y="2587"/>
                      </a:lnTo>
                      <a:lnTo>
                        <a:pt x="3624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3" name="Freeform 66"/>
                <p:cNvSpPr>
                  <a:spLocks/>
                </p:cNvSpPr>
                <p:nvPr/>
              </p:nvSpPr>
              <p:spPr bwMode="auto">
                <a:xfrm>
                  <a:off x="2778" y="3126"/>
                  <a:ext cx="890" cy="155"/>
                </a:xfrm>
                <a:custGeom>
                  <a:avLst/>
                  <a:gdLst>
                    <a:gd name="T0" fmla="*/ 3561 w 3561"/>
                    <a:gd name="T1" fmla="*/ 83 h 623"/>
                    <a:gd name="T2" fmla="*/ 3559 w 3561"/>
                    <a:gd name="T3" fmla="*/ 63 h 623"/>
                    <a:gd name="T4" fmla="*/ 3557 w 3561"/>
                    <a:gd name="T5" fmla="*/ 54 h 623"/>
                    <a:gd name="T6" fmla="*/ 3556 w 3561"/>
                    <a:gd name="T7" fmla="*/ 47 h 623"/>
                    <a:gd name="T8" fmla="*/ 3552 w 3561"/>
                    <a:gd name="T9" fmla="*/ 39 h 623"/>
                    <a:gd name="T10" fmla="*/ 3549 w 3561"/>
                    <a:gd name="T11" fmla="*/ 32 h 623"/>
                    <a:gd name="T12" fmla="*/ 3540 w 3561"/>
                    <a:gd name="T13" fmla="*/ 21 h 623"/>
                    <a:gd name="T14" fmla="*/ 3528 w 3561"/>
                    <a:gd name="T15" fmla="*/ 12 h 623"/>
                    <a:gd name="T16" fmla="*/ 3521 w 3561"/>
                    <a:gd name="T17" fmla="*/ 7 h 623"/>
                    <a:gd name="T18" fmla="*/ 3514 w 3561"/>
                    <a:gd name="T19" fmla="*/ 5 h 623"/>
                    <a:gd name="T20" fmla="*/ 3505 w 3561"/>
                    <a:gd name="T21" fmla="*/ 2 h 623"/>
                    <a:gd name="T22" fmla="*/ 3497 w 3561"/>
                    <a:gd name="T23" fmla="*/ 1 h 623"/>
                    <a:gd name="T24" fmla="*/ 3478 w 3561"/>
                    <a:gd name="T25" fmla="*/ 0 h 623"/>
                    <a:gd name="T26" fmla="*/ 83 w 3561"/>
                    <a:gd name="T27" fmla="*/ 0 h 623"/>
                    <a:gd name="T28" fmla="*/ 63 w 3561"/>
                    <a:gd name="T29" fmla="*/ 1 h 623"/>
                    <a:gd name="T30" fmla="*/ 54 w 3561"/>
                    <a:gd name="T31" fmla="*/ 2 h 623"/>
                    <a:gd name="T32" fmla="*/ 47 w 3561"/>
                    <a:gd name="T33" fmla="*/ 5 h 623"/>
                    <a:gd name="T34" fmla="*/ 38 w 3561"/>
                    <a:gd name="T35" fmla="*/ 7 h 623"/>
                    <a:gd name="T36" fmla="*/ 32 w 3561"/>
                    <a:gd name="T37" fmla="*/ 12 h 623"/>
                    <a:gd name="T38" fmla="*/ 21 w 3561"/>
                    <a:gd name="T39" fmla="*/ 21 h 623"/>
                    <a:gd name="T40" fmla="*/ 11 w 3561"/>
                    <a:gd name="T41" fmla="*/ 32 h 623"/>
                    <a:gd name="T42" fmla="*/ 7 w 3561"/>
                    <a:gd name="T43" fmla="*/ 39 h 623"/>
                    <a:gd name="T44" fmla="*/ 5 w 3561"/>
                    <a:gd name="T45" fmla="*/ 47 h 623"/>
                    <a:gd name="T46" fmla="*/ 2 w 3561"/>
                    <a:gd name="T47" fmla="*/ 54 h 623"/>
                    <a:gd name="T48" fmla="*/ 1 w 3561"/>
                    <a:gd name="T49" fmla="*/ 63 h 623"/>
                    <a:gd name="T50" fmla="*/ 0 w 3561"/>
                    <a:gd name="T51" fmla="*/ 83 h 623"/>
                    <a:gd name="T52" fmla="*/ 0 w 3561"/>
                    <a:gd name="T53" fmla="*/ 623 h 623"/>
                    <a:gd name="T54" fmla="*/ 3561 w 3561"/>
                    <a:gd name="T55" fmla="*/ 623 h 623"/>
                    <a:gd name="T56" fmla="*/ 3561 w 3561"/>
                    <a:gd name="T57" fmla="*/ 83 h 623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3561"/>
                    <a:gd name="T88" fmla="*/ 0 h 623"/>
                    <a:gd name="T89" fmla="*/ 3561 w 3561"/>
                    <a:gd name="T90" fmla="*/ 623 h 623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3561" h="623">
                      <a:moveTo>
                        <a:pt x="3561" y="83"/>
                      </a:moveTo>
                      <a:lnTo>
                        <a:pt x="3559" y="63"/>
                      </a:lnTo>
                      <a:lnTo>
                        <a:pt x="3557" y="54"/>
                      </a:lnTo>
                      <a:lnTo>
                        <a:pt x="3556" y="47"/>
                      </a:lnTo>
                      <a:lnTo>
                        <a:pt x="3552" y="39"/>
                      </a:lnTo>
                      <a:lnTo>
                        <a:pt x="3549" y="32"/>
                      </a:lnTo>
                      <a:lnTo>
                        <a:pt x="3540" y="21"/>
                      </a:lnTo>
                      <a:lnTo>
                        <a:pt x="3528" y="12"/>
                      </a:lnTo>
                      <a:lnTo>
                        <a:pt x="3521" y="7"/>
                      </a:lnTo>
                      <a:lnTo>
                        <a:pt x="3514" y="5"/>
                      </a:lnTo>
                      <a:lnTo>
                        <a:pt x="3505" y="2"/>
                      </a:lnTo>
                      <a:lnTo>
                        <a:pt x="3497" y="1"/>
                      </a:lnTo>
                      <a:lnTo>
                        <a:pt x="3478" y="0"/>
                      </a:lnTo>
                      <a:lnTo>
                        <a:pt x="83" y="0"/>
                      </a:lnTo>
                      <a:lnTo>
                        <a:pt x="63" y="1"/>
                      </a:lnTo>
                      <a:lnTo>
                        <a:pt x="54" y="2"/>
                      </a:lnTo>
                      <a:lnTo>
                        <a:pt x="47" y="5"/>
                      </a:lnTo>
                      <a:lnTo>
                        <a:pt x="38" y="7"/>
                      </a:lnTo>
                      <a:lnTo>
                        <a:pt x="32" y="12"/>
                      </a:lnTo>
                      <a:lnTo>
                        <a:pt x="21" y="21"/>
                      </a:lnTo>
                      <a:lnTo>
                        <a:pt x="11" y="32"/>
                      </a:lnTo>
                      <a:lnTo>
                        <a:pt x="7" y="39"/>
                      </a:lnTo>
                      <a:lnTo>
                        <a:pt x="5" y="47"/>
                      </a:lnTo>
                      <a:lnTo>
                        <a:pt x="2" y="54"/>
                      </a:lnTo>
                      <a:lnTo>
                        <a:pt x="1" y="63"/>
                      </a:lnTo>
                      <a:lnTo>
                        <a:pt x="0" y="83"/>
                      </a:lnTo>
                      <a:lnTo>
                        <a:pt x="0" y="623"/>
                      </a:lnTo>
                      <a:lnTo>
                        <a:pt x="3561" y="623"/>
                      </a:lnTo>
                      <a:lnTo>
                        <a:pt x="3561" y="83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4" name="Freeform 67"/>
                <p:cNvSpPr>
                  <a:spLocks/>
                </p:cNvSpPr>
                <p:nvPr/>
              </p:nvSpPr>
              <p:spPr bwMode="auto">
                <a:xfrm>
                  <a:off x="2778" y="3281"/>
                  <a:ext cx="890" cy="495"/>
                </a:xfrm>
                <a:custGeom>
                  <a:avLst/>
                  <a:gdLst>
                    <a:gd name="T0" fmla="*/ 0 w 3561"/>
                    <a:gd name="T1" fmla="*/ 1895 h 1978"/>
                    <a:gd name="T2" fmla="*/ 1 w 3561"/>
                    <a:gd name="T3" fmla="*/ 1914 h 1978"/>
                    <a:gd name="T4" fmla="*/ 2 w 3561"/>
                    <a:gd name="T5" fmla="*/ 1922 h 1978"/>
                    <a:gd name="T6" fmla="*/ 5 w 3561"/>
                    <a:gd name="T7" fmla="*/ 1931 h 1978"/>
                    <a:gd name="T8" fmla="*/ 7 w 3561"/>
                    <a:gd name="T9" fmla="*/ 1937 h 1978"/>
                    <a:gd name="T10" fmla="*/ 11 w 3561"/>
                    <a:gd name="T11" fmla="*/ 1945 h 1978"/>
                    <a:gd name="T12" fmla="*/ 21 w 3561"/>
                    <a:gd name="T13" fmla="*/ 1957 h 1978"/>
                    <a:gd name="T14" fmla="*/ 32 w 3561"/>
                    <a:gd name="T15" fmla="*/ 1965 h 1978"/>
                    <a:gd name="T16" fmla="*/ 38 w 3561"/>
                    <a:gd name="T17" fmla="*/ 1968 h 1978"/>
                    <a:gd name="T18" fmla="*/ 47 w 3561"/>
                    <a:gd name="T19" fmla="*/ 1973 h 1978"/>
                    <a:gd name="T20" fmla="*/ 54 w 3561"/>
                    <a:gd name="T21" fmla="*/ 1974 h 1978"/>
                    <a:gd name="T22" fmla="*/ 63 w 3561"/>
                    <a:gd name="T23" fmla="*/ 1976 h 1978"/>
                    <a:gd name="T24" fmla="*/ 83 w 3561"/>
                    <a:gd name="T25" fmla="*/ 1978 h 1978"/>
                    <a:gd name="T26" fmla="*/ 3478 w 3561"/>
                    <a:gd name="T27" fmla="*/ 1978 h 1978"/>
                    <a:gd name="T28" fmla="*/ 3482 w 3561"/>
                    <a:gd name="T29" fmla="*/ 1977 h 1978"/>
                    <a:gd name="T30" fmla="*/ 3487 w 3561"/>
                    <a:gd name="T31" fmla="*/ 1977 h 1978"/>
                    <a:gd name="T32" fmla="*/ 3492 w 3561"/>
                    <a:gd name="T33" fmla="*/ 1976 h 1978"/>
                    <a:gd name="T34" fmla="*/ 3497 w 3561"/>
                    <a:gd name="T35" fmla="*/ 1976 h 1978"/>
                    <a:gd name="T36" fmla="*/ 3505 w 3561"/>
                    <a:gd name="T37" fmla="*/ 1974 h 1978"/>
                    <a:gd name="T38" fmla="*/ 3509 w 3561"/>
                    <a:gd name="T39" fmla="*/ 1973 h 1978"/>
                    <a:gd name="T40" fmla="*/ 3514 w 3561"/>
                    <a:gd name="T41" fmla="*/ 1973 h 1978"/>
                    <a:gd name="T42" fmla="*/ 3521 w 3561"/>
                    <a:gd name="T43" fmla="*/ 1968 h 1978"/>
                    <a:gd name="T44" fmla="*/ 3524 w 3561"/>
                    <a:gd name="T45" fmla="*/ 1966 h 1978"/>
                    <a:gd name="T46" fmla="*/ 3528 w 3561"/>
                    <a:gd name="T47" fmla="*/ 1965 h 1978"/>
                    <a:gd name="T48" fmla="*/ 3534 w 3561"/>
                    <a:gd name="T49" fmla="*/ 1961 h 1978"/>
                    <a:gd name="T50" fmla="*/ 3540 w 3561"/>
                    <a:gd name="T51" fmla="*/ 1957 h 1978"/>
                    <a:gd name="T52" fmla="*/ 3544 w 3561"/>
                    <a:gd name="T53" fmla="*/ 1951 h 1978"/>
                    <a:gd name="T54" fmla="*/ 3549 w 3561"/>
                    <a:gd name="T55" fmla="*/ 1945 h 1978"/>
                    <a:gd name="T56" fmla="*/ 3550 w 3561"/>
                    <a:gd name="T57" fmla="*/ 1940 h 1978"/>
                    <a:gd name="T58" fmla="*/ 3552 w 3561"/>
                    <a:gd name="T59" fmla="*/ 1937 h 1978"/>
                    <a:gd name="T60" fmla="*/ 3556 w 3561"/>
                    <a:gd name="T61" fmla="*/ 1931 h 1978"/>
                    <a:gd name="T62" fmla="*/ 3556 w 3561"/>
                    <a:gd name="T63" fmla="*/ 1926 h 1978"/>
                    <a:gd name="T64" fmla="*/ 3557 w 3561"/>
                    <a:gd name="T65" fmla="*/ 1922 h 1978"/>
                    <a:gd name="T66" fmla="*/ 3559 w 3561"/>
                    <a:gd name="T67" fmla="*/ 1914 h 1978"/>
                    <a:gd name="T68" fmla="*/ 3559 w 3561"/>
                    <a:gd name="T69" fmla="*/ 1908 h 1978"/>
                    <a:gd name="T70" fmla="*/ 3560 w 3561"/>
                    <a:gd name="T71" fmla="*/ 1904 h 1978"/>
                    <a:gd name="T72" fmla="*/ 3560 w 3561"/>
                    <a:gd name="T73" fmla="*/ 1899 h 1978"/>
                    <a:gd name="T74" fmla="*/ 3561 w 3561"/>
                    <a:gd name="T75" fmla="*/ 1895 h 1978"/>
                    <a:gd name="T76" fmla="*/ 3561 w 3561"/>
                    <a:gd name="T77" fmla="*/ 0 h 1978"/>
                    <a:gd name="T78" fmla="*/ 0 w 3561"/>
                    <a:gd name="T79" fmla="*/ 0 h 1978"/>
                    <a:gd name="T80" fmla="*/ 0 w 3561"/>
                    <a:gd name="T81" fmla="*/ 1895 h 197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3561"/>
                    <a:gd name="T124" fmla="*/ 0 h 1978"/>
                    <a:gd name="T125" fmla="*/ 3561 w 3561"/>
                    <a:gd name="T126" fmla="*/ 1978 h 197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3561" h="1978">
                      <a:moveTo>
                        <a:pt x="0" y="1895"/>
                      </a:moveTo>
                      <a:lnTo>
                        <a:pt x="1" y="1914"/>
                      </a:lnTo>
                      <a:lnTo>
                        <a:pt x="2" y="1922"/>
                      </a:lnTo>
                      <a:lnTo>
                        <a:pt x="5" y="1931"/>
                      </a:lnTo>
                      <a:lnTo>
                        <a:pt x="7" y="1937"/>
                      </a:lnTo>
                      <a:lnTo>
                        <a:pt x="11" y="1945"/>
                      </a:lnTo>
                      <a:lnTo>
                        <a:pt x="21" y="1957"/>
                      </a:lnTo>
                      <a:lnTo>
                        <a:pt x="32" y="1965"/>
                      </a:lnTo>
                      <a:lnTo>
                        <a:pt x="38" y="1968"/>
                      </a:lnTo>
                      <a:lnTo>
                        <a:pt x="47" y="1973"/>
                      </a:lnTo>
                      <a:lnTo>
                        <a:pt x="54" y="1974"/>
                      </a:lnTo>
                      <a:lnTo>
                        <a:pt x="63" y="1976"/>
                      </a:lnTo>
                      <a:lnTo>
                        <a:pt x="83" y="1978"/>
                      </a:lnTo>
                      <a:lnTo>
                        <a:pt x="3478" y="1978"/>
                      </a:lnTo>
                      <a:lnTo>
                        <a:pt x="3482" y="1977"/>
                      </a:lnTo>
                      <a:lnTo>
                        <a:pt x="3487" y="1977"/>
                      </a:lnTo>
                      <a:lnTo>
                        <a:pt x="3492" y="1976"/>
                      </a:lnTo>
                      <a:lnTo>
                        <a:pt x="3497" y="1976"/>
                      </a:lnTo>
                      <a:lnTo>
                        <a:pt x="3505" y="1974"/>
                      </a:lnTo>
                      <a:lnTo>
                        <a:pt x="3509" y="1973"/>
                      </a:lnTo>
                      <a:lnTo>
                        <a:pt x="3514" y="1973"/>
                      </a:lnTo>
                      <a:lnTo>
                        <a:pt x="3521" y="1968"/>
                      </a:lnTo>
                      <a:lnTo>
                        <a:pt x="3524" y="1966"/>
                      </a:lnTo>
                      <a:lnTo>
                        <a:pt x="3528" y="1965"/>
                      </a:lnTo>
                      <a:lnTo>
                        <a:pt x="3534" y="1961"/>
                      </a:lnTo>
                      <a:lnTo>
                        <a:pt x="3540" y="1957"/>
                      </a:lnTo>
                      <a:lnTo>
                        <a:pt x="3544" y="1951"/>
                      </a:lnTo>
                      <a:lnTo>
                        <a:pt x="3549" y="1945"/>
                      </a:lnTo>
                      <a:lnTo>
                        <a:pt x="3550" y="1940"/>
                      </a:lnTo>
                      <a:lnTo>
                        <a:pt x="3552" y="1937"/>
                      </a:lnTo>
                      <a:lnTo>
                        <a:pt x="3556" y="1931"/>
                      </a:lnTo>
                      <a:lnTo>
                        <a:pt x="3556" y="1926"/>
                      </a:lnTo>
                      <a:lnTo>
                        <a:pt x="3557" y="1922"/>
                      </a:lnTo>
                      <a:lnTo>
                        <a:pt x="3559" y="1914"/>
                      </a:lnTo>
                      <a:lnTo>
                        <a:pt x="3559" y="1908"/>
                      </a:lnTo>
                      <a:lnTo>
                        <a:pt x="3560" y="1904"/>
                      </a:lnTo>
                      <a:lnTo>
                        <a:pt x="3560" y="1899"/>
                      </a:lnTo>
                      <a:lnTo>
                        <a:pt x="3561" y="1895"/>
                      </a:lnTo>
                      <a:lnTo>
                        <a:pt x="3561" y="0"/>
                      </a:lnTo>
                      <a:lnTo>
                        <a:pt x="0" y="0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rgbClr val="EBD8A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5" name="Line 68"/>
                <p:cNvSpPr>
                  <a:spLocks noChangeShapeType="1"/>
                </p:cNvSpPr>
                <p:nvPr/>
              </p:nvSpPr>
              <p:spPr bwMode="auto">
                <a:xfrm>
                  <a:off x="2780" y="3612"/>
                  <a:ext cx="8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6" name="Line 69"/>
                <p:cNvSpPr>
                  <a:spLocks noChangeShapeType="1"/>
                </p:cNvSpPr>
                <p:nvPr/>
              </p:nvSpPr>
              <p:spPr bwMode="auto">
                <a:xfrm>
                  <a:off x="2780" y="3447"/>
                  <a:ext cx="8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7" name="Line 70"/>
                <p:cNvSpPr>
                  <a:spLocks noChangeShapeType="1"/>
                </p:cNvSpPr>
                <p:nvPr/>
              </p:nvSpPr>
              <p:spPr bwMode="auto">
                <a:xfrm>
                  <a:off x="2780" y="3282"/>
                  <a:ext cx="8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8" name="Line 71"/>
                <p:cNvSpPr>
                  <a:spLocks noChangeShapeType="1"/>
                </p:cNvSpPr>
                <p:nvPr/>
              </p:nvSpPr>
              <p:spPr bwMode="auto">
                <a:xfrm>
                  <a:off x="2996" y="3291"/>
                  <a:ext cx="0" cy="4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9" name="Line 72"/>
                <p:cNvSpPr>
                  <a:spLocks noChangeShapeType="1"/>
                </p:cNvSpPr>
                <p:nvPr/>
              </p:nvSpPr>
              <p:spPr bwMode="auto">
                <a:xfrm>
                  <a:off x="3219" y="3291"/>
                  <a:ext cx="0" cy="4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0" name="Line 73"/>
                <p:cNvSpPr>
                  <a:spLocks noChangeShapeType="1"/>
                </p:cNvSpPr>
                <p:nvPr/>
              </p:nvSpPr>
              <p:spPr bwMode="auto">
                <a:xfrm>
                  <a:off x="3442" y="3291"/>
                  <a:ext cx="0" cy="4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4"/>
              <p:cNvGrpSpPr>
                <a:grpSpLocks/>
              </p:cNvGrpSpPr>
              <p:nvPr/>
            </p:nvGrpSpPr>
            <p:grpSpPr bwMode="auto">
              <a:xfrm>
                <a:off x="3883" y="2603"/>
                <a:ext cx="202" cy="123"/>
                <a:chOff x="3423" y="3864"/>
                <a:chExt cx="202" cy="123"/>
              </a:xfrm>
            </p:grpSpPr>
            <p:sp>
              <p:nvSpPr>
                <p:cNvPr id="3173" name="Freeform 75"/>
                <p:cNvSpPr>
                  <a:spLocks/>
                </p:cNvSpPr>
                <p:nvPr/>
              </p:nvSpPr>
              <p:spPr bwMode="auto">
                <a:xfrm>
                  <a:off x="3423" y="3864"/>
                  <a:ext cx="202" cy="123"/>
                </a:xfrm>
                <a:custGeom>
                  <a:avLst/>
                  <a:gdLst>
                    <a:gd name="T0" fmla="*/ 3624 w 3624"/>
                    <a:gd name="T1" fmla="*/ 85 h 2672"/>
                    <a:gd name="T2" fmla="*/ 3623 w 3624"/>
                    <a:gd name="T3" fmla="*/ 74 h 2672"/>
                    <a:gd name="T4" fmla="*/ 3622 w 3624"/>
                    <a:gd name="T5" fmla="*/ 64 h 2672"/>
                    <a:gd name="T6" fmla="*/ 3618 w 3624"/>
                    <a:gd name="T7" fmla="*/ 47 h 2672"/>
                    <a:gd name="T8" fmla="*/ 3614 w 3624"/>
                    <a:gd name="T9" fmla="*/ 38 h 2672"/>
                    <a:gd name="T10" fmla="*/ 3611 w 3624"/>
                    <a:gd name="T11" fmla="*/ 32 h 2672"/>
                    <a:gd name="T12" fmla="*/ 3602 w 3624"/>
                    <a:gd name="T13" fmla="*/ 21 h 2672"/>
                    <a:gd name="T14" fmla="*/ 3590 w 3624"/>
                    <a:gd name="T15" fmla="*/ 11 h 2672"/>
                    <a:gd name="T16" fmla="*/ 3583 w 3624"/>
                    <a:gd name="T17" fmla="*/ 7 h 2672"/>
                    <a:gd name="T18" fmla="*/ 3575 w 3624"/>
                    <a:gd name="T19" fmla="*/ 5 h 2672"/>
                    <a:gd name="T20" fmla="*/ 3566 w 3624"/>
                    <a:gd name="T21" fmla="*/ 2 h 2672"/>
                    <a:gd name="T22" fmla="*/ 3558 w 3624"/>
                    <a:gd name="T23" fmla="*/ 1 h 2672"/>
                    <a:gd name="T24" fmla="*/ 3539 w 3624"/>
                    <a:gd name="T25" fmla="*/ 0 h 2672"/>
                    <a:gd name="T26" fmla="*/ 85 w 3624"/>
                    <a:gd name="T27" fmla="*/ 0 h 2672"/>
                    <a:gd name="T28" fmla="*/ 64 w 3624"/>
                    <a:gd name="T29" fmla="*/ 1 h 2672"/>
                    <a:gd name="T30" fmla="*/ 47 w 3624"/>
                    <a:gd name="T31" fmla="*/ 5 h 2672"/>
                    <a:gd name="T32" fmla="*/ 38 w 3624"/>
                    <a:gd name="T33" fmla="*/ 7 h 2672"/>
                    <a:gd name="T34" fmla="*/ 32 w 3624"/>
                    <a:gd name="T35" fmla="*/ 11 h 2672"/>
                    <a:gd name="T36" fmla="*/ 21 w 3624"/>
                    <a:gd name="T37" fmla="*/ 21 h 2672"/>
                    <a:gd name="T38" fmla="*/ 11 w 3624"/>
                    <a:gd name="T39" fmla="*/ 32 h 2672"/>
                    <a:gd name="T40" fmla="*/ 7 w 3624"/>
                    <a:gd name="T41" fmla="*/ 38 h 2672"/>
                    <a:gd name="T42" fmla="*/ 5 w 3624"/>
                    <a:gd name="T43" fmla="*/ 47 h 2672"/>
                    <a:gd name="T44" fmla="*/ 1 w 3624"/>
                    <a:gd name="T45" fmla="*/ 64 h 2672"/>
                    <a:gd name="T46" fmla="*/ 0 w 3624"/>
                    <a:gd name="T47" fmla="*/ 85 h 2672"/>
                    <a:gd name="T48" fmla="*/ 0 w 3624"/>
                    <a:gd name="T49" fmla="*/ 2587 h 2672"/>
                    <a:gd name="T50" fmla="*/ 1 w 3624"/>
                    <a:gd name="T51" fmla="*/ 2606 h 2672"/>
                    <a:gd name="T52" fmla="*/ 2 w 3624"/>
                    <a:gd name="T53" fmla="*/ 2614 h 2672"/>
                    <a:gd name="T54" fmla="*/ 5 w 3624"/>
                    <a:gd name="T55" fmla="*/ 2623 h 2672"/>
                    <a:gd name="T56" fmla="*/ 7 w 3624"/>
                    <a:gd name="T57" fmla="*/ 2631 h 2672"/>
                    <a:gd name="T58" fmla="*/ 11 w 3624"/>
                    <a:gd name="T59" fmla="*/ 2638 h 2672"/>
                    <a:gd name="T60" fmla="*/ 21 w 3624"/>
                    <a:gd name="T61" fmla="*/ 2650 h 2672"/>
                    <a:gd name="T62" fmla="*/ 32 w 3624"/>
                    <a:gd name="T63" fmla="*/ 2659 h 2672"/>
                    <a:gd name="T64" fmla="*/ 38 w 3624"/>
                    <a:gd name="T65" fmla="*/ 2662 h 2672"/>
                    <a:gd name="T66" fmla="*/ 47 w 3624"/>
                    <a:gd name="T67" fmla="*/ 2666 h 2672"/>
                    <a:gd name="T68" fmla="*/ 64 w 3624"/>
                    <a:gd name="T69" fmla="*/ 2670 h 2672"/>
                    <a:gd name="T70" fmla="*/ 73 w 3624"/>
                    <a:gd name="T71" fmla="*/ 2671 h 2672"/>
                    <a:gd name="T72" fmla="*/ 85 w 3624"/>
                    <a:gd name="T73" fmla="*/ 2672 h 2672"/>
                    <a:gd name="T74" fmla="*/ 3539 w 3624"/>
                    <a:gd name="T75" fmla="*/ 2672 h 2672"/>
                    <a:gd name="T76" fmla="*/ 3543 w 3624"/>
                    <a:gd name="T77" fmla="*/ 2671 h 2672"/>
                    <a:gd name="T78" fmla="*/ 3548 w 3624"/>
                    <a:gd name="T79" fmla="*/ 2671 h 2672"/>
                    <a:gd name="T80" fmla="*/ 3553 w 3624"/>
                    <a:gd name="T81" fmla="*/ 2670 h 2672"/>
                    <a:gd name="T82" fmla="*/ 3558 w 3624"/>
                    <a:gd name="T83" fmla="*/ 2670 h 2672"/>
                    <a:gd name="T84" fmla="*/ 3566 w 3624"/>
                    <a:gd name="T85" fmla="*/ 2668 h 2672"/>
                    <a:gd name="T86" fmla="*/ 3575 w 3624"/>
                    <a:gd name="T87" fmla="*/ 2666 h 2672"/>
                    <a:gd name="T88" fmla="*/ 3583 w 3624"/>
                    <a:gd name="T89" fmla="*/ 2662 h 2672"/>
                    <a:gd name="T90" fmla="*/ 3586 w 3624"/>
                    <a:gd name="T91" fmla="*/ 2660 h 2672"/>
                    <a:gd name="T92" fmla="*/ 3590 w 3624"/>
                    <a:gd name="T93" fmla="*/ 2659 h 2672"/>
                    <a:gd name="T94" fmla="*/ 3596 w 3624"/>
                    <a:gd name="T95" fmla="*/ 2654 h 2672"/>
                    <a:gd name="T96" fmla="*/ 3602 w 3624"/>
                    <a:gd name="T97" fmla="*/ 2650 h 2672"/>
                    <a:gd name="T98" fmla="*/ 3606 w 3624"/>
                    <a:gd name="T99" fmla="*/ 2644 h 2672"/>
                    <a:gd name="T100" fmla="*/ 3611 w 3624"/>
                    <a:gd name="T101" fmla="*/ 2638 h 2672"/>
                    <a:gd name="T102" fmla="*/ 3612 w 3624"/>
                    <a:gd name="T103" fmla="*/ 2634 h 2672"/>
                    <a:gd name="T104" fmla="*/ 3614 w 3624"/>
                    <a:gd name="T105" fmla="*/ 2631 h 2672"/>
                    <a:gd name="T106" fmla="*/ 3618 w 3624"/>
                    <a:gd name="T107" fmla="*/ 2623 h 2672"/>
                    <a:gd name="T108" fmla="*/ 3620 w 3624"/>
                    <a:gd name="T109" fmla="*/ 2614 h 2672"/>
                    <a:gd name="T110" fmla="*/ 3622 w 3624"/>
                    <a:gd name="T111" fmla="*/ 2606 h 2672"/>
                    <a:gd name="T112" fmla="*/ 3622 w 3624"/>
                    <a:gd name="T113" fmla="*/ 2601 h 2672"/>
                    <a:gd name="T114" fmla="*/ 3623 w 3624"/>
                    <a:gd name="T115" fmla="*/ 2596 h 2672"/>
                    <a:gd name="T116" fmla="*/ 3623 w 3624"/>
                    <a:gd name="T117" fmla="*/ 2591 h 2672"/>
                    <a:gd name="T118" fmla="*/ 3624 w 3624"/>
                    <a:gd name="T119" fmla="*/ 2587 h 2672"/>
                    <a:gd name="T120" fmla="*/ 3624 w 3624"/>
                    <a:gd name="T121" fmla="*/ 85 h 267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624"/>
                    <a:gd name="T184" fmla="*/ 0 h 2672"/>
                    <a:gd name="T185" fmla="*/ 3624 w 3624"/>
                    <a:gd name="T186" fmla="*/ 2672 h 267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624" h="2672">
                      <a:moveTo>
                        <a:pt x="3624" y="85"/>
                      </a:moveTo>
                      <a:lnTo>
                        <a:pt x="3623" y="74"/>
                      </a:lnTo>
                      <a:lnTo>
                        <a:pt x="3622" y="64"/>
                      </a:lnTo>
                      <a:lnTo>
                        <a:pt x="3618" y="47"/>
                      </a:lnTo>
                      <a:lnTo>
                        <a:pt x="3614" y="38"/>
                      </a:lnTo>
                      <a:lnTo>
                        <a:pt x="3611" y="32"/>
                      </a:lnTo>
                      <a:lnTo>
                        <a:pt x="3602" y="21"/>
                      </a:lnTo>
                      <a:lnTo>
                        <a:pt x="3590" y="11"/>
                      </a:lnTo>
                      <a:lnTo>
                        <a:pt x="3583" y="7"/>
                      </a:lnTo>
                      <a:lnTo>
                        <a:pt x="3575" y="5"/>
                      </a:lnTo>
                      <a:lnTo>
                        <a:pt x="3566" y="2"/>
                      </a:lnTo>
                      <a:lnTo>
                        <a:pt x="3558" y="1"/>
                      </a:lnTo>
                      <a:lnTo>
                        <a:pt x="3539" y="0"/>
                      </a:lnTo>
                      <a:lnTo>
                        <a:pt x="85" y="0"/>
                      </a:lnTo>
                      <a:lnTo>
                        <a:pt x="64" y="1"/>
                      </a:lnTo>
                      <a:lnTo>
                        <a:pt x="47" y="5"/>
                      </a:lnTo>
                      <a:lnTo>
                        <a:pt x="38" y="7"/>
                      </a:lnTo>
                      <a:lnTo>
                        <a:pt x="32" y="11"/>
                      </a:lnTo>
                      <a:lnTo>
                        <a:pt x="21" y="21"/>
                      </a:lnTo>
                      <a:lnTo>
                        <a:pt x="11" y="32"/>
                      </a:lnTo>
                      <a:lnTo>
                        <a:pt x="7" y="38"/>
                      </a:lnTo>
                      <a:lnTo>
                        <a:pt x="5" y="47"/>
                      </a:lnTo>
                      <a:lnTo>
                        <a:pt x="1" y="64"/>
                      </a:lnTo>
                      <a:lnTo>
                        <a:pt x="0" y="85"/>
                      </a:lnTo>
                      <a:lnTo>
                        <a:pt x="0" y="2587"/>
                      </a:lnTo>
                      <a:lnTo>
                        <a:pt x="1" y="2606"/>
                      </a:lnTo>
                      <a:lnTo>
                        <a:pt x="2" y="2614"/>
                      </a:lnTo>
                      <a:lnTo>
                        <a:pt x="5" y="2623"/>
                      </a:lnTo>
                      <a:lnTo>
                        <a:pt x="7" y="2631"/>
                      </a:lnTo>
                      <a:lnTo>
                        <a:pt x="11" y="2638"/>
                      </a:lnTo>
                      <a:lnTo>
                        <a:pt x="21" y="2650"/>
                      </a:lnTo>
                      <a:lnTo>
                        <a:pt x="32" y="2659"/>
                      </a:lnTo>
                      <a:lnTo>
                        <a:pt x="38" y="2662"/>
                      </a:lnTo>
                      <a:lnTo>
                        <a:pt x="47" y="2666"/>
                      </a:lnTo>
                      <a:lnTo>
                        <a:pt x="64" y="2670"/>
                      </a:lnTo>
                      <a:lnTo>
                        <a:pt x="73" y="2671"/>
                      </a:lnTo>
                      <a:lnTo>
                        <a:pt x="85" y="2672"/>
                      </a:lnTo>
                      <a:lnTo>
                        <a:pt x="3539" y="2672"/>
                      </a:lnTo>
                      <a:lnTo>
                        <a:pt x="3543" y="2671"/>
                      </a:lnTo>
                      <a:lnTo>
                        <a:pt x="3548" y="2671"/>
                      </a:lnTo>
                      <a:lnTo>
                        <a:pt x="3553" y="2670"/>
                      </a:lnTo>
                      <a:lnTo>
                        <a:pt x="3558" y="2670"/>
                      </a:lnTo>
                      <a:lnTo>
                        <a:pt x="3566" y="2668"/>
                      </a:lnTo>
                      <a:lnTo>
                        <a:pt x="3575" y="2666"/>
                      </a:lnTo>
                      <a:lnTo>
                        <a:pt x="3583" y="2662"/>
                      </a:lnTo>
                      <a:lnTo>
                        <a:pt x="3586" y="2660"/>
                      </a:lnTo>
                      <a:lnTo>
                        <a:pt x="3590" y="2659"/>
                      </a:lnTo>
                      <a:lnTo>
                        <a:pt x="3596" y="2654"/>
                      </a:lnTo>
                      <a:lnTo>
                        <a:pt x="3602" y="2650"/>
                      </a:lnTo>
                      <a:lnTo>
                        <a:pt x="3606" y="2644"/>
                      </a:lnTo>
                      <a:lnTo>
                        <a:pt x="3611" y="2638"/>
                      </a:lnTo>
                      <a:lnTo>
                        <a:pt x="3612" y="2634"/>
                      </a:lnTo>
                      <a:lnTo>
                        <a:pt x="3614" y="2631"/>
                      </a:lnTo>
                      <a:lnTo>
                        <a:pt x="3618" y="2623"/>
                      </a:lnTo>
                      <a:lnTo>
                        <a:pt x="3620" y="2614"/>
                      </a:lnTo>
                      <a:lnTo>
                        <a:pt x="3622" y="2606"/>
                      </a:lnTo>
                      <a:lnTo>
                        <a:pt x="3622" y="2601"/>
                      </a:lnTo>
                      <a:lnTo>
                        <a:pt x="3623" y="2596"/>
                      </a:lnTo>
                      <a:lnTo>
                        <a:pt x="3623" y="2591"/>
                      </a:lnTo>
                      <a:lnTo>
                        <a:pt x="3624" y="2587"/>
                      </a:lnTo>
                      <a:lnTo>
                        <a:pt x="3624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4" name="Freeform 76"/>
                <p:cNvSpPr>
                  <a:spLocks/>
                </p:cNvSpPr>
                <p:nvPr/>
              </p:nvSpPr>
              <p:spPr bwMode="auto">
                <a:xfrm>
                  <a:off x="3425" y="3866"/>
                  <a:ext cx="198" cy="28"/>
                </a:xfrm>
                <a:custGeom>
                  <a:avLst/>
                  <a:gdLst>
                    <a:gd name="T0" fmla="*/ 3561 w 3561"/>
                    <a:gd name="T1" fmla="*/ 83 h 623"/>
                    <a:gd name="T2" fmla="*/ 3559 w 3561"/>
                    <a:gd name="T3" fmla="*/ 63 h 623"/>
                    <a:gd name="T4" fmla="*/ 3557 w 3561"/>
                    <a:gd name="T5" fmla="*/ 54 h 623"/>
                    <a:gd name="T6" fmla="*/ 3556 w 3561"/>
                    <a:gd name="T7" fmla="*/ 47 h 623"/>
                    <a:gd name="T8" fmla="*/ 3552 w 3561"/>
                    <a:gd name="T9" fmla="*/ 39 h 623"/>
                    <a:gd name="T10" fmla="*/ 3549 w 3561"/>
                    <a:gd name="T11" fmla="*/ 32 h 623"/>
                    <a:gd name="T12" fmla="*/ 3540 w 3561"/>
                    <a:gd name="T13" fmla="*/ 21 h 623"/>
                    <a:gd name="T14" fmla="*/ 3528 w 3561"/>
                    <a:gd name="T15" fmla="*/ 12 h 623"/>
                    <a:gd name="T16" fmla="*/ 3521 w 3561"/>
                    <a:gd name="T17" fmla="*/ 7 h 623"/>
                    <a:gd name="T18" fmla="*/ 3514 w 3561"/>
                    <a:gd name="T19" fmla="*/ 5 h 623"/>
                    <a:gd name="T20" fmla="*/ 3505 w 3561"/>
                    <a:gd name="T21" fmla="*/ 2 h 623"/>
                    <a:gd name="T22" fmla="*/ 3497 w 3561"/>
                    <a:gd name="T23" fmla="*/ 1 h 623"/>
                    <a:gd name="T24" fmla="*/ 3478 w 3561"/>
                    <a:gd name="T25" fmla="*/ 0 h 623"/>
                    <a:gd name="T26" fmla="*/ 83 w 3561"/>
                    <a:gd name="T27" fmla="*/ 0 h 623"/>
                    <a:gd name="T28" fmla="*/ 63 w 3561"/>
                    <a:gd name="T29" fmla="*/ 1 h 623"/>
                    <a:gd name="T30" fmla="*/ 54 w 3561"/>
                    <a:gd name="T31" fmla="*/ 2 h 623"/>
                    <a:gd name="T32" fmla="*/ 47 w 3561"/>
                    <a:gd name="T33" fmla="*/ 5 h 623"/>
                    <a:gd name="T34" fmla="*/ 38 w 3561"/>
                    <a:gd name="T35" fmla="*/ 7 h 623"/>
                    <a:gd name="T36" fmla="*/ 32 w 3561"/>
                    <a:gd name="T37" fmla="*/ 12 h 623"/>
                    <a:gd name="T38" fmla="*/ 21 w 3561"/>
                    <a:gd name="T39" fmla="*/ 21 h 623"/>
                    <a:gd name="T40" fmla="*/ 11 w 3561"/>
                    <a:gd name="T41" fmla="*/ 32 h 623"/>
                    <a:gd name="T42" fmla="*/ 7 w 3561"/>
                    <a:gd name="T43" fmla="*/ 39 h 623"/>
                    <a:gd name="T44" fmla="*/ 5 w 3561"/>
                    <a:gd name="T45" fmla="*/ 47 h 623"/>
                    <a:gd name="T46" fmla="*/ 2 w 3561"/>
                    <a:gd name="T47" fmla="*/ 54 h 623"/>
                    <a:gd name="T48" fmla="*/ 1 w 3561"/>
                    <a:gd name="T49" fmla="*/ 63 h 623"/>
                    <a:gd name="T50" fmla="*/ 0 w 3561"/>
                    <a:gd name="T51" fmla="*/ 83 h 623"/>
                    <a:gd name="T52" fmla="*/ 0 w 3561"/>
                    <a:gd name="T53" fmla="*/ 623 h 623"/>
                    <a:gd name="T54" fmla="*/ 3561 w 3561"/>
                    <a:gd name="T55" fmla="*/ 623 h 623"/>
                    <a:gd name="T56" fmla="*/ 3561 w 3561"/>
                    <a:gd name="T57" fmla="*/ 83 h 623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3561"/>
                    <a:gd name="T88" fmla="*/ 0 h 623"/>
                    <a:gd name="T89" fmla="*/ 3561 w 3561"/>
                    <a:gd name="T90" fmla="*/ 623 h 623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3561" h="623">
                      <a:moveTo>
                        <a:pt x="3561" y="83"/>
                      </a:moveTo>
                      <a:lnTo>
                        <a:pt x="3559" y="63"/>
                      </a:lnTo>
                      <a:lnTo>
                        <a:pt x="3557" y="54"/>
                      </a:lnTo>
                      <a:lnTo>
                        <a:pt x="3556" y="47"/>
                      </a:lnTo>
                      <a:lnTo>
                        <a:pt x="3552" y="39"/>
                      </a:lnTo>
                      <a:lnTo>
                        <a:pt x="3549" y="32"/>
                      </a:lnTo>
                      <a:lnTo>
                        <a:pt x="3540" y="21"/>
                      </a:lnTo>
                      <a:lnTo>
                        <a:pt x="3528" y="12"/>
                      </a:lnTo>
                      <a:lnTo>
                        <a:pt x="3521" y="7"/>
                      </a:lnTo>
                      <a:lnTo>
                        <a:pt x="3514" y="5"/>
                      </a:lnTo>
                      <a:lnTo>
                        <a:pt x="3505" y="2"/>
                      </a:lnTo>
                      <a:lnTo>
                        <a:pt x="3497" y="1"/>
                      </a:lnTo>
                      <a:lnTo>
                        <a:pt x="3478" y="0"/>
                      </a:lnTo>
                      <a:lnTo>
                        <a:pt x="83" y="0"/>
                      </a:lnTo>
                      <a:lnTo>
                        <a:pt x="63" y="1"/>
                      </a:lnTo>
                      <a:lnTo>
                        <a:pt x="54" y="2"/>
                      </a:lnTo>
                      <a:lnTo>
                        <a:pt x="47" y="5"/>
                      </a:lnTo>
                      <a:lnTo>
                        <a:pt x="38" y="7"/>
                      </a:lnTo>
                      <a:lnTo>
                        <a:pt x="32" y="12"/>
                      </a:lnTo>
                      <a:lnTo>
                        <a:pt x="21" y="21"/>
                      </a:lnTo>
                      <a:lnTo>
                        <a:pt x="11" y="32"/>
                      </a:lnTo>
                      <a:lnTo>
                        <a:pt x="7" y="39"/>
                      </a:lnTo>
                      <a:lnTo>
                        <a:pt x="5" y="47"/>
                      </a:lnTo>
                      <a:lnTo>
                        <a:pt x="2" y="54"/>
                      </a:lnTo>
                      <a:lnTo>
                        <a:pt x="1" y="63"/>
                      </a:lnTo>
                      <a:lnTo>
                        <a:pt x="0" y="83"/>
                      </a:lnTo>
                      <a:lnTo>
                        <a:pt x="0" y="623"/>
                      </a:lnTo>
                      <a:lnTo>
                        <a:pt x="3561" y="623"/>
                      </a:lnTo>
                      <a:lnTo>
                        <a:pt x="3561" y="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5" name="Freeform 77"/>
                <p:cNvSpPr>
                  <a:spLocks/>
                </p:cNvSpPr>
                <p:nvPr/>
              </p:nvSpPr>
              <p:spPr bwMode="auto">
                <a:xfrm>
                  <a:off x="3425" y="3894"/>
                  <a:ext cx="198" cy="92"/>
                </a:xfrm>
                <a:custGeom>
                  <a:avLst/>
                  <a:gdLst>
                    <a:gd name="T0" fmla="*/ 0 w 3561"/>
                    <a:gd name="T1" fmla="*/ 1895 h 1978"/>
                    <a:gd name="T2" fmla="*/ 1 w 3561"/>
                    <a:gd name="T3" fmla="*/ 1914 h 1978"/>
                    <a:gd name="T4" fmla="*/ 2 w 3561"/>
                    <a:gd name="T5" fmla="*/ 1922 h 1978"/>
                    <a:gd name="T6" fmla="*/ 5 w 3561"/>
                    <a:gd name="T7" fmla="*/ 1931 h 1978"/>
                    <a:gd name="T8" fmla="*/ 7 w 3561"/>
                    <a:gd name="T9" fmla="*/ 1937 h 1978"/>
                    <a:gd name="T10" fmla="*/ 11 w 3561"/>
                    <a:gd name="T11" fmla="*/ 1945 h 1978"/>
                    <a:gd name="T12" fmla="*/ 21 w 3561"/>
                    <a:gd name="T13" fmla="*/ 1957 h 1978"/>
                    <a:gd name="T14" fmla="*/ 32 w 3561"/>
                    <a:gd name="T15" fmla="*/ 1965 h 1978"/>
                    <a:gd name="T16" fmla="*/ 38 w 3561"/>
                    <a:gd name="T17" fmla="*/ 1968 h 1978"/>
                    <a:gd name="T18" fmla="*/ 47 w 3561"/>
                    <a:gd name="T19" fmla="*/ 1973 h 1978"/>
                    <a:gd name="T20" fmla="*/ 54 w 3561"/>
                    <a:gd name="T21" fmla="*/ 1974 h 1978"/>
                    <a:gd name="T22" fmla="*/ 63 w 3561"/>
                    <a:gd name="T23" fmla="*/ 1976 h 1978"/>
                    <a:gd name="T24" fmla="*/ 83 w 3561"/>
                    <a:gd name="T25" fmla="*/ 1978 h 1978"/>
                    <a:gd name="T26" fmla="*/ 3478 w 3561"/>
                    <a:gd name="T27" fmla="*/ 1978 h 1978"/>
                    <a:gd name="T28" fmla="*/ 3482 w 3561"/>
                    <a:gd name="T29" fmla="*/ 1977 h 1978"/>
                    <a:gd name="T30" fmla="*/ 3487 w 3561"/>
                    <a:gd name="T31" fmla="*/ 1977 h 1978"/>
                    <a:gd name="T32" fmla="*/ 3492 w 3561"/>
                    <a:gd name="T33" fmla="*/ 1976 h 1978"/>
                    <a:gd name="T34" fmla="*/ 3497 w 3561"/>
                    <a:gd name="T35" fmla="*/ 1976 h 1978"/>
                    <a:gd name="T36" fmla="*/ 3505 w 3561"/>
                    <a:gd name="T37" fmla="*/ 1974 h 1978"/>
                    <a:gd name="T38" fmla="*/ 3509 w 3561"/>
                    <a:gd name="T39" fmla="*/ 1973 h 1978"/>
                    <a:gd name="T40" fmla="*/ 3514 w 3561"/>
                    <a:gd name="T41" fmla="*/ 1973 h 1978"/>
                    <a:gd name="T42" fmla="*/ 3521 w 3561"/>
                    <a:gd name="T43" fmla="*/ 1968 h 1978"/>
                    <a:gd name="T44" fmla="*/ 3524 w 3561"/>
                    <a:gd name="T45" fmla="*/ 1966 h 1978"/>
                    <a:gd name="T46" fmla="*/ 3528 w 3561"/>
                    <a:gd name="T47" fmla="*/ 1965 h 1978"/>
                    <a:gd name="T48" fmla="*/ 3534 w 3561"/>
                    <a:gd name="T49" fmla="*/ 1961 h 1978"/>
                    <a:gd name="T50" fmla="*/ 3540 w 3561"/>
                    <a:gd name="T51" fmla="*/ 1957 h 1978"/>
                    <a:gd name="T52" fmla="*/ 3544 w 3561"/>
                    <a:gd name="T53" fmla="*/ 1951 h 1978"/>
                    <a:gd name="T54" fmla="*/ 3549 w 3561"/>
                    <a:gd name="T55" fmla="*/ 1945 h 1978"/>
                    <a:gd name="T56" fmla="*/ 3550 w 3561"/>
                    <a:gd name="T57" fmla="*/ 1940 h 1978"/>
                    <a:gd name="T58" fmla="*/ 3552 w 3561"/>
                    <a:gd name="T59" fmla="*/ 1937 h 1978"/>
                    <a:gd name="T60" fmla="*/ 3556 w 3561"/>
                    <a:gd name="T61" fmla="*/ 1931 h 1978"/>
                    <a:gd name="T62" fmla="*/ 3556 w 3561"/>
                    <a:gd name="T63" fmla="*/ 1926 h 1978"/>
                    <a:gd name="T64" fmla="*/ 3557 w 3561"/>
                    <a:gd name="T65" fmla="*/ 1922 h 1978"/>
                    <a:gd name="T66" fmla="*/ 3559 w 3561"/>
                    <a:gd name="T67" fmla="*/ 1914 h 1978"/>
                    <a:gd name="T68" fmla="*/ 3559 w 3561"/>
                    <a:gd name="T69" fmla="*/ 1908 h 1978"/>
                    <a:gd name="T70" fmla="*/ 3560 w 3561"/>
                    <a:gd name="T71" fmla="*/ 1904 h 1978"/>
                    <a:gd name="T72" fmla="*/ 3560 w 3561"/>
                    <a:gd name="T73" fmla="*/ 1899 h 1978"/>
                    <a:gd name="T74" fmla="*/ 3561 w 3561"/>
                    <a:gd name="T75" fmla="*/ 1895 h 1978"/>
                    <a:gd name="T76" fmla="*/ 3561 w 3561"/>
                    <a:gd name="T77" fmla="*/ 0 h 1978"/>
                    <a:gd name="T78" fmla="*/ 0 w 3561"/>
                    <a:gd name="T79" fmla="*/ 0 h 1978"/>
                    <a:gd name="T80" fmla="*/ 0 w 3561"/>
                    <a:gd name="T81" fmla="*/ 1895 h 197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3561"/>
                    <a:gd name="T124" fmla="*/ 0 h 1978"/>
                    <a:gd name="T125" fmla="*/ 3561 w 3561"/>
                    <a:gd name="T126" fmla="*/ 1978 h 197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3561" h="1978">
                      <a:moveTo>
                        <a:pt x="0" y="1895"/>
                      </a:moveTo>
                      <a:lnTo>
                        <a:pt x="1" y="1914"/>
                      </a:lnTo>
                      <a:lnTo>
                        <a:pt x="2" y="1922"/>
                      </a:lnTo>
                      <a:lnTo>
                        <a:pt x="5" y="1931"/>
                      </a:lnTo>
                      <a:lnTo>
                        <a:pt x="7" y="1937"/>
                      </a:lnTo>
                      <a:lnTo>
                        <a:pt x="11" y="1945"/>
                      </a:lnTo>
                      <a:lnTo>
                        <a:pt x="21" y="1957"/>
                      </a:lnTo>
                      <a:lnTo>
                        <a:pt x="32" y="1965"/>
                      </a:lnTo>
                      <a:lnTo>
                        <a:pt x="38" y="1968"/>
                      </a:lnTo>
                      <a:lnTo>
                        <a:pt x="47" y="1973"/>
                      </a:lnTo>
                      <a:lnTo>
                        <a:pt x="54" y="1974"/>
                      </a:lnTo>
                      <a:lnTo>
                        <a:pt x="63" y="1976"/>
                      </a:lnTo>
                      <a:lnTo>
                        <a:pt x="83" y="1978"/>
                      </a:lnTo>
                      <a:lnTo>
                        <a:pt x="3478" y="1978"/>
                      </a:lnTo>
                      <a:lnTo>
                        <a:pt x="3482" y="1977"/>
                      </a:lnTo>
                      <a:lnTo>
                        <a:pt x="3487" y="1977"/>
                      </a:lnTo>
                      <a:lnTo>
                        <a:pt x="3492" y="1976"/>
                      </a:lnTo>
                      <a:lnTo>
                        <a:pt x="3497" y="1976"/>
                      </a:lnTo>
                      <a:lnTo>
                        <a:pt x="3505" y="1974"/>
                      </a:lnTo>
                      <a:lnTo>
                        <a:pt x="3509" y="1973"/>
                      </a:lnTo>
                      <a:lnTo>
                        <a:pt x="3514" y="1973"/>
                      </a:lnTo>
                      <a:lnTo>
                        <a:pt x="3521" y="1968"/>
                      </a:lnTo>
                      <a:lnTo>
                        <a:pt x="3524" y="1966"/>
                      </a:lnTo>
                      <a:lnTo>
                        <a:pt x="3528" y="1965"/>
                      </a:lnTo>
                      <a:lnTo>
                        <a:pt x="3534" y="1961"/>
                      </a:lnTo>
                      <a:lnTo>
                        <a:pt x="3540" y="1957"/>
                      </a:lnTo>
                      <a:lnTo>
                        <a:pt x="3544" y="1951"/>
                      </a:lnTo>
                      <a:lnTo>
                        <a:pt x="3549" y="1945"/>
                      </a:lnTo>
                      <a:lnTo>
                        <a:pt x="3550" y="1940"/>
                      </a:lnTo>
                      <a:lnTo>
                        <a:pt x="3552" y="1937"/>
                      </a:lnTo>
                      <a:lnTo>
                        <a:pt x="3556" y="1931"/>
                      </a:lnTo>
                      <a:lnTo>
                        <a:pt x="3556" y="1926"/>
                      </a:lnTo>
                      <a:lnTo>
                        <a:pt x="3557" y="1922"/>
                      </a:lnTo>
                      <a:lnTo>
                        <a:pt x="3559" y="1914"/>
                      </a:lnTo>
                      <a:lnTo>
                        <a:pt x="3559" y="1908"/>
                      </a:lnTo>
                      <a:lnTo>
                        <a:pt x="3560" y="1904"/>
                      </a:lnTo>
                      <a:lnTo>
                        <a:pt x="3560" y="1899"/>
                      </a:lnTo>
                      <a:lnTo>
                        <a:pt x="3561" y="1895"/>
                      </a:lnTo>
                      <a:lnTo>
                        <a:pt x="3561" y="0"/>
                      </a:lnTo>
                      <a:lnTo>
                        <a:pt x="0" y="0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rgbClr val="EBD8A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6" name="Line 78"/>
                <p:cNvSpPr>
                  <a:spLocks noChangeShapeType="1"/>
                </p:cNvSpPr>
                <p:nvPr/>
              </p:nvSpPr>
              <p:spPr bwMode="auto">
                <a:xfrm>
                  <a:off x="3425" y="3955"/>
                  <a:ext cx="1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7" name="Line 79"/>
                <p:cNvSpPr>
                  <a:spLocks noChangeShapeType="1"/>
                </p:cNvSpPr>
                <p:nvPr/>
              </p:nvSpPr>
              <p:spPr bwMode="auto">
                <a:xfrm>
                  <a:off x="3425" y="3925"/>
                  <a:ext cx="1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8" name="Line 80"/>
                <p:cNvSpPr>
                  <a:spLocks noChangeShapeType="1"/>
                </p:cNvSpPr>
                <p:nvPr/>
              </p:nvSpPr>
              <p:spPr bwMode="auto">
                <a:xfrm>
                  <a:off x="3425" y="3895"/>
                  <a:ext cx="198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9" name="Line 81"/>
                <p:cNvSpPr>
                  <a:spLocks noChangeShapeType="1"/>
                </p:cNvSpPr>
                <p:nvPr/>
              </p:nvSpPr>
              <p:spPr bwMode="auto">
                <a:xfrm>
                  <a:off x="3473" y="3896"/>
                  <a:ext cx="0" cy="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0" name="Line 82"/>
                <p:cNvSpPr>
                  <a:spLocks noChangeShapeType="1"/>
                </p:cNvSpPr>
                <p:nvPr/>
              </p:nvSpPr>
              <p:spPr bwMode="auto">
                <a:xfrm>
                  <a:off x="3523" y="3896"/>
                  <a:ext cx="0" cy="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1" name="Line 83"/>
                <p:cNvSpPr>
                  <a:spLocks noChangeShapeType="1"/>
                </p:cNvSpPr>
                <p:nvPr/>
              </p:nvSpPr>
              <p:spPr bwMode="auto">
                <a:xfrm>
                  <a:off x="3573" y="3896"/>
                  <a:ext cx="0" cy="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106" name="AutoShape 84"/>
            <p:cNvSpPr>
              <a:spLocks noChangeArrowheads="1"/>
            </p:cNvSpPr>
            <p:nvPr/>
          </p:nvSpPr>
          <p:spPr bwMode="auto">
            <a:xfrm>
              <a:off x="3760" y="1776"/>
              <a:ext cx="384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AutoShape 85"/>
            <p:cNvSpPr>
              <a:spLocks noChangeArrowheads="1"/>
            </p:cNvSpPr>
            <p:nvPr/>
          </p:nvSpPr>
          <p:spPr bwMode="auto">
            <a:xfrm>
              <a:off x="3760" y="2122"/>
              <a:ext cx="384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AutoShape 86"/>
            <p:cNvSpPr>
              <a:spLocks noChangeArrowheads="1"/>
            </p:cNvSpPr>
            <p:nvPr/>
          </p:nvSpPr>
          <p:spPr bwMode="auto">
            <a:xfrm>
              <a:off x="3760" y="2900"/>
              <a:ext cx="384" cy="2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87"/>
            <p:cNvGrpSpPr>
              <a:grpSpLocks/>
            </p:cNvGrpSpPr>
            <p:nvPr/>
          </p:nvGrpSpPr>
          <p:grpSpPr bwMode="auto">
            <a:xfrm>
              <a:off x="3816" y="2946"/>
              <a:ext cx="271" cy="193"/>
              <a:chOff x="3808" y="2946"/>
              <a:chExt cx="271" cy="193"/>
            </a:xfrm>
          </p:grpSpPr>
          <p:grpSp>
            <p:nvGrpSpPr>
              <p:cNvPr id="13" name="Group 88"/>
              <p:cNvGrpSpPr>
                <a:grpSpLocks/>
              </p:cNvGrpSpPr>
              <p:nvPr/>
            </p:nvGrpSpPr>
            <p:grpSpPr bwMode="auto">
              <a:xfrm>
                <a:off x="3808" y="2946"/>
                <a:ext cx="183" cy="145"/>
                <a:chOff x="3122" y="3646"/>
                <a:chExt cx="183" cy="145"/>
              </a:xfrm>
            </p:grpSpPr>
            <p:sp>
              <p:nvSpPr>
                <p:cNvPr id="3162" name="Freeform 89"/>
                <p:cNvSpPr>
                  <a:spLocks/>
                </p:cNvSpPr>
                <p:nvPr/>
              </p:nvSpPr>
              <p:spPr bwMode="auto">
                <a:xfrm>
                  <a:off x="3122" y="3646"/>
                  <a:ext cx="183" cy="145"/>
                </a:xfrm>
                <a:custGeom>
                  <a:avLst/>
                  <a:gdLst>
                    <a:gd name="T0" fmla="*/ 3624 w 3624"/>
                    <a:gd name="T1" fmla="*/ 85 h 2672"/>
                    <a:gd name="T2" fmla="*/ 3623 w 3624"/>
                    <a:gd name="T3" fmla="*/ 74 h 2672"/>
                    <a:gd name="T4" fmla="*/ 3622 w 3624"/>
                    <a:gd name="T5" fmla="*/ 64 h 2672"/>
                    <a:gd name="T6" fmla="*/ 3618 w 3624"/>
                    <a:gd name="T7" fmla="*/ 47 h 2672"/>
                    <a:gd name="T8" fmla="*/ 3614 w 3624"/>
                    <a:gd name="T9" fmla="*/ 38 h 2672"/>
                    <a:gd name="T10" fmla="*/ 3611 w 3624"/>
                    <a:gd name="T11" fmla="*/ 32 h 2672"/>
                    <a:gd name="T12" fmla="*/ 3602 w 3624"/>
                    <a:gd name="T13" fmla="*/ 21 h 2672"/>
                    <a:gd name="T14" fmla="*/ 3590 w 3624"/>
                    <a:gd name="T15" fmla="*/ 11 h 2672"/>
                    <a:gd name="T16" fmla="*/ 3583 w 3624"/>
                    <a:gd name="T17" fmla="*/ 7 h 2672"/>
                    <a:gd name="T18" fmla="*/ 3575 w 3624"/>
                    <a:gd name="T19" fmla="*/ 5 h 2672"/>
                    <a:gd name="T20" fmla="*/ 3566 w 3624"/>
                    <a:gd name="T21" fmla="*/ 2 h 2672"/>
                    <a:gd name="T22" fmla="*/ 3558 w 3624"/>
                    <a:gd name="T23" fmla="*/ 1 h 2672"/>
                    <a:gd name="T24" fmla="*/ 3539 w 3624"/>
                    <a:gd name="T25" fmla="*/ 0 h 2672"/>
                    <a:gd name="T26" fmla="*/ 85 w 3624"/>
                    <a:gd name="T27" fmla="*/ 0 h 2672"/>
                    <a:gd name="T28" fmla="*/ 64 w 3624"/>
                    <a:gd name="T29" fmla="*/ 1 h 2672"/>
                    <a:gd name="T30" fmla="*/ 47 w 3624"/>
                    <a:gd name="T31" fmla="*/ 5 h 2672"/>
                    <a:gd name="T32" fmla="*/ 38 w 3624"/>
                    <a:gd name="T33" fmla="*/ 7 h 2672"/>
                    <a:gd name="T34" fmla="*/ 32 w 3624"/>
                    <a:gd name="T35" fmla="*/ 11 h 2672"/>
                    <a:gd name="T36" fmla="*/ 21 w 3624"/>
                    <a:gd name="T37" fmla="*/ 21 h 2672"/>
                    <a:gd name="T38" fmla="*/ 11 w 3624"/>
                    <a:gd name="T39" fmla="*/ 32 h 2672"/>
                    <a:gd name="T40" fmla="*/ 7 w 3624"/>
                    <a:gd name="T41" fmla="*/ 38 h 2672"/>
                    <a:gd name="T42" fmla="*/ 5 w 3624"/>
                    <a:gd name="T43" fmla="*/ 47 h 2672"/>
                    <a:gd name="T44" fmla="*/ 1 w 3624"/>
                    <a:gd name="T45" fmla="*/ 64 h 2672"/>
                    <a:gd name="T46" fmla="*/ 0 w 3624"/>
                    <a:gd name="T47" fmla="*/ 85 h 2672"/>
                    <a:gd name="T48" fmla="*/ 0 w 3624"/>
                    <a:gd name="T49" fmla="*/ 2587 h 2672"/>
                    <a:gd name="T50" fmla="*/ 1 w 3624"/>
                    <a:gd name="T51" fmla="*/ 2606 h 2672"/>
                    <a:gd name="T52" fmla="*/ 2 w 3624"/>
                    <a:gd name="T53" fmla="*/ 2614 h 2672"/>
                    <a:gd name="T54" fmla="*/ 5 w 3624"/>
                    <a:gd name="T55" fmla="*/ 2623 h 2672"/>
                    <a:gd name="T56" fmla="*/ 7 w 3624"/>
                    <a:gd name="T57" fmla="*/ 2631 h 2672"/>
                    <a:gd name="T58" fmla="*/ 11 w 3624"/>
                    <a:gd name="T59" fmla="*/ 2638 h 2672"/>
                    <a:gd name="T60" fmla="*/ 21 w 3624"/>
                    <a:gd name="T61" fmla="*/ 2650 h 2672"/>
                    <a:gd name="T62" fmla="*/ 32 w 3624"/>
                    <a:gd name="T63" fmla="*/ 2659 h 2672"/>
                    <a:gd name="T64" fmla="*/ 38 w 3624"/>
                    <a:gd name="T65" fmla="*/ 2662 h 2672"/>
                    <a:gd name="T66" fmla="*/ 47 w 3624"/>
                    <a:gd name="T67" fmla="*/ 2666 h 2672"/>
                    <a:gd name="T68" fmla="*/ 64 w 3624"/>
                    <a:gd name="T69" fmla="*/ 2670 h 2672"/>
                    <a:gd name="T70" fmla="*/ 73 w 3624"/>
                    <a:gd name="T71" fmla="*/ 2671 h 2672"/>
                    <a:gd name="T72" fmla="*/ 85 w 3624"/>
                    <a:gd name="T73" fmla="*/ 2672 h 2672"/>
                    <a:gd name="T74" fmla="*/ 3539 w 3624"/>
                    <a:gd name="T75" fmla="*/ 2672 h 2672"/>
                    <a:gd name="T76" fmla="*/ 3543 w 3624"/>
                    <a:gd name="T77" fmla="*/ 2671 h 2672"/>
                    <a:gd name="T78" fmla="*/ 3548 w 3624"/>
                    <a:gd name="T79" fmla="*/ 2671 h 2672"/>
                    <a:gd name="T80" fmla="*/ 3553 w 3624"/>
                    <a:gd name="T81" fmla="*/ 2670 h 2672"/>
                    <a:gd name="T82" fmla="*/ 3558 w 3624"/>
                    <a:gd name="T83" fmla="*/ 2670 h 2672"/>
                    <a:gd name="T84" fmla="*/ 3566 w 3624"/>
                    <a:gd name="T85" fmla="*/ 2668 h 2672"/>
                    <a:gd name="T86" fmla="*/ 3575 w 3624"/>
                    <a:gd name="T87" fmla="*/ 2666 h 2672"/>
                    <a:gd name="T88" fmla="*/ 3583 w 3624"/>
                    <a:gd name="T89" fmla="*/ 2662 h 2672"/>
                    <a:gd name="T90" fmla="*/ 3586 w 3624"/>
                    <a:gd name="T91" fmla="*/ 2660 h 2672"/>
                    <a:gd name="T92" fmla="*/ 3590 w 3624"/>
                    <a:gd name="T93" fmla="*/ 2659 h 2672"/>
                    <a:gd name="T94" fmla="*/ 3596 w 3624"/>
                    <a:gd name="T95" fmla="*/ 2654 h 2672"/>
                    <a:gd name="T96" fmla="*/ 3602 w 3624"/>
                    <a:gd name="T97" fmla="*/ 2650 h 2672"/>
                    <a:gd name="T98" fmla="*/ 3606 w 3624"/>
                    <a:gd name="T99" fmla="*/ 2644 h 2672"/>
                    <a:gd name="T100" fmla="*/ 3611 w 3624"/>
                    <a:gd name="T101" fmla="*/ 2638 h 2672"/>
                    <a:gd name="T102" fmla="*/ 3612 w 3624"/>
                    <a:gd name="T103" fmla="*/ 2634 h 2672"/>
                    <a:gd name="T104" fmla="*/ 3614 w 3624"/>
                    <a:gd name="T105" fmla="*/ 2631 h 2672"/>
                    <a:gd name="T106" fmla="*/ 3618 w 3624"/>
                    <a:gd name="T107" fmla="*/ 2623 h 2672"/>
                    <a:gd name="T108" fmla="*/ 3620 w 3624"/>
                    <a:gd name="T109" fmla="*/ 2614 h 2672"/>
                    <a:gd name="T110" fmla="*/ 3622 w 3624"/>
                    <a:gd name="T111" fmla="*/ 2606 h 2672"/>
                    <a:gd name="T112" fmla="*/ 3622 w 3624"/>
                    <a:gd name="T113" fmla="*/ 2601 h 2672"/>
                    <a:gd name="T114" fmla="*/ 3623 w 3624"/>
                    <a:gd name="T115" fmla="*/ 2596 h 2672"/>
                    <a:gd name="T116" fmla="*/ 3623 w 3624"/>
                    <a:gd name="T117" fmla="*/ 2591 h 2672"/>
                    <a:gd name="T118" fmla="*/ 3624 w 3624"/>
                    <a:gd name="T119" fmla="*/ 2587 h 2672"/>
                    <a:gd name="T120" fmla="*/ 3624 w 3624"/>
                    <a:gd name="T121" fmla="*/ 85 h 267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624"/>
                    <a:gd name="T184" fmla="*/ 0 h 2672"/>
                    <a:gd name="T185" fmla="*/ 3624 w 3624"/>
                    <a:gd name="T186" fmla="*/ 2672 h 267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624" h="2672">
                      <a:moveTo>
                        <a:pt x="3624" y="85"/>
                      </a:moveTo>
                      <a:lnTo>
                        <a:pt x="3623" y="74"/>
                      </a:lnTo>
                      <a:lnTo>
                        <a:pt x="3622" y="64"/>
                      </a:lnTo>
                      <a:lnTo>
                        <a:pt x="3618" y="47"/>
                      </a:lnTo>
                      <a:lnTo>
                        <a:pt x="3614" y="38"/>
                      </a:lnTo>
                      <a:lnTo>
                        <a:pt x="3611" y="32"/>
                      </a:lnTo>
                      <a:lnTo>
                        <a:pt x="3602" y="21"/>
                      </a:lnTo>
                      <a:lnTo>
                        <a:pt x="3590" y="11"/>
                      </a:lnTo>
                      <a:lnTo>
                        <a:pt x="3583" y="7"/>
                      </a:lnTo>
                      <a:lnTo>
                        <a:pt x="3575" y="5"/>
                      </a:lnTo>
                      <a:lnTo>
                        <a:pt x="3566" y="2"/>
                      </a:lnTo>
                      <a:lnTo>
                        <a:pt x="3558" y="1"/>
                      </a:lnTo>
                      <a:lnTo>
                        <a:pt x="3539" y="0"/>
                      </a:lnTo>
                      <a:lnTo>
                        <a:pt x="85" y="0"/>
                      </a:lnTo>
                      <a:lnTo>
                        <a:pt x="64" y="1"/>
                      </a:lnTo>
                      <a:lnTo>
                        <a:pt x="47" y="5"/>
                      </a:lnTo>
                      <a:lnTo>
                        <a:pt x="38" y="7"/>
                      </a:lnTo>
                      <a:lnTo>
                        <a:pt x="32" y="11"/>
                      </a:lnTo>
                      <a:lnTo>
                        <a:pt x="21" y="21"/>
                      </a:lnTo>
                      <a:lnTo>
                        <a:pt x="11" y="32"/>
                      </a:lnTo>
                      <a:lnTo>
                        <a:pt x="7" y="38"/>
                      </a:lnTo>
                      <a:lnTo>
                        <a:pt x="5" y="47"/>
                      </a:lnTo>
                      <a:lnTo>
                        <a:pt x="1" y="64"/>
                      </a:lnTo>
                      <a:lnTo>
                        <a:pt x="0" y="85"/>
                      </a:lnTo>
                      <a:lnTo>
                        <a:pt x="0" y="2587"/>
                      </a:lnTo>
                      <a:lnTo>
                        <a:pt x="1" y="2606"/>
                      </a:lnTo>
                      <a:lnTo>
                        <a:pt x="2" y="2614"/>
                      </a:lnTo>
                      <a:lnTo>
                        <a:pt x="5" y="2623"/>
                      </a:lnTo>
                      <a:lnTo>
                        <a:pt x="7" y="2631"/>
                      </a:lnTo>
                      <a:lnTo>
                        <a:pt x="11" y="2638"/>
                      </a:lnTo>
                      <a:lnTo>
                        <a:pt x="21" y="2650"/>
                      </a:lnTo>
                      <a:lnTo>
                        <a:pt x="32" y="2659"/>
                      </a:lnTo>
                      <a:lnTo>
                        <a:pt x="38" y="2662"/>
                      </a:lnTo>
                      <a:lnTo>
                        <a:pt x="47" y="2666"/>
                      </a:lnTo>
                      <a:lnTo>
                        <a:pt x="64" y="2670"/>
                      </a:lnTo>
                      <a:lnTo>
                        <a:pt x="73" y="2671"/>
                      </a:lnTo>
                      <a:lnTo>
                        <a:pt x="85" y="2672"/>
                      </a:lnTo>
                      <a:lnTo>
                        <a:pt x="3539" y="2672"/>
                      </a:lnTo>
                      <a:lnTo>
                        <a:pt x="3543" y="2671"/>
                      </a:lnTo>
                      <a:lnTo>
                        <a:pt x="3548" y="2671"/>
                      </a:lnTo>
                      <a:lnTo>
                        <a:pt x="3553" y="2670"/>
                      </a:lnTo>
                      <a:lnTo>
                        <a:pt x="3558" y="2670"/>
                      </a:lnTo>
                      <a:lnTo>
                        <a:pt x="3566" y="2668"/>
                      </a:lnTo>
                      <a:lnTo>
                        <a:pt x="3575" y="2666"/>
                      </a:lnTo>
                      <a:lnTo>
                        <a:pt x="3583" y="2662"/>
                      </a:lnTo>
                      <a:lnTo>
                        <a:pt x="3586" y="2660"/>
                      </a:lnTo>
                      <a:lnTo>
                        <a:pt x="3590" y="2659"/>
                      </a:lnTo>
                      <a:lnTo>
                        <a:pt x="3596" y="2654"/>
                      </a:lnTo>
                      <a:lnTo>
                        <a:pt x="3602" y="2650"/>
                      </a:lnTo>
                      <a:lnTo>
                        <a:pt x="3606" y="2644"/>
                      </a:lnTo>
                      <a:lnTo>
                        <a:pt x="3611" y="2638"/>
                      </a:lnTo>
                      <a:lnTo>
                        <a:pt x="3612" y="2634"/>
                      </a:lnTo>
                      <a:lnTo>
                        <a:pt x="3614" y="2631"/>
                      </a:lnTo>
                      <a:lnTo>
                        <a:pt x="3618" y="2623"/>
                      </a:lnTo>
                      <a:lnTo>
                        <a:pt x="3620" y="2614"/>
                      </a:lnTo>
                      <a:lnTo>
                        <a:pt x="3622" y="2606"/>
                      </a:lnTo>
                      <a:lnTo>
                        <a:pt x="3622" y="2601"/>
                      </a:lnTo>
                      <a:lnTo>
                        <a:pt x="3623" y="2596"/>
                      </a:lnTo>
                      <a:lnTo>
                        <a:pt x="3623" y="2591"/>
                      </a:lnTo>
                      <a:lnTo>
                        <a:pt x="3624" y="2587"/>
                      </a:lnTo>
                      <a:lnTo>
                        <a:pt x="3624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3" name="Freeform 90"/>
                <p:cNvSpPr>
                  <a:spLocks/>
                </p:cNvSpPr>
                <p:nvPr/>
              </p:nvSpPr>
              <p:spPr bwMode="auto">
                <a:xfrm>
                  <a:off x="3124" y="3648"/>
                  <a:ext cx="179" cy="34"/>
                </a:xfrm>
                <a:custGeom>
                  <a:avLst/>
                  <a:gdLst>
                    <a:gd name="T0" fmla="*/ 3561 w 3561"/>
                    <a:gd name="T1" fmla="*/ 83 h 623"/>
                    <a:gd name="T2" fmla="*/ 3559 w 3561"/>
                    <a:gd name="T3" fmla="*/ 63 h 623"/>
                    <a:gd name="T4" fmla="*/ 3557 w 3561"/>
                    <a:gd name="T5" fmla="*/ 54 h 623"/>
                    <a:gd name="T6" fmla="*/ 3556 w 3561"/>
                    <a:gd name="T7" fmla="*/ 47 h 623"/>
                    <a:gd name="T8" fmla="*/ 3552 w 3561"/>
                    <a:gd name="T9" fmla="*/ 39 h 623"/>
                    <a:gd name="T10" fmla="*/ 3549 w 3561"/>
                    <a:gd name="T11" fmla="*/ 32 h 623"/>
                    <a:gd name="T12" fmla="*/ 3540 w 3561"/>
                    <a:gd name="T13" fmla="*/ 21 h 623"/>
                    <a:gd name="T14" fmla="*/ 3528 w 3561"/>
                    <a:gd name="T15" fmla="*/ 12 h 623"/>
                    <a:gd name="T16" fmla="*/ 3521 w 3561"/>
                    <a:gd name="T17" fmla="*/ 7 h 623"/>
                    <a:gd name="T18" fmla="*/ 3514 w 3561"/>
                    <a:gd name="T19" fmla="*/ 5 h 623"/>
                    <a:gd name="T20" fmla="*/ 3505 w 3561"/>
                    <a:gd name="T21" fmla="*/ 2 h 623"/>
                    <a:gd name="T22" fmla="*/ 3497 w 3561"/>
                    <a:gd name="T23" fmla="*/ 1 h 623"/>
                    <a:gd name="T24" fmla="*/ 3478 w 3561"/>
                    <a:gd name="T25" fmla="*/ 0 h 623"/>
                    <a:gd name="T26" fmla="*/ 83 w 3561"/>
                    <a:gd name="T27" fmla="*/ 0 h 623"/>
                    <a:gd name="T28" fmla="*/ 63 w 3561"/>
                    <a:gd name="T29" fmla="*/ 1 h 623"/>
                    <a:gd name="T30" fmla="*/ 54 w 3561"/>
                    <a:gd name="T31" fmla="*/ 2 h 623"/>
                    <a:gd name="T32" fmla="*/ 47 w 3561"/>
                    <a:gd name="T33" fmla="*/ 5 h 623"/>
                    <a:gd name="T34" fmla="*/ 38 w 3561"/>
                    <a:gd name="T35" fmla="*/ 7 h 623"/>
                    <a:gd name="T36" fmla="*/ 32 w 3561"/>
                    <a:gd name="T37" fmla="*/ 12 h 623"/>
                    <a:gd name="T38" fmla="*/ 21 w 3561"/>
                    <a:gd name="T39" fmla="*/ 21 h 623"/>
                    <a:gd name="T40" fmla="*/ 11 w 3561"/>
                    <a:gd name="T41" fmla="*/ 32 h 623"/>
                    <a:gd name="T42" fmla="*/ 7 w 3561"/>
                    <a:gd name="T43" fmla="*/ 39 h 623"/>
                    <a:gd name="T44" fmla="*/ 5 w 3561"/>
                    <a:gd name="T45" fmla="*/ 47 h 623"/>
                    <a:gd name="T46" fmla="*/ 2 w 3561"/>
                    <a:gd name="T47" fmla="*/ 54 h 623"/>
                    <a:gd name="T48" fmla="*/ 1 w 3561"/>
                    <a:gd name="T49" fmla="*/ 63 h 623"/>
                    <a:gd name="T50" fmla="*/ 0 w 3561"/>
                    <a:gd name="T51" fmla="*/ 83 h 623"/>
                    <a:gd name="T52" fmla="*/ 0 w 3561"/>
                    <a:gd name="T53" fmla="*/ 623 h 623"/>
                    <a:gd name="T54" fmla="*/ 3561 w 3561"/>
                    <a:gd name="T55" fmla="*/ 623 h 623"/>
                    <a:gd name="T56" fmla="*/ 3561 w 3561"/>
                    <a:gd name="T57" fmla="*/ 83 h 623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3561"/>
                    <a:gd name="T88" fmla="*/ 0 h 623"/>
                    <a:gd name="T89" fmla="*/ 3561 w 3561"/>
                    <a:gd name="T90" fmla="*/ 623 h 623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3561" h="623">
                      <a:moveTo>
                        <a:pt x="3561" y="83"/>
                      </a:moveTo>
                      <a:lnTo>
                        <a:pt x="3559" y="63"/>
                      </a:lnTo>
                      <a:lnTo>
                        <a:pt x="3557" y="54"/>
                      </a:lnTo>
                      <a:lnTo>
                        <a:pt x="3556" y="47"/>
                      </a:lnTo>
                      <a:lnTo>
                        <a:pt x="3552" y="39"/>
                      </a:lnTo>
                      <a:lnTo>
                        <a:pt x="3549" y="32"/>
                      </a:lnTo>
                      <a:lnTo>
                        <a:pt x="3540" y="21"/>
                      </a:lnTo>
                      <a:lnTo>
                        <a:pt x="3528" y="12"/>
                      </a:lnTo>
                      <a:lnTo>
                        <a:pt x="3521" y="7"/>
                      </a:lnTo>
                      <a:lnTo>
                        <a:pt x="3514" y="5"/>
                      </a:lnTo>
                      <a:lnTo>
                        <a:pt x="3505" y="2"/>
                      </a:lnTo>
                      <a:lnTo>
                        <a:pt x="3497" y="1"/>
                      </a:lnTo>
                      <a:lnTo>
                        <a:pt x="3478" y="0"/>
                      </a:lnTo>
                      <a:lnTo>
                        <a:pt x="83" y="0"/>
                      </a:lnTo>
                      <a:lnTo>
                        <a:pt x="63" y="1"/>
                      </a:lnTo>
                      <a:lnTo>
                        <a:pt x="54" y="2"/>
                      </a:lnTo>
                      <a:lnTo>
                        <a:pt x="47" y="5"/>
                      </a:lnTo>
                      <a:lnTo>
                        <a:pt x="38" y="7"/>
                      </a:lnTo>
                      <a:lnTo>
                        <a:pt x="32" y="12"/>
                      </a:lnTo>
                      <a:lnTo>
                        <a:pt x="21" y="21"/>
                      </a:lnTo>
                      <a:lnTo>
                        <a:pt x="11" y="32"/>
                      </a:lnTo>
                      <a:lnTo>
                        <a:pt x="7" y="39"/>
                      </a:lnTo>
                      <a:lnTo>
                        <a:pt x="5" y="47"/>
                      </a:lnTo>
                      <a:lnTo>
                        <a:pt x="2" y="54"/>
                      </a:lnTo>
                      <a:lnTo>
                        <a:pt x="1" y="63"/>
                      </a:lnTo>
                      <a:lnTo>
                        <a:pt x="0" y="83"/>
                      </a:lnTo>
                      <a:lnTo>
                        <a:pt x="0" y="623"/>
                      </a:lnTo>
                      <a:lnTo>
                        <a:pt x="3561" y="623"/>
                      </a:lnTo>
                      <a:lnTo>
                        <a:pt x="3561" y="83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4" name="Freeform 91"/>
                <p:cNvSpPr>
                  <a:spLocks/>
                </p:cNvSpPr>
                <p:nvPr/>
              </p:nvSpPr>
              <p:spPr bwMode="auto">
                <a:xfrm>
                  <a:off x="3124" y="3682"/>
                  <a:ext cx="179" cy="107"/>
                </a:xfrm>
                <a:custGeom>
                  <a:avLst/>
                  <a:gdLst>
                    <a:gd name="T0" fmla="*/ 0 w 3561"/>
                    <a:gd name="T1" fmla="*/ 1895 h 1978"/>
                    <a:gd name="T2" fmla="*/ 1 w 3561"/>
                    <a:gd name="T3" fmla="*/ 1914 h 1978"/>
                    <a:gd name="T4" fmla="*/ 2 w 3561"/>
                    <a:gd name="T5" fmla="*/ 1922 h 1978"/>
                    <a:gd name="T6" fmla="*/ 5 w 3561"/>
                    <a:gd name="T7" fmla="*/ 1931 h 1978"/>
                    <a:gd name="T8" fmla="*/ 7 w 3561"/>
                    <a:gd name="T9" fmla="*/ 1937 h 1978"/>
                    <a:gd name="T10" fmla="*/ 11 w 3561"/>
                    <a:gd name="T11" fmla="*/ 1945 h 1978"/>
                    <a:gd name="T12" fmla="*/ 21 w 3561"/>
                    <a:gd name="T13" fmla="*/ 1957 h 1978"/>
                    <a:gd name="T14" fmla="*/ 32 w 3561"/>
                    <a:gd name="T15" fmla="*/ 1965 h 1978"/>
                    <a:gd name="T16" fmla="*/ 38 w 3561"/>
                    <a:gd name="T17" fmla="*/ 1968 h 1978"/>
                    <a:gd name="T18" fmla="*/ 47 w 3561"/>
                    <a:gd name="T19" fmla="*/ 1973 h 1978"/>
                    <a:gd name="T20" fmla="*/ 54 w 3561"/>
                    <a:gd name="T21" fmla="*/ 1974 h 1978"/>
                    <a:gd name="T22" fmla="*/ 63 w 3561"/>
                    <a:gd name="T23" fmla="*/ 1976 h 1978"/>
                    <a:gd name="T24" fmla="*/ 83 w 3561"/>
                    <a:gd name="T25" fmla="*/ 1978 h 1978"/>
                    <a:gd name="T26" fmla="*/ 3478 w 3561"/>
                    <a:gd name="T27" fmla="*/ 1978 h 1978"/>
                    <a:gd name="T28" fmla="*/ 3482 w 3561"/>
                    <a:gd name="T29" fmla="*/ 1977 h 1978"/>
                    <a:gd name="T30" fmla="*/ 3487 w 3561"/>
                    <a:gd name="T31" fmla="*/ 1977 h 1978"/>
                    <a:gd name="T32" fmla="*/ 3492 w 3561"/>
                    <a:gd name="T33" fmla="*/ 1976 h 1978"/>
                    <a:gd name="T34" fmla="*/ 3497 w 3561"/>
                    <a:gd name="T35" fmla="*/ 1976 h 1978"/>
                    <a:gd name="T36" fmla="*/ 3505 w 3561"/>
                    <a:gd name="T37" fmla="*/ 1974 h 1978"/>
                    <a:gd name="T38" fmla="*/ 3509 w 3561"/>
                    <a:gd name="T39" fmla="*/ 1973 h 1978"/>
                    <a:gd name="T40" fmla="*/ 3514 w 3561"/>
                    <a:gd name="T41" fmla="*/ 1973 h 1978"/>
                    <a:gd name="T42" fmla="*/ 3521 w 3561"/>
                    <a:gd name="T43" fmla="*/ 1968 h 1978"/>
                    <a:gd name="T44" fmla="*/ 3524 w 3561"/>
                    <a:gd name="T45" fmla="*/ 1966 h 1978"/>
                    <a:gd name="T46" fmla="*/ 3528 w 3561"/>
                    <a:gd name="T47" fmla="*/ 1965 h 1978"/>
                    <a:gd name="T48" fmla="*/ 3534 w 3561"/>
                    <a:gd name="T49" fmla="*/ 1961 h 1978"/>
                    <a:gd name="T50" fmla="*/ 3540 w 3561"/>
                    <a:gd name="T51" fmla="*/ 1957 h 1978"/>
                    <a:gd name="T52" fmla="*/ 3544 w 3561"/>
                    <a:gd name="T53" fmla="*/ 1951 h 1978"/>
                    <a:gd name="T54" fmla="*/ 3549 w 3561"/>
                    <a:gd name="T55" fmla="*/ 1945 h 1978"/>
                    <a:gd name="T56" fmla="*/ 3550 w 3561"/>
                    <a:gd name="T57" fmla="*/ 1940 h 1978"/>
                    <a:gd name="T58" fmla="*/ 3552 w 3561"/>
                    <a:gd name="T59" fmla="*/ 1937 h 1978"/>
                    <a:gd name="T60" fmla="*/ 3556 w 3561"/>
                    <a:gd name="T61" fmla="*/ 1931 h 1978"/>
                    <a:gd name="T62" fmla="*/ 3556 w 3561"/>
                    <a:gd name="T63" fmla="*/ 1926 h 1978"/>
                    <a:gd name="T64" fmla="*/ 3557 w 3561"/>
                    <a:gd name="T65" fmla="*/ 1922 h 1978"/>
                    <a:gd name="T66" fmla="*/ 3559 w 3561"/>
                    <a:gd name="T67" fmla="*/ 1914 h 1978"/>
                    <a:gd name="T68" fmla="*/ 3559 w 3561"/>
                    <a:gd name="T69" fmla="*/ 1908 h 1978"/>
                    <a:gd name="T70" fmla="*/ 3560 w 3561"/>
                    <a:gd name="T71" fmla="*/ 1904 h 1978"/>
                    <a:gd name="T72" fmla="*/ 3560 w 3561"/>
                    <a:gd name="T73" fmla="*/ 1899 h 1978"/>
                    <a:gd name="T74" fmla="*/ 3561 w 3561"/>
                    <a:gd name="T75" fmla="*/ 1895 h 1978"/>
                    <a:gd name="T76" fmla="*/ 3561 w 3561"/>
                    <a:gd name="T77" fmla="*/ 0 h 1978"/>
                    <a:gd name="T78" fmla="*/ 0 w 3561"/>
                    <a:gd name="T79" fmla="*/ 0 h 1978"/>
                    <a:gd name="T80" fmla="*/ 0 w 3561"/>
                    <a:gd name="T81" fmla="*/ 1895 h 197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3561"/>
                    <a:gd name="T124" fmla="*/ 0 h 1978"/>
                    <a:gd name="T125" fmla="*/ 3561 w 3561"/>
                    <a:gd name="T126" fmla="*/ 1978 h 197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3561" h="1978">
                      <a:moveTo>
                        <a:pt x="0" y="1895"/>
                      </a:moveTo>
                      <a:lnTo>
                        <a:pt x="1" y="1914"/>
                      </a:lnTo>
                      <a:lnTo>
                        <a:pt x="2" y="1922"/>
                      </a:lnTo>
                      <a:lnTo>
                        <a:pt x="5" y="1931"/>
                      </a:lnTo>
                      <a:lnTo>
                        <a:pt x="7" y="1937"/>
                      </a:lnTo>
                      <a:lnTo>
                        <a:pt x="11" y="1945"/>
                      </a:lnTo>
                      <a:lnTo>
                        <a:pt x="21" y="1957"/>
                      </a:lnTo>
                      <a:lnTo>
                        <a:pt x="32" y="1965"/>
                      </a:lnTo>
                      <a:lnTo>
                        <a:pt x="38" y="1968"/>
                      </a:lnTo>
                      <a:lnTo>
                        <a:pt x="47" y="1973"/>
                      </a:lnTo>
                      <a:lnTo>
                        <a:pt x="54" y="1974"/>
                      </a:lnTo>
                      <a:lnTo>
                        <a:pt x="63" y="1976"/>
                      </a:lnTo>
                      <a:lnTo>
                        <a:pt x="83" y="1978"/>
                      </a:lnTo>
                      <a:lnTo>
                        <a:pt x="3478" y="1978"/>
                      </a:lnTo>
                      <a:lnTo>
                        <a:pt x="3482" y="1977"/>
                      </a:lnTo>
                      <a:lnTo>
                        <a:pt x="3487" y="1977"/>
                      </a:lnTo>
                      <a:lnTo>
                        <a:pt x="3492" y="1976"/>
                      </a:lnTo>
                      <a:lnTo>
                        <a:pt x="3497" y="1976"/>
                      </a:lnTo>
                      <a:lnTo>
                        <a:pt x="3505" y="1974"/>
                      </a:lnTo>
                      <a:lnTo>
                        <a:pt x="3509" y="1973"/>
                      </a:lnTo>
                      <a:lnTo>
                        <a:pt x="3514" y="1973"/>
                      </a:lnTo>
                      <a:lnTo>
                        <a:pt x="3521" y="1968"/>
                      </a:lnTo>
                      <a:lnTo>
                        <a:pt x="3524" y="1966"/>
                      </a:lnTo>
                      <a:lnTo>
                        <a:pt x="3528" y="1965"/>
                      </a:lnTo>
                      <a:lnTo>
                        <a:pt x="3534" y="1961"/>
                      </a:lnTo>
                      <a:lnTo>
                        <a:pt x="3540" y="1957"/>
                      </a:lnTo>
                      <a:lnTo>
                        <a:pt x="3544" y="1951"/>
                      </a:lnTo>
                      <a:lnTo>
                        <a:pt x="3549" y="1945"/>
                      </a:lnTo>
                      <a:lnTo>
                        <a:pt x="3550" y="1940"/>
                      </a:lnTo>
                      <a:lnTo>
                        <a:pt x="3552" y="1937"/>
                      </a:lnTo>
                      <a:lnTo>
                        <a:pt x="3556" y="1931"/>
                      </a:lnTo>
                      <a:lnTo>
                        <a:pt x="3556" y="1926"/>
                      </a:lnTo>
                      <a:lnTo>
                        <a:pt x="3557" y="1922"/>
                      </a:lnTo>
                      <a:lnTo>
                        <a:pt x="3559" y="1914"/>
                      </a:lnTo>
                      <a:lnTo>
                        <a:pt x="3559" y="1908"/>
                      </a:lnTo>
                      <a:lnTo>
                        <a:pt x="3560" y="1904"/>
                      </a:lnTo>
                      <a:lnTo>
                        <a:pt x="3560" y="1899"/>
                      </a:lnTo>
                      <a:lnTo>
                        <a:pt x="3561" y="1895"/>
                      </a:lnTo>
                      <a:lnTo>
                        <a:pt x="3561" y="0"/>
                      </a:lnTo>
                      <a:lnTo>
                        <a:pt x="0" y="0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rgbClr val="EBD8A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5" name="Line 92"/>
                <p:cNvSpPr>
                  <a:spLocks noChangeShapeType="1"/>
                </p:cNvSpPr>
                <p:nvPr/>
              </p:nvSpPr>
              <p:spPr bwMode="auto">
                <a:xfrm>
                  <a:off x="3124" y="3754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6" name="Line 93"/>
                <p:cNvSpPr>
                  <a:spLocks noChangeShapeType="1"/>
                </p:cNvSpPr>
                <p:nvPr/>
              </p:nvSpPr>
              <p:spPr bwMode="auto">
                <a:xfrm>
                  <a:off x="3124" y="3718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7" name="Line 94"/>
                <p:cNvSpPr>
                  <a:spLocks noChangeShapeType="1"/>
                </p:cNvSpPr>
                <p:nvPr/>
              </p:nvSpPr>
              <p:spPr bwMode="auto">
                <a:xfrm>
                  <a:off x="3124" y="3682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8" name="Line 95"/>
                <p:cNvSpPr>
                  <a:spLocks noChangeShapeType="1"/>
                </p:cNvSpPr>
                <p:nvPr/>
              </p:nvSpPr>
              <p:spPr bwMode="auto">
                <a:xfrm>
                  <a:off x="3168" y="3684"/>
                  <a:ext cx="0" cy="10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9" name="Line 96"/>
                <p:cNvSpPr>
                  <a:spLocks noChangeShapeType="1"/>
                </p:cNvSpPr>
                <p:nvPr/>
              </p:nvSpPr>
              <p:spPr bwMode="auto">
                <a:xfrm>
                  <a:off x="3213" y="3684"/>
                  <a:ext cx="0" cy="10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0" name="Line 97"/>
                <p:cNvSpPr>
                  <a:spLocks noChangeShapeType="1"/>
                </p:cNvSpPr>
                <p:nvPr/>
              </p:nvSpPr>
              <p:spPr bwMode="auto">
                <a:xfrm>
                  <a:off x="3257" y="3684"/>
                  <a:ext cx="0" cy="10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98"/>
              <p:cNvGrpSpPr>
                <a:grpSpLocks/>
              </p:cNvGrpSpPr>
              <p:nvPr/>
            </p:nvGrpSpPr>
            <p:grpSpPr bwMode="auto">
              <a:xfrm>
                <a:off x="3901" y="2990"/>
                <a:ext cx="178" cy="149"/>
                <a:chOff x="2769" y="3116"/>
                <a:chExt cx="909" cy="668"/>
              </a:xfrm>
            </p:grpSpPr>
            <p:sp>
              <p:nvSpPr>
                <p:cNvPr id="3153" name="Freeform 99"/>
                <p:cNvSpPr>
                  <a:spLocks/>
                </p:cNvSpPr>
                <p:nvPr/>
              </p:nvSpPr>
              <p:spPr bwMode="auto">
                <a:xfrm>
                  <a:off x="2769" y="3116"/>
                  <a:ext cx="909" cy="668"/>
                </a:xfrm>
                <a:custGeom>
                  <a:avLst/>
                  <a:gdLst>
                    <a:gd name="T0" fmla="*/ 3624 w 3624"/>
                    <a:gd name="T1" fmla="*/ 85 h 2672"/>
                    <a:gd name="T2" fmla="*/ 3623 w 3624"/>
                    <a:gd name="T3" fmla="*/ 74 h 2672"/>
                    <a:gd name="T4" fmla="*/ 3622 w 3624"/>
                    <a:gd name="T5" fmla="*/ 64 h 2672"/>
                    <a:gd name="T6" fmla="*/ 3618 w 3624"/>
                    <a:gd name="T7" fmla="*/ 47 h 2672"/>
                    <a:gd name="T8" fmla="*/ 3614 w 3624"/>
                    <a:gd name="T9" fmla="*/ 38 h 2672"/>
                    <a:gd name="T10" fmla="*/ 3611 w 3624"/>
                    <a:gd name="T11" fmla="*/ 32 h 2672"/>
                    <a:gd name="T12" fmla="*/ 3602 w 3624"/>
                    <a:gd name="T13" fmla="*/ 21 h 2672"/>
                    <a:gd name="T14" fmla="*/ 3590 w 3624"/>
                    <a:gd name="T15" fmla="*/ 11 h 2672"/>
                    <a:gd name="T16" fmla="*/ 3583 w 3624"/>
                    <a:gd name="T17" fmla="*/ 7 h 2672"/>
                    <a:gd name="T18" fmla="*/ 3575 w 3624"/>
                    <a:gd name="T19" fmla="*/ 5 h 2672"/>
                    <a:gd name="T20" fmla="*/ 3566 w 3624"/>
                    <a:gd name="T21" fmla="*/ 2 h 2672"/>
                    <a:gd name="T22" fmla="*/ 3558 w 3624"/>
                    <a:gd name="T23" fmla="*/ 1 h 2672"/>
                    <a:gd name="T24" fmla="*/ 3539 w 3624"/>
                    <a:gd name="T25" fmla="*/ 0 h 2672"/>
                    <a:gd name="T26" fmla="*/ 85 w 3624"/>
                    <a:gd name="T27" fmla="*/ 0 h 2672"/>
                    <a:gd name="T28" fmla="*/ 64 w 3624"/>
                    <a:gd name="T29" fmla="*/ 1 h 2672"/>
                    <a:gd name="T30" fmla="*/ 47 w 3624"/>
                    <a:gd name="T31" fmla="*/ 5 h 2672"/>
                    <a:gd name="T32" fmla="*/ 38 w 3624"/>
                    <a:gd name="T33" fmla="*/ 7 h 2672"/>
                    <a:gd name="T34" fmla="*/ 32 w 3624"/>
                    <a:gd name="T35" fmla="*/ 11 h 2672"/>
                    <a:gd name="T36" fmla="*/ 21 w 3624"/>
                    <a:gd name="T37" fmla="*/ 21 h 2672"/>
                    <a:gd name="T38" fmla="*/ 11 w 3624"/>
                    <a:gd name="T39" fmla="*/ 32 h 2672"/>
                    <a:gd name="T40" fmla="*/ 7 w 3624"/>
                    <a:gd name="T41" fmla="*/ 38 h 2672"/>
                    <a:gd name="T42" fmla="*/ 5 w 3624"/>
                    <a:gd name="T43" fmla="*/ 47 h 2672"/>
                    <a:gd name="T44" fmla="*/ 1 w 3624"/>
                    <a:gd name="T45" fmla="*/ 64 h 2672"/>
                    <a:gd name="T46" fmla="*/ 0 w 3624"/>
                    <a:gd name="T47" fmla="*/ 85 h 2672"/>
                    <a:gd name="T48" fmla="*/ 0 w 3624"/>
                    <a:gd name="T49" fmla="*/ 2587 h 2672"/>
                    <a:gd name="T50" fmla="*/ 1 w 3624"/>
                    <a:gd name="T51" fmla="*/ 2606 h 2672"/>
                    <a:gd name="T52" fmla="*/ 2 w 3624"/>
                    <a:gd name="T53" fmla="*/ 2614 h 2672"/>
                    <a:gd name="T54" fmla="*/ 5 w 3624"/>
                    <a:gd name="T55" fmla="*/ 2623 h 2672"/>
                    <a:gd name="T56" fmla="*/ 7 w 3624"/>
                    <a:gd name="T57" fmla="*/ 2631 h 2672"/>
                    <a:gd name="T58" fmla="*/ 11 w 3624"/>
                    <a:gd name="T59" fmla="*/ 2638 h 2672"/>
                    <a:gd name="T60" fmla="*/ 21 w 3624"/>
                    <a:gd name="T61" fmla="*/ 2650 h 2672"/>
                    <a:gd name="T62" fmla="*/ 32 w 3624"/>
                    <a:gd name="T63" fmla="*/ 2659 h 2672"/>
                    <a:gd name="T64" fmla="*/ 38 w 3624"/>
                    <a:gd name="T65" fmla="*/ 2662 h 2672"/>
                    <a:gd name="T66" fmla="*/ 47 w 3624"/>
                    <a:gd name="T67" fmla="*/ 2666 h 2672"/>
                    <a:gd name="T68" fmla="*/ 64 w 3624"/>
                    <a:gd name="T69" fmla="*/ 2670 h 2672"/>
                    <a:gd name="T70" fmla="*/ 73 w 3624"/>
                    <a:gd name="T71" fmla="*/ 2671 h 2672"/>
                    <a:gd name="T72" fmla="*/ 85 w 3624"/>
                    <a:gd name="T73" fmla="*/ 2672 h 2672"/>
                    <a:gd name="T74" fmla="*/ 3539 w 3624"/>
                    <a:gd name="T75" fmla="*/ 2672 h 2672"/>
                    <a:gd name="T76" fmla="*/ 3543 w 3624"/>
                    <a:gd name="T77" fmla="*/ 2671 h 2672"/>
                    <a:gd name="T78" fmla="*/ 3548 w 3624"/>
                    <a:gd name="T79" fmla="*/ 2671 h 2672"/>
                    <a:gd name="T80" fmla="*/ 3553 w 3624"/>
                    <a:gd name="T81" fmla="*/ 2670 h 2672"/>
                    <a:gd name="T82" fmla="*/ 3558 w 3624"/>
                    <a:gd name="T83" fmla="*/ 2670 h 2672"/>
                    <a:gd name="T84" fmla="*/ 3566 w 3624"/>
                    <a:gd name="T85" fmla="*/ 2668 h 2672"/>
                    <a:gd name="T86" fmla="*/ 3575 w 3624"/>
                    <a:gd name="T87" fmla="*/ 2666 h 2672"/>
                    <a:gd name="T88" fmla="*/ 3583 w 3624"/>
                    <a:gd name="T89" fmla="*/ 2662 h 2672"/>
                    <a:gd name="T90" fmla="*/ 3586 w 3624"/>
                    <a:gd name="T91" fmla="*/ 2660 h 2672"/>
                    <a:gd name="T92" fmla="*/ 3590 w 3624"/>
                    <a:gd name="T93" fmla="*/ 2659 h 2672"/>
                    <a:gd name="T94" fmla="*/ 3596 w 3624"/>
                    <a:gd name="T95" fmla="*/ 2654 h 2672"/>
                    <a:gd name="T96" fmla="*/ 3602 w 3624"/>
                    <a:gd name="T97" fmla="*/ 2650 h 2672"/>
                    <a:gd name="T98" fmla="*/ 3606 w 3624"/>
                    <a:gd name="T99" fmla="*/ 2644 h 2672"/>
                    <a:gd name="T100" fmla="*/ 3611 w 3624"/>
                    <a:gd name="T101" fmla="*/ 2638 h 2672"/>
                    <a:gd name="T102" fmla="*/ 3612 w 3624"/>
                    <a:gd name="T103" fmla="*/ 2634 h 2672"/>
                    <a:gd name="T104" fmla="*/ 3614 w 3624"/>
                    <a:gd name="T105" fmla="*/ 2631 h 2672"/>
                    <a:gd name="T106" fmla="*/ 3618 w 3624"/>
                    <a:gd name="T107" fmla="*/ 2623 h 2672"/>
                    <a:gd name="T108" fmla="*/ 3620 w 3624"/>
                    <a:gd name="T109" fmla="*/ 2614 h 2672"/>
                    <a:gd name="T110" fmla="*/ 3622 w 3624"/>
                    <a:gd name="T111" fmla="*/ 2606 h 2672"/>
                    <a:gd name="T112" fmla="*/ 3622 w 3624"/>
                    <a:gd name="T113" fmla="*/ 2601 h 2672"/>
                    <a:gd name="T114" fmla="*/ 3623 w 3624"/>
                    <a:gd name="T115" fmla="*/ 2596 h 2672"/>
                    <a:gd name="T116" fmla="*/ 3623 w 3624"/>
                    <a:gd name="T117" fmla="*/ 2591 h 2672"/>
                    <a:gd name="T118" fmla="*/ 3624 w 3624"/>
                    <a:gd name="T119" fmla="*/ 2587 h 2672"/>
                    <a:gd name="T120" fmla="*/ 3624 w 3624"/>
                    <a:gd name="T121" fmla="*/ 85 h 267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624"/>
                    <a:gd name="T184" fmla="*/ 0 h 2672"/>
                    <a:gd name="T185" fmla="*/ 3624 w 3624"/>
                    <a:gd name="T186" fmla="*/ 2672 h 267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624" h="2672">
                      <a:moveTo>
                        <a:pt x="3624" y="85"/>
                      </a:moveTo>
                      <a:lnTo>
                        <a:pt x="3623" y="74"/>
                      </a:lnTo>
                      <a:lnTo>
                        <a:pt x="3622" y="64"/>
                      </a:lnTo>
                      <a:lnTo>
                        <a:pt x="3618" y="47"/>
                      </a:lnTo>
                      <a:lnTo>
                        <a:pt x="3614" y="38"/>
                      </a:lnTo>
                      <a:lnTo>
                        <a:pt x="3611" y="32"/>
                      </a:lnTo>
                      <a:lnTo>
                        <a:pt x="3602" y="21"/>
                      </a:lnTo>
                      <a:lnTo>
                        <a:pt x="3590" y="11"/>
                      </a:lnTo>
                      <a:lnTo>
                        <a:pt x="3583" y="7"/>
                      </a:lnTo>
                      <a:lnTo>
                        <a:pt x="3575" y="5"/>
                      </a:lnTo>
                      <a:lnTo>
                        <a:pt x="3566" y="2"/>
                      </a:lnTo>
                      <a:lnTo>
                        <a:pt x="3558" y="1"/>
                      </a:lnTo>
                      <a:lnTo>
                        <a:pt x="3539" y="0"/>
                      </a:lnTo>
                      <a:lnTo>
                        <a:pt x="85" y="0"/>
                      </a:lnTo>
                      <a:lnTo>
                        <a:pt x="64" y="1"/>
                      </a:lnTo>
                      <a:lnTo>
                        <a:pt x="47" y="5"/>
                      </a:lnTo>
                      <a:lnTo>
                        <a:pt x="38" y="7"/>
                      </a:lnTo>
                      <a:lnTo>
                        <a:pt x="32" y="11"/>
                      </a:lnTo>
                      <a:lnTo>
                        <a:pt x="21" y="21"/>
                      </a:lnTo>
                      <a:lnTo>
                        <a:pt x="11" y="32"/>
                      </a:lnTo>
                      <a:lnTo>
                        <a:pt x="7" y="38"/>
                      </a:lnTo>
                      <a:lnTo>
                        <a:pt x="5" y="47"/>
                      </a:lnTo>
                      <a:lnTo>
                        <a:pt x="1" y="64"/>
                      </a:lnTo>
                      <a:lnTo>
                        <a:pt x="0" y="85"/>
                      </a:lnTo>
                      <a:lnTo>
                        <a:pt x="0" y="2587"/>
                      </a:lnTo>
                      <a:lnTo>
                        <a:pt x="1" y="2606"/>
                      </a:lnTo>
                      <a:lnTo>
                        <a:pt x="2" y="2614"/>
                      </a:lnTo>
                      <a:lnTo>
                        <a:pt x="5" y="2623"/>
                      </a:lnTo>
                      <a:lnTo>
                        <a:pt x="7" y="2631"/>
                      </a:lnTo>
                      <a:lnTo>
                        <a:pt x="11" y="2638"/>
                      </a:lnTo>
                      <a:lnTo>
                        <a:pt x="21" y="2650"/>
                      </a:lnTo>
                      <a:lnTo>
                        <a:pt x="32" y="2659"/>
                      </a:lnTo>
                      <a:lnTo>
                        <a:pt x="38" y="2662"/>
                      </a:lnTo>
                      <a:lnTo>
                        <a:pt x="47" y="2666"/>
                      </a:lnTo>
                      <a:lnTo>
                        <a:pt x="64" y="2670"/>
                      </a:lnTo>
                      <a:lnTo>
                        <a:pt x="73" y="2671"/>
                      </a:lnTo>
                      <a:lnTo>
                        <a:pt x="85" y="2672"/>
                      </a:lnTo>
                      <a:lnTo>
                        <a:pt x="3539" y="2672"/>
                      </a:lnTo>
                      <a:lnTo>
                        <a:pt x="3543" y="2671"/>
                      </a:lnTo>
                      <a:lnTo>
                        <a:pt x="3548" y="2671"/>
                      </a:lnTo>
                      <a:lnTo>
                        <a:pt x="3553" y="2670"/>
                      </a:lnTo>
                      <a:lnTo>
                        <a:pt x="3558" y="2670"/>
                      </a:lnTo>
                      <a:lnTo>
                        <a:pt x="3566" y="2668"/>
                      </a:lnTo>
                      <a:lnTo>
                        <a:pt x="3575" y="2666"/>
                      </a:lnTo>
                      <a:lnTo>
                        <a:pt x="3583" y="2662"/>
                      </a:lnTo>
                      <a:lnTo>
                        <a:pt x="3586" y="2660"/>
                      </a:lnTo>
                      <a:lnTo>
                        <a:pt x="3590" y="2659"/>
                      </a:lnTo>
                      <a:lnTo>
                        <a:pt x="3596" y="2654"/>
                      </a:lnTo>
                      <a:lnTo>
                        <a:pt x="3602" y="2650"/>
                      </a:lnTo>
                      <a:lnTo>
                        <a:pt x="3606" y="2644"/>
                      </a:lnTo>
                      <a:lnTo>
                        <a:pt x="3611" y="2638"/>
                      </a:lnTo>
                      <a:lnTo>
                        <a:pt x="3612" y="2634"/>
                      </a:lnTo>
                      <a:lnTo>
                        <a:pt x="3614" y="2631"/>
                      </a:lnTo>
                      <a:lnTo>
                        <a:pt x="3618" y="2623"/>
                      </a:lnTo>
                      <a:lnTo>
                        <a:pt x="3620" y="2614"/>
                      </a:lnTo>
                      <a:lnTo>
                        <a:pt x="3622" y="2606"/>
                      </a:lnTo>
                      <a:lnTo>
                        <a:pt x="3622" y="2601"/>
                      </a:lnTo>
                      <a:lnTo>
                        <a:pt x="3623" y="2596"/>
                      </a:lnTo>
                      <a:lnTo>
                        <a:pt x="3623" y="2591"/>
                      </a:lnTo>
                      <a:lnTo>
                        <a:pt x="3624" y="2587"/>
                      </a:lnTo>
                      <a:lnTo>
                        <a:pt x="3624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4" name="Freeform 100"/>
                <p:cNvSpPr>
                  <a:spLocks/>
                </p:cNvSpPr>
                <p:nvPr/>
              </p:nvSpPr>
              <p:spPr bwMode="auto">
                <a:xfrm>
                  <a:off x="2778" y="3126"/>
                  <a:ext cx="890" cy="155"/>
                </a:xfrm>
                <a:custGeom>
                  <a:avLst/>
                  <a:gdLst>
                    <a:gd name="T0" fmla="*/ 3561 w 3561"/>
                    <a:gd name="T1" fmla="*/ 83 h 623"/>
                    <a:gd name="T2" fmla="*/ 3559 w 3561"/>
                    <a:gd name="T3" fmla="*/ 63 h 623"/>
                    <a:gd name="T4" fmla="*/ 3557 w 3561"/>
                    <a:gd name="T5" fmla="*/ 54 h 623"/>
                    <a:gd name="T6" fmla="*/ 3556 w 3561"/>
                    <a:gd name="T7" fmla="*/ 47 h 623"/>
                    <a:gd name="T8" fmla="*/ 3552 w 3561"/>
                    <a:gd name="T9" fmla="*/ 39 h 623"/>
                    <a:gd name="T10" fmla="*/ 3549 w 3561"/>
                    <a:gd name="T11" fmla="*/ 32 h 623"/>
                    <a:gd name="T12" fmla="*/ 3540 w 3561"/>
                    <a:gd name="T13" fmla="*/ 21 h 623"/>
                    <a:gd name="T14" fmla="*/ 3528 w 3561"/>
                    <a:gd name="T15" fmla="*/ 12 h 623"/>
                    <a:gd name="T16" fmla="*/ 3521 w 3561"/>
                    <a:gd name="T17" fmla="*/ 7 h 623"/>
                    <a:gd name="T18" fmla="*/ 3514 w 3561"/>
                    <a:gd name="T19" fmla="*/ 5 h 623"/>
                    <a:gd name="T20" fmla="*/ 3505 w 3561"/>
                    <a:gd name="T21" fmla="*/ 2 h 623"/>
                    <a:gd name="T22" fmla="*/ 3497 w 3561"/>
                    <a:gd name="T23" fmla="*/ 1 h 623"/>
                    <a:gd name="T24" fmla="*/ 3478 w 3561"/>
                    <a:gd name="T25" fmla="*/ 0 h 623"/>
                    <a:gd name="T26" fmla="*/ 83 w 3561"/>
                    <a:gd name="T27" fmla="*/ 0 h 623"/>
                    <a:gd name="T28" fmla="*/ 63 w 3561"/>
                    <a:gd name="T29" fmla="*/ 1 h 623"/>
                    <a:gd name="T30" fmla="*/ 54 w 3561"/>
                    <a:gd name="T31" fmla="*/ 2 h 623"/>
                    <a:gd name="T32" fmla="*/ 47 w 3561"/>
                    <a:gd name="T33" fmla="*/ 5 h 623"/>
                    <a:gd name="T34" fmla="*/ 38 w 3561"/>
                    <a:gd name="T35" fmla="*/ 7 h 623"/>
                    <a:gd name="T36" fmla="*/ 32 w 3561"/>
                    <a:gd name="T37" fmla="*/ 12 h 623"/>
                    <a:gd name="T38" fmla="*/ 21 w 3561"/>
                    <a:gd name="T39" fmla="*/ 21 h 623"/>
                    <a:gd name="T40" fmla="*/ 11 w 3561"/>
                    <a:gd name="T41" fmla="*/ 32 h 623"/>
                    <a:gd name="T42" fmla="*/ 7 w 3561"/>
                    <a:gd name="T43" fmla="*/ 39 h 623"/>
                    <a:gd name="T44" fmla="*/ 5 w 3561"/>
                    <a:gd name="T45" fmla="*/ 47 h 623"/>
                    <a:gd name="T46" fmla="*/ 2 w 3561"/>
                    <a:gd name="T47" fmla="*/ 54 h 623"/>
                    <a:gd name="T48" fmla="*/ 1 w 3561"/>
                    <a:gd name="T49" fmla="*/ 63 h 623"/>
                    <a:gd name="T50" fmla="*/ 0 w 3561"/>
                    <a:gd name="T51" fmla="*/ 83 h 623"/>
                    <a:gd name="T52" fmla="*/ 0 w 3561"/>
                    <a:gd name="T53" fmla="*/ 623 h 623"/>
                    <a:gd name="T54" fmla="*/ 3561 w 3561"/>
                    <a:gd name="T55" fmla="*/ 623 h 623"/>
                    <a:gd name="T56" fmla="*/ 3561 w 3561"/>
                    <a:gd name="T57" fmla="*/ 83 h 623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3561"/>
                    <a:gd name="T88" fmla="*/ 0 h 623"/>
                    <a:gd name="T89" fmla="*/ 3561 w 3561"/>
                    <a:gd name="T90" fmla="*/ 623 h 623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3561" h="623">
                      <a:moveTo>
                        <a:pt x="3561" y="83"/>
                      </a:moveTo>
                      <a:lnTo>
                        <a:pt x="3559" y="63"/>
                      </a:lnTo>
                      <a:lnTo>
                        <a:pt x="3557" y="54"/>
                      </a:lnTo>
                      <a:lnTo>
                        <a:pt x="3556" y="47"/>
                      </a:lnTo>
                      <a:lnTo>
                        <a:pt x="3552" y="39"/>
                      </a:lnTo>
                      <a:lnTo>
                        <a:pt x="3549" y="32"/>
                      </a:lnTo>
                      <a:lnTo>
                        <a:pt x="3540" y="21"/>
                      </a:lnTo>
                      <a:lnTo>
                        <a:pt x="3528" y="12"/>
                      </a:lnTo>
                      <a:lnTo>
                        <a:pt x="3521" y="7"/>
                      </a:lnTo>
                      <a:lnTo>
                        <a:pt x="3514" y="5"/>
                      </a:lnTo>
                      <a:lnTo>
                        <a:pt x="3505" y="2"/>
                      </a:lnTo>
                      <a:lnTo>
                        <a:pt x="3497" y="1"/>
                      </a:lnTo>
                      <a:lnTo>
                        <a:pt x="3478" y="0"/>
                      </a:lnTo>
                      <a:lnTo>
                        <a:pt x="83" y="0"/>
                      </a:lnTo>
                      <a:lnTo>
                        <a:pt x="63" y="1"/>
                      </a:lnTo>
                      <a:lnTo>
                        <a:pt x="54" y="2"/>
                      </a:lnTo>
                      <a:lnTo>
                        <a:pt x="47" y="5"/>
                      </a:lnTo>
                      <a:lnTo>
                        <a:pt x="38" y="7"/>
                      </a:lnTo>
                      <a:lnTo>
                        <a:pt x="32" y="12"/>
                      </a:lnTo>
                      <a:lnTo>
                        <a:pt x="21" y="21"/>
                      </a:lnTo>
                      <a:lnTo>
                        <a:pt x="11" y="32"/>
                      </a:lnTo>
                      <a:lnTo>
                        <a:pt x="7" y="39"/>
                      </a:lnTo>
                      <a:lnTo>
                        <a:pt x="5" y="47"/>
                      </a:lnTo>
                      <a:lnTo>
                        <a:pt x="2" y="54"/>
                      </a:lnTo>
                      <a:lnTo>
                        <a:pt x="1" y="63"/>
                      </a:lnTo>
                      <a:lnTo>
                        <a:pt x="0" y="83"/>
                      </a:lnTo>
                      <a:lnTo>
                        <a:pt x="0" y="623"/>
                      </a:lnTo>
                      <a:lnTo>
                        <a:pt x="3561" y="623"/>
                      </a:lnTo>
                      <a:lnTo>
                        <a:pt x="3561" y="83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5" name="Freeform 101"/>
                <p:cNvSpPr>
                  <a:spLocks/>
                </p:cNvSpPr>
                <p:nvPr/>
              </p:nvSpPr>
              <p:spPr bwMode="auto">
                <a:xfrm>
                  <a:off x="2778" y="3281"/>
                  <a:ext cx="890" cy="495"/>
                </a:xfrm>
                <a:custGeom>
                  <a:avLst/>
                  <a:gdLst>
                    <a:gd name="T0" fmla="*/ 0 w 3561"/>
                    <a:gd name="T1" fmla="*/ 1895 h 1978"/>
                    <a:gd name="T2" fmla="*/ 1 w 3561"/>
                    <a:gd name="T3" fmla="*/ 1914 h 1978"/>
                    <a:gd name="T4" fmla="*/ 2 w 3561"/>
                    <a:gd name="T5" fmla="*/ 1922 h 1978"/>
                    <a:gd name="T6" fmla="*/ 5 w 3561"/>
                    <a:gd name="T7" fmla="*/ 1931 h 1978"/>
                    <a:gd name="T8" fmla="*/ 7 w 3561"/>
                    <a:gd name="T9" fmla="*/ 1937 h 1978"/>
                    <a:gd name="T10" fmla="*/ 11 w 3561"/>
                    <a:gd name="T11" fmla="*/ 1945 h 1978"/>
                    <a:gd name="T12" fmla="*/ 21 w 3561"/>
                    <a:gd name="T13" fmla="*/ 1957 h 1978"/>
                    <a:gd name="T14" fmla="*/ 32 w 3561"/>
                    <a:gd name="T15" fmla="*/ 1965 h 1978"/>
                    <a:gd name="T16" fmla="*/ 38 w 3561"/>
                    <a:gd name="T17" fmla="*/ 1968 h 1978"/>
                    <a:gd name="T18" fmla="*/ 47 w 3561"/>
                    <a:gd name="T19" fmla="*/ 1973 h 1978"/>
                    <a:gd name="T20" fmla="*/ 54 w 3561"/>
                    <a:gd name="T21" fmla="*/ 1974 h 1978"/>
                    <a:gd name="T22" fmla="*/ 63 w 3561"/>
                    <a:gd name="T23" fmla="*/ 1976 h 1978"/>
                    <a:gd name="T24" fmla="*/ 83 w 3561"/>
                    <a:gd name="T25" fmla="*/ 1978 h 1978"/>
                    <a:gd name="T26" fmla="*/ 3478 w 3561"/>
                    <a:gd name="T27" fmla="*/ 1978 h 1978"/>
                    <a:gd name="T28" fmla="*/ 3482 w 3561"/>
                    <a:gd name="T29" fmla="*/ 1977 h 1978"/>
                    <a:gd name="T30" fmla="*/ 3487 w 3561"/>
                    <a:gd name="T31" fmla="*/ 1977 h 1978"/>
                    <a:gd name="T32" fmla="*/ 3492 w 3561"/>
                    <a:gd name="T33" fmla="*/ 1976 h 1978"/>
                    <a:gd name="T34" fmla="*/ 3497 w 3561"/>
                    <a:gd name="T35" fmla="*/ 1976 h 1978"/>
                    <a:gd name="T36" fmla="*/ 3505 w 3561"/>
                    <a:gd name="T37" fmla="*/ 1974 h 1978"/>
                    <a:gd name="T38" fmla="*/ 3509 w 3561"/>
                    <a:gd name="T39" fmla="*/ 1973 h 1978"/>
                    <a:gd name="T40" fmla="*/ 3514 w 3561"/>
                    <a:gd name="T41" fmla="*/ 1973 h 1978"/>
                    <a:gd name="T42" fmla="*/ 3521 w 3561"/>
                    <a:gd name="T43" fmla="*/ 1968 h 1978"/>
                    <a:gd name="T44" fmla="*/ 3524 w 3561"/>
                    <a:gd name="T45" fmla="*/ 1966 h 1978"/>
                    <a:gd name="T46" fmla="*/ 3528 w 3561"/>
                    <a:gd name="T47" fmla="*/ 1965 h 1978"/>
                    <a:gd name="T48" fmla="*/ 3534 w 3561"/>
                    <a:gd name="T49" fmla="*/ 1961 h 1978"/>
                    <a:gd name="T50" fmla="*/ 3540 w 3561"/>
                    <a:gd name="T51" fmla="*/ 1957 h 1978"/>
                    <a:gd name="T52" fmla="*/ 3544 w 3561"/>
                    <a:gd name="T53" fmla="*/ 1951 h 1978"/>
                    <a:gd name="T54" fmla="*/ 3549 w 3561"/>
                    <a:gd name="T55" fmla="*/ 1945 h 1978"/>
                    <a:gd name="T56" fmla="*/ 3550 w 3561"/>
                    <a:gd name="T57" fmla="*/ 1940 h 1978"/>
                    <a:gd name="T58" fmla="*/ 3552 w 3561"/>
                    <a:gd name="T59" fmla="*/ 1937 h 1978"/>
                    <a:gd name="T60" fmla="*/ 3556 w 3561"/>
                    <a:gd name="T61" fmla="*/ 1931 h 1978"/>
                    <a:gd name="T62" fmla="*/ 3556 w 3561"/>
                    <a:gd name="T63" fmla="*/ 1926 h 1978"/>
                    <a:gd name="T64" fmla="*/ 3557 w 3561"/>
                    <a:gd name="T65" fmla="*/ 1922 h 1978"/>
                    <a:gd name="T66" fmla="*/ 3559 w 3561"/>
                    <a:gd name="T67" fmla="*/ 1914 h 1978"/>
                    <a:gd name="T68" fmla="*/ 3559 w 3561"/>
                    <a:gd name="T69" fmla="*/ 1908 h 1978"/>
                    <a:gd name="T70" fmla="*/ 3560 w 3561"/>
                    <a:gd name="T71" fmla="*/ 1904 h 1978"/>
                    <a:gd name="T72" fmla="*/ 3560 w 3561"/>
                    <a:gd name="T73" fmla="*/ 1899 h 1978"/>
                    <a:gd name="T74" fmla="*/ 3561 w 3561"/>
                    <a:gd name="T75" fmla="*/ 1895 h 1978"/>
                    <a:gd name="T76" fmla="*/ 3561 w 3561"/>
                    <a:gd name="T77" fmla="*/ 0 h 1978"/>
                    <a:gd name="T78" fmla="*/ 0 w 3561"/>
                    <a:gd name="T79" fmla="*/ 0 h 1978"/>
                    <a:gd name="T80" fmla="*/ 0 w 3561"/>
                    <a:gd name="T81" fmla="*/ 1895 h 197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3561"/>
                    <a:gd name="T124" fmla="*/ 0 h 1978"/>
                    <a:gd name="T125" fmla="*/ 3561 w 3561"/>
                    <a:gd name="T126" fmla="*/ 1978 h 197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3561" h="1978">
                      <a:moveTo>
                        <a:pt x="0" y="1895"/>
                      </a:moveTo>
                      <a:lnTo>
                        <a:pt x="1" y="1914"/>
                      </a:lnTo>
                      <a:lnTo>
                        <a:pt x="2" y="1922"/>
                      </a:lnTo>
                      <a:lnTo>
                        <a:pt x="5" y="1931"/>
                      </a:lnTo>
                      <a:lnTo>
                        <a:pt x="7" y="1937"/>
                      </a:lnTo>
                      <a:lnTo>
                        <a:pt x="11" y="1945"/>
                      </a:lnTo>
                      <a:lnTo>
                        <a:pt x="21" y="1957"/>
                      </a:lnTo>
                      <a:lnTo>
                        <a:pt x="32" y="1965"/>
                      </a:lnTo>
                      <a:lnTo>
                        <a:pt x="38" y="1968"/>
                      </a:lnTo>
                      <a:lnTo>
                        <a:pt x="47" y="1973"/>
                      </a:lnTo>
                      <a:lnTo>
                        <a:pt x="54" y="1974"/>
                      </a:lnTo>
                      <a:lnTo>
                        <a:pt x="63" y="1976"/>
                      </a:lnTo>
                      <a:lnTo>
                        <a:pt x="83" y="1978"/>
                      </a:lnTo>
                      <a:lnTo>
                        <a:pt x="3478" y="1978"/>
                      </a:lnTo>
                      <a:lnTo>
                        <a:pt x="3482" y="1977"/>
                      </a:lnTo>
                      <a:lnTo>
                        <a:pt x="3487" y="1977"/>
                      </a:lnTo>
                      <a:lnTo>
                        <a:pt x="3492" y="1976"/>
                      </a:lnTo>
                      <a:lnTo>
                        <a:pt x="3497" y="1976"/>
                      </a:lnTo>
                      <a:lnTo>
                        <a:pt x="3505" y="1974"/>
                      </a:lnTo>
                      <a:lnTo>
                        <a:pt x="3509" y="1973"/>
                      </a:lnTo>
                      <a:lnTo>
                        <a:pt x="3514" y="1973"/>
                      </a:lnTo>
                      <a:lnTo>
                        <a:pt x="3521" y="1968"/>
                      </a:lnTo>
                      <a:lnTo>
                        <a:pt x="3524" y="1966"/>
                      </a:lnTo>
                      <a:lnTo>
                        <a:pt x="3528" y="1965"/>
                      </a:lnTo>
                      <a:lnTo>
                        <a:pt x="3534" y="1961"/>
                      </a:lnTo>
                      <a:lnTo>
                        <a:pt x="3540" y="1957"/>
                      </a:lnTo>
                      <a:lnTo>
                        <a:pt x="3544" y="1951"/>
                      </a:lnTo>
                      <a:lnTo>
                        <a:pt x="3549" y="1945"/>
                      </a:lnTo>
                      <a:lnTo>
                        <a:pt x="3550" y="1940"/>
                      </a:lnTo>
                      <a:lnTo>
                        <a:pt x="3552" y="1937"/>
                      </a:lnTo>
                      <a:lnTo>
                        <a:pt x="3556" y="1931"/>
                      </a:lnTo>
                      <a:lnTo>
                        <a:pt x="3556" y="1926"/>
                      </a:lnTo>
                      <a:lnTo>
                        <a:pt x="3557" y="1922"/>
                      </a:lnTo>
                      <a:lnTo>
                        <a:pt x="3559" y="1914"/>
                      </a:lnTo>
                      <a:lnTo>
                        <a:pt x="3559" y="1908"/>
                      </a:lnTo>
                      <a:lnTo>
                        <a:pt x="3560" y="1904"/>
                      </a:lnTo>
                      <a:lnTo>
                        <a:pt x="3560" y="1899"/>
                      </a:lnTo>
                      <a:lnTo>
                        <a:pt x="3561" y="1895"/>
                      </a:lnTo>
                      <a:lnTo>
                        <a:pt x="3561" y="0"/>
                      </a:lnTo>
                      <a:lnTo>
                        <a:pt x="0" y="0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rgbClr val="EBD8A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6" name="Line 102"/>
                <p:cNvSpPr>
                  <a:spLocks noChangeShapeType="1"/>
                </p:cNvSpPr>
                <p:nvPr/>
              </p:nvSpPr>
              <p:spPr bwMode="auto">
                <a:xfrm>
                  <a:off x="2780" y="3612"/>
                  <a:ext cx="8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7" name="Line 103"/>
                <p:cNvSpPr>
                  <a:spLocks noChangeShapeType="1"/>
                </p:cNvSpPr>
                <p:nvPr/>
              </p:nvSpPr>
              <p:spPr bwMode="auto">
                <a:xfrm>
                  <a:off x="2780" y="3447"/>
                  <a:ext cx="8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8" name="Line 104"/>
                <p:cNvSpPr>
                  <a:spLocks noChangeShapeType="1"/>
                </p:cNvSpPr>
                <p:nvPr/>
              </p:nvSpPr>
              <p:spPr bwMode="auto">
                <a:xfrm>
                  <a:off x="2780" y="3282"/>
                  <a:ext cx="8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9" name="Line 105"/>
                <p:cNvSpPr>
                  <a:spLocks noChangeShapeType="1"/>
                </p:cNvSpPr>
                <p:nvPr/>
              </p:nvSpPr>
              <p:spPr bwMode="auto">
                <a:xfrm>
                  <a:off x="2996" y="3291"/>
                  <a:ext cx="0" cy="4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0" name="Line 106"/>
                <p:cNvSpPr>
                  <a:spLocks noChangeShapeType="1"/>
                </p:cNvSpPr>
                <p:nvPr/>
              </p:nvSpPr>
              <p:spPr bwMode="auto">
                <a:xfrm>
                  <a:off x="3219" y="3291"/>
                  <a:ext cx="0" cy="4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1" name="Line 107"/>
                <p:cNvSpPr>
                  <a:spLocks noChangeShapeType="1"/>
                </p:cNvSpPr>
                <p:nvPr/>
              </p:nvSpPr>
              <p:spPr bwMode="auto">
                <a:xfrm>
                  <a:off x="3442" y="3291"/>
                  <a:ext cx="0" cy="4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108"/>
            <p:cNvGrpSpPr>
              <a:grpSpLocks/>
            </p:cNvGrpSpPr>
            <p:nvPr/>
          </p:nvGrpSpPr>
          <p:grpSpPr bwMode="auto">
            <a:xfrm>
              <a:off x="3804" y="2126"/>
              <a:ext cx="297" cy="247"/>
              <a:chOff x="3811" y="2126"/>
              <a:chExt cx="297" cy="247"/>
            </a:xfrm>
          </p:grpSpPr>
          <p:grpSp>
            <p:nvGrpSpPr>
              <p:cNvPr id="16" name="Group 109"/>
              <p:cNvGrpSpPr>
                <a:grpSpLocks/>
              </p:cNvGrpSpPr>
              <p:nvPr/>
            </p:nvGrpSpPr>
            <p:grpSpPr bwMode="auto">
              <a:xfrm>
                <a:off x="3811" y="2126"/>
                <a:ext cx="190" cy="130"/>
                <a:chOff x="3798" y="3117"/>
                <a:chExt cx="909" cy="668"/>
              </a:xfrm>
            </p:grpSpPr>
            <p:sp>
              <p:nvSpPr>
                <p:cNvPr id="3142" name="Freeform 110"/>
                <p:cNvSpPr>
                  <a:spLocks/>
                </p:cNvSpPr>
                <p:nvPr/>
              </p:nvSpPr>
              <p:spPr bwMode="auto">
                <a:xfrm>
                  <a:off x="3798" y="3117"/>
                  <a:ext cx="909" cy="668"/>
                </a:xfrm>
                <a:custGeom>
                  <a:avLst/>
                  <a:gdLst>
                    <a:gd name="T0" fmla="*/ 3624 w 3624"/>
                    <a:gd name="T1" fmla="*/ 85 h 2672"/>
                    <a:gd name="T2" fmla="*/ 3623 w 3624"/>
                    <a:gd name="T3" fmla="*/ 74 h 2672"/>
                    <a:gd name="T4" fmla="*/ 3622 w 3624"/>
                    <a:gd name="T5" fmla="*/ 64 h 2672"/>
                    <a:gd name="T6" fmla="*/ 3618 w 3624"/>
                    <a:gd name="T7" fmla="*/ 47 h 2672"/>
                    <a:gd name="T8" fmla="*/ 3614 w 3624"/>
                    <a:gd name="T9" fmla="*/ 38 h 2672"/>
                    <a:gd name="T10" fmla="*/ 3611 w 3624"/>
                    <a:gd name="T11" fmla="*/ 32 h 2672"/>
                    <a:gd name="T12" fmla="*/ 3602 w 3624"/>
                    <a:gd name="T13" fmla="*/ 21 h 2672"/>
                    <a:gd name="T14" fmla="*/ 3590 w 3624"/>
                    <a:gd name="T15" fmla="*/ 11 h 2672"/>
                    <a:gd name="T16" fmla="*/ 3583 w 3624"/>
                    <a:gd name="T17" fmla="*/ 7 h 2672"/>
                    <a:gd name="T18" fmla="*/ 3575 w 3624"/>
                    <a:gd name="T19" fmla="*/ 5 h 2672"/>
                    <a:gd name="T20" fmla="*/ 3566 w 3624"/>
                    <a:gd name="T21" fmla="*/ 2 h 2672"/>
                    <a:gd name="T22" fmla="*/ 3558 w 3624"/>
                    <a:gd name="T23" fmla="*/ 1 h 2672"/>
                    <a:gd name="T24" fmla="*/ 3539 w 3624"/>
                    <a:gd name="T25" fmla="*/ 0 h 2672"/>
                    <a:gd name="T26" fmla="*/ 85 w 3624"/>
                    <a:gd name="T27" fmla="*/ 0 h 2672"/>
                    <a:gd name="T28" fmla="*/ 64 w 3624"/>
                    <a:gd name="T29" fmla="*/ 1 h 2672"/>
                    <a:gd name="T30" fmla="*/ 47 w 3624"/>
                    <a:gd name="T31" fmla="*/ 5 h 2672"/>
                    <a:gd name="T32" fmla="*/ 38 w 3624"/>
                    <a:gd name="T33" fmla="*/ 7 h 2672"/>
                    <a:gd name="T34" fmla="*/ 32 w 3624"/>
                    <a:gd name="T35" fmla="*/ 11 h 2672"/>
                    <a:gd name="T36" fmla="*/ 21 w 3624"/>
                    <a:gd name="T37" fmla="*/ 21 h 2672"/>
                    <a:gd name="T38" fmla="*/ 11 w 3624"/>
                    <a:gd name="T39" fmla="*/ 32 h 2672"/>
                    <a:gd name="T40" fmla="*/ 7 w 3624"/>
                    <a:gd name="T41" fmla="*/ 38 h 2672"/>
                    <a:gd name="T42" fmla="*/ 5 w 3624"/>
                    <a:gd name="T43" fmla="*/ 47 h 2672"/>
                    <a:gd name="T44" fmla="*/ 1 w 3624"/>
                    <a:gd name="T45" fmla="*/ 64 h 2672"/>
                    <a:gd name="T46" fmla="*/ 0 w 3624"/>
                    <a:gd name="T47" fmla="*/ 85 h 2672"/>
                    <a:gd name="T48" fmla="*/ 0 w 3624"/>
                    <a:gd name="T49" fmla="*/ 2587 h 2672"/>
                    <a:gd name="T50" fmla="*/ 1 w 3624"/>
                    <a:gd name="T51" fmla="*/ 2606 h 2672"/>
                    <a:gd name="T52" fmla="*/ 2 w 3624"/>
                    <a:gd name="T53" fmla="*/ 2614 h 2672"/>
                    <a:gd name="T54" fmla="*/ 5 w 3624"/>
                    <a:gd name="T55" fmla="*/ 2623 h 2672"/>
                    <a:gd name="T56" fmla="*/ 7 w 3624"/>
                    <a:gd name="T57" fmla="*/ 2631 h 2672"/>
                    <a:gd name="T58" fmla="*/ 11 w 3624"/>
                    <a:gd name="T59" fmla="*/ 2638 h 2672"/>
                    <a:gd name="T60" fmla="*/ 21 w 3624"/>
                    <a:gd name="T61" fmla="*/ 2650 h 2672"/>
                    <a:gd name="T62" fmla="*/ 32 w 3624"/>
                    <a:gd name="T63" fmla="*/ 2659 h 2672"/>
                    <a:gd name="T64" fmla="*/ 38 w 3624"/>
                    <a:gd name="T65" fmla="*/ 2662 h 2672"/>
                    <a:gd name="T66" fmla="*/ 47 w 3624"/>
                    <a:gd name="T67" fmla="*/ 2666 h 2672"/>
                    <a:gd name="T68" fmla="*/ 64 w 3624"/>
                    <a:gd name="T69" fmla="*/ 2670 h 2672"/>
                    <a:gd name="T70" fmla="*/ 73 w 3624"/>
                    <a:gd name="T71" fmla="*/ 2671 h 2672"/>
                    <a:gd name="T72" fmla="*/ 85 w 3624"/>
                    <a:gd name="T73" fmla="*/ 2672 h 2672"/>
                    <a:gd name="T74" fmla="*/ 3539 w 3624"/>
                    <a:gd name="T75" fmla="*/ 2672 h 2672"/>
                    <a:gd name="T76" fmla="*/ 3543 w 3624"/>
                    <a:gd name="T77" fmla="*/ 2671 h 2672"/>
                    <a:gd name="T78" fmla="*/ 3548 w 3624"/>
                    <a:gd name="T79" fmla="*/ 2671 h 2672"/>
                    <a:gd name="T80" fmla="*/ 3553 w 3624"/>
                    <a:gd name="T81" fmla="*/ 2670 h 2672"/>
                    <a:gd name="T82" fmla="*/ 3558 w 3624"/>
                    <a:gd name="T83" fmla="*/ 2670 h 2672"/>
                    <a:gd name="T84" fmla="*/ 3566 w 3624"/>
                    <a:gd name="T85" fmla="*/ 2668 h 2672"/>
                    <a:gd name="T86" fmla="*/ 3575 w 3624"/>
                    <a:gd name="T87" fmla="*/ 2666 h 2672"/>
                    <a:gd name="T88" fmla="*/ 3583 w 3624"/>
                    <a:gd name="T89" fmla="*/ 2662 h 2672"/>
                    <a:gd name="T90" fmla="*/ 3586 w 3624"/>
                    <a:gd name="T91" fmla="*/ 2660 h 2672"/>
                    <a:gd name="T92" fmla="*/ 3590 w 3624"/>
                    <a:gd name="T93" fmla="*/ 2659 h 2672"/>
                    <a:gd name="T94" fmla="*/ 3596 w 3624"/>
                    <a:gd name="T95" fmla="*/ 2654 h 2672"/>
                    <a:gd name="T96" fmla="*/ 3602 w 3624"/>
                    <a:gd name="T97" fmla="*/ 2650 h 2672"/>
                    <a:gd name="T98" fmla="*/ 3606 w 3624"/>
                    <a:gd name="T99" fmla="*/ 2644 h 2672"/>
                    <a:gd name="T100" fmla="*/ 3611 w 3624"/>
                    <a:gd name="T101" fmla="*/ 2638 h 2672"/>
                    <a:gd name="T102" fmla="*/ 3612 w 3624"/>
                    <a:gd name="T103" fmla="*/ 2634 h 2672"/>
                    <a:gd name="T104" fmla="*/ 3614 w 3624"/>
                    <a:gd name="T105" fmla="*/ 2631 h 2672"/>
                    <a:gd name="T106" fmla="*/ 3618 w 3624"/>
                    <a:gd name="T107" fmla="*/ 2623 h 2672"/>
                    <a:gd name="T108" fmla="*/ 3620 w 3624"/>
                    <a:gd name="T109" fmla="*/ 2614 h 2672"/>
                    <a:gd name="T110" fmla="*/ 3622 w 3624"/>
                    <a:gd name="T111" fmla="*/ 2606 h 2672"/>
                    <a:gd name="T112" fmla="*/ 3622 w 3624"/>
                    <a:gd name="T113" fmla="*/ 2601 h 2672"/>
                    <a:gd name="T114" fmla="*/ 3623 w 3624"/>
                    <a:gd name="T115" fmla="*/ 2596 h 2672"/>
                    <a:gd name="T116" fmla="*/ 3623 w 3624"/>
                    <a:gd name="T117" fmla="*/ 2591 h 2672"/>
                    <a:gd name="T118" fmla="*/ 3624 w 3624"/>
                    <a:gd name="T119" fmla="*/ 2587 h 2672"/>
                    <a:gd name="T120" fmla="*/ 3624 w 3624"/>
                    <a:gd name="T121" fmla="*/ 85 h 267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624"/>
                    <a:gd name="T184" fmla="*/ 0 h 2672"/>
                    <a:gd name="T185" fmla="*/ 3624 w 3624"/>
                    <a:gd name="T186" fmla="*/ 2672 h 267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624" h="2672">
                      <a:moveTo>
                        <a:pt x="3624" y="85"/>
                      </a:moveTo>
                      <a:lnTo>
                        <a:pt x="3623" y="74"/>
                      </a:lnTo>
                      <a:lnTo>
                        <a:pt x="3622" y="64"/>
                      </a:lnTo>
                      <a:lnTo>
                        <a:pt x="3618" y="47"/>
                      </a:lnTo>
                      <a:lnTo>
                        <a:pt x="3614" y="38"/>
                      </a:lnTo>
                      <a:lnTo>
                        <a:pt x="3611" y="32"/>
                      </a:lnTo>
                      <a:lnTo>
                        <a:pt x="3602" y="21"/>
                      </a:lnTo>
                      <a:lnTo>
                        <a:pt x="3590" y="11"/>
                      </a:lnTo>
                      <a:lnTo>
                        <a:pt x="3583" y="7"/>
                      </a:lnTo>
                      <a:lnTo>
                        <a:pt x="3575" y="5"/>
                      </a:lnTo>
                      <a:lnTo>
                        <a:pt x="3566" y="2"/>
                      </a:lnTo>
                      <a:lnTo>
                        <a:pt x="3558" y="1"/>
                      </a:lnTo>
                      <a:lnTo>
                        <a:pt x="3539" y="0"/>
                      </a:lnTo>
                      <a:lnTo>
                        <a:pt x="85" y="0"/>
                      </a:lnTo>
                      <a:lnTo>
                        <a:pt x="64" y="1"/>
                      </a:lnTo>
                      <a:lnTo>
                        <a:pt x="47" y="5"/>
                      </a:lnTo>
                      <a:lnTo>
                        <a:pt x="38" y="7"/>
                      </a:lnTo>
                      <a:lnTo>
                        <a:pt x="32" y="11"/>
                      </a:lnTo>
                      <a:lnTo>
                        <a:pt x="21" y="21"/>
                      </a:lnTo>
                      <a:lnTo>
                        <a:pt x="11" y="32"/>
                      </a:lnTo>
                      <a:lnTo>
                        <a:pt x="7" y="38"/>
                      </a:lnTo>
                      <a:lnTo>
                        <a:pt x="5" y="47"/>
                      </a:lnTo>
                      <a:lnTo>
                        <a:pt x="1" y="64"/>
                      </a:lnTo>
                      <a:lnTo>
                        <a:pt x="0" y="85"/>
                      </a:lnTo>
                      <a:lnTo>
                        <a:pt x="0" y="2587"/>
                      </a:lnTo>
                      <a:lnTo>
                        <a:pt x="1" y="2606"/>
                      </a:lnTo>
                      <a:lnTo>
                        <a:pt x="2" y="2614"/>
                      </a:lnTo>
                      <a:lnTo>
                        <a:pt x="5" y="2623"/>
                      </a:lnTo>
                      <a:lnTo>
                        <a:pt x="7" y="2631"/>
                      </a:lnTo>
                      <a:lnTo>
                        <a:pt x="11" y="2638"/>
                      </a:lnTo>
                      <a:lnTo>
                        <a:pt x="21" y="2650"/>
                      </a:lnTo>
                      <a:lnTo>
                        <a:pt x="32" y="2659"/>
                      </a:lnTo>
                      <a:lnTo>
                        <a:pt x="38" y="2662"/>
                      </a:lnTo>
                      <a:lnTo>
                        <a:pt x="47" y="2666"/>
                      </a:lnTo>
                      <a:lnTo>
                        <a:pt x="64" y="2670"/>
                      </a:lnTo>
                      <a:lnTo>
                        <a:pt x="73" y="2671"/>
                      </a:lnTo>
                      <a:lnTo>
                        <a:pt x="85" y="2672"/>
                      </a:lnTo>
                      <a:lnTo>
                        <a:pt x="3539" y="2672"/>
                      </a:lnTo>
                      <a:lnTo>
                        <a:pt x="3543" y="2671"/>
                      </a:lnTo>
                      <a:lnTo>
                        <a:pt x="3548" y="2671"/>
                      </a:lnTo>
                      <a:lnTo>
                        <a:pt x="3553" y="2670"/>
                      </a:lnTo>
                      <a:lnTo>
                        <a:pt x="3558" y="2670"/>
                      </a:lnTo>
                      <a:lnTo>
                        <a:pt x="3566" y="2668"/>
                      </a:lnTo>
                      <a:lnTo>
                        <a:pt x="3575" y="2666"/>
                      </a:lnTo>
                      <a:lnTo>
                        <a:pt x="3583" y="2662"/>
                      </a:lnTo>
                      <a:lnTo>
                        <a:pt x="3586" y="2660"/>
                      </a:lnTo>
                      <a:lnTo>
                        <a:pt x="3590" y="2659"/>
                      </a:lnTo>
                      <a:lnTo>
                        <a:pt x="3596" y="2654"/>
                      </a:lnTo>
                      <a:lnTo>
                        <a:pt x="3602" y="2650"/>
                      </a:lnTo>
                      <a:lnTo>
                        <a:pt x="3606" y="2644"/>
                      </a:lnTo>
                      <a:lnTo>
                        <a:pt x="3611" y="2638"/>
                      </a:lnTo>
                      <a:lnTo>
                        <a:pt x="3612" y="2634"/>
                      </a:lnTo>
                      <a:lnTo>
                        <a:pt x="3614" y="2631"/>
                      </a:lnTo>
                      <a:lnTo>
                        <a:pt x="3618" y="2623"/>
                      </a:lnTo>
                      <a:lnTo>
                        <a:pt x="3620" y="2614"/>
                      </a:lnTo>
                      <a:lnTo>
                        <a:pt x="3622" y="2606"/>
                      </a:lnTo>
                      <a:lnTo>
                        <a:pt x="3622" y="2601"/>
                      </a:lnTo>
                      <a:lnTo>
                        <a:pt x="3623" y="2596"/>
                      </a:lnTo>
                      <a:lnTo>
                        <a:pt x="3623" y="2591"/>
                      </a:lnTo>
                      <a:lnTo>
                        <a:pt x="3624" y="2587"/>
                      </a:lnTo>
                      <a:lnTo>
                        <a:pt x="3624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3" name="Freeform 111"/>
                <p:cNvSpPr>
                  <a:spLocks/>
                </p:cNvSpPr>
                <p:nvPr/>
              </p:nvSpPr>
              <p:spPr bwMode="auto">
                <a:xfrm>
                  <a:off x="3807" y="3127"/>
                  <a:ext cx="890" cy="155"/>
                </a:xfrm>
                <a:custGeom>
                  <a:avLst/>
                  <a:gdLst>
                    <a:gd name="T0" fmla="*/ 3561 w 3561"/>
                    <a:gd name="T1" fmla="*/ 83 h 623"/>
                    <a:gd name="T2" fmla="*/ 3559 w 3561"/>
                    <a:gd name="T3" fmla="*/ 63 h 623"/>
                    <a:gd name="T4" fmla="*/ 3557 w 3561"/>
                    <a:gd name="T5" fmla="*/ 54 h 623"/>
                    <a:gd name="T6" fmla="*/ 3556 w 3561"/>
                    <a:gd name="T7" fmla="*/ 47 h 623"/>
                    <a:gd name="T8" fmla="*/ 3552 w 3561"/>
                    <a:gd name="T9" fmla="*/ 39 h 623"/>
                    <a:gd name="T10" fmla="*/ 3549 w 3561"/>
                    <a:gd name="T11" fmla="*/ 32 h 623"/>
                    <a:gd name="T12" fmla="*/ 3540 w 3561"/>
                    <a:gd name="T13" fmla="*/ 21 h 623"/>
                    <a:gd name="T14" fmla="*/ 3528 w 3561"/>
                    <a:gd name="T15" fmla="*/ 12 h 623"/>
                    <a:gd name="T16" fmla="*/ 3521 w 3561"/>
                    <a:gd name="T17" fmla="*/ 7 h 623"/>
                    <a:gd name="T18" fmla="*/ 3514 w 3561"/>
                    <a:gd name="T19" fmla="*/ 5 h 623"/>
                    <a:gd name="T20" fmla="*/ 3505 w 3561"/>
                    <a:gd name="T21" fmla="*/ 2 h 623"/>
                    <a:gd name="T22" fmla="*/ 3497 w 3561"/>
                    <a:gd name="T23" fmla="*/ 1 h 623"/>
                    <a:gd name="T24" fmla="*/ 3478 w 3561"/>
                    <a:gd name="T25" fmla="*/ 0 h 623"/>
                    <a:gd name="T26" fmla="*/ 83 w 3561"/>
                    <a:gd name="T27" fmla="*/ 0 h 623"/>
                    <a:gd name="T28" fmla="*/ 63 w 3561"/>
                    <a:gd name="T29" fmla="*/ 1 h 623"/>
                    <a:gd name="T30" fmla="*/ 54 w 3561"/>
                    <a:gd name="T31" fmla="*/ 2 h 623"/>
                    <a:gd name="T32" fmla="*/ 47 w 3561"/>
                    <a:gd name="T33" fmla="*/ 5 h 623"/>
                    <a:gd name="T34" fmla="*/ 38 w 3561"/>
                    <a:gd name="T35" fmla="*/ 7 h 623"/>
                    <a:gd name="T36" fmla="*/ 32 w 3561"/>
                    <a:gd name="T37" fmla="*/ 12 h 623"/>
                    <a:gd name="T38" fmla="*/ 21 w 3561"/>
                    <a:gd name="T39" fmla="*/ 21 h 623"/>
                    <a:gd name="T40" fmla="*/ 11 w 3561"/>
                    <a:gd name="T41" fmla="*/ 32 h 623"/>
                    <a:gd name="T42" fmla="*/ 7 w 3561"/>
                    <a:gd name="T43" fmla="*/ 39 h 623"/>
                    <a:gd name="T44" fmla="*/ 5 w 3561"/>
                    <a:gd name="T45" fmla="*/ 47 h 623"/>
                    <a:gd name="T46" fmla="*/ 2 w 3561"/>
                    <a:gd name="T47" fmla="*/ 54 h 623"/>
                    <a:gd name="T48" fmla="*/ 1 w 3561"/>
                    <a:gd name="T49" fmla="*/ 63 h 623"/>
                    <a:gd name="T50" fmla="*/ 0 w 3561"/>
                    <a:gd name="T51" fmla="*/ 83 h 623"/>
                    <a:gd name="T52" fmla="*/ 0 w 3561"/>
                    <a:gd name="T53" fmla="*/ 623 h 623"/>
                    <a:gd name="T54" fmla="*/ 3561 w 3561"/>
                    <a:gd name="T55" fmla="*/ 623 h 623"/>
                    <a:gd name="T56" fmla="*/ 3561 w 3561"/>
                    <a:gd name="T57" fmla="*/ 83 h 623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3561"/>
                    <a:gd name="T88" fmla="*/ 0 h 623"/>
                    <a:gd name="T89" fmla="*/ 3561 w 3561"/>
                    <a:gd name="T90" fmla="*/ 623 h 623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3561" h="623">
                      <a:moveTo>
                        <a:pt x="3561" y="83"/>
                      </a:moveTo>
                      <a:lnTo>
                        <a:pt x="3559" y="63"/>
                      </a:lnTo>
                      <a:lnTo>
                        <a:pt x="3557" y="54"/>
                      </a:lnTo>
                      <a:lnTo>
                        <a:pt x="3556" y="47"/>
                      </a:lnTo>
                      <a:lnTo>
                        <a:pt x="3552" y="39"/>
                      </a:lnTo>
                      <a:lnTo>
                        <a:pt x="3549" y="32"/>
                      </a:lnTo>
                      <a:lnTo>
                        <a:pt x="3540" y="21"/>
                      </a:lnTo>
                      <a:lnTo>
                        <a:pt x="3528" y="12"/>
                      </a:lnTo>
                      <a:lnTo>
                        <a:pt x="3521" y="7"/>
                      </a:lnTo>
                      <a:lnTo>
                        <a:pt x="3514" y="5"/>
                      </a:lnTo>
                      <a:lnTo>
                        <a:pt x="3505" y="2"/>
                      </a:lnTo>
                      <a:lnTo>
                        <a:pt x="3497" y="1"/>
                      </a:lnTo>
                      <a:lnTo>
                        <a:pt x="3478" y="0"/>
                      </a:lnTo>
                      <a:lnTo>
                        <a:pt x="83" y="0"/>
                      </a:lnTo>
                      <a:lnTo>
                        <a:pt x="63" y="1"/>
                      </a:lnTo>
                      <a:lnTo>
                        <a:pt x="54" y="2"/>
                      </a:lnTo>
                      <a:lnTo>
                        <a:pt x="47" y="5"/>
                      </a:lnTo>
                      <a:lnTo>
                        <a:pt x="38" y="7"/>
                      </a:lnTo>
                      <a:lnTo>
                        <a:pt x="32" y="12"/>
                      </a:lnTo>
                      <a:lnTo>
                        <a:pt x="21" y="21"/>
                      </a:lnTo>
                      <a:lnTo>
                        <a:pt x="11" y="32"/>
                      </a:lnTo>
                      <a:lnTo>
                        <a:pt x="7" y="39"/>
                      </a:lnTo>
                      <a:lnTo>
                        <a:pt x="5" y="47"/>
                      </a:lnTo>
                      <a:lnTo>
                        <a:pt x="2" y="54"/>
                      </a:lnTo>
                      <a:lnTo>
                        <a:pt x="1" y="63"/>
                      </a:lnTo>
                      <a:lnTo>
                        <a:pt x="0" y="83"/>
                      </a:lnTo>
                      <a:lnTo>
                        <a:pt x="0" y="623"/>
                      </a:lnTo>
                      <a:lnTo>
                        <a:pt x="3561" y="623"/>
                      </a:lnTo>
                      <a:lnTo>
                        <a:pt x="3561" y="83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4" name="Freeform 112"/>
                <p:cNvSpPr>
                  <a:spLocks/>
                </p:cNvSpPr>
                <p:nvPr/>
              </p:nvSpPr>
              <p:spPr bwMode="auto">
                <a:xfrm>
                  <a:off x="3807" y="3282"/>
                  <a:ext cx="890" cy="495"/>
                </a:xfrm>
                <a:custGeom>
                  <a:avLst/>
                  <a:gdLst>
                    <a:gd name="T0" fmla="*/ 0 w 3561"/>
                    <a:gd name="T1" fmla="*/ 1895 h 1978"/>
                    <a:gd name="T2" fmla="*/ 1 w 3561"/>
                    <a:gd name="T3" fmla="*/ 1914 h 1978"/>
                    <a:gd name="T4" fmla="*/ 2 w 3561"/>
                    <a:gd name="T5" fmla="*/ 1922 h 1978"/>
                    <a:gd name="T6" fmla="*/ 5 w 3561"/>
                    <a:gd name="T7" fmla="*/ 1931 h 1978"/>
                    <a:gd name="T8" fmla="*/ 7 w 3561"/>
                    <a:gd name="T9" fmla="*/ 1937 h 1978"/>
                    <a:gd name="T10" fmla="*/ 11 w 3561"/>
                    <a:gd name="T11" fmla="*/ 1945 h 1978"/>
                    <a:gd name="T12" fmla="*/ 21 w 3561"/>
                    <a:gd name="T13" fmla="*/ 1957 h 1978"/>
                    <a:gd name="T14" fmla="*/ 32 w 3561"/>
                    <a:gd name="T15" fmla="*/ 1965 h 1978"/>
                    <a:gd name="T16" fmla="*/ 38 w 3561"/>
                    <a:gd name="T17" fmla="*/ 1968 h 1978"/>
                    <a:gd name="T18" fmla="*/ 47 w 3561"/>
                    <a:gd name="T19" fmla="*/ 1973 h 1978"/>
                    <a:gd name="T20" fmla="*/ 54 w 3561"/>
                    <a:gd name="T21" fmla="*/ 1974 h 1978"/>
                    <a:gd name="T22" fmla="*/ 63 w 3561"/>
                    <a:gd name="T23" fmla="*/ 1976 h 1978"/>
                    <a:gd name="T24" fmla="*/ 83 w 3561"/>
                    <a:gd name="T25" fmla="*/ 1978 h 1978"/>
                    <a:gd name="T26" fmla="*/ 3478 w 3561"/>
                    <a:gd name="T27" fmla="*/ 1978 h 1978"/>
                    <a:gd name="T28" fmla="*/ 3482 w 3561"/>
                    <a:gd name="T29" fmla="*/ 1977 h 1978"/>
                    <a:gd name="T30" fmla="*/ 3487 w 3561"/>
                    <a:gd name="T31" fmla="*/ 1977 h 1978"/>
                    <a:gd name="T32" fmla="*/ 3492 w 3561"/>
                    <a:gd name="T33" fmla="*/ 1976 h 1978"/>
                    <a:gd name="T34" fmla="*/ 3497 w 3561"/>
                    <a:gd name="T35" fmla="*/ 1976 h 1978"/>
                    <a:gd name="T36" fmla="*/ 3505 w 3561"/>
                    <a:gd name="T37" fmla="*/ 1974 h 1978"/>
                    <a:gd name="T38" fmla="*/ 3509 w 3561"/>
                    <a:gd name="T39" fmla="*/ 1973 h 1978"/>
                    <a:gd name="T40" fmla="*/ 3514 w 3561"/>
                    <a:gd name="T41" fmla="*/ 1973 h 1978"/>
                    <a:gd name="T42" fmla="*/ 3521 w 3561"/>
                    <a:gd name="T43" fmla="*/ 1968 h 1978"/>
                    <a:gd name="T44" fmla="*/ 3524 w 3561"/>
                    <a:gd name="T45" fmla="*/ 1966 h 1978"/>
                    <a:gd name="T46" fmla="*/ 3528 w 3561"/>
                    <a:gd name="T47" fmla="*/ 1965 h 1978"/>
                    <a:gd name="T48" fmla="*/ 3534 w 3561"/>
                    <a:gd name="T49" fmla="*/ 1961 h 1978"/>
                    <a:gd name="T50" fmla="*/ 3540 w 3561"/>
                    <a:gd name="T51" fmla="*/ 1957 h 1978"/>
                    <a:gd name="T52" fmla="*/ 3544 w 3561"/>
                    <a:gd name="T53" fmla="*/ 1951 h 1978"/>
                    <a:gd name="T54" fmla="*/ 3549 w 3561"/>
                    <a:gd name="T55" fmla="*/ 1945 h 1978"/>
                    <a:gd name="T56" fmla="*/ 3550 w 3561"/>
                    <a:gd name="T57" fmla="*/ 1940 h 1978"/>
                    <a:gd name="T58" fmla="*/ 3552 w 3561"/>
                    <a:gd name="T59" fmla="*/ 1937 h 1978"/>
                    <a:gd name="T60" fmla="*/ 3556 w 3561"/>
                    <a:gd name="T61" fmla="*/ 1931 h 1978"/>
                    <a:gd name="T62" fmla="*/ 3556 w 3561"/>
                    <a:gd name="T63" fmla="*/ 1926 h 1978"/>
                    <a:gd name="T64" fmla="*/ 3557 w 3561"/>
                    <a:gd name="T65" fmla="*/ 1922 h 1978"/>
                    <a:gd name="T66" fmla="*/ 3559 w 3561"/>
                    <a:gd name="T67" fmla="*/ 1914 h 1978"/>
                    <a:gd name="T68" fmla="*/ 3559 w 3561"/>
                    <a:gd name="T69" fmla="*/ 1908 h 1978"/>
                    <a:gd name="T70" fmla="*/ 3560 w 3561"/>
                    <a:gd name="T71" fmla="*/ 1904 h 1978"/>
                    <a:gd name="T72" fmla="*/ 3560 w 3561"/>
                    <a:gd name="T73" fmla="*/ 1899 h 1978"/>
                    <a:gd name="T74" fmla="*/ 3561 w 3561"/>
                    <a:gd name="T75" fmla="*/ 1895 h 1978"/>
                    <a:gd name="T76" fmla="*/ 3561 w 3561"/>
                    <a:gd name="T77" fmla="*/ 0 h 1978"/>
                    <a:gd name="T78" fmla="*/ 0 w 3561"/>
                    <a:gd name="T79" fmla="*/ 0 h 1978"/>
                    <a:gd name="T80" fmla="*/ 0 w 3561"/>
                    <a:gd name="T81" fmla="*/ 1895 h 197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3561"/>
                    <a:gd name="T124" fmla="*/ 0 h 1978"/>
                    <a:gd name="T125" fmla="*/ 3561 w 3561"/>
                    <a:gd name="T126" fmla="*/ 1978 h 197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3561" h="1978">
                      <a:moveTo>
                        <a:pt x="0" y="1895"/>
                      </a:moveTo>
                      <a:lnTo>
                        <a:pt x="1" y="1914"/>
                      </a:lnTo>
                      <a:lnTo>
                        <a:pt x="2" y="1922"/>
                      </a:lnTo>
                      <a:lnTo>
                        <a:pt x="5" y="1931"/>
                      </a:lnTo>
                      <a:lnTo>
                        <a:pt x="7" y="1937"/>
                      </a:lnTo>
                      <a:lnTo>
                        <a:pt x="11" y="1945"/>
                      </a:lnTo>
                      <a:lnTo>
                        <a:pt x="21" y="1957"/>
                      </a:lnTo>
                      <a:lnTo>
                        <a:pt x="32" y="1965"/>
                      </a:lnTo>
                      <a:lnTo>
                        <a:pt x="38" y="1968"/>
                      </a:lnTo>
                      <a:lnTo>
                        <a:pt x="47" y="1973"/>
                      </a:lnTo>
                      <a:lnTo>
                        <a:pt x="54" y="1974"/>
                      </a:lnTo>
                      <a:lnTo>
                        <a:pt x="63" y="1976"/>
                      </a:lnTo>
                      <a:lnTo>
                        <a:pt x="83" y="1978"/>
                      </a:lnTo>
                      <a:lnTo>
                        <a:pt x="3478" y="1978"/>
                      </a:lnTo>
                      <a:lnTo>
                        <a:pt x="3482" y="1977"/>
                      </a:lnTo>
                      <a:lnTo>
                        <a:pt x="3487" y="1977"/>
                      </a:lnTo>
                      <a:lnTo>
                        <a:pt x="3492" y="1976"/>
                      </a:lnTo>
                      <a:lnTo>
                        <a:pt x="3497" y="1976"/>
                      </a:lnTo>
                      <a:lnTo>
                        <a:pt x="3505" y="1974"/>
                      </a:lnTo>
                      <a:lnTo>
                        <a:pt x="3509" y="1973"/>
                      </a:lnTo>
                      <a:lnTo>
                        <a:pt x="3514" y="1973"/>
                      </a:lnTo>
                      <a:lnTo>
                        <a:pt x="3521" y="1968"/>
                      </a:lnTo>
                      <a:lnTo>
                        <a:pt x="3524" y="1966"/>
                      </a:lnTo>
                      <a:lnTo>
                        <a:pt x="3528" y="1965"/>
                      </a:lnTo>
                      <a:lnTo>
                        <a:pt x="3534" y="1961"/>
                      </a:lnTo>
                      <a:lnTo>
                        <a:pt x="3540" y="1957"/>
                      </a:lnTo>
                      <a:lnTo>
                        <a:pt x="3544" y="1951"/>
                      </a:lnTo>
                      <a:lnTo>
                        <a:pt x="3549" y="1945"/>
                      </a:lnTo>
                      <a:lnTo>
                        <a:pt x="3550" y="1940"/>
                      </a:lnTo>
                      <a:lnTo>
                        <a:pt x="3552" y="1937"/>
                      </a:lnTo>
                      <a:lnTo>
                        <a:pt x="3556" y="1931"/>
                      </a:lnTo>
                      <a:lnTo>
                        <a:pt x="3556" y="1926"/>
                      </a:lnTo>
                      <a:lnTo>
                        <a:pt x="3557" y="1922"/>
                      </a:lnTo>
                      <a:lnTo>
                        <a:pt x="3559" y="1914"/>
                      </a:lnTo>
                      <a:lnTo>
                        <a:pt x="3559" y="1908"/>
                      </a:lnTo>
                      <a:lnTo>
                        <a:pt x="3560" y="1904"/>
                      </a:lnTo>
                      <a:lnTo>
                        <a:pt x="3560" y="1899"/>
                      </a:lnTo>
                      <a:lnTo>
                        <a:pt x="3561" y="1895"/>
                      </a:lnTo>
                      <a:lnTo>
                        <a:pt x="3561" y="0"/>
                      </a:lnTo>
                      <a:lnTo>
                        <a:pt x="0" y="0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rgbClr val="EBD8A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5" name="Line 113"/>
                <p:cNvSpPr>
                  <a:spLocks noChangeShapeType="1"/>
                </p:cNvSpPr>
                <p:nvPr/>
              </p:nvSpPr>
              <p:spPr bwMode="auto">
                <a:xfrm>
                  <a:off x="3809" y="3613"/>
                  <a:ext cx="8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6" name="Line 114"/>
                <p:cNvSpPr>
                  <a:spLocks noChangeShapeType="1"/>
                </p:cNvSpPr>
                <p:nvPr/>
              </p:nvSpPr>
              <p:spPr bwMode="auto">
                <a:xfrm>
                  <a:off x="3809" y="3448"/>
                  <a:ext cx="8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7" name="Line 115"/>
                <p:cNvSpPr>
                  <a:spLocks noChangeShapeType="1"/>
                </p:cNvSpPr>
                <p:nvPr/>
              </p:nvSpPr>
              <p:spPr bwMode="auto">
                <a:xfrm>
                  <a:off x="3809" y="3283"/>
                  <a:ext cx="8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8" name="Line 116"/>
                <p:cNvSpPr>
                  <a:spLocks noChangeShapeType="1"/>
                </p:cNvSpPr>
                <p:nvPr/>
              </p:nvSpPr>
              <p:spPr bwMode="auto">
                <a:xfrm>
                  <a:off x="4025" y="3292"/>
                  <a:ext cx="0" cy="4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9" name="Line 117"/>
                <p:cNvSpPr>
                  <a:spLocks noChangeShapeType="1"/>
                </p:cNvSpPr>
                <p:nvPr/>
              </p:nvSpPr>
              <p:spPr bwMode="auto">
                <a:xfrm>
                  <a:off x="4248" y="3292"/>
                  <a:ext cx="0" cy="4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0" name="Line 118"/>
                <p:cNvSpPr>
                  <a:spLocks noChangeShapeType="1"/>
                </p:cNvSpPr>
                <p:nvPr/>
              </p:nvSpPr>
              <p:spPr bwMode="auto">
                <a:xfrm>
                  <a:off x="4471" y="3292"/>
                  <a:ext cx="0" cy="4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19"/>
              <p:cNvGrpSpPr>
                <a:grpSpLocks/>
              </p:cNvGrpSpPr>
              <p:nvPr/>
            </p:nvGrpSpPr>
            <p:grpSpPr bwMode="auto">
              <a:xfrm>
                <a:off x="3866" y="2194"/>
                <a:ext cx="202" cy="123"/>
                <a:chOff x="3437" y="3600"/>
                <a:chExt cx="202" cy="123"/>
              </a:xfrm>
            </p:grpSpPr>
            <p:sp>
              <p:nvSpPr>
                <p:cNvPr id="3133" name="Freeform 120"/>
                <p:cNvSpPr>
                  <a:spLocks/>
                </p:cNvSpPr>
                <p:nvPr/>
              </p:nvSpPr>
              <p:spPr bwMode="auto">
                <a:xfrm>
                  <a:off x="3437" y="3600"/>
                  <a:ext cx="202" cy="123"/>
                </a:xfrm>
                <a:custGeom>
                  <a:avLst/>
                  <a:gdLst>
                    <a:gd name="T0" fmla="*/ 3624 w 3624"/>
                    <a:gd name="T1" fmla="*/ 85 h 2672"/>
                    <a:gd name="T2" fmla="*/ 3623 w 3624"/>
                    <a:gd name="T3" fmla="*/ 74 h 2672"/>
                    <a:gd name="T4" fmla="*/ 3622 w 3624"/>
                    <a:gd name="T5" fmla="*/ 64 h 2672"/>
                    <a:gd name="T6" fmla="*/ 3618 w 3624"/>
                    <a:gd name="T7" fmla="*/ 47 h 2672"/>
                    <a:gd name="T8" fmla="*/ 3614 w 3624"/>
                    <a:gd name="T9" fmla="*/ 38 h 2672"/>
                    <a:gd name="T10" fmla="*/ 3611 w 3624"/>
                    <a:gd name="T11" fmla="*/ 32 h 2672"/>
                    <a:gd name="T12" fmla="*/ 3602 w 3624"/>
                    <a:gd name="T13" fmla="*/ 21 h 2672"/>
                    <a:gd name="T14" fmla="*/ 3590 w 3624"/>
                    <a:gd name="T15" fmla="*/ 11 h 2672"/>
                    <a:gd name="T16" fmla="*/ 3583 w 3624"/>
                    <a:gd name="T17" fmla="*/ 7 h 2672"/>
                    <a:gd name="T18" fmla="*/ 3575 w 3624"/>
                    <a:gd name="T19" fmla="*/ 5 h 2672"/>
                    <a:gd name="T20" fmla="*/ 3566 w 3624"/>
                    <a:gd name="T21" fmla="*/ 2 h 2672"/>
                    <a:gd name="T22" fmla="*/ 3558 w 3624"/>
                    <a:gd name="T23" fmla="*/ 1 h 2672"/>
                    <a:gd name="T24" fmla="*/ 3539 w 3624"/>
                    <a:gd name="T25" fmla="*/ 0 h 2672"/>
                    <a:gd name="T26" fmla="*/ 85 w 3624"/>
                    <a:gd name="T27" fmla="*/ 0 h 2672"/>
                    <a:gd name="T28" fmla="*/ 64 w 3624"/>
                    <a:gd name="T29" fmla="*/ 1 h 2672"/>
                    <a:gd name="T30" fmla="*/ 47 w 3624"/>
                    <a:gd name="T31" fmla="*/ 5 h 2672"/>
                    <a:gd name="T32" fmla="*/ 38 w 3624"/>
                    <a:gd name="T33" fmla="*/ 7 h 2672"/>
                    <a:gd name="T34" fmla="*/ 32 w 3624"/>
                    <a:gd name="T35" fmla="*/ 11 h 2672"/>
                    <a:gd name="T36" fmla="*/ 21 w 3624"/>
                    <a:gd name="T37" fmla="*/ 21 h 2672"/>
                    <a:gd name="T38" fmla="*/ 11 w 3624"/>
                    <a:gd name="T39" fmla="*/ 32 h 2672"/>
                    <a:gd name="T40" fmla="*/ 7 w 3624"/>
                    <a:gd name="T41" fmla="*/ 38 h 2672"/>
                    <a:gd name="T42" fmla="*/ 5 w 3624"/>
                    <a:gd name="T43" fmla="*/ 47 h 2672"/>
                    <a:gd name="T44" fmla="*/ 1 w 3624"/>
                    <a:gd name="T45" fmla="*/ 64 h 2672"/>
                    <a:gd name="T46" fmla="*/ 0 w 3624"/>
                    <a:gd name="T47" fmla="*/ 85 h 2672"/>
                    <a:gd name="T48" fmla="*/ 0 w 3624"/>
                    <a:gd name="T49" fmla="*/ 2587 h 2672"/>
                    <a:gd name="T50" fmla="*/ 1 w 3624"/>
                    <a:gd name="T51" fmla="*/ 2606 h 2672"/>
                    <a:gd name="T52" fmla="*/ 2 w 3624"/>
                    <a:gd name="T53" fmla="*/ 2614 h 2672"/>
                    <a:gd name="T54" fmla="*/ 5 w 3624"/>
                    <a:gd name="T55" fmla="*/ 2623 h 2672"/>
                    <a:gd name="T56" fmla="*/ 7 w 3624"/>
                    <a:gd name="T57" fmla="*/ 2631 h 2672"/>
                    <a:gd name="T58" fmla="*/ 11 w 3624"/>
                    <a:gd name="T59" fmla="*/ 2638 h 2672"/>
                    <a:gd name="T60" fmla="*/ 21 w 3624"/>
                    <a:gd name="T61" fmla="*/ 2650 h 2672"/>
                    <a:gd name="T62" fmla="*/ 32 w 3624"/>
                    <a:gd name="T63" fmla="*/ 2659 h 2672"/>
                    <a:gd name="T64" fmla="*/ 38 w 3624"/>
                    <a:gd name="T65" fmla="*/ 2662 h 2672"/>
                    <a:gd name="T66" fmla="*/ 47 w 3624"/>
                    <a:gd name="T67" fmla="*/ 2666 h 2672"/>
                    <a:gd name="T68" fmla="*/ 64 w 3624"/>
                    <a:gd name="T69" fmla="*/ 2670 h 2672"/>
                    <a:gd name="T70" fmla="*/ 73 w 3624"/>
                    <a:gd name="T71" fmla="*/ 2671 h 2672"/>
                    <a:gd name="T72" fmla="*/ 85 w 3624"/>
                    <a:gd name="T73" fmla="*/ 2672 h 2672"/>
                    <a:gd name="T74" fmla="*/ 3539 w 3624"/>
                    <a:gd name="T75" fmla="*/ 2672 h 2672"/>
                    <a:gd name="T76" fmla="*/ 3543 w 3624"/>
                    <a:gd name="T77" fmla="*/ 2671 h 2672"/>
                    <a:gd name="T78" fmla="*/ 3548 w 3624"/>
                    <a:gd name="T79" fmla="*/ 2671 h 2672"/>
                    <a:gd name="T80" fmla="*/ 3553 w 3624"/>
                    <a:gd name="T81" fmla="*/ 2670 h 2672"/>
                    <a:gd name="T82" fmla="*/ 3558 w 3624"/>
                    <a:gd name="T83" fmla="*/ 2670 h 2672"/>
                    <a:gd name="T84" fmla="*/ 3566 w 3624"/>
                    <a:gd name="T85" fmla="*/ 2668 h 2672"/>
                    <a:gd name="T86" fmla="*/ 3575 w 3624"/>
                    <a:gd name="T87" fmla="*/ 2666 h 2672"/>
                    <a:gd name="T88" fmla="*/ 3583 w 3624"/>
                    <a:gd name="T89" fmla="*/ 2662 h 2672"/>
                    <a:gd name="T90" fmla="*/ 3586 w 3624"/>
                    <a:gd name="T91" fmla="*/ 2660 h 2672"/>
                    <a:gd name="T92" fmla="*/ 3590 w 3624"/>
                    <a:gd name="T93" fmla="*/ 2659 h 2672"/>
                    <a:gd name="T94" fmla="*/ 3596 w 3624"/>
                    <a:gd name="T95" fmla="*/ 2654 h 2672"/>
                    <a:gd name="T96" fmla="*/ 3602 w 3624"/>
                    <a:gd name="T97" fmla="*/ 2650 h 2672"/>
                    <a:gd name="T98" fmla="*/ 3606 w 3624"/>
                    <a:gd name="T99" fmla="*/ 2644 h 2672"/>
                    <a:gd name="T100" fmla="*/ 3611 w 3624"/>
                    <a:gd name="T101" fmla="*/ 2638 h 2672"/>
                    <a:gd name="T102" fmla="*/ 3612 w 3624"/>
                    <a:gd name="T103" fmla="*/ 2634 h 2672"/>
                    <a:gd name="T104" fmla="*/ 3614 w 3624"/>
                    <a:gd name="T105" fmla="*/ 2631 h 2672"/>
                    <a:gd name="T106" fmla="*/ 3618 w 3624"/>
                    <a:gd name="T107" fmla="*/ 2623 h 2672"/>
                    <a:gd name="T108" fmla="*/ 3620 w 3624"/>
                    <a:gd name="T109" fmla="*/ 2614 h 2672"/>
                    <a:gd name="T110" fmla="*/ 3622 w 3624"/>
                    <a:gd name="T111" fmla="*/ 2606 h 2672"/>
                    <a:gd name="T112" fmla="*/ 3622 w 3624"/>
                    <a:gd name="T113" fmla="*/ 2601 h 2672"/>
                    <a:gd name="T114" fmla="*/ 3623 w 3624"/>
                    <a:gd name="T115" fmla="*/ 2596 h 2672"/>
                    <a:gd name="T116" fmla="*/ 3623 w 3624"/>
                    <a:gd name="T117" fmla="*/ 2591 h 2672"/>
                    <a:gd name="T118" fmla="*/ 3624 w 3624"/>
                    <a:gd name="T119" fmla="*/ 2587 h 2672"/>
                    <a:gd name="T120" fmla="*/ 3624 w 3624"/>
                    <a:gd name="T121" fmla="*/ 85 h 267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624"/>
                    <a:gd name="T184" fmla="*/ 0 h 2672"/>
                    <a:gd name="T185" fmla="*/ 3624 w 3624"/>
                    <a:gd name="T186" fmla="*/ 2672 h 267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624" h="2672">
                      <a:moveTo>
                        <a:pt x="3624" y="85"/>
                      </a:moveTo>
                      <a:lnTo>
                        <a:pt x="3623" y="74"/>
                      </a:lnTo>
                      <a:lnTo>
                        <a:pt x="3622" y="64"/>
                      </a:lnTo>
                      <a:lnTo>
                        <a:pt x="3618" y="47"/>
                      </a:lnTo>
                      <a:lnTo>
                        <a:pt x="3614" y="38"/>
                      </a:lnTo>
                      <a:lnTo>
                        <a:pt x="3611" y="32"/>
                      </a:lnTo>
                      <a:lnTo>
                        <a:pt x="3602" y="21"/>
                      </a:lnTo>
                      <a:lnTo>
                        <a:pt x="3590" y="11"/>
                      </a:lnTo>
                      <a:lnTo>
                        <a:pt x="3583" y="7"/>
                      </a:lnTo>
                      <a:lnTo>
                        <a:pt x="3575" y="5"/>
                      </a:lnTo>
                      <a:lnTo>
                        <a:pt x="3566" y="2"/>
                      </a:lnTo>
                      <a:lnTo>
                        <a:pt x="3558" y="1"/>
                      </a:lnTo>
                      <a:lnTo>
                        <a:pt x="3539" y="0"/>
                      </a:lnTo>
                      <a:lnTo>
                        <a:pt x="85" y="0"/>
                      </a:lnTo>
                      <a:lnTo>
                        <a:pt x="64" y="1"/>
                      </a:lnTo>
                      <a:lnTo>
                        <a:pt x="47" y="5"/>
                      </a:lnTo>
                      <a:lnTo>
                        <a:pt x="38" y="7"/>
                      </a:lnTo>
                      <a:lnTo>
                        <a:pt x="32" y="11"/>
                      </a:lnTo>
                      <a:lnTo>
                        <a:pt x="21" y="21"/>
                      </a:lnTo>
                      <a:lnTo>
                        <a:pt x="11" y="32"/>
                      </a:lnTo>
                      <a:lnTo>
                        <a:pt x="7" y="38"/>
                      </a:lnTo>
                      <a:lnTo>
                        <a:pt x="5" y="47"/>
                      </a:lnTo>
                      <a:lnTo>
                        <a:pt x="1" y="64"/>
                      </a:lnTo>
                      <a:lnTo>
                        <a:pt x="0" y="85"/>
                      </a:lnTo>
                      <a:lnTo>
                        <a:pt x="0" y="2587"/>
                      </a:lnTo>
                      <a:lnTo>
                        <a:pt x="1" y="2606"/>
                      </a:lnTo>
                      <a:lnTo>
                        <a:pt x="2" y="2614"/>
                      </a:lnTo>
                      <a:lnTo>
                        <a:pt x="5" y="2623"/>
                      </a:lnTo>
                      <a:lnTo>
                        <a:pt x="7" y="2631"/>
                      </a:lnTo>
                      <a:lnTo>
                        <a:pt x="11" y="2638"/>
                      </a:lnTo>
                      <a:lnTo>
                        <a:pt x="21" y="2650"/>
                      </a:lnTo>
                      <a:lnTo>
                        <a:pt x="32" y="2659"/>
                      </a:lnTo>
                      <a:lnTo>
                        <a:pt x="38" y="2662"/>
                      </a:lnTo>
                      <a:lnTo>
                        <a:pt x="47" y="2666"/>
                      </a:lnTo>
                      <a:lnTo>
                        <a:pt x="64" y="2670"/>
                      </a:lnTo>
                      <a:lnTo>
                        <a:pt x="73" y="2671"/>
                      </a:lnTo>
                      <a:lnTo>
                        <a:pt x="85" y="2672"/>
                      </a:lnTo>
                      <a:lnTo>
                        <a:pt x="3539" y="2672"/>
                      </a:lnTo>
                      <a:lnTo>
                        <a:pt x="3543" y="2671"/>
                      </a:lnTo>
                      <a:lnTo>
                        <a:pt x="3548" y="2671"/>
                      </a:lnTo>
                      <a:lnTo>
                        <a:pt x="3553" y="2670"/>
                      </a:lnTo>
                      <a:lnTo>
                        <a:pt x="3558" y="2670"/>
                      </a:lnTo>
                      <a:lnTo>
                        <a:pt x="3566" y="2668"/>
                      </a:lnTo>
                      <a:lnTo>
                        <a:pt x="3575" y="2666"/>
                      </a:lnTo>
                      <a:lnTo>
                        <a:pt x="3583" y="2662"/>
                      </a:lnTo>
                      <a:lnTo>
                        <a:pt x="3586" y="2660"/>
                      </a:lnTo>
                      <a:lnTo>
                        <a:pt x="3590" y="2659"/>
                      </a:lnTo>
                      <a:lnTo>
                        <a:pt x="3596" y="2654"/>
                      </a:lnTo>
                      <a:lnTo>
                        <a:pt x="3602" y="2650"/>
                      </a:lnTo>
                      <a:lnTo>
                        <a:pt x="3606" y="2644"/>
                      </a:lnTo>
                      <a:lnTo>
                        <a:pt x="3611" y="2638"/>
                      </a:lnTo>
                      <a:lnTo>
                        <a:pt x="3612" y="2634"/>
                      </a:lnTo>
                      <a:lnTo>
                        <a:pt x="3614" y="2631"/>
                      </a:lnTo>
                      <a:lnTo>
                        <a:pt x="3618" y="2623"/>
                      </a:lnTo>
                      <a:lnTo>
                        <a:pt x="3620" y="2614"/>
                      </a:lnTo>
                      <a:lnTo>
                        <a:pt x="3622" y="2606"/>
                      </a:lnTo>
                      <a:lnTo>
                        <a:pt x="3622" y="2601"/>
                      </a:lnTo>
                      <a:lnTo>
                        <a:pt x="3623" y="2596"/>
                      </a:lnTo>
                      <a:lnTo>
                        <a:pt x="3623" y="2591"/>
                      </a:lnTo>
                      <a:lnTo>
                        <a:pt x="3624" y="2587"/>
                      </a:lnTo>
                      <a:lnTo>
                        <a:pt x="3624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4" name="Freeform 121"/>
                <p:cNvSpPr>
                  <a:spLocks/>
                </p:cNvSpPr>
                <p:nvPr/>
              </p:nvSpPr>
              <p:spPr bwMode="auto">
                <a:xfrm>
                  <a:off x="3439" y="3602"/>
                  <a:ext cx="198" cy="28"/>
                </a:xfrm>
                <a:custGeom>
                  <a:avLst/>
                  <a:gdLst>
                    <a:gd name="T0" fmla="*/ 3561 w 3561"/>
                    <a:gd name="T1" fmla="*/ 83 h 623"/>
                    <a:gd name="T2" fmla="*/ 3559 w 3561"/>
                    <a:gd name="T3" fmla="*/ 63 h 623"/>
                    <a:gd name="T4" fmla="*/ 3557 w 3561"/>
                    <a:gd name="T5" fmla="*/ 54 h 623"/>
                    <a:gd name="T6" fmla="*/ 3556 w 3561"/>
                    <a:gd name="T7" fmla="*/ 47 h 623"/>
                    <a:gd name="T8" fmla="*/ 3552 w 3561"/>
                    <a:gd name="T9" fmla="*/ 39 h 623"/>
                    <a:gd name="T10" fmla="*/ 3549 w 3561"/>
                    <a:gd name="T11" fmla="*/ 32 h 623"/>
                    <a:gd name="T12" fmla="*/ 3540 w 3561"/>
                    <a:gd name="T13" fmla="*/ 21 h 623"/>
                    <a:gd name="T14" fmla="*/ 3528 w 3561"/>
                    <a:gd name="T15" fmla="*/ 12 h 623"/>
                    <a:gd name="T16" fmla="*/ 3521 w 3561"/>
                    <a:gd name="T17" fmla="*/ 7 h 623"/>
                    <a:gd name="T18" fmla="*/ 3514 w 3561"/>
                    <a:gd name="T19" fmla="*/ 5 h 623"/>
                    <a:gd name="T20" fmla="*/ 3505 w 3561"/>
                    <a:gd name="T21" fmla="*/ 2 h 623"/>
                    <a:gd name="T22" fmla="*/ 3497 w 3561"/>
                    <a:gd name="T23" fmla="*/ 1 h 623"/>
                    <a:gd name="T24" fmla="*/ 3478 w 3561"/>
                    <a:gd name="T25" fmla="*/ 0 h 623"/>
                    <a:gd name="T26" fmla="*/ 83 w 3561"/>
                    <a:gd name="T27" fmla="*/ 0 h 623"/>
                    <a:gd name="T28" fmla="*/ 63 w 3561"/>
                    <a:gd name="T29" fmla="*/ 1 h 623"/>
                    <a:gd name="T30" fmla="*/ 54 w 3561"/>
                    <a:gd name="T31" fmla="*/ 2 h 623"/>
                    <a:gd name="T32" fmla="*/ 47 w 3561"/>
                    <a:gd name="T33" fmla="*/ 5 h 623"/>
                    <a:gd name="T34" fmla="*/ 38 w 3561"/>
                    <a:gd name="T35" fmla="*/ 7 h 623"/>
                    <a:gd name="T36" fmla="*/ 32 w 3561"/>
                    <a:gd name="T37" fmla="*/ 12 h 623"/>
                    <a:gd name="T38" fmla="*/ 21 w 3561"/>
                    <a:gd name="T39" fmla="*/ 21 h 623"/>
                    <a:gd name="T40" fmla="*/ 11 w 3561"/>
                    <a:gd name="T41" fmla="*/ 32 h 623"/>
                    <a:gd name="T42" fmla="*/ 7 w 3561"/>
                    <a:gd name="T43" fmla="*/ 39 h 623"/>
                    <a:gd name="T44" fmla="*/ 5 w 3561"/>
                    <a:gd name="T45" fmla="*/ 47 h 623"/>
                    <a:gd name="T46" fmla="*/ 2 w 3561"/>
                    <a:gd name="T47" fmla="*/ 54 h 623"/>
                    <a:gd name="T48" fmla="*/ 1 w 3561"/>
                    <a:gd name="T49" fmla="*/ 63 h 623"/>
                    <a:gd name="T50" fmla="*/ 0 w 3561"/>
                    <a:gd name="T51" fmla="*/ 83 h 623"/>
                    <a:gd name="T52" fmla="*/ 0 w 3561"/>
                    <a:gd name="T53" fmla="*/ 623 h 623"/>
                    <a:gd name="T54" fmla="*/ 3561 w 3561"/>
                    <a:gd name="T55" fmla="*/ 623 h 623"/>
                    <a:gd name="T56" fmla="*/ 3561 w 3561"/>
                    <a:gd name="T57" fmla="*/ 83 h 623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3561"/>
                    <a:gd name="T88" fmla="*/ 0 h 623"/>
                    <a:gd name="T89" fmla="*/ 3561 w 3561"/>
                    <a:gd name="T90" fmla="*/ 623 h 623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3561" h="623">
                      <a:moveTo>
                        <a:pt x="3561" y="83"/>
                      </a:moveTo>
                      <a:lnTo>
                        <a:pt x="3559" y="63"/>
                      </a:lnTo>
                      <a:lnTo>
                        <a:pt x="3557" y="54"/>
                      </a:lnTo>
                      <a:lnTo>
                        <a:pt x="3556" y="47"/>
                      </a:lnTo>
                      <a:lnTo>
                        <a:pt x="3552" y="39"/>
                      </a:lnTo>
                      <a:lnTo>
                        <a:pt x="3549" y="32"/>
                      </a:lnTo>
                      <a:lnTo>
                        <a:pt x="3540" y="21"/>
                      </a:lnTo>
                      <a:lnTo>
                        <a:pt x="3528" y="12"/>
                      </a:lnTo>
                      <a:lnTo>
                        <a:pt x="3521" y="7"/>
                      </a:lnTo>
                      <a:lnTo>
                        <a:pt x="3514" y="5"/>
                      </a:lnTo>
                      <a:lnTo>
                        <a:pt x="3505" y="2"/>
                      </a:lnTo>
                      <a:lnTo>
                        <a:pt x="3497" y="1"/>
                      </a:lnTo>
                      <a:lnTo>
                        <a:pt x="3478" y="0"/>
                      </a:lnTo>
                      <a:lnTo>
                        <a:pt x="83" y="0"/>
                      </a:lnTo>
                      <a:lnTo>
                        <a:pt x="63" y="1"/>
                      </a:lnTo>
                      <a:lnTo>
                        <a:pt x="54" y="2"/>
                      </a:lnTo>
                      <a:lnTo>
                        <a:pt x="47" y="5"/>
                      </a:lnTo>
                      <a:lnTo>
                        <a:pt x="38" y="7"/>
                      </a:lnTo>
                      <a:lnTo>
                        <a:pt x="32" y="12"/>
                      </a:lnTo>
                      <a:lnTo>
                        <a:pt x="21" y="21"/>
                      </a:lnTo>
                      <a:lnTo>
                        <a:pt x="11" y="32"/>
                      </a:lnTo>
                      <a:lnTo>
                        <a:pt x="7" y="39"/>
                      </a:lnTo>
                      <a:lnTo>
                        <a:pt x="5" y="47"/>
                      </a:lnTo>
                      <a:lnTo>
                        <a:pt x="2" y="54"/>
                      </a:lnTo>
                      <a:lnTo>
                        <a:pt x="1" y="63"/>
                      </a:lnTo>
                      <a:lnTo>
                        <a:pt x="0" y="83"/>
                      </a:lnTo>
                      <a:lnTo>
                        <a:pt x="0" y="623"/>
                      </a:lnTo>
                      <a:lnTo>
                        <a:pt x="3561" y="623"/>
                      </a:lnTo>
                      <a:lnTo>
                        <a:pt x="3561" y="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5" name="Freeform 122"/>
                <p:cNvSpPr>
                  <a:spLocks/>
                </p:cNvSpPr>
                <p:nvPr/>
              </p:nvSpPr>
              <p:spPr bwMode="auto">
                <a:xfrm>
                  <a:off x="3439" y="3630"/>
                  <a:ext cx="198" cy="92"/>
                </a:xfrm>
                <a:custGeom>
                  <a:avLst/>
                  <a:gdLst>
                    <a:gd name="T0" fmla="*/ 0 w 3561"/>
                    <a:gd name="T1" fmla="*/ 1895 h 1978"/>
                    <a:gd name="T2" fmla="*/ 1 w 3561"/>
                    <a:gd name="T3" fmla="*/ 1914 h 1978"/>
                    <a:gd name="T4" fmla="*/ 2 w 3561"/>
                    <a:gd name="T5" fmla="*/ 1922 h 1978"/>
                    <a:gd name="T6" fmla="*/ 5 w 3561"/>
                    <a:gd name="T7" fmla="*/ 1931 h 1978"/>
                    <a:gd name="T8" fmla="*/ 7 w 3561"/>
                    <a:gd name="T9" fmla="*/ 1937 h 1978"/>
                    <a:gd name="T10" fmla="*/ 11 w 3561"/>
                    <a:gd name="T11" fmla="*/ 1945 h 1978"/>
                    <a:gd name="T12" fmla="*/ 21 w 3561"/>
                    <a:gd name="T13" fmla="*/ 1957 h 1978"/>
                    <a:gd name="T14" fmla="*/ 32 w 3561"/>
                    <a:gd name="T15" fmla="*/ 1965 h 1978"/>
                    <a:gd name="T16" fmla="*/ 38 w 3561"/>
                    <a:gd name="T17" fmla="*/ 1968 h 1978"/>
                    <a:gd name="T18" fmla="*/ 47 w 3561"/>
                    <a:gd name="T19" fmla="*/ 1973 h 1978"/>
                    <a:gd name="T20" fmla="*/ 54 w 3561"/>
                    <a:gd name="T21" fmla="*/ 1974 h 1978"/>
                    <a:gd name="T22" fmla="*/ 63 w 3561"/>
                    <a:gd name="T23" fmla="*/ 1976 h 1978"/>
                    <a:gd name="T24" fmla="*/ 83 w 3561"/>
                    <a:gd name="T25" fmla="*/ 1978 h 1978"/>
                    <a:gd name="T26" fmla="*/ 3478 w 3561"/>
                    <a:gd name="T27" fmla="*/ 1978 h 1978"/>
                    <a:gd name="T28" fmla="*/ 3482 w 3561"/>
                    <a:gd name="T29" fmla="*/ 1977 h 1978"/>
                    <a:gd name="T30" fmla="*/ 3487 w 3561"/>
                    <a:gd name="T31" fmla="*/ 1977 h 1978"/>
                    <a:gd name="T32" fmla="*/ 3492 w 3561"/>
                    <a:gd name="T33" fmla="*/ 1976 h 1978"/>
                    <a:gd name="T34" fmla="*/ 3497 w 3561"/>
                    <a:gd name="T35" fmla="*/ 1976 h 1978"/>
                    <a:gd name="T36" fmla="*/ 3505 w 3561"/>
                    <a:gd name="T37" fmla="*/ 1974 h 1978"/>
                    <a:gd name="T38" fmla="*/ 3509 w 3561"/>
                    <a:gd name="T39" fmla="*/ 1973 h 1978"/>
                    <a:gd name="T40" fmla="*/ 3514 w 3561"/>
                    <a:gd name="T41" fmla="*/ 1973 h 1978"/>
                    <a:gd name="T42" fmla="*/ 3521 w 3561"/>
                    <a:gd name="T43" fmla="*/ 1968 h 1978"/>
                    <a:gd name="T44" fmla="*/ 3524 w 3561"/>
                    <a:gd name="T45" fmla="*/ 1966 h 1978"/>
                    <a:gd name="T46" fmla="*/ 3528 w 3561"/>
                    <a:gd name="T47" fmla="*/ 1965 h 1978"/>
                    <a:gd name="T48" fmla="*/ 3534 w 3561"/>
                    <a:gd name="T49" fmla="*/ 1961 h 1978"/>
                    <a:gd name="T50" fmla="*/ 3540 w 3561"/>
                    <a:gd name="T51" fmla="*/ 1957 h 1978"/>
                    <a:gd name="T52" fmla="*/ 3544 w 3561"/>
                    <a:gd name="T53" fmla="*/ 1951 h 1978"/>
                    <a:gd name="T54" fmla="*/ 3549 w 3561"/>
                    <a:gd name="T55" fmla="*/ 1945 h 1978"/>
                    <a:gd name="T56" fmla="*/ 3550 w 3561"/>
                    <a:gd name="T57" fmla="*/ 1940 h 1978"/>
                    <a:gd name="T58" fmla="*/ 3552 w 3561"/>
                    <a:gd name="T59" fmla="*/ 1937 h 1978"/>
                    <a:gd name="T60" fmla="*/ 3556 w 3561"/>
                    <a:gd name="T61" fmla="*/ 1931 h 1978"/>
                    <a:gd name="T62" fmla="*/ 3556 w 3561"/>
                    <a:gd name="T63" fmla="*/ 1926 h 1978"/>
                    <a:gd name="T64" fmla="*/ 3557 w 3561"/>
                    <a:gd name="T65" fmla="*/ 1922 h 1978"/>
                    <a:gd name="T66" fmla="*/ 3559 w 3561"/>
                    <a:gd name="T67" fmla="*/ 1914 h 1978"/>
                    <a:gd name="T68" fmla="*/ 3559 w 3561"/>
                    <a:gd name="T69" fmla="*/ 1908 h 1978"/>
                    <a:gd name="T70" fmla="*/ 3560 w 3561"/>
                    <a:gd name="T71" fmla="*/ 1904 h 1978"/>
                    <a:gd name="T72" fmla="*/ 3560 w 3561"/>
                    <a:gd name="T73" fmla="*/ 1899 h 1978"/>
                    <a:gd name="T74" fmla="*/ 3561 w 3561"/>
                    <a:gd name="T75" fmla="*/ 1895 h 1978"/>
                    <a:gd name="T76" fmla="*/ 3561 w 3561"/>
                    <a:gd name="T77" fmla="*/ 0 h 1978"/>
                    <a:gd name="T78" fmla="*/ 0 w 3561"/>
                    <a:gd name="T79" fmla="*/ 0 h 1978"/>
                    <a:gd name="T80" fmla="*/ 0 w 3561"/>
                    <a:gd name="T81" fmla="*/ 1895 h 197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3561"/>
                    <a:gd name="T124" fmla="*/ 0 h 1978"/>
                    <a:gd name="T125" fmla="*/ 3561 w 3561"/>
                    <a:gd name="T126" fmla="*/ 1978 h 197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3561" h="1978">
                      <a:moveTo>
                        <a:pt x="0" y="1895"/>
                      </a:moveTo>
                      <a:lnTo>
                        <a:pt x="1" y="1914"/>
                      </a:lnTo>
                      <a:lnTo>
                        <a:pt x="2" y="1922"/>
                      </a:lnTo>
                      <a:lnTo>
                        <a:pt x="5" y="1931"/>
                      </a:lnTo>
                      <a:lnTo>
                        <a:pt x="7" y="1937"/>
                      </a:lnTo>
                      <a:lnTo>
                        <a:pt x="11" y="1945"/>
                      </a:lnTo>
                      <a:lnTo>
                        <a:pt x="21" y="1957"/>
                      </a:lnTo>
                      <a:lnTo>
                        <a:pt x="32" y="1965"/>
                      </a:lnTo>
                      <a:lnTo>
                        <a:pt x="38" y="1968"/>
                      </a:lnTo>
                      <a:lnTo>
                        <a:pt x="47" y="1973"/>
                      </a:lnTo>
                      <a:lnTo>
                        <a:pt x="54" y="1974"/>
                      </a:lnTo>
                      <a:lnTo>
                        <a:pt x="63" y="1976"/>
                      </a:lnTo>
                      <a:lnTo>
                        <a:pt x="83" y="1978"/>
                      </a:lnTo>
                      <a:lnTo>
                        <a:pt x="3478" y="1978"/>
                      </a:lnTo>
                      <a:lnTo>
                        <a:pt x="3482" y="1977"/>
                      </a:lnTo>
                      <a:lnTo>
                        <a:pt x="3487" y="1977"/>
                      </a:lnTo>
                      <a:lnTo>
                        <a:pt x="3492" y="1976"/>
                      </a:lnTo>
                      <a:lnTo>
                        <a:pt x="3497" y="1976"/>
                      </a:lnTo>
                      <a:lnTo>
                        <a:pt x="3505" y="1974"/>
                      </a:lnTo>
                      <a:lnTo>
                        <a:pt x="3509" y="1973"/>
                      </a:lnTo>
                      <a:lnTo>
                        <a:pt x="3514" y="1973"/>
                      </a:lnTo>
                      <a:lnTo>
                        <a:pt x="3521" y="1968"/>
                      </a:lnTo>
                      <a:lnTo>
                        <a:pt x="3524" y="1966"/>
                      </a:lnTo>
                      <a:lnTo>
                        <a:pt x="3528" y="1965"/>
                      </a:lnTo>
                      <a:lnTo>
                        <a:pt x="3534" y="1961"/>
                      </a:lnTo>
                      <a:lnTo>
                        <a:pt x="3540" y="1957"/>
                      </a:lnTo>
                      <a:lnTo>
                        <a:pt x="3544" y="1951"/>
                      </a:lnTo>
                      <a:lnTo>
                        <a:pt x="3549" y="1945"/>
                      </a:lnTo>
                      <a:lnTo>
                        <a:pt x="3550" y="1940"/>
                      </a:lnTo>
                      <a:lnTo>
                        <a:pt x="3552" y="1937"/>
                      </a:lnTo>
                      <a:lnTo>
                        <a:pt x="3556" y="1931"/>
                      </a:lnTo>
                      <a:lnTo>
                        <a:pt x="3556" y="1926"/>
                      </a:lnTo>
                      <a:lnTo>
                        <a:pt x="3557" y="1922"/>
                      </a:lnTo>
                      <a:lnTo>
                        <a:pt x="3559" y="1914"/>
                      </a:lnTo>
                      <a:lnTo>
                        <a:pt x="3559" y="1908"/>
                      </a:lnTo>
                      <a:lnTo>
                        <a:pt x="3560" y="1904"/>
                      </a:lnTo>
                      <a:lnTo>
                        <a:pt x="3560" y="1899"/>
                      </a:lnTo>
                      <a:lnTo>
                        <a:pt x="3561" y="1895"/>
                      </a:lnTo>
                      <a:lnTo>
                        <a:pt x="3561" y="0"/>
                      </a:lnTo>
                      <a:lnTo>
                        <a:pt x="0" y="0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rgbClr val="EBD8AC"/>
                </a:solidFill>
                <a:ln w="635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6" name="Line 123"/>
                <p:cNvSpPr>
                  <a:spLocks noChangeShapeType="1"/>
                </p:cNvSpPr>
                <p:nvPr/>
              </p:nvSpPr>
              <p:spPr bwMode="auto">
                <a:xfrm>
                  <a:off x="3439" y="3691"/>
                  <a:ext cx="198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7" name="Line 124"/>
                <p:cNvSpPr>
                  <a:spLocks noChangeShapeType="1"/>
                </p:cNvSpPr>
                <p:nvPr/>
              </p:nvSpPr>
              <p:spPr bwMode="auto">
                <a:xfrm>
                  <a:off x="3439" y="3661"/>
                  <a:ext cx="198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8" name="Line 125"/>
                <p:cNvSpPr>
                  <a:spLocks noChangeShapeType="1"/>
                </p:cNvSpPr>
                <p:nvPr/>
              </p:nvSpPr>
              <p:spPr bwMode="auto">
                <a:xfrm>
                  <a:off x="3439" y="3631"/>
                  <a:ext cx="198" cy="0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9" name="Line 126"/>
                <p:cNvSpPr>
                  <a:spLocks noChangeShapeType="1"/>
                </p:cNvSpPr>
                <p:nvPr/>
              </p:nvSpPr>
              <p:spPr bwMode="auto">
                <a:xfrm>
                  <a:off x="3487" y="3632"/>
                  <a:ext cx="0" cy="8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0" name="Line 127"/>
                <p:cNvSpPr>
                  <a:spLocks noChangeShapeType="1"/>
                </p:cNvSpPr>
                <p:nvPr/>
              </p:nvSpPr>
              <p:spPr bwMode="auto">
                <a:xfrm>
                  <a:off x="3537" y="3632"/>
                  <a:ext cx="0" cy="8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1" name="Line 128"/>
                <p:cNvSpPr>
                  <a:spLocks noChangeShapeType="1"/>
                </p:cNvSpPr>
                <p:nvPr/>
              </p:nvSpPr>
              <p:spPr bwMode="auto">
                <a:xfrm>
                  <a:off x="3587" y="3632"/>
                  <a:ext cx="0" cy="8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29"/>
              <p:cNvGrpSpPr>
                <a:grpSpLocks/>
              </p:cNvGrpSpPr>
              <p:nvPr/>
            </p:nvGrpSpPr>
            <p:grpSpPr bwMode="auto">
              <a:xfrm>
                <a:off x="3906" y="2250"/>
                <a:ext cx="202" cy="123"/>
                <a:chOff x="2769" y="3116"/>
                <a:chExt cx="909" cy="668"/>
              </a:xfrm>
            </p:grpSpPr>
            <p:sp>
              <p:nvSpPr>
                <p:cNvPr id="3124" name="Freeform 130"/>
                <p:cNvSpPr>
                  <a:spLocks/>
                </p:cNvSpPr>
                <p:nvPr/>
              </p:nvSpPr>
              <p:spPr bwMode="auto">
                <a:xfrm>
                  <a:off x="2769" y="3116"/>
                  <a:ext cx="909" cy="668"/>
                </a:xfrm>
                <a:custGeom>
                  <a:avLst/>
                  <a:gdLst>
                    <a:gd name="T0" fmla="*/ 3624 w 3624"/>
                    <a:gd name="T1" fmla="*/ 85 h 2672"/>
                    <a:gd name="T2" fmla="*/ 3623 w 3624"/>
                    <a:gd name="T3" fmla="*/ 74 h 2672"/>
                    <a:gd name="T4" fmla="*/ 3622 w 3624"/>
                    <a:gd name="T5" fmla="*/ 64 h 2672"/>
                    <a:gd name="T6" fmla="*/ 3618 w 3624"/>
                    <a:gd name="T7" fmla="*/ 47 h 2672"/>
                    <a:gd name="T8" fmla="*/ 3614 w 3624"/>
                    <a:gd name="T9" fmla="*/ 38 h 2672"/>
                    <a:gd name="T10" fmla="*/ 3611 w 3624"/>
                    <a:gd name="T11" fmla="*/ 32 h 2672"/>
                    <a:gd name="T12" fmla="*/ 3602 w 3624"/>
                    <a:gd name="T13" fmla="*/ 21 h 2672"/>
                    <a:gd name="T14" fmla="*/ 3590 w 3624"/>
                    <a:gd name="T15" fmla="*/ 11 h 2672"/>
                    <a:gd name="T16" fmla="*/ 3583 w 3624"/>
                    <a:gd name="T17" fmla="*/ 7 h 2672"/>
                    <a:gd name="T18" fmla="*/ 3575 w 3624"/>
                    <a:gd name="T19" fmla="*/ 5 h 2672"/>
                    <a:gd name="T20" fmla="*/ 3566 w 3624"/>
                    <a:gd name="T21" fmla="*/ 2 h 2672"/>
                    <a:gd name="T22" fmla="*/ 3558 w 3624"/>
                    <a:gd name="T23" fmla="*/ 1 h 2672"/>
                    <a:gd name="T24" fmla="*/ 3539 w 3624"/>
                    <a:gd name="T25" fmla="*/ 0 h 2672"/>
                    <a:gd name="T26" fmla="*/ 85 w 3624"/>
                    <a:gd name="T27" fmla="*/ 0 h 2672"/>
                    <a:gd name="T28" fmla="*/ 64 w 3624"/>
                    <a:gd name="T29" fmla="*/ 1 h 2672"/>
                    <a:gd name="T30" fmla="*/ 47 w 3624"/>
                    <a:gd name="T31" fmla="*/ 5 h 2672"/>
                    <a:gd name="T32" fmla="*/ 38 w 3624"/>
                    <a:gd name="T33" fmla="*/ 7 h 2672"/>
                    <a:gd name="T34" fmla="*/ 32 w 3624"/>
                    <a:gd name="T35" fmla="*/ 11 h 2672"/>
                    <a:gd name="T36" fmla="*/ 21 w 3624"/>
                    <a:gd name="T37" fmla="*/ 21 h 2672"/>
                    <a:gd name="T38" fmla="*/ 11 w 3624"/>
                    <a:gd name="T39" fmla="*/ 32 h 2672"/>
                    <a:gd name="T40" fmla="*/ 7 w 3624"/>
                    <a:gd name="T41" fmla="*/ 38 h 2672"/>
                    <a:gd name="T42" fmla="*/ 5 w 3624"/>
                    <a:gd name="T43" fmla="*/ 47 h 2672"/>
                    <a:gd name="T44" fmla="*/ 1 w 3624"/>
                    <a:gd name="T45" fmla="*/ 64 h 2672"/>
                    <a:gd name="T46" fmla="*/ 0 w 3624"/>
                    <a:gd name="T47" fmla="*/ 85 h 2672"/>
                    <a:gd name="T48" fmla="*/ 0 w 3624"/>
                    <a:gd name="T49" fmla="*/ 2587 h 2672"/>
                    <a:gd name="T50" fmla="*/ 1 w 3624"/>
                    <a:gd name="T51" fmla="*/ 2606 h 2672"/>
                    <a:gd name="T52" fmla="*/ 2 w 3624"/>
                    <a:gd name="T53" fmla="*/ 2614 h 2672"/>
                    <a:gd name="T54" fmla="*/ 5 w 3624"/>
                    <a:gd name="T55" fmla="*/ 2623 h 2672"/>
                    <a:gd name="T56" fmla="*/ 7 w 3624"/>
                    <a:gd name="T57" fmla="*/ 2631 h 2672"/>
                    <a:gd name="T58" fmla="*/ 11 w 3624"/>
                    <a:gd name="T59" fmla="*/ 2638 h 2672"/>
                    <a:gd name="T60" fmla="*/ 21 w 3624"/>
                    <a:gd name="T61" fmla="*/ 2650 h 2672"/>
                    <a:gd name="T62" fmla="*/ 32 w 3624"/>
                    <a:gd name="T63" fmla="*/ 2659 h 2672"/>
                    <a:gd name="T64" fmla="*/ 38 w 3624"/>
                    <a:gd name="T65" fmla="*/ 2662 h 2672"/>
                    <a:gd name="T66" fmla="*/ 47 w 3624"/>
                    <a:gd name="T67" fmla="*/ 2666 h 2672"/>
                    <a:gd name="T68" fmla="*/ 64 w 3624"/>
                    <a:gd name="T69" fmla="*/ 2670 h 2672"/>
                    <a:gd name="T70" fmla="*/ 73 w 3624"/>
                    <a:gd name="T71" fmla="*/ 2671 h 2672"/>
                    <a:gd name="T72" fmla="*/ 85 w 3624"/>
                    <a:gd name="T73" fmla="*/ 2672 h 2672"/>
                    <a:gd name="T74" fmla="*/ 3539 w 3624"/>
                    <a:gd name="T75" fmla="*/ 2672 h 2672"/>
                    <a:gd name="T76" fmla="*/ 3543 w 3624"/>
                    <a:gd name="T77" fmla="*/ 2671 h 2672"/>
                    <a:gd name="T78" fmla="*/ 3548 w 3624"/>
                    <a:gd name="T79" fmla="*/ 2671 h 2672"/>
                    <a:gd name="T80" fmla="*/ 3553 w 3624"/>
                    <a:gd name="T81" fmla="*/ 2670 h 2672"/>
                    <a:gd name="T82" fmla="*/ 3558 w 3624"/>
                    <a:gd name="T83" fmla="*/ 2670 h 2672"/>
                    <a:gd name="T84" fmla="*/ 3566 w 3624"/>
                    <a:gd name="T85" fmla="*/ 2668 h 2672"/>
                    <a:gd name="T86" fmla="*/ 3575 w 3624"/>
                    <a:gd name="T87" fmla="*/ 2666 h 2672"/>
                    <a:gd name="T88" fmla="*/ 3583 w 3624"/>
                    <a:gd name="T89" fmla="*/ 2662 h 2672"/>
                    <a:gd name="T90" fmla="*/ 3586 w 3624"/>
                    <a:gd name="T91" fmla="*/ 2660 h 2672"/>
                    <a:gd name="T92" fmla="*/ 3590 w 3624"/>
                    <a:gd name="T93" fmla="*/ 2659 h 2672"/>
                    <a:gd name="T94" fmla="*/ 3596 w 3624"/>
                    <a:gd name="T95" fmla="*/ 2654 h 2672"/>
                    <a:gd name="T96" fmla="*/ 3602 w 3624"/>
                    <a:gd name="T97" fmla="*/ 2650 h 2672"/>
                    <a:gd name="T98" fmla="*/ 3606 w 3624"/>
                    <a:gd name="T99" fmla="*/ 2644 h 2672"/>
                    <a:gd name="T100" fmla="*/ 3611 w 3624"/>
                    <a:gd name="T101" fmla="*/ 2638 h 2672"/>
                    <a:gd name="T102" fmla="*/ 3612 w 3624"/>
                    <a:gd name="T103" fmla="*/ 2634 h 2672"/>
                    <a:gd name="T104" fmla="*/ 3614 w 3624"/>
                    <a:gd name="T105" fmla="*/ 2631 h 2672"/>
                    <a:gd name="T106" fmla="*/ 3618 w 3624"/>
                    <a:gd name="T107" fmla="*/ 2623 h 2672"/>
                    <a:gd name="T108" fmla="*/ 3620 w 3624"/>
                    <a:gd name="T109" fmla="*/ 2614 h 2672"/>
                    <a:gd name="T110" fmla="*/ 3622 w 3624"/>
                    <a:gd name="T111" fmla="*/ 2606 h 2672"/>
                    <a:gd name="T112" fmla="*/ 3622 w 3624"/>
                    <a:gd name="T113" fmla="*/ 2601 h 2672"/>
                    <a:gd name="T114" fmla="*/ 3623 w 3624"/>
                    <a:gd name="T115" fmla="*/ 2596 h 2672"/>
                    <a:gd name="T116" fmla="*/ 3623 w 3624"/>
                    <a:gd name="T117" fmla="*/ 2591 h 2672"/>
                    <a:gd name="T118" fmla="*/ 3624 w 3624"/>
                    <a:gd name="T119" fmla="*/ 2587 h 2672"/>
                    <a:gd name="T120" fmla="*/ 3624 w 3624"/>
                    <a:gd name="T121" fmla="*/ 85 h 267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3624"/>
                    <a:gd name="T184" fmla="*/ 0 h 2672"/>
                    <a:gd name="T185" fmla="*/ 3624 w 3624"/>
                    <a:gd name="T186" fmla="*/ 2672 h 267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3624" h="2672">
                      <a:moveTo>
                        <a:pt x="3624" y="85"/>
                      </a:moveTo>
                      <a:lnTo>
                        <a:pt x="3623" y="74"/>
                      </a:lnTo>
                      <a:lnTo>
                        <a:pt x="3622" y="64"/>
                      </a:lnTo>
                      <a:lnTo>
                        <a:pt x="3618" y="47"/>
                      </a:lnTo>
                      <a:lnTo>
                        <a:pt x="3614" y="38"/>
                      </a:lnTo>
                      <a:lnTo>
                        <a:pt x="3611" y="32"/>
                      </a:lnTo>
                      <a:lnTo>
                        <a:pt x="3602" y="21"/>
                      </a:lnTo>
                      <a:lnTo>
                        <a:pt x="3590" y="11"/>
                      </a:lnTo>
                      <a:lnTo>
                        <a:pt x="3583" y="7"/>
                      </a:lnTo>
                      <a:lnTo>
                        <a:pt x="3575" y="5"/>
                      </a:lnTo>
                      <a:lnTo>
                        <a:pt x="3566" y="2"/>
                      </a:lnTo>
                      <a:lnTo>
                        <a:pt x="3558" y="1"/>
                      </a:lnTo>
                      <a:lnTo>
                        <a:pt x="3539" y="0"/>
                      </a:lnTo>
                      <a:lnTo>
                        <a:pt x="85" y="0"/>
                      </a:lnTo>
                      <a:lnTo>
                        <a:pt x="64" y="1"/>
                      </a:lnTo>
                      <a:lnTo>
                        <a:pt x="47" y="5"/>
                      </a:lnTo>
                      <a:lnTo>
                        <a:pt x="38" y="7"/>
                      </a:lnTo>
                      <a:lnTo>
                        <a:pt x="32" y="11"/>
                      </a:lnTo>
                      <a:lnTo>
                        <a:pt x="21" y="21"/>
                      </a:lnTo>
                      <a:lnTo>
                        <a:pt x="11" y="32"/>
                      </a:lnTo>
                      <a:lnTo>
                        <a:pt x="7" y="38"/>
                      </a:lnTo>
                      <a:lnTo>
                        <a:pt x="5" y="47"/>
                      </a:lnTo>
                      <a:lnTo>
                        <a:pt x="1" y="64"/>
                      </a:lnTo>
                      <a:lnTo>
                        <a:pt x="0" y="85"/>
                      </a:lnTo>
                      <a:lnTo>
                        <a:pt x="0" y="2587"/>
                      </a:lnTo>
                      <a:lnTo>
                        <a:pt x="1" y="2606"/>
                      </a:lnTo>
                      <a:lnTo>
                        <a:pt x="2" y="2614"/>
                      </a:lnTo>
                      <a:lnTo>
                        <a:pt x="5" y="2623"/>
                      </a:lnTo>
                      <a:lnTo>
                        <a:pt x="7" y="2631"/>
                      </a:lnTo>
                      <a:lnTo>
                        <a:pt x="11" y="2638"/>
                      </a:lnTo>
                      <a:lnTo>
                        <a:pt x="21" y="2650"/>
                      </a:lnTo>
                      <a:lnTo>
                        <a:pt x="32" y="2659"/>
                      </a:lnTo>
                      <a:lnTo>
                        <a:pt x="38" y="2662"/>
                      </a:lnTo>
                      <a:lnTo>
                        <a:pt x="47" y="2666"/>
                      </a:lnTo>
                      <a:lnTo>
                        <a:pt x="64" y="2670"/>
                      </a:lnTo>
                      <a:lnTo>
                        <a:pt x="73" y="2671"/>
                      </a:lnTo>
                      <a:lnTo>
                        <a:pt x="85" y="2672"/>
                      </a:lnTo>
                      <a:lnTo>
                        <a:pt x="3539" y="2672"/>
                      </a:lnTo>
                      <a:lnTo>
                        <a:pt x="3543" y="2671"/>
                      </a:lnTo>
                      <a:lnTo>
                        <a:pt x="3548" y="2671"/>
                      </a:lnTo>
                      <a:lnTo>
                        <a:pt x="3553" y="2670"/>
                      </a:lnTo>
                      <a:lnTo>
                        <a:pt x="3558" y="2670"/>
                      </a:lnTo>
                      <a:lnTo>
                        <a:pt x="3566" y="2668"/>
                      </a:lnTo>
                      <a:lnTo>
                        <a:pt x="3575" y="2666"/>
                      </a:lnTo>
                      <a:lnTo>
                        <a:pt x="3583" y="2662"/>
                      </a:lnTo>
                      <a:lnTo>
                        <a:pt x="3586" y="2660"/>
                      </a:lnTo>
                      <a:lnTo>
                        <a:pt x="3590" y="2659"/>
                      </a:lnTo>
                      <a:lnTo>
                        <a:pt x="3596" y="2654"/>
                      </a:lnTo>
                      <a:lnTo>
                        <a:pt x="3602" y="2650"/>
                      </a:lnTo>
                      <a:lnTo>
                        <a:pt x="3606" y="2644"/>
                      </a:lnTo>
                      <a:lnTo>
                        <a:pt x="3611" y="2638"/>
                      </a:lnTo>
                      <a:lnTo>
                        <a:pt x="3612" y="2634"/>
                      </a:lnTo>
                      <a:lnTo>
                        <a:pt x="3614" y="2631"/>
                      </a:lnTo>
                      <a:lnTo>
                        <a:pt x="3618" y="2623"/>
                      </a:lnTo>
                      <a:lnTo>
                        <a:pt x="3620" y="2614"/>
                      </a:lnTo>
                      <a:lnTo>
                        <a:pt x="3622" y="2606"/>
                      </a:lnTo>
                      <a:lnTo>
                        <a:pt x="3622" y="2601"/>
                      </a:lnTo>
                      <a:lnTo>
                        <a:pt x="3623" y="2596"/>
                      </a:lnTo>
                      <a:lnTo>
                        <a:pt x="3623" y="2591"/>
                      </a:lnTo>
                      <a:lnTo>
                        <a:pt x="3624" y="2587"/>
                      </a:lnTo>
                      <a:lnTo>
                        <a:pt x="3624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5" name="Freeform 131"/>
                <p:cNvSpPr>
                  <a:spLocks/>
                </p:cNvSpPr>
                <p:nvPr/>
              </p:nvSpPr>
              <p:spPr bwMode="auto">
                <a:xfrm>
                  <a:off x="2778" y="3126"/>
                  <a:ext cx="890" cy="155"/>
                </a:xfrm>
                <a:custGeom>
                  <a:avLst/>
                  <a:gdLst>
                    <a:gd name="T0" fmla="*/ 3561 w 3561"/>
                    <a:gd name="T1" fmla="*/ 83 h 623"/>
                    <a:gd name="T2" fmla="*/ 3559 w 3561"/>
                    <a:gd name="T3" fmla="*/ 63 h 623"/>
                    <a:gd name="T4" fmla="*/ 3557 w 3561"/>
                    <a:gd name="T5" fmla="*/ 54 h 623"/>
                    <a:gd name="T6" fmla="*/ 3556 w 3561"/>
                    <a:gd name="T7" fmla="*/ 47 h 623"/>
                    <a:gd name="T8" fmla="*/ 3552 w 3561"/>
                    <a:gd name="T9" fmla="*/ 39 h 623"/>
                    <a:gd name="T10" fmla="*/ 3549 w 3561"/>
                    <a:gd name="T11" fmla="*/ 32 h 623"/>
                    <a:gd name="T12" fmla="*/ 3540 w 3561"/>
                    <a:gd name="T13" fmla="*/ 21 h 623"/>
                    <a:gd name="T14" fmla="*/ 3528 w 3561"/>
                    <a:gd name="T15" fmla="*/ 12 h 623"/>
                    <a:gd name="T16" fmla="*/ 3521 w 3561"/>
                    <a:gd name="T17" fmla="*/ 7 h 623"/>
                    <a:gd name="T18" fmla="*/ 3514 w 3561"/>
                    <a:gd name="T19" fmla="*/ 5 h 623"/>
                    <a:gd name="T20" fmla="*/ 3505 w 3561"/>
                    <a:gd name="T21" fmla="*/ 2 h 623"/>
                    <a:gd name="T22" fmla="*/ 3497 w 3561"/>
                    <a:gd name="T23" fmla="*/ 1 h 623"/>
                    <a:gd name="T24" fmla="*/ 3478 w 3561"/>
                    <a:gd name="T25" fmla="*/ 0 h 623"/>
                    <a:gd name="T26" fmla="*/ 83 w 3561"/>
                    <a:gd name="T27" fmla="*/ 0 h 623"/>
                    <a:gd name="T28" fmla="*/ 63 w 3561"/>
                    <a:gd name="T29" fmla="*/ 1 h 623"/>
                    <a:gd name="T30" fmla="*/ 54 w 3561"/>
                    <a:gd name="T31" fmla="*/ 2 h 623"/>
                    <a:gd name="T32" fmla="*/ 47 w 3561"/>
                    <a:gd name="T33" fmla="*/ 5 h 623"/>
                    <a:gd name="T34" fmla="*/ 38 w 3561"/>
                    <a:gd name="T35" fmla="*/ 7 h 623"/>
                    <a:gd name="T36" fmla="*/ 32 w 3561"/>
                    <a:gd name="T37" fmla="*/ 12 h 623"/>
                    <a:gd name="T38" fmla="*/ 21 w 3561"/>
                    <a:gd name="T39" fmla="*/ 21 h 623"/>
                    <a:gd name="T40" fmla="*/ 11 w 3561"/>
                    <a:gd name="T41" fmla="*/ 32 h 623"/>
                    <a:gd name="T42" fmla="*/ 7 w 3561"/>
                    <a:gd name="T43" fmla="*/ 39 h 623"/>
                    <a:gd name="T44" fmla="*/ 5 w 3561"/>
                    <a:gd name="T45" fmla="*/ 47 h 623"/>
                    <a:gd name="T46" fmla="*/ 2 w 3561"/>
                    <a:gd name="T47" fmla="*/ 54 h 623"/>
                    <a:gd name="T48" fmla="*/ 1 w 3561"/>
                    <a:gd name="T49" fmla="*/ 63 h 623"/>
                    <a:gd name="T50" fmla="*/ 0 w 3561"/>
                    <a:gd name="T51" fmla="*/ 83 h 623"/>
                    <a:gd name="T52" fmla="*/ 0 w 3561"/>
                    <a:gd name="T53" fmla="*/ 623 h 623"/>
                    <a:gd name="T54" fmla="*/ 3561 w 3561"/>
                    <a:gd name="T55" fmla="*/ 623 h 623"/>
                    <a:gd name="T56" fmla="*/ 3561 w 3561"/>
                    <a:gd name="T57" fmla="*/ 83 h 623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3561"/>
                    <a:gd name="T88" fmla="*/ 0 h 623"/>
                    <a:gd name="T89" fmla="*/ 3561 w 3561"/>
                    <a:gd name="T90" fmla="*/ 623 h 623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3561" h="623">
                      <a:moveTo>
                        <a:pt x="3561" y="83"/>
                      </a:moveTo>
                      <a:lnTo>
                        <a:pt x="3559" y="63"/>
                      </a:lnTo>
                      <a:lnTo>
                        <a:pt x="3557" y="54"/>
                      </a:lnTo>
                      <a:lnTo>
                        <a:pt x="3556" y="47"/>
                      </a:lnTo>
                      <a:lnTo>
                        <a:pt x="3552" y="39"/>
                      </a:lnTo>
                      <a:lnTo>
                        <a:pt x="3549" y="32"/>
                      </a:lnTo>
                      <a:lnTo>
                        <a:pt x="3540" y="21"/>
                      </a:lnTo>
                      <a:lnTo>
                        <a:pt x="3528" y="12"/>
                      </a:lnTo>
                      <a:lnTo>
                        <a:pt x="3521" y="7"/>
                      </a:lnTo>
                      <a:lnTo>
                        <a:pt x="3514" y="5"/>
                      </a:lnTo>
                      <a:lnTo>
                        <a:pt x="3505" y="2"/>
                      </a:lnTo>
                      <a:lnTo>
                        <a:pt x="3497" y="1"/>
                      </a:lnTo>
                      <a:lnTo>
                        <a:pt x="3478" y="0"/>
                      </a:lnTo>
                      <a:lnTo>
                        <a:pt x="83" y="0"/>
                      </a:lnTo>
                      <a:lnTo>
                        <a:pt x="63" y="1"/>
                      </a:lnTo>
                      <a:lnTo>
                        <a:pt x="54" y="2"/>
                      </a:lnTo>
                      <a:lnTo>
                        <a:pt x="47" y="5"/>
                      </a:lnTo>
                      <a:lnTo>
                        <a:pt x="38" y="7"/>
                      </a:lnTo>
                      <a:lnTo>
                        <a:pt x="32" y="12"/>
                      </a:lnTo>
                      <a:lnTo>
                        <a:pt x="21" y="21"/>
                      </a:lnTo>
                      <a:lnTo>
                        <a:pt x="11" y="32"/>
                      </a:lnTo>
                      <a:lnTo>
                        <a:pt x="7" y="39"/>
                      </a:lnTo>
                      <a:lnTo>
                        <a:pt x="5" y="47"/>
                      </a:lnTo>
                      <a:lnTo>
                        <a:pt x="2" y="54"/>
                      </a:lnTo>
                      <a:lnTo>
                        <a:pt x="1" y="63"/>
                      </a:lnTo>
                      <a:lnTo>
                        <a:pt x="0" y="83"/>
                      </a:lnTo>
                      <a:lnTo>
                        <a:pt x="0" y="623"/>
                      </a:lnTo>
                      <a:lnTo>
                        <a:pt x="3561" y="623"/>
                      </a:lnTo>
                      <a:lnTo>
                        <a:pt x="3561" y="83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6" name="Freeform 132"/>
                <p:cNvSpPr>
                  <a:spLocks/>
                </p:cNvSpPr>
                <p:nvPr/>
              </p:nvSpPr>
              <p:spPr bwMode="auto">
                <a:xfrm>
                  <a:off x="2778" y="3281"/>
                  <a:ext cx="890" cy="495"/>
                </a:xfrm>
                <a:custGeom>
                  <a:avLst/>
                  <a:gdLst>
                    <a:gd name="T0" fmla="*/ 0 w 3561"/>
                    <a:gd name="T1" fmla="*/ 1895 h 1978"/>
                    <a:gd name="T2" fmla="*/ 1 w 3561"/>
                    <a:gd name="T3" fmla="*/ 1914 h 1978"/>
                    <a:gd name="T4" fmla="*/ 2 w 3561"/>
                    <a:gd name="T5" fmla="*/ 1922 h 1978"/>
                    <a:gd name="T6" fmla="*/ 5 w 3561"/>
                    <a:gd name="T7" fmla="*/ 1931 h 1978"/>
                    <a:gd name="T8" fmla="*/ 7 w 3561"/>
                    <a:gd name="T9" fmla="*/ 1937 h 1978"/>
                    <a:gd name="T10" fmla="*/ 11 w 3561"/>
                    <a:gd name="T11" fmla="*/ 1945 h 1978"/>
                    <a:gd name="T12" fmla="*/ 21 w 3561"/>
                    <a:gd name="T13" fmla="*/ 1957 h 1978"/>
                    <a:gd name="T14" fmla="*/ 32 w 3561"/>
                    <a:gd name="T15" fmla="*/ 1965 h 1978"/>
                    <a:gd name="T16" fmla="*/ 38 w 3561"/>
                    <a:gd name="T17" fmla="*/ 1968 h 1978"/>
                    <a:gd name="T18" fmla="*/ 47 w 3561"/>
                    <a:gd name="T19" fmla="*/ 1973 h 1978"/>
                    <a:gd name="T20" fmla="*/ 54 w 3561"/>
                    <a:gd name="T21" fmla="*/ 1974 h 1978"/>
                    <a:gd name="T22" fmla="*/ 63 w 3561"/>
                    <a:gd name="T23" fmla="*/ 1976 h 1978"/>
                    <a:gd name="T24" fmla="*/ 83 w 3561"/>
                    <a:gd name="T25" fmla="*/ 1978 h 1978"/>
                    <a:gd name="T26" fmla="*/ 3478 w 3561"/>
                    <a:gd name="T27" fmla="*/ 1978 h 1978"/>
                    <a:gd name="T28" fmla="*/ 3482 w 3561"/>
                    <a:gd name="T29" fmla="*/ 1977 h 1978"/>
                    <a:gd name="T30" fmla="*/ 3487 w 3561"/>
                    <a:gd name="T31" fmla="*/ 1977 h 1978"/>
                    <a:gd name="T32" fmla="*/ 3492 w 3561"/>
                    <a:gd name="T33" fmla="*/ 1976 h 1978"/>
                    <a:gd name="T34" fmla="*/ 3497 w 3561"/>
                    <a:gd name="T35" fmla="*/ 1976 h 1978"/>
                    <a:gd name="T36" fmla="*/ 3505 w 3561"/>
                    <a:gd name="T37" fmla="*/ 1974 h 1978"/>
                    <a:gd name="T38" fmla="*/ 3509 w 3561"/>
                    <a:gd name="T39" fmla="*/ 1973 h 1978"/>
                    <a:gd name="T40" fmla="*/ 3514 w 3561"/>
                    <a:gd name="T41" fmla="*/ 1973 h 1978"/>
                    <a:gd name="T42" fmla="*/ 3521 w 3561"/>
                    <a:gd name="T43" fmla="*/ 1968 h 1978"/>
                    <a:gd name="T44" fmla="*/ 3524 w 3561"/>
                    <a:gd name="T45" fmla="*/ 1966 h 1978"/>
                    <a:gd name="T46" fmla="*/ 3528 w 3561"/>
                    <a:gd name="T47" fmla="*/ 1965 h 1978"/>
                    <a:gd name="T48" fmla="*/ 3534 w 3561"/>
                    <a:gd name="T49" fmla="*/ 1961 h 1978"/>
                    <a:gd name="T50" fmla="*/ 3540 w 3561"/>
                    <a:gd name="T51" fmla="*/ 1957 h 1978"/>
                    <a:gd name="T52" fmla="*/ 3544 w 3561"/>
                    <a:gd name="T53" fmla="*/ 1951 h 1978"/>
                    <a:gd name="T54" fmla="*/ 3549 w 3561"/>
                    <a:gd name="T55" fmla="*/ 1945 h 1978"/>
                    <a:gd name="T56" fmla="*/ 3550 w 3561"/>
                    <a:gd name="T57" fmla="*/ 1940 h 1978"/>
                    <a:gd name="T58" fmla="*/ 3552 w 3561"/>
                    <a:gd name="T59" fmla="*/ 1937 h 1978"/>
                    <a:gd name="T60" fmla="*/ 3556 w 3561"/>
                    <a:gd name="T61" fmla="*/ 1931 h 1978"/>
                    <a:gd name="T62" fmla="*/ 3556 w 3561"/>
                    <a:gd name="T63" fmla="*/ 1926 h 1978"/>
                    <a:gd name="T64" fmla="*/ 3557 w 3561"/>
                    <a:gd name="T65" fmla="*/ 1922 h 1978"/>
                    <a:gd name="T66" fmla="*/ 3559 w 3561"/>
                    <a:gd name="T67" fmla="*/ 1914 h 1978"/>
                    <a:gd name="T68" fmla="*/ 3559 w 3561"/>
                    <a:gd name="T69" fmla="*/ 1908 h 1978"/>
                    <a:gd name="T70" fmla="*/ 3560 w 3561"/>
                    <a:gd name="T71" fmla="*/ 1904 h 1978"/>
                    <a:gd name="T72" fmla="*/ 3560 w 3561"/>
                    <a:gd name="T73" fmla="*/ 1899 h 1978"/>
                    <a:gd name="T74" fmla="*/ 3561 w 3561"/>
                    <a:gd name="T75" fmla="*/ 1895 h 1978"/>
                    <a:gd name="T76" fmla="*/ 3561 w 3561"/>
                    <a:gd name="T77" fmla="*/ 0 h 1978"/>
                    <a:gd name="T78" fmla="*/ 0 w 3561"/>
                    <a:gd name="T79" fmla="*/ 0 h 1978"/>
                    <a:gd name="T80" fmla="*/ 0 w 3561"/>
                    <a:gd name="T81" fmla="*/ 1895 h 197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3561"/>
                    <a:gd name="T124" fmla="*/ 0 h 1978"/>
                    <a:gd name="T125" fmla="*/ 3561 w 3561"/>
                    <a:gd name="T126" fmla="*/ 1978 h 197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3561" h="1978">
                      <a:moveTo>
                        <a:pt x="0" y="1895"/>
                      </a:moveTo>
                      <a:lnTo>
                        <a:pt x="1" y="1914"/>
                      </a:lnTo>
                      <a:lnTo>
                        <a:pt x="2" y="1922"/>
                      </a:lnTo>
                      <a:lnTo>
                        <a:pt x="5" y="1931"/>
                      </a:lnTo>
                      <a:lnTo>
                        <a:pt x="7" y="1937"/>
                      </a:lnTo>
                      <a:lnTo>
                        <a:pt x="11" y="1945"/>
                      </a:lnTo>
                      <a:lnTo>
                        <a:pt x="21" y="1957"/>
                      </a:lnTo>
                      <a:lnTo>
                        <a:pt x="32" y="1965"/>
                      </a:lnTo>
                      <a:lnTo>
                        <a:pt x="38" y="1968"/>
                      </a:lnTo>
                      <a:lnTo>
                        <a:pt x="47" y="1973"/>
                      </a:lnTo>
                      <a:lnTo>
                        <a:pt x="54" y="1974"/>
                      </a:lnTo>
                      <a:lnTo>
                        <a:pt x="63" y="1976"/>
                      </a:lnTo>
                      <a:lnTo>
                        <a:pt x="83" y="1978"/>
                      </a:lnTo>
                      <a:lnTo>
                        <a:pt x="3478" y="1978"/>
                      </a:lnTo>
                      <a:lnTo>
                        <a:pt x="3482" y="1977"/>
                      </a:lnTo>
                      <a:lnTo>
                        <a:pt x="3487" y="1977"/>
                      </a:lnTo>
                      <a:lnTo>
                        <a:pt x="3492" y="1976"/>
                      </a:lnTo>
                      <a:lnTo>
                        <a:pt x="3497" y="1976"/>
                      </a:lnTo>
                      <a:lnTo>
                        <a:pt x="3505" y="1974"/>
                      </a:lnTo>
                      <a:lnTo>
                        <a:pt x="3509" y="1973"/>
                      </a:lnTo>
                      <a:lnTo>
                        <a:pt x="3514" y="1973"/>
                      </a:lnTo>
                      <a:lnTo>
                        <a:pt x="3521" y="1968"/>
                      </a:lnTo>
                      <a:lnTo>
                        <a:pt x="3524" y="1966"/>
                      </a:lnTo>
                      <a:lnTo>
                        <a:pt x="3528" y="1965"/>
                      </a:lnTo>
                      <a:lnTo>
                        <a:pt x="3534" y="1961"/>
                      </a:lnTo>
                      <a:lnTo>
                        <a:pt x="3540" y="1957"/>
                      </a:lnTo>
                      <a:lnTo>
                        <a:pt x="3544" y="1951"/>
                      </a:lnTo>
                      <a:lnTo>
                        <a:pt x="3549" y="1945"/>
                      </a:lnTo>
                      <a:lnTo>
                        <a:pt x="3550" y="1940"/>
                      </a:lnTo>
                      <a:lnTo>
                        <a:pt x="3552" y="1937"/>
                      </a:lnTo>
                      <a:lnTo>
                        <a:pt x="3556" y="1931"/>
                      </a:lnTo>
                      <a:lnTo>
                        <a:pt x="3556" y="1926"/>
                      </a:lnTo>
                      <a:lnTo>
                        <a:pt x="3557" y="1922"/>
                      </a:lnTo>
                      <a:lnTo>
                        <a:pt x="3559" y="1914"/>
                      </a:lnTo>
                      <a:lnTo>
                        <a:pt x="3559" y="1908"/>
                      </a:lnTo>
                      <a:lnTo>
                        <a:pt x="3560" y="1904"/>
                      </a:lnTo>
                      <a:lnTo>
                        <a:pt x="3560" y="1899"/>
                      </a:lnTo>
                      <a:lnTo>
                        <a:pt x="3561" y="1895"/>
                      </a:lnTo>
                      <a:lnTo>
                        <a:pt x="3561" y="0"/>
                      </a:lnTo>
                      <a:lnTo>
                        <a:pt x="0" y="0"/>
                      </a:lnTo>
                      <a:lnTo>
                        <a:pt x="0" y="1895"/>
                      </a:lnTo>
                      <a:close/>
                    </a:path>
                  </a:pathLst>
                </a:custGeom>
                <a:solidFill>
                  <a:srgbClr val="EBD8AC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7" name="Line 133"/>
                <p:cNvSpPr>
                  <a:spLocks noChangeShapeType="1"/>
                </p:cNvSpPr>
                <p:nvPr/>
              </p:nvSpPr>
              <p:spPr bwMode="auto">
                <a:xfrm>
                  <a:off x="2780" y="3612"/>
                  <a:ext cx="8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8" name="Line 134"/>
                <p:cNvSpPr>
                  <a:spLocks noChangeShapeType="1"/>
                </p:cNvSpPr>
                <p:nvPr/>
              </p:nvSpPr>
              <p:spPr bwMode="auto">
                <a:xfrm>
                  <a:off x="2780" y="3447"/>
                  <a:ext cx="8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9" name="Line 135"/>
                <p:cNvSpPr>
                  <a:spLocks noChangeShapeType="1"/>
                </p:cNvSpPr>
                <p:nvPr/>
              </p:nvSpPr>
              <p:spPr bwMode="auto">
                <a:xfrm>
                  <a:off x="2780" y="3282"/>
                  <a:ext cx="8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0" name="Line 136"/>
                <p:cNvSpPr>
                  <a:spLocks noChangeShapeType="1"/>
                </p:cNvSpPr>
                <p:nvPr/>
              </p:nvSpPr>
              <p:spPr bwMode="auto">
                <a:xfrm>
                  <a:off x="2996" y="3291"/>
                  <a:ext cx="0" cy="4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1" name="Line 137"/>
                <p:cNvSpPr>
                  <a:spLocks noChangeShapeType="1"/>
                </p:cNvSpPr>
                <p:nvPr/>
              </p:nvSpPr>
              <p:spPr bwMode="auto">
                <a:xfrm>
                  <a:off x="3219" y="3291"/>
                  <a:ext cx="0" cy="4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2" name="Line 138"/>
                <p:cNvSpPr>
                  <a:spLocks noChangeShapeType="1"/>
                </p:cNvSpPr>
                <p:nvPr/>
              </p:nvSpPr>
              <p:spPr bwMode="auto">
                <a:xfrm>
                  <a:off x="3442" y="3291"/>
                  <a:ext cx="0" cy="4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139"/>
            <p:cNvGrpSpPr>
              <a:grpSpLocks/>
            </p:cNvGrpSpPr>
            <p:nvPr/>
          </p:nvGrpSpPr>
          <p:grpSpPr bwMode="auto">
            <a:xfrm>
              <a:off x="3861" y="1840"/>
              <a:ext cx="183" cy="145"/>
              <a:chOff x="3122" y="3646"/>
              <a:chExt cx="183" cy="145"/>
            </a:xfrm>
          </p:grpSpPr>
          <p:sp>
            <p:nvSpPr>
              <p:cNvPr id="3112" name="Freeform 140"/>
              <p:cNvSpPr>
                <a:spLocks/>
              </p:cNvSpPr>
              <p:nvPr/>
            </p:nvSpPr>
            <p:spPr bwMode="auto">
              <a:xfrm>
                <a:off x="3122" y="3646"/>
                <a:ext cx="183" cy="145"/>
              </a:xfrm>
              <a:custGeom>
                <a:avLst/>
                <a:gdLst>
                  <a:gd name="T0" fmla="*/ 3624 w 3624"/>
                  <a:gd name="T1" fmla="*/ 85 h 2672"/>
                  <a:gd name="T2" fmla="*/ 3623 w 3624"/>
                  <a:gd name="T3" fmla="*/ 74 h 2672"/>
                  <a:gd name="T4" fmla="*/ 3622 w 3624"/>
                  <a:gd name="T5" fmla="*/ 64 h 2672"/>
                  <a:gd name="T6" fmla="*/ 3618 w 3624"/>
                  <a:gd name="T7" fmla="*/ 47 h 2672"/>
                  <a:gd name="T8" fmla="*/ 3614 w 3624"/>
                  <a:gd name="T9" fmla="*/ 38 h 2672"/>
                  <a:gd name="T10" fmla="*/ 3611 w 3624"/>
                  <a:gd name="T11" fmla="*/ 32 h 2672"/>
                  <a:gd name="T12" fmla="*/ 3602 w 3624"/>
                  <a:gd name="T13" fmla="*/ 21 h 2672"/>
                  <a:gd name="T14" fmla="*/ 3590 w 3624"/>
                  <a:gd name="T15" fmla="*/ 11 h 2672"/>
                  <a:gd name="T16" fmla="*/ 3583 w 3624"/>
                  <a:gd name="T17" fmla="*/ 7 h 2672"/>
                  <a:gd name="T18" fmla="*/ 3575 w 3624"/>
                  <a:gd name="T19" fmla="*/ 5 h 2672"/>
                  <a:gd name="T20" fmla="*/ 3566 w 3624"/>
                  <a:gd name="T21" fmla="*/ 2 h 2672"/>
                  <a:gd name="T22" fmla="*/ 3558 w 3624"/>
                  <a:gd name="T23" fmla="*/ 1 h 2672"/>
                  <a:gd name="T24" fmla="*/ 3539 w 3624"/>
                  <a:gd name="T25" fmla="*/ 0 h 2672"/>
                  <a:gd name="T26" fmla="*/ 85 w 3624"/>
                  <a:gd name="T27" fmla="*/ 0 h 2672"/>
                  <a:gd name="T28" fmla="*/ 64 w 3624"/>
                  <a:gd name="T29" fmla="*/ 1 h 2672"/>
                  <a:gd name="T30" fmla="*/ 47 w 3624"/>
                  <a:gd name="T31" fmla="*/ 5 h 2672"/>
                  <a:gd name="T32" fmla="*/ 38 w 3624"/>
                  <a:gd name="T33" fmla="*/ 7 h 2672"/>
                  <a:gd name="T34" fmla="*/ 32 w 3624"/>
                  <a:gd name="T35" fmla="*/ 11 h 2672"/>
                  <a:gd name="T36" fmla="*/ 21 w 3624"/>
                  <a:gd name="T37" fmla="*/ 21 h 2672"/>
                  <a:gd name="T38" fmla="*/ 11 w 3624"/>
                  <a:gd name="T39" fmla="*/ 32 h 2672"/>
                  <a:gd name="T40" fmla="*/ 7 w 3624"/>
                  <a:gd name="T41" fmla="*/ 38 h 2672"/>
                  <a:gd name="T42" fmla="*/ 5 w 3624"/>
                  <a:gd name="T43" fmla="*/ 47 h 2672"/>
                  <a:gd name="T44" fmla="*/ 1 w 3624"/>
                  <a:gd name="T45" fmla="*/ 64 h 2672"/>
                  <a:gd name="T46" fmla="*/ 0 w 3624"/>
                  <a:gd name="T47" fmla="*/ 85 h 2672"/>
                  <a:gd name="T48" fmla="*/ 0 w 3624"/>
                  <a:gd name="T49" fmla="*/ 2587 h 2672"/>
                  <a:gd name="T50" fmla="*/ 1 w 3624"/>
                  <a:gd name="T51" fmla="*/ 2606 h 2672"/>
                  <a:gd name="T52" fmla="*/ 2 w 3624"/>
                  <a:gd name="T53" fmla="*/ 2614 h 2672"/>
                  <a:gd name="T54" fmla="*/ 5 w 3624"/>
                  <a:gd name="T55" fmla="*/ 2623 h 2672"/>
                  <a:gd name="T56" fmla="*/ 7 w 3624"/>
                  <a:gd name="T57" fmla="*/ 2631 h 2672"/>
                  <a:gd name="T58" fmla="*/ 11 w 3624"/>
                  <a:gd name="T59" fmla="*/ 2638 h 2672"/>
                  <a:gd name="T60" fmla="*/ 21 w 3624"/>
                  <a:gd name="T61" fmla="*/ 2650 h 2672"/>
                  <a:gd name="T62" fmla="*/ 32 w 3624"/>
                  <a:gd name="T63" fmla="*/ 2659 h 2672"/>
                  <a:gd name="T64" fmla="*/ 38 w 3624"/>
                  <a:gd name="T65" fmla="*/ 2662 h 2672"/>
                  <a:gd name="T66" fmla="*/ 47 w 3624"/>
                  <a:gd name="T67" fmla="*/ 2666 h 2672"/>
                  <a:gd name="T68" fmla="*/ 64 w 3624"/>
                  <a:gd name="T69" fmla="*/ 2670 h 2672"/>
                  <a:gd name="T70" fmla="*/ 73 w 3624"/>
                  <a:gd name="T71" fmla="*/ 2671 h 2672"/>
                  <a:gd name="T72" fmla="*/ 85 w 3624"/>
                  <a:gd name="T73" fmla="*/ 2672 h 2672"/>
                  <a:gd name="T74" fmla="*/ 3539 w 3624"/>
                  <a:gd name="T75" fmla="*/ 2672 h 2672"/>
                  <a:gd name="T76" fmla="*/ 3543 w 3624"/>
                  <a:gd name="T77" fmla="*/ 2671 h 2672"/>
                  <a:gd name="T78" fmla="*/ 3548 w 3624"/>
                  <a:gd name="T79" fmla="*/ 2671 h 2672"/>
                  <a:gd name="T80" fmla="*/ 3553 w 3624"/>
                  <a:gd name="T81" fmla="*/ 2670 h 2672"/>
                  <a:gd name="T82" fmla="*/ 3558 w 3624"/>
                  <a:gd name="T83" fmla="*/ 2670 h 2672"/>
                  <a:gd name="T84" fmla="*/ 3566 w 3624"/>
                  <a:gd name="T85" fmla="*/ 2668 h 2672"/>
                  <a:gd name="T86" fmla="*/ 3575 w 3624"/>
                  <a:gd name="T87" fmla="*/ 2666 h 2672"/>
                  <a:gd name="T88" fmla="*/ 3583 w 3624"/>
                  <a:gd name="T89" fmla="*/ 2662 h 2672"/>
                  <a:gd name="T90" fmla="*/ 3586 w 3624"/>
                  <a:gd name="T91" fmla="*/ 2660 h 2672"/>
                  <a:gd name="T92" fmla="*/ 3590 w 3624"/>
                  <a:gd name="T93" fmla="*/ 2659 h 2672"/>
                  <a:gd name="T94" fmla="*/ 3596 w 3624"/>
                  <a:gd name="T95" fmla="*/ 2654 h 2672"/>
                  <a:gd name="T96" fmla="*/ 3602 w 3624"/>
                  <a:gd name="T97" fmla="*/ 2650 h 2672"/>
                  <a:gd name="T98" fmla="*/ 3606 w 3624"/>
                  <a:gd name="T99" fmla="*/ 2644 h 2672"/>
                  <a:gd name="T100" fmla="*/ 3611 w 3624"/>
                  <a:gd name="T101" fmla="*/ 2638 h 2672"/>
                  <a:gd name="T102" fmla="*/ 3612 w 3624"/>
                  <a:gd name="T103" fmla="*/ 2634 h 2672"/>
                  <a:gd name="T104" fmla="*/ 3614 w 3624"/>
                  <a:gd name="T105" fmla="*/ 2631 h 2672"/>
                  <a:gd name="T106" fmla="*/ 3618 w 3624"/>
                  <a:gd name="T107" fmla="*/ 2623 h 2672"/>
                  <a:gd name="T108" fmla="*/ 3620 w 3624"/>
                  <a:gd name="T109" fmla="*/ 2614 h 2672"/>
                  <a:gd name="T110" fmla="*/ 3622 w 3624"/>
                  <a:gd name="T111" fmla="*/ 2606 h 2672"/>
                  <a:gd name="T112" fmla="*/ 3622 w 3624"/>
                  <a:gd name="T113" fmla="*/ 2601 h 2672"/>
                  <a:gd name="T114" fmla="*/ 3623 w 3624"/>
                  <a:gd name="T115" fmla="*/ 2596 h 2672"/>
                  <a:gd name="T116" fmla="*/ 3623 w 3624"/>
                  <a:gd name="T117" fmla="*/ 2591 h 2672"/>
                  <a:gd name="T118" fmla="*/ 3624 w 3624"/>
                  <a:gd name="T119" fmla="*/ 2587 h 2672"/>
                  <a:gd name="T120" fmla="*/ 3624 w 3624"/>
                  <a:gd name="T121" fmla="*/ 85 h 267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624"/>
                  <a:gd name="T184" fmla="*/ 0 h 2672"/>
                  <a:gd name="T185" fmla="*/ 3624 w 3624"/>
                  <a:gd name="T186" fmla="*/ 2672 h 267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624" h="2672">
                    <a:moveTo>
                      <a:pt x="3624" y="85"/>
                    </a:moveTo>
                    <a:lnTo>
                      <a:pt x="3623" y="74"/>
                    </a:lnTo>
                    <a:lnTo>
                      <a:pt x="3622" y="64"/>
                    </a:lnTo>
                    <a:lnTo>
                      <a:pt x="3618" y="47"/>
                    </a:lnTo>
                    <a:lnTo>
                      <a:pt x="3614" y="38"/>
                    </a:lnTo>
                    <a:lnTo>
                      <a:pt x="3611" y="32"/>
                    </a:lnTo>
                    <a:lnTo>
                      <a:pt x="3602" y="21"/>
                    </a:lnTo>
                    <a:lnTo>
                      <a:pt x="3590" y="11"/>
                    </a:lnTo>
                    <a:lnTo>
                      <a:pt x="3583" y="7"/>
                    </a:lnTo>
                    <a:lnTo>
                      <a:pt x="3575" y="5"/>
                    </a:lnTo>
                    <a:lnTo>
                      <a:pt x="3566" y="2"/>
                    </a:lnTo>
                    <a:lnTo>
                      <a:pt x="3558" y="1"/>
                    </a:lnTo>
                    <a:lnTo>
                      <a:pt x="3539" y="0"/>
                    </a:lnTo>
                    <a:lnTo>
                      <a:pt x="85" y="0"/>
                    </a:lnTo>
                    <a:lnTo>
                      <a:pt x="64" y="1"/>
                    </a:lnTo>
                    <a:lnTo>
                      <a:pt x="47" y="5"/>
                    </a:lnTo>
                    <a:lnTo>
                      <a:pt x="38" y="7"/>
                    </a:lnTo>
                    <a:lnTo>
                      <a:pt x="32" y="11"/>
                    </a:lnTo>
                    <a:lnTo>
                      <a:pt x="21" y="21"/>
                    </a:lnTo>
                    <a:lnTo>
                      <a:pt x="11" y="32"/>
                    </a:lnTo>
                    <a:lnTo>
                      <a:pt x="7" y="38"/>
                    </a:lnTo>
                    <a:lnTo>
                      <a:pt x="5" y="47"/>
                    </a:lnTo>
                    <a:lnTo>
                      <a:pt x="1" y="64"/>
                    </a:lnTo>
                    <a:lnTo>
                      <a:pt x="0" y="85"/>
                    </a:lnTo>
                    <a:lnTo>
                      <a:pt x="0" y="2587"/>
                    </a:lnTo>
                    <a:lnTo>
                      <a:pt x="1" y="2606"/>
                    </a:lnTo>
                    <a:lnTo>
                      <a:pt x="2" y="2614"/>
                    </a:lnTo>
                    <a:lnTo>
                      <a:pt x="5" y="2623"/>
                    </a:lnTo>
                    <a:lnTo>
                      <a:pt x="7" y="2631"/>
                    </a:lnTo>
                    <a:lnTo>
                      <a:pt x="11" y="2638"/>
                    </a:lnTo>
                    <a:lnTo>
                      <a:pt x="21" y="2650"/>
                    </a:lnTo>
                    <a:lnTo>
                      <a:pt x="32" y="2659"/>
                    </a:lnTo>
                    <a:lnTo>
                      <a:pt x="38" y="2662"/>
                    </a:lnTo>
                    <a:lnTo>
                      <a:pt x="47" y="2666"/>
                    </a:lnTo>
                    <a:lnTo>
                      <a:pt x="64" y="2670"/>
                    </a:lnTo>
                    <a:lnTo>
                      <a:pt x="73" y="2671"/>
                    </a:lnTo>
                    <a:lnTo>
                      <a:pt x="85" y="2672"/>
                    </a:lnTo>
                    <a:lnTo>
                      <a:pt x="3539" y="2672"/>
                    </a:lnTo>
                    <a:lnTo>
                      <a:pt x="3543" y="2671"/>
                    </a:lnTo>
                    <a:lnTo>
                      <a:pt x="3548" y="2671"/>
                    </a:lnTo>
                    <a:lnTo>
                      <a:pt x="3553" y="2670"/>
                    </a:lnTo>
                    <a:lnTo>
                      <a:pt x="3558" y="2670"/>
                    </a:lnTo>
                    <a:lnTo>
                      <a:pt x="3566" y="2668"/>
                    </a:lnTo>
                    <a:lnTo>
                      <a:pt x="3575" y="2666"/>
                    </a:lnTo>
                    <a:lnTo>
                      <a:pt x="3583" y="2662"/>
                    </a:lnTo>
                    <a:lnTo>
                      <a:pt x="3586" y="2660"/>
                    </a:lnTo>
                    <a:lnTo>
                      <a:pt x="3590" y="2659"/>
                    </a:lnTo>
                    <a:lnTo>
                      <a:pt x="3596" y="2654"/>
                    </a:lnTo>
                    <a:lnTo>
                      <a:pt x="3602" y="2650"/>
                    </a:lnTo>
                    <a:lnTo>
                      <a:pt x="3606" y="2644"/>
                    </a:lnTo>
                    <a:lnTo>
                      <a:pt x="3611" y="2638"/>
                    </a:lnTo>
                    <a:lnTo>
                      <a:pt x="3612" y="2634"/>
                    </a:lnTo>
                    <a:lnTo>
                      <a:pt x="3614" y="2631"/>
                    </a:lnTo>
                    <a:lnTo>
                      <a:pt x="3618" y="2623"/>
                    </a:lnTo>
                    <a:lnTo>
                      <a:pt x="3620" y="2614"/>
                    </a:lnTo>
                    <a:lnTo>
                      <a:pt x="3622" y="2606"/>
                    </a:lnTo>
                    <a:lnTo>
                      <a:pt x="3622" y="2601"/>
                    </a:lnTo>
                    <a:lnTo>
                      <a:pt x="3623" y="2596"/>
                    </a:lnTo>
                    <a:lnTo>
                      <a:pt x="3623" y="2591"/>
                    </a:lnTo>
                    <a:lnTo>
                      <a:pt x="3624" y="2587"/>
                    </a:lnTo>
                    <a:lnTo>
                      <a:pt x="3624" y="8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" name="Freeform 141"/>
              <p:cNvSpPr>
                <a:spLocks/>
              </p:cNvSpPr>
              <p:nvPr/>
            </p:nvSpPr>
            <p:spPr bwMode="auto">
              <a:xfrm>
                <a:off x="3124" y="3648"/>
                <a:ext cx="179" cy="34"/>
              </a:xfrm>
              <a:custGeom>
                <a:avLst/>
                <a:gdLst>
                  <a:gd name="T0" fmla="*/ 3561 w 3561"/>
                  <a:gd name="T1" fmla="*/ 83 h 623"/>
                  <a:gd name="T2" fmla="*/ 3559 w 3561"/>
                  <a:gd name="T3" fmla="*/ 63 h 623"/>
                  <a:gd name="T4" fmla="*/ 3557 w 3561"/>
                  <a:gd name="T5" fmla="*/ 54 h 623"/>
                  <a:gd name="T6" fmla="*/ 3556 w 3561"/>
                  <a:gd name="T7" fmla="*/ 47 h 623"/>
                  <a:gd name="T8" fmla="*/ 3552 w 3561"/>
                  <a:gd name="T9" fmla="*/ 39 h 623"/>
                  <a:gd name="T10" fmla="*/ 3549 w 3561"/>
                  <a:gd name="T11" fmla="*/ 32 h 623"/>
                  <a:gd name="T12" fmla="*/ 3540 w 3561"/>
                  <a:gd name="T13" fmla="*/ 21 h 623"/>
                  <a:gd name="T14" fmla="*/ 3528 w 3561"/>
                  <a:gd name="T15" fmla="*/ 12 h 623"/>
                  <a:gd name="T16" fmla="*/ 3521 w 3561"/>
                  <a:gd name="T17" fmla="*/ 7 h 623"/>
                  <a:gd name="T18" fmla="*/ 3514 w 3561"/>
                  <a:gd name="T19" fmla="*/ 5 h 623"/>
                  <a:gd name="T20" fmla="*/ 3505 w 3561"/>
                  <a:gd name="T21" fmla="*/ 2 h 623"/>
                  <a:gd name="T22" fmla="*/ 3497 w 3561"/>
                  <a:gd name="T23" fmla="*/ 1 h 623"/>
                  <a:gd name="T24" fmla="*/ 3478 w 3561"/>
                  <a:gd name="T25" fmla="*/ 0 h 623"/>
                  <a:gd name="T26" fmla="*/ 83 w 3561"/>
                  <a:gd name="T27" fmla="*/ 0 h 623"/>
                  <a:gd name="T28" fmla="*/ 63 w 3561"/>
                  <a:gd name="T29" fmla="*/ 1 h 623"/>
                  <a:gd name="T30" fmla="*/ 54 w 3561"/>
                  <a:gd name="T31" fmla="*/ 2 h 623"/>
                  <a:gd name="T32" fmla="*/ 47 w 3561"/>
                  <a:gd name="T33" fmla="*/ 5 h 623"/>
                  <a:gd name="T34" fmla="*/ 38 w 3561"/>
                  <a:gd name="T35" fmla="*/ 7 h 623"/>
                  <a:gd name="T36" fmla="*/ 32 w 3561"/>
                  <a:gd name="T37" fmla="*/ 12 h 623"/>
                  <a:gd name="T38" fmla="*/ 21 w 3561"/>
                  <a:gd name="T39" fmla="*/ 21 h 623"/>
                  <a:gd name="T40" fmla="*/ 11 w 3561"/>
                  <a:gd name="T41" fmla="*/ 32 h 623"/>
                  <a:gd name="T42" fmla="*/ 7 w 3561"/>
                  <a:gd name="T43" fmla="*/ 39 h 623"/>
                  <a:gd name="T44" fmla="*/ 5 w 3561"/>
                  <a:gd name="T45" fmla="*/ 47 h 623"/>
                  <a:gd name="T46" fmla="*/ 2 w 3561"/>
                  <a:gd name="T47" fmla="*/ 54 h 623"/>
                  <a:gd name="T48" fmla="*/ 1 w 3561"/>
                  <a:gd name="T49" fmla="*/ 63 h 623"/>
                  <a:gd name="T50" fmla="*/ 0 w 3561"/>
                  <a:gd name="T51" fmla="*/ 83 h 623"/>
                  <a:gd name="T52" fmla="*/ 0 w 3561"/>
                  <a:gd name="T53" fmla="*/ 623 h 623"/>
                  <a:gd name="T54" fmla="*/ 3561 w 3561"/>
                  <a:gd name="T55" fmla="*/ 623 h 623"/>
                  <a:gd name="T56" fmla="*/ 3561 w 3561"/>
                  <a:gd name="T57" fmla="*/ 83 h 62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561"/>
                  <a:gd name="T88" fmla="*/ 0 h 623"/>
                  <a:gd name="T89" fmla="*/ 3561 w 3561"/>
                  <a:gd name="T90" fmla="*/ 623 h 62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561" h="623">
                    <a:moveTo>
                      <a:pt x="3561" y="83"/>
                    </a:moveTo>
                    <a:lnTo>
                      <a:pt x="3559" y="63"/>
                    </a:lnTo>
                    <a:lnTo>
                      <a:pt x="3557" y="54"/>
                    </a:lnTo>
                    <a:lnTo>
                      <a:pt x="3556" y="47"/>
                    </a:lnTo>
                    <a:lnTo>
                      <a:pt x="3552" y="39"/>
                    </a:lnTo>
                    <a:lnTo>
                      <a:pt x="3549" y="32"/>
                    </a:lnTo>
                    <a:lnTo>
                      <a:pt x="3540" y="21"/>
                    </a:lnTo>
                    <a:lnTo>
                      <a:pt x="3528" y="12"/>
                    </a:lnTo>
                    <a:lnTo>
                      <a:pt x="3521" y="7"/>
                    </a:lnTo>
                    <a:lnTo>
                      <a:pt x="3514" y="5"/>
                    </a:lnTo>
                    <a:lnTo>
                      <a:pt x="3505" y="2"/>
                    </a:lnTo>
                    <a:lnTo>
                      <a:pt x="3497" y="1"/>
                    </a:lnTo>
                    <a:lnTo>
                      <a:pt x="3478" y="0"/>
                    </a:lnTo>
                    <a:lnTo>
                      <a:pt x="83" y="0"/>
                    </a:lnTo>
                    <a:lnTo>
                      <a:pt x="63" y="1"/>
                    </a:lnTo>
                    <a:lnTo>
                      <a:pt x="54" y="2"/>
                    </a:lnTo>
                    <a:lnTo>
                      <a:pt x="47" y="5"/>
                    </a:lnTo>
                    <a:lnTo>
                      <a:pt x="38" y="7"/>
                    </a:lnTo>
                    <a:lnTo>
                      <a:pt x="32" y="12"/>
                    </a:lnTo>
                    <a:lnTo>
                      <a:pt x="21" y="21"/>
                    </a:lnTo>
                    <a:lnTo>
                      <a:pt x="11" y="32"/>
                    </a:lnTo>
                    <a:lnTo>
                      <a:pt x="7" y="39"/>
                    </a:lnTo>
                    <a:lnTo>
                      <a:pt x="5" y="47"/>
                    </a:lnTo>
                    <a:lnTo>
                      <a:pt x="2" y="54"/>
                    </a:lnTo>
                    <a:lnTo>
                      <a:pt x="1" y="63"/>
                    </a:lnTo>
                    <a:lnTo>
                      <a:pt x="0" y="83"/>
                    </a:lnTo>
                    <a:lnTo>
                      <a:pt x="0" y="623"/>
                    </a:lnTo>
                    <a:lnTo>
                      <a:pt x="3561" y="623"/>
                    </a:lnTo>
                    <a:lnTo>
                      <a:pt x="3561" y="83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" name="Freeform 142"/>
              <p:cNvSpPr>
                <a:spLocks/>
              </p:cNvSpPr>
              <p:nvPr/>
            </p:nvSpPr>
            <p:spPr bwMode="auto">
              <a:xfrm>
                <a:off x="3124" y="3682"/>
                <a:ext cx="179" cy="107"/>
              </a:xfrm>
              <a:custGeom>
                <a:avLst/>
                <a:gdLst>
                  <a:gd name="T0" fmla="*/ 0 w 3561"/>
                  <a:gd name="T1" fmla="*/ 1895 h 1978"/>
                  <a:gd name="T2" fmla="*/ 1 w 3561"/>
                  <a:gd name="T3" fmla="*/ 1914 h 1978"/>
                  <a:gd name="T4" fmla="*/ 2 w 3561"/>
                  <a:gd name="T5" fmla="*/ 1922 h 1978"/>
                  <a:gd name="T6" fmla="*/ 5 w 3561"/>
                  <a:gd name="T7" fmla="*/ 1931 h 1978"/>
                  <a:gd name="T8" fmla="*/ 7 w 3561"/>
                  <a:gd name="T9" fmla="*/ 1937 h 1978"/>
                  <a:gd name="T10" fmla="*/ 11 w 3561"/>
                  <a:gd name="T11" fmla="*/ 1945 h 1978"/>
                  <a:gd name="T12" fmla="*/ 21 w 3561"/>
                  <a:gd name="T13" fmla="*/ 1957 h 1978"/>
                  <a:gd name="T14" fmla="*/ 32 w 3561"/>
                  <a:gd name="T15" fmla="*/ 1965 h 1978"/>
                  <a:gd name="T16" fmla="*/ 38 w 3561"/>
                  <a:gd name="T17" fmla="*/ 1968 h 1978"/>
                  <a:gd name="T18" fmla="*/ 47 w 3561"/>
                  <a:gd name="T19" fmla="*/ 1973 h 1978"/>
                  <a:gd name="T20" fmla="*/ 54 w 3561"/>
                  <a:gd name="T21" fmla="*/ 1974 h 1978"/>
                  <a:gd name="T22" fmla="*/ 63 w 3561"/>
                  <a:gd name="T23" fmla="*/ 1976 h 1978"/>
                  <a:gd name="T24" fmla="*/ 83 w 3561"/>
                  <a:gd name="T25" fmla="*/ 1978 h 1978"/>
                  <a:gd name="T26" fmla="*/ 3478 w 3561"/>
                  <a:gd name="T27" fmla="*/ 1978 h 1978"/>
                  <a:gd name="T28" fmla="*/ 3482 w 3561"/>
                  <a:gd name="T29" fmla="*/ 1977 h 1978"/>
                  <a:gd name="T30" fmla="*/ 3487 w 3561"/>
                  <a:gd name="T31" fmla="*/ 1977 h 1978"/>
                  <a:gd name="T32" fmla="*/ 3492 w 3561"/>
                  <a:gd name="T33" fmla="*/ 1976 h 1978"/>
                  <a:gd name="T34" fmla="*/ 3497 w 3561"/>
                  <a:gd name="T35" fmla="*/ 1976 h 1978"/>
                  <a:gd name="T36" fmla="*/ 3505 w 3561"/>
                  <a:gd name="T37" fmla="*/ 1974 h 1978"/>
                  <a:gd name="T38" fmla="*/ 3509 w 3561"/>
                  <a:gd name="T39" fmla="*/ 1973 h 1978"/>
                  <a:gd name="T40" fmla="*/ 3514 w 3561"/>
                  <a:gd name="T41" fmla="*/ 1973 h 1978"/>
                  <a:gd name="T42" fmla="*/ 3521 w 3561"/>
                  <a:gd name="T43" fmla="*/ 1968 h 1978"/>
                  <a:gd name="T44" fmla="*/ 3524 w 3561"/>
                  <a:gd name="T45" fmla="*/ 1966 h 1978"/>
                  <a:gd name="T46" fmla="*/ 3528 w 3561"/>
                  <a:gd name="T47" fmla="*/ 1965 h 1978"/>
                  <a:gd name="T48" fmla="*/ 3534 w 3561"/>
                  <a:gd name="T49" fmla="*/ 1961 h 1978"/>
                  <a:gd name="T50" fmla="*/ 3540 w 3561"/>
                  <a:gd name="T51" fmla="*/ 1957 h 1978"/>
                  <a:gd name="T52" fmla="*/ 3544 w 3561"/>
                  <a:gd name="T53" fmla="*/ 1951 h 1978"/>
                  <a:gd name="T54" fmla="*/ 3549 w 3561"/>
                  <a:gd name="T55" fmla="*/ 1945 h 1978"/>
                  <a:gd name="T56" fmla="*/ 3550 w 3561"/>
                  <a:gd name="T57" fmla="*/ 1940 h 1978"/>
                  <a:gd name="T58" fmla="*/ 3552 w 3561"/>
                  <a:gd name="T59" fmla="*/ 1937 h 1978"/>
                  <a:gd name="T60" fmla="*/ 3556 w 3561"/>
                  <a:gd name="T61" fmla="*/ 1931 h 1978"/>
                  <a:gd name="T62" fmla="*/ 3556 w 3561"/>
                  <a:gd name="T63" fmla="*/ 1926 h 1978"/>
                  <a:gd name="T64" fmla="*/ 3557 w 3561"/>
                  <a:gd name="T65" fmla="*/ 1922 h 1978"/>
                  <a:gd name="T66" fmla="*/ 3559 w 3561"/>
                  <a:gd name="T67" fmla="*/ 1914 h 1978"/>
                  <a:gd name="T68" fmla="*/ 3559 w 3561"/>
                  <a:gd name="T69" fmla="*/ 1908 h 1978"/>
                  <a:gd name="T70" fmla="*/ 3560 w 3561"/>
                  <a:gd name="T71" fmla="*/ 1904 h 1978"/>
                  <a:gd name="T72" fmla="*/ 3560 w 3561"/>
                  <a:gd name="T73" fmla="*/ 1899 h 1978"/>
                  <a:gd name="T74" fmla="*/ 3561 w 3561"/>
                  <a:gd name="T75" fmla="*/ 1895 h 1978"/>
                  <a:gd name="T76" fmla="*/ 3561 w 3561"/>
                  <a:gd name="T77" fmla="*/ 0 h 1978"/>
                  <a:gd name="T78" fmla="*/ 0 w 3561"/>
                  <a:gd name="T79" fmla="*/ 0 h 1978"/>
                  <a:gd name="T80" fmla="*/ 0 w 3561"/>
                  <a:gd name="T81" fmla="*/ 1895 h 197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561"/>
                  <a:gd name="T124" fmla="*/ 0 h 1978"/>
                  <a:gd name="T125" fmla="*/ 3561 w 3561"/>
                  <a:gd name="T126" fmla="*/ 1978 h 197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561" h="1978">
                    <a:moveTo>
                      <a:pt x="0" y="1895"/>
                    </a:moveTo>
                    <a:lnTo>
                      <a:pt x="1" y="1914"/>
                    </a:lnTo>
                    <a:lnTo>
                      <a:pt x="2" y="1922"/>
                    </a:lnTo>
                    <a:lnTo>
                      <a:pt x="5" y="1931"/>
                    </a:lnTo>
                    <a:lnTo>
                      <a:pt x="7" y="1937"/>
                    </a:lnTo>
                    <a:lnTo>
                      <a:pt x="11" y="1945"/>
                    </a:lnTo>
                    <a:lnTo>
                      <a:pt x="21" y="1957"/>
                    </a:lnTo>
                    <a:lnTo>
                      <a:pt x="32" y="1965"/>
                    </a:lnTo>
                    <a:lnTo>
                      <a:pt x="38" y="1968"/>
                    </a:lnTo>
                    <a:lnTo>
                      <a:pt x="47" y="1973"/>
                    </a:lnTo>
                    <a:lnTo>
                      <a:pt x="54" y="1974"/>
                    </a:lnTo>
                    <a:lnTo>
                      <a:pt x="63" y="1976"/>
                    </a:lnTo>
                    <a:lnTo>
                      <a:pt x="83" y="1978"/>
                    </a:lnTo>
                    <a:lnTo>
                      <a:pt x="3478" y="1978"/>
                    </a:lnTo>
                    <a:lnTo>
                      <a:pt x="3482" y="1977"/>
                    </a:lnTo>
                    <a:lnTo>
                      <a:pt x="3487" y="1977"/>
                    </a:lnTo>
                    <a:lnTo>
                      <a:pt x="3492" y="1976"/>
                    </a:lnTo>
                    <a:lnTo>
                      <a:pt x="3497" y="1976"/>
                    </a:lnTo>
                    <a:lnTo>
                      <a:pt x="3505" y="1974"/>
                    </a:lnTo>
                    <a:lnTo>
                      <a:pt x="3509" y="1973"/>
                    </a:lnTo>
                    <a:lnTo>
                      <a:pt x="3514" y="1973"/>
                    </a:lnTo>
                    <a:lnTo>
                      <a:pt x="3521" y="1968"/>
                    </a:lnTo>
                    <a:lnTo>
                      <a:pt x="3524" y="1966"/>
                    </a:lnTo>
                    <a:lnTo>
                      <a:pt x="3528" y="1965"/>
                    </a:lnTo>
                    <a:lnTo>
                      <a:pt x="3534" y="1961"/>
                    </a:lnTo>
                    <a:lnTo>
                      <a:pt x="3540" y="1957"/>
                    </a:lnTo>
                    <a:lnTo>
                      <a:pt x="3544" y="1951"/>
                    </a:lnTo>
                    <a:lnTo>
                      <a:pt x="3549" y="1945"/>
                    </a:lnTo>
                    <a:lnTo>
                      <a:pt x="3550" y="1940"/>
                    </a:lnTo>
                    <a:lnTo>
                      <a:pt x="3552" y="1937"/>
                    </a:lnTo>
                    <a:lnTo>
                      <a:pt x="3556" y="1931"/>
                    </a:lnTo>
                    <a:lnTo>
                      <a:pt x="3556" y="1926"/>
                    </a:lnTo>
                    <a:lnTo>
                      <a:pt x="3557" y="1922"/>
                    </a:lnTo>
                    <a:lnTo>
                      <a:pt x="3559" y="1914"/>
                    </a:lnTo>
                    <a:lnTo>
                      <a:pt x="3559" y="1908"/>
                    </a:lnTo>
                    <a:lnTo>
                      <a:pt x="3560" y="1904"/>
                    </a:lnTo>
                    <a:lnTo>
                      <a:pt x="3560" y="1899"/>
                    </a:lnTo>
                    <a:lnTo>
                      <a:pt x="3561" y="1895"/>
                    </a:lnTo>
                    <a:lnTo>
                      <a:pt x="3561" y="0"/>
                    </a:lnTo>
                    <a:lnTo>
                      <a:pt x="0" y="0"/>
                    </a:lnTo>
                    <a:lnTo>
                      <a:pt x="0" y="1895"/>
                    </a:lnTo>
                    <a:close/>
                  </a:path>
                </a:pathLst>
              </a:custGeom>
              <a:solidFill>
                <a:srgbClr val="EBD8A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" name="Line 143"/>
              <p:cNvSpPr>
                <a:spLocks noChangeShapeType="1"/>
              </p:cNvSpPr>
              <p:nvPr/>
            </p:nvSpPr>
            <p:spPr bwMode="auto">
              <a:xfrm>
                <a:off x="3124" y="3754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" name="Line 144"/>
              <p:cNvSpPr>
                <a:spLocks noChangeShapeType="1"/>
              </p:cNvSpPr>
              <p:nvPr/>
            </p:nvSpPr>
            <p:spPr bwMode="auto">
              <a:xfrm>
                <a:off x="3124" y="3718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" name="Line 145"/>
              <p:cNvSpPr>
                <a:spLocks noChangeShapeType="1"/>
              </p:cNvSpPr>
              <p:nvPr/>
            </p:nvSpPr>
            <p:spPr bwMode="auto">
              <a:xfrm>
                <a:off x="3124" y="3682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" name="Line 146"/>
              <p:cNvSpPr>
                <a:spLocks noChangeShapeType="1"/>
              </p:cNvSpPr>
              <p:nvPr/>
            </p:nvSpPr>
            <p:spPr bwMode="auto">
              <a:xfrm>
                <a:off x="3168" y="3684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" name="Line 147"/>
              <p:cNvSpPr>
                <a:spLocks noChangeShapeType="1"/>
              </p:cNvSpPr>
              <p:nvPr/>
            </p:nvSpPr>
            <p:spPr bwMode="auto">
              <a:xfrm>
                <a:off x="3213" y="3684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" name="Line 148"/>
              <p:cNvSpPr>
                <a:spLocks noChangeShapeType="1"/>
              </p:cNvSpPr>
              <p:nvPr/>
            </p:nvSpPr>
            <p:spPr bwMode="auto">
              <a:xfrm>
                <a:off x="3257" y="3684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" name="Group 149"/>
          <p:cNvGrpSpPr>
            <a:grpSpLocks/>
          </p:cNvGrpSpPr>
          <p:nvPr/>
        </p:nvGrpSpPr>
        <p:grpSpPr bwMode="auto">
          <a:xfrm>
            <a:off x="4419600" y="3141663"/>
            <a:ext cx="838200" cy="762000"/>
            <a:chOff x="2880" y="1819"/>
            <a:chExt cx="528" cy="480"/>
          </a:xfrm>
        </p:grpSpPr>
        <p:sp>
          <p:nvSpPr>
            <p:cNvPr id="3102" name="AutoShape 150"/>
            <p:cNvSpPr>
              <a:spLocks noChangeArrowheads="1"/>
            </p:cNvSpPr>
            <p:nvPr/>
          </p:nvSpPr>
          <p:spPr bwMode="gray">
            <a:xfrm>
              <a:off x="2880" y="1819"/>
              <a:ext cx="528" cy="480"/>
            </a:xfrm>
            <a:prstGeom prst="can">
              <a:avLst>
                <a:gd name="adj" fmla="val 25000"/>
              </a:avLst>
            </a:prstGeom>
            <a:solidFill>
              <a:schemeClr val="folHlink"/>
            </a:solidFill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151"/>
            <p:cNvSpPr txBox="1">
              <a:spLocks noChangeArrowheads="1"/>
            </p:cNvSpPr>
            <p:nvPr/>
          </p:nvSpPr>
          <p:spPr bwMode="gray">
            <a:xfrm>
              <a:off x="2926" y="1914"/>
              <a:ext cx="436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chemeClr val="bg1"/>
                  </a:solidFill>
                  <a:latin typeface="Verdana" pitchFamily="34" charset="0"/>
                  <a:ea typeface="MS PGothic" charset="-128"/>
                  <a:cs typeface="Arial" pitchFamily="34" charset="0"/>
                </a:rPr>
                <a:t>csv</a:t>
              </a:r>
            </a:p>
            <a:p>
              <a:pPr algn="ctr" eaLnBrk="0" hangingPunct="0"/>
              <a:r>
                <a:rPr lang="en-US" sz="1600" b="1">
                  <a:solidFill>
                    <a:schemeClr val="bg1"/>
                  </a:solidFill>
                  <a:latin typeface="Verdana" pitchFamily="34" charset="0"/>
                  <a:ea typeface="MS PGothic" charset="-128"/>
                  <a:cs typeface="Arial" pitchFamily="34" charset="0"/>
                </a:rPr>
                <a:t>data</a:t>
              </a:r>
            </a:p>
          </p:txBody>
        </p:sp>
      </p:grpSp>
      <p:sp>
        <p:nvSpPr>
          <p:cNvPr id="3101" name="Text Box 152"/>
          <p:cNvSpPr txBox="1">
            <a:spLocks noChangeArrowheads="1"/>
          </p:cNvSpPr>
          <p:nvPr/>
        </p:nvSpPr>
        <p:spPr bwMode="auto">
          <a:xfrm>
            <a:off x="7124700" y="2395538"/>
            <a:ext cx="125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>
                <a:solidFill>
                  <a:schemeClr val="bg1"/>
                </a:solidFill>
                <a:latin typeface="Verdana" pitchFamily="34" charset="0"/>
                <a:ea typeface="MS PGothic" charset="-128"/>
                <a:cs typeface="Arial" pitchFamily="34" charset="0"/>
              </a:rPr>
              <a:t>Production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Benefits of the Data Lab</a:t>
            </a:r>
          </a:p>
        </p:txBody>
      </p:sp>
      <p:graphicFrame>
        <p:nvGraphicFramePr>
          <p:cNvPr id="252931" name="Group 3"/>
          <p:cNvGraphicFramePr>
            <a:graphicFrameLocks noGrp="1"/>
          </p:cNvGraphicFramePr>
          <p:nvPr/>
        </p:nvGraphicFramePr>
        <p:xfrm>
          <a:off x="242888" y="1362075"/>
          <a:ext cx="8678862" cy="5163185"/>
        </p:xfrm>
        <a:graphic>
          <a:graphicData uri="http://schemas.openxmlformats.org/drawingml/2006/table">
            <a:tbl>
              <a:tblPr/>
              <a:tblGrid>
                <a:gridCol w="3937000"/>
                <a:gridCol w="4741862"/>
              </a:tblGrid>
              <a:tr h="682625">
                <a:tc>
                  <a:txBody>
                    <a:bodyPr/>
                    <a:lstStyle/>
                    <a:p>
                      <a:pPr marL="119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Benefits from a Business User perspective: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19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Benefits from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IT’s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perspective: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059238">
                <a:tc>
                  <a:txBody>
                    <a:bodyPr/>
                    <a:lstStyle/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Independence</a:t>
                      </a:r>
                    </a:p>
                    <a:p>
                      <a:pPr marL="463550" marR="0" lvl="1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&gt;"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Power user self provision to quickly create a data lab environment</a:t>
                      </a:r>
                    </a:p>
                    <a:p>
                      <a:pPr marL="463550" marR="0" lvl="1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&gt;"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Self service analytics to leverage your existing BI and Statistical tools</a:t>
                      </a:r>
                    </a:p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Efficiency</a:t>
                      </a:r>
                    </a:p>
                    <a:p>
                      <a:pPr marL="463550" marR="0" lvl="1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&gt;"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No hardware or software procurement</a:t>
                      </a:r>
                    </a:p>
                    <a:p>
                      <a:pPr marL="463550" marR="0" lvl="1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&gt;"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Join directly to EDW data to eliminate unnecessary data movement.</a:t>
                      </a:r>
                    </a:p>
                    <a:p>
                      <a:pPr marL="463550" marR="0" lvl="1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&gt;"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Reduces dependency on IT</a:t>
                      </a:r>
                    </a:p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Speed</a:t>
                      </a:r>
                    </a:p>
                    <a:p>
                      <a:pPr marL="463550" marR="0" lvl="1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&gt;"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Employ CPU of EDW for an order of magnitude different in processing time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Simple</a:t>
                      </a:r>
                    </a:p>
                    <a:p>
                      <a:pPr marL="463550" marR="0" lvl="1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&gt;"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Centralizes management of Analytic environment within Teradata</a:t>
                      </a:r>
                    </a:p>
                    <a:p>
                      <a:pPr marL="463550" marR="0" lvl="1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&gt;"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Simplifies promotion of applications and data</a:t>
                      </a:r>
                    </a:p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Controlled</a:t>
                      </a:r>
                    </a:p>
                    <a:p>
                      <a:pPr marL="463550" marR="0" lvl="1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&gt;"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Workload management to minimize impact to production warehouse</a:t>
                      </a:r>
                    </a:p>
                    <a:p>
                      <a:pPr marL="463550" marR="0" lvl="1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&gt;"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Security controls maintained</a:t>
                      </a:r>
                    </a:p>
                    <a:p>
                      <a:pPr marL="463550" marR="0" lvl="1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&gt;"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Set pre-defined lifecycle and size limitations</a:t>
                      </a:r>
                    </a:p>
                    <a:p>
                      <a:pPr marL="168275" marR="0" lvl="0" indent="-1682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Cost</a:t>
                      </a:r>
                    </a:p>
                    <a:p>
                      <a:pPr marL="463550" marR="0" lvl="1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&gt;"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Reduces consumption of system resources (node, disk I/O, and network) by eliminating unnecessary data movement</a:t>
                      </a:r>
                    </a:p>
                    <a:p>
                      <a:pPr marL="463550" marR="0" lvl="1" indent="-180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Char char="&gt;"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Gulim" pitchFamily="34" charset="-127"/>
                        </a:rPr>
                        <a:t>Eliminates shadow IT and personal external data marts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SQL Tips and Tricks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Aggregate functions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Analytical functions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Build a real life example that links engine removal events with shop visits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Review DBC structure and some useful queries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Review DBQL structure and how to find old queries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Example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8184547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05800" y="3124200"/>
            <a:ext cx="685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15,768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56250"/>
          <a:stretch>
            <a:fillRect/>
          </a:stretch>
        </p:blipFill>
        <p:spPr bwMode="auto">
          <a:xfrm>
            <a:off x="210743" y="381001"/>
            <a:ext cx="8628457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429000"/>
            <a:ext cx="440497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ADEM Example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SQL Assistant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Navigation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Adding databases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Executing queries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Additional functions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History Tab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Options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Import / Export functionality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Help -&gt; Query Builder</a:t>
            </a: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200" b="1" dirty="0" smtClean="0">
                <a:latin typeface="Calibri" pitchFamily="34" charset="0"/>
                <a:cs typeface="Calibri" pitchFamily="34" charset="0"/>
                <a:hlinkClick r:id="rId2" action="ppaction://hlinkfile"/>
              </a:rPr>
              <a:t>Teradata SQL Assistant for Microsoft Windows User Guide.pdf</a:t>
            </a:r>
            <a:endParaRPr lang="en-US" sz="22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Tables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3852"/>
            <a:ext cx="7848600" cy="38401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Kinds of Tables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SET (does not allow duplicate rows)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MULTISET (allows duplicate rows)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Data protection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FALLBACK (creates a duplicate record to be used if he primary becomes unavailable)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JOURNAL provides data protection through system-generated BEFORE- and AFTER-journals that contain the before and after images of data that changes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CHECKSUM (implements disk I/O integrity checking of primary table data rows, fallback table data rows, and secondary index </a:t>
            </a:r>
            <a:r>
              <a:rPr lang="en-US" sz="1800" dirty="0" err="1" smtClean="0">
                <a:latin typeface="Calibri" pitchFamily="34" charset="0"/>
                <a:cs typeface="Calibri" pitchFamily="34" charset="0"/>
              </a:rPr>
              <a:t>subtable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rows at various user-specified or system-wide levels.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986252"/>
            <a:ext cx="7848600" cy="1591853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6764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Primary Index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Class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1940</Words>
  <Application>Microsoft Office PowerPoint</Application>
  <PresentationFormat>On-screen Show (4:3)</PresentationFormat>
  <Paragraphs>342</Paragraphs>
  <Slides>29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Classic</vt:lpstr>
      <vt:lpstr>Day 2 – Teradata Optimization</vt:lpstr>
      <vt:lpstr>Resources</vt:lpstr>
      <vt:lpstr>Example</vt:lpstr>
      <vt:lpstr>Slide 4</vt:lpstr>
      <vt:lpstr>Slide 5</vt:lpstr>
      <vt:lpstr>Slide 6</vt:lpstr>
      <vt:lpstr>SQL Assistant</vt:lpstr>
      <vt:lpstr>Tables</vt:lpstr>
      <vt:lpstr>Primary Index</vt:lpstr>
      <vt:lpstr>Slide 10</vt:lpstr>
      <vt:lpstr>Slide 11</vt:lpstr>
      <vt:lpstr>Slide 12</vt:lpstr>
      <vt:lpstr>Slide 13</vt:lpstr>
      <vt:lpstr>Statistics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Compression</vt:lpstr>
      <vt:lpstr>Slide 25</vt:lpstr>
      <vt:lpstr>Data Labs</vt:lpstr>
      <vt:lpstr>Teradata Data Lab</vt:lpstr>
      <vt:lpstr>Benefits of the Data Lab</vt:lpstr>
      <vt:lpstr>SQL Tips and Tricks</vt:lpstr>
    </vt:vector>
  </TitlesOfParts>
  <Company>United Technologies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– Teradata Optimization</dc:title>
  <dc:creator>CSC</dc:creator>
  <cp:lastModifiedBy>CSC</cp:lastModifiedBy>
  <cp:revision>16</cp:revision>
  <dcterms:created xsi:type="dcterms:W3CDTF">2013-02-28T15:46:25Z</dcterms:created>
  <dcterms:modified xsi:type="dcterms:W3CDTF">2013-03-05T05:23:57Z</dcterms:modified>
</cp:coreProperties>
</file>