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Nunito"/>
      <p:regular r:id="rId20"/>
      <p:bold r:id="rId21"/>
      <p:italic r:id="rId22"/>
      <p:boldItalic r:id="rId23"/>
    </p:embeddedFont>
    <p:embeddedFont>
      <p:font typeface="Maven Pro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regular.fntdata"/><Relationship Id="rId22" Type="http://schemas.openxmlformats.org/officeDocument/2006/relationships/font" Target="fonts/Nunito-italic.fntdata"/><Relationship Id="rId21" Type="http://schemas.openxmlformats.org/officeDocument/2006/relationships/font" Target="fonts/Nunito-bold.fntdata"/><Relationship Id="rId24" Type="http://schemas.openxmlformats.org/officeDocument/2006/relationships/font" Target="fonts/MavenPro-regular.fntdata"/><Relationship Id="rId23" Type="http://schemas.openxmlformats.org/officeDocument/2006/relationships/font" Target="fonts/Nunito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MavenPr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Shape 3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gather pattern = Eine menge an Adressen bzw. Indize eines Arrays und man erhält ein Array mit Ergebnissen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Shape 3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Shape 3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Shape 3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Shape 3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de" sz="1200">
                <a:solidFill>
                  <a:srgbClr val="24292E"/>
                </a:solidFill>
              </a:rPr>
              <a:t>Image tile can be cached to shared memory</a:t>
            </a:r>
            <a:endParaRPr sz="1200">
              <a:solidFill>
                <a:srgbClr val="24292E"/>
              </a:solidFill>
            </a:endParaRP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de" sz="1200">
                <a:solidFill>
                  <a:srgbClr val="24292E"/>
                </a:solidFill>
              </a:rPr>
              <a:t>Each output pixel must have access to neighboring pixels within certain radius R</a:t>
            </a:r>
            <a:endParaRPr sz="1200">
              <a:solidFill>
                <a:srgbClr val="24292E"/>
              </a:solidFill>
            </a:endParaRP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de" sz="1200">
                <a:solidFill>
                  <a:srgbClr val="24292E"/>
                </a:solidFill>
              </a:rPr>
              <a:t>This means tiles in shared memory must be expanded with an apron that contains neighboring pixels</a:t>
            </a:r>
            <a:endParaRPr sz="1200">
              <a:solidFill>
                <a:srgbClr val="24292E"/>
              </a:solidFill>
            </a:endParaRP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de" sz="1200">
                <a:solidFill>
                  <a:srgbClr val="24292E"/>
                </a:solidFill>
              </a:rPr>
              <a:t>Only pixels within the apron write results.The remaining threads do nothing</a:t>
            </a:r>
            <a:endParaRPr sz="1200">
              <a:solidFill>
                <a:srgbClr val="24292E"/>
              </a:solidFill>
            </a:endParaRPr>
          </a:p>
          <a:p>
            <a:pPr indent="0" lvl="0" marL="0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Shape 3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Shape 2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Shape 3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Numba ermöglicht es deine Applikationen direkt mit python code performanter zu machen.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Mit ein paar Annotations, Mathematik </a:t>
            </a:r>
            <a:r>
              <a:rPr lang="de"/>
              <a:t>orientierten</a:t>
            </a:r>
            <a:r>
              <a:rPr lang="de"/>
              <a:t> Code und einigen Arrays, können Applikationen geschrieben werden, die just-in-time kompiliert werden und ähnlich Performant wie C, C++ oder Fortan applikationen sind.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Optimierter Code mit LLVM compiler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Shape 3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eigentliche Grund numba zu verwenden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Shape 3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Shape 3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Shape 3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Shape 11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Shape 1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Shape 13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Shape 14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Shape 15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Shape 16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Shape 17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Shape 18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Shape 19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Shape 20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Shape 2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Shape 23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Shape 24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Shape 27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Shape 29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Shape 30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Shape 3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Shape 33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Shape 34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Shape 36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Shape 37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Shape 38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Shape 39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Shape 40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Shape 46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Shape 142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Shape 143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Shape 144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Shape 145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Shape 146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Shape 147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Shape 148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Shape 149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Shape 150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Shape 15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Shape 152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Shape 15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Shape 154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Shape 155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Shape 156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Shape 157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Shape 158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Shape 159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Shape 160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Shape 16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Shape 162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Shape 163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Shape 164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Shape 165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Shape 166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Shape 167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Shape 170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Shape 172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Shape 173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Shape 174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Shape 175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Shape 177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Shape 178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Shape 179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Shape 180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Shape 18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Shape 182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Shape 183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Shape 184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Shape 185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Shape 186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Shape 187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Shape 188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Shape 189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Shape 190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Shape 19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Shape 192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Shape 193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Shape 194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Shape 195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Shape 196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Shape 197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Shape 198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Shape 199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Shape 200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Shape 20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Shape 202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Shape 203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Shape 204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Shape 205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Shape 206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Shape 207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Shape 208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Shape 209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Shape 210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Shape 2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Shape 212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Shape 213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Shape 214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Shape 215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Shape 216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Shape 217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Shape 218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Shape 219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Shape 220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Shape 22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Shape 222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Shape 223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Shape 224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Shape 225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Shape 226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Shape 227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Shape 228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Shape 229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Shape 230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Shape 23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Shape 232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Shape 233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Shape 234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Shape 235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Shape 236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Shape 237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Shape 238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Shape 239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Shape 240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Shape 24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Shape 242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Shape 243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Shape 244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Shape 245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Shape 246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Shape 247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Shape 248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Shape 249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Shape 250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Shape 25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Shape 252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Shape 253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Shape 254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Shape 255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Shape 256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Shape 257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Shape 258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Shape 259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Shape 260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Shape 26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Shape 262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Shape 263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Shape 264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Shape 265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Shape 266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Shape 267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Shape 268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Shape 27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Shape 50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Shape 51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Shape 52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Shape 5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Shape 54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Shape 55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Shape 56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Shape 57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Shape 58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Shape 59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Shape 60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Shape 61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Shape 62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Shape 6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Shape 64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Shape 70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Shape 71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Shape 72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Shape 7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Shape 75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Shape 76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Shape 77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Shape 78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Shape 79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Shape 80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Shape 81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Shape 82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Shape 8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Shape 8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Shape 8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Shape 9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Shape 10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Shape 10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Shape 109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Shape 113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Shape 114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Shape 115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Shape 116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Shape 117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Shape 11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Shape 119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Shape 1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Shape 121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Shape 122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Shape 123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Shape 124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Shape 12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Shape 12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Shape 131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Shape 132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Shape 133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Shape 136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Shape 13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Shape 139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CUDA GPU Programmierung</a:t>
            </a:r>
            <a:endParaRPr/>
          </a:p>
        </p:txBody>
      </p:sp>
      <p:sp>
        <p:nvSpPr>
          <p:cNvPr id="278" name="Shape 278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Matthias Weiss, Florian Jäger, Martin Wölfer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Stencils</a:t>
            </a:r>
            <a:r>
              <a:rPr lang="de"/>
              <a:t> in CUDA</a:t>
            </a:r>
            <a:endParaRPr/>
          </a:p>
        </p:txBody>
      </p:sp>
      <p:sp>
        <p:nvSpPr>
          <p:cNvPr id="337" name="Shape 33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11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Zu deutsch ‘Schablone’</a:t>
            </a:r>
            <a:endParaRPr/>
          </a:p>
          <a:p>
            <a:pPr indent="-3111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Erweiterung des Gather Patterns</a:t>
            </a:r>
            <a:endParaRPr/>
          </a:p>
          <a:p>
            <a:pPr indent="-3111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Gather pattern nimmt Anzahl an Speicheradressen (bzw. Array Indize) und macht daraus ein Array an Ergebnissen</a:t>
            </a:r>
            <a:endParaRPr/>
          </a:p>
          <a:p>
            <a:pPr indent="-3111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Das Stencil Pattern ist für einen </a:t>
            </a:r>
            <a:r>
              <a:rPr lang="de"/>
              <a:t>spezielleren</a:t>
            </a:r>
            <a:r>
              <a:rPr lang="de"/>
              <a:t> Anwendungsfall</a:t>
            </a:r>
            <a:endParaRPr/>
          </a:p>
          <a:p>
            <a:pPr indent="-3111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Es gibt ein Input-Array und ein Offset-Array, welches bestimmte Indize oder Speicheradressen um einen Wert ‘verschiebt’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Stencils in CUDA</a:t>
            </a:r>
            <a:endParaRPr/>
          </a:p>
        </p:txBody>
      </p:sp>
      <p:sp>
        <p:nvSpPr>
          <p:cNvPr id="343" name="Shape 34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11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Beispiel:</a:t>
            </a:r>
            <a:endParaRPr/>
          </a:p>
          <a:p>
            <a:pPr indent="-29845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Input Array, A: 	Gefüllt mit Werten</a:t>
            </a:r>
            <a:endParaRPr/>
          </a:p>
          <a:p>
            <a:pPr indent="-29845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Offset Array, P: 	</a:t>
            </a:r>
            <a:r>
              <a:rPr lang="de"/>
              <a:t>{(0,0),(-1,0),(1,0),(0,-1),(0,1)}</a:t>
            </a:r>
            <a:endParaRPr/>
          </a:p>
          <a:p>
            <a:pPr indent="-29845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Output Array, B: 	Hat eine Output location [2,2]</a:t>
            </a:r>
            <a:br>
              <a:rPr lang="de"/>
            </a:br>
            <a:r>
              <a:rPr lang="de"/>
              <a:t>			Evaluierung für diese Stelle:</a:t>
            </a:r>
            <a:br>
              <a:rPr lang="de"/>
            </a:br>
            <a:r>
              <a:rPr lang="de"/>
              <a:t>			{A[2,2]+A[1,2]+A[3,2]+[2,1]+A[2,3]}</a:t>
            </a:r>
            <a:endParaRPr/>
          </a:p>
          <a:p>
            <a:pPr indent="-3111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Pattern oft verwendet für Bildverarbeitung und Simulationen</a:t>
            </a:r>
            <a:endParaRPr/>
          </a:p>
          <a:p>
            <a:pPr indent="-3111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=&gt; CUDA Turbostream Projekt</a:t>
            </a:r>
            <a:endParaRPr/>
          </a:p>
          <a:p>
            <a:pPr indent="-3111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Simulation von Windfluss bei starken Turbinen und Turbos</a:t>
            </a:r>
            <a:endParaRPr/>
          </a:p>
        </p:txBody>
      </p:sp>
      <p:pic>
        <p:nvPicPr>
          <p:cNvPr id="344" name="Shape 3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0775" y="429175"/>
            <a:ext cx="2095500" cy="20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Stencils in Numba</a:t>
            </a:r>
            <a:endParaRPr/>
          </a:p>
        </p:txBody>
      </p:sp>
      <p:sp>
        <p:nvSpPr>
          <p:cNvPr id="350" name="Shape 35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Stencils können ganze einfach mit dem @stencil Decorator erstellt werden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Beispiel: </a:t>
            </a:r>
            <a:endParaRPr/>
          </a:p>
          <a:p>
            <a: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t/>
            </a:r>
            <a:endParaRPr/>
          </a:p>
        </p:txBody>
      </p:sp>
      <p:pic>
        <p:nvPicPr>
          <p:cNvPr id="351" name="Shape 3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2472" y="2572825"/>
            <a:ext cx="6345125" cy="118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Stencils in Numba</a:t>
            </a:r>
            <a:endParaRPr/>
          </a:p>
        </p:txBody>
      </p:sp>
      <p:pic>
        <p:nvPicPr>
          <p:cNvPr id="357" name="Shape 3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64612"/>
            <a:ext cx="3535650" cy="226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Shape 3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2725" y="1864600"/>
            <a:ext cx="4761265" cy="2264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9" name="Shape 359"/>
          <p:cNvCxnSpPr>
            <a:stCxn id="357" idx="3"/>
            <a:endCxn id="358" idx="1"/>
          </p:cNvCxnSpPr>
          <p:nvPr/>
        </p:nvCxnSpPr>
        <p:spPr>
          <a:xfrm>
            <a:off x="3535650" y="2997050"/>
            <a:ext cx="84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60" name="Shape 360"/>
          <p:cNvSpPr txBox="1"/>
          <p:nvPr/>
        </p:nvSpPr>
        <p:spPr>
          <a:xfrm>
            <a:off x="812625" y="4129475"/>
            <a:ext cx="1910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int64</a:t>
            </a:r>
            <a:endParaRPr/>
          </a:p>
        </p:txBody>
      </p:sp>
      <p:sp>
        <p:nvSpPr>
          <p:cNvPr id="361" name="Shape 361"/>
          <p:cNvSpPr txBox="1"/>
          <p:nvPr/>
        </p:nvSpPr>
        <p:spPr>
          <a:xfrm>
            <a:off x="5808163" y="4129475"/>
            <a:ext cx="1910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float</a:t>
            </a:r>
            <a:r>
              <a:rPr lang="de"/>
              <a:t>64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Beispiel: Bildfilter</a:t>
            </a:r>
            <a:endParaRPr/>
          </a:p>
        </p:txBody>
      </p:sp>
      <p:sp>
        <p:nvSpPr>
          <p:cNvPr id="367" name="Shape 36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68" name="Shape 3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5250" y="1501475"/>
            <a:ext cx="4947674" cy="334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DANKE FÜR IHRE AUFMERKSAMKEIT!</a:t>
            </a:r>
            <a:endParaRPr/>
          </a:p>
        </p:txBody>
      </p:sp>
      <p:sp>
        <p:nvSpPr>
          <p:cNvPr id="374" name="Shape 37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Inhaltsverzeichnis</a:t>
            </a:r>
            <a:endParaRPr/>
          </a:p>
        </p:txBody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1303800" y="1597875"/>
            <a:ext cx="7030500" cy="254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CUDA</a:t>
            </a:r>
            <a:endParaRPr/>
          </a:p>
          <a:p>
            <a:pPr indent="-311150" lvl="0" marL="457200" rtl="0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PyCuda</a:t>
            </a:r>
            <a:endParaRPr/>
          </a:p>
          <a:p>
            <a:pPr indent="-311150" lvl="0" marL="457200" rtl="0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Numba</a:t>
            </a:r>
            <a:endParaRPr/>
          </a:p>
          <a:p>
            <a:pPr indent="-311150" lvl="0" marL="457200" rtl="0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@jit decorator</a:t>
            </a:r>
            <a:endParaRPr/>
          </a:p>
          <a:p>
            <a:pPr indent="-298450" lvl="1" marL="914400" rtl="0">
              <a:spcBef>
                <a:spcPts val="100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Beispiel Brute Force</a:t>
            </a:r>
            <a:endParaRPr/>
          </a:p>
          <a:p>
            <a:pPr indent="-311150" lvl="0" marL="457200" rtl="0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Stencil pattern</a:t>
            </a:r>
            <a:endParaRPr/>
          </a:p>
          <a:p>
            <a:pPr indent="-298450" lvl="1" marL="914400" rtl="0">
              <a:spcBef>
                <a:spcPts val="100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Beispiel Bildfilter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CUDA</a:t>
            </a:r>
            <a:endParaRPr/>
          </a:p>
        </p:txBody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Compute Unified Device Architecture</a:t>
            </a:r>
            <a:endParaRPr/>
          </a:p>
          <a:p>
            <a:pPr indent="-311150" lvl="0" marL="457200" rtl="0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API von Nvidia</a:t>
            </a:r>
            <a:endParaRPr/>
          </a:p>
          <a:p>
            <a:pPr indent="-311150" lvl="0" marL="4572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leichterer Einstieg wegen Sprachunterstützung</a:t>
            </a:r>
            <a:endParaRPr/>
          </a:p>
          <a:p>
            <a:pPr indent="-311150" lvl="0" marL="4572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funktioniert mit C,C++</a:t>
            </a:r>
            <a:endParaRPr/>
          </a:p>
          <a:p>
            <a:pPr indent="-311150" lvl="0" marL="4572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Nachteil: funktioniert nur auf Nvidia-GPUs</a:t>
            </a:r>
            <a:endParaRPr/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91" name="Shape 2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4950" y="2601313"/>
            <a:ext cx="2739625" cy="165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PyCUDA</a:t>
            </a:r>
            <a:endParaRPr/>
          </a:p>
        </p:txBody>
      </p:sp>
      <p:sp>
        <p:nvSpPr>
          <p:cNvPr id="297" name="Shape 29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basiert auf CUDA C++ API</a:t>
            </a:r>
            <a:endParaRPr/>
          </a:p>
          <a:p>
            <a:pPr indent="-311150" lvl="0" marL="457200" rtl="0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wandelt CUDA Exceptions in Python um</a:t>
            </a:r>
            <a:endParaRPr/>
          </a:p>
          <a:p>
            <a:pPr indent="-311150" lvl="0" marL="457200" rtl="0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leider veraltet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Numba</a:t>
            </a:r>
            <a:endParaRPr/>
          </a:p>
        </p:txBody>
      </p:sp>
      <p:sp>
        <p:nvSpPr>
          <p:cNvPr id="303" name="Shape 30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11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Python</a:t>
            </a:r>
            <a:endParaRPr/>
          </a:p>
          <a:p>
            <a:pPr indent="-3111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Just-in-time Kompilierung</a:t>
            </a:r>
            <a:endParaRPr/>
          </a:p>
          <a:p>
            <a:pPr indent="-3111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Mathe orientierter Code und viele Arrays</a:t>
            </a:r>
            <a:endParaRPr/>
          </a:p>
          <a:p>
            <a:pPr indent="-3111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Annotations</a:t>
            </a:r>
            <a:endParaRPr/>
          </a:p>
          <a:p>
            <a:pPr indent="-31115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Funktioniert mit dem LLVM compiler</a:t>
            </a:r>
            <a:endParaRPr/>
          </a:p>
        </p:txBody>
      </p:sp>
      <p:pic>
        <p:nvPicPr>
          <p:cNvPr id="304" name="Shape 3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3763" y="2050400"/>
            <a:ext cx="2028825" cy="15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@jit decorator in Numba</a:t>
            </a:r>
            <a:endParaRPr/>
          </a:p>
        </p:txBody>
      </p:sp>
      <p:sp>
        <p:nvSpPr>
          <p:cNvPr id="310" name="Shape 31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11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Wichtigste Funktion in Numba</a:t>
            </a:r>
            <a:endParaRPr/>
          </a:p>
          <a:p>
            <a:pPr indent="-3111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Fast jede Funktion kann automatisch optimiert werden</a:t>
            </a:r>
            <a:endParaRPr/>
          </a:p>
          <a:p>
            <a:pPr indent="-3111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2 Verschiedene Signaturen</a:t>
            </a:r>
            <a:endParaRPr/>
          </a:p>
          <a:p>
            <a:pPr indent="-29845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@jit : “Lazy Compilation”</a:t>
            </a:r>
            <a:endParaRPr/>
          </a:p>
          <a:p>
            <a:pPr indent="-29845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de"/>
              <a:t>Numba entscheidet was wie und wann optimiert werden soll</a:t>
            </a:r>
            <a:endParaRPr/>
          </a:p>
          <a:p>
            <a:pPr indent="-29845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@jit (int32(int32, int32)) : “Eager Compilation”</a:t>
            </a:r>
            <a:endParaRPr/>
          </a:p>
          <a:p>
            <a:pPr indent="-29845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de"/>
              <a:t>Es wird Numba im vorhinein mitgeteilt mit welchen Datentypen gearbeitet wird</a:t>
            </a:r>
            <a:br>
              <a:rPr lang="de"/>
            </a:br>
            <a:r>
              <a:rPr lang="de"/>
              <a:t>Der erste Typ gibt den Return typ ein</a:t>
            </a:r>
            <a:br>
              <a:rPr lang="de"/>
            </a:br>
            <a:r>
              <a:rPr lang="de"/>
              <a:t>Die anderen die Parameter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@jit decorator in Numba</a:t>
            </a:r>
            <a:endParaRPr/>
          </a:p>
        </p:txBody>
      </p:sp>
      <p:sp>
        <p:nvSpPr>
          <p:cNvPr id="316" name="Shape 316"/>
          <p:cNvSpPr txBox="1"/>
          <p:nvPr>
            <p:ph idx="1" type="body"/>
          </p:nvPr>
        </p:nvSpPr>
        <p:spPr>
          <a:xfrm>
            <a:off x="1303800" y="1644700"/>
            <a:ext cx="7030500" cy="254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11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Zusätzlich kann </a:t>
            </a:r>
            <a:r>
              <a:rPr b="1" lang="de"/>
              <a:t>nopython</a:t>
            </a:r>
            <a:r>
              <a:rPr lang="de"/>
              <a:t> Parameter angegegeben</a:t>
            </a:r>
            <a:endParaRPr/>
          </a:p>
          <a:p>
            <a:pPr indent="-29845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nopython = True</a:t>
            </a:r>
            <a:endParaRPr/>
          </a:p>
          <a:p>
            <a:pPr indent="-29845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de"/>
              <a:t>Schnell aber hat Einschränkung</a:t>
            </a:r>
            <a:endParaRPr/>
          </a:p>
          <a:p>
            <a:pPr indent="-29845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nopython = False</a:t>
            </a:r>
            <a:endParaRPr/>
          </a:p>
          <a:p>
            <a:pPr indent="-29845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de"/>
              <a:t>Langsamer aber zuverlässiger</a:t>
            </a:r>
            <a:endParaRPr/>
          </a:p>
          <a:p>
            <a:pPr indent="-3111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Beschleunigt vor allem intensive Anweisungen mit Arrays</a:t>
            </a:r>
            <a:endParaRPr/>
          </a:p>
          <a:p>
            <a:pPr indent="-3111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Just-in-Time</a:t>
            </a:r>
            <a:endParaRPr/>
          </a:p>
          <a:p>
            <a:pPr indent="-29845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Code wird nicht vor Programmbeginn kompiliert sondern während Laufzeit</a:t>
            </a:r>
            <a:endParaRPr/>
          </a:p>
          <a:p>
            <a:pPr indent="-29845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Vorteile:</a:t>
            </a:r>
            <a:endParaRPr/>
          </a:p>
          <a:p>
            <a:pPr indent="-29845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de"/>
              <a:t>Keine Verzögerung bei Programmstart</a:t>
            </a:r>
            <a:endParaRPr/>
          </a:p>
          <a:p>
            <a:pPr indent="-29845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de"/>
              <a:t>Programmteile welche nie durchlaufen werden, werden nicht kompiliert</a:t>
            </a:r>
            <a:endParaRPr/>
          </a:p>
          <a:p>
            <a:pPr indent="-29845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de"/>
              <a:t>Bytecode wird gecached und muss so nicht mehr kompiliert werden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@jit decorator in numba</a:t>
            </a:r>
            <a:endParaRPr/>
          </a:p>
        </p:txBody>
      </p:sp>
      <p:sp>
        <p:nvSpPr>
          <p:cNvPr id="322" name="Shape 32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Beispiel bubblesort:</a:t>
            </a:r>
            <a:endParaRPr/>
          </a:p>
          <a:p>
            <a:pPr indent="0" lvl="0" marL="45720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23" name="Shape 3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4075" y="2342075"/>
            <a:ext cx="6674799" cy="180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Beispiel: Brute force</a:t>
            </a:r>
            <a:endParaRPr/>
          </a:p>
        </p:txBody>
      </p:sp>
      <p:pic>
        <p:nvPicPr>
          <p:cNvPr id="329" name="Shape 3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788" y="2733263"/>
            <a:ext cx="3629025" cy="183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Shape 3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2813" y="2580875"/>
            <a:ext cx="3695700" cy="21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Shape 331"/>
          <p:cNvSpPr txBox="1"/>
          <p:nvPr/>
        </p:nvSpPr>
        <p:spPr>
          <a:xfrm>
            <a:off x="1303875" y="1342400"/>
            <a:ext cx="7030500" cy="16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Idee: Zufällig generierter String wird mittels brute force gecrackt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