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8" r:id="rId10"/>
    <p:sldId id="269" r:id="rId11"/>
    <p:sldId id="270" r:id="rId12"/>
    <p:sldId id="264" r:id="rId13"/>
    <p:sldId id="265" r:id="rId14"/>
    <p:sldId id="266" r:id="rId15"/>
    <p:sldId id="271" r:id="rId16"/>
    <p:sldId id="272" r:id="rId17"/>
    <p:sldId id="273" r:id="rId18"/>
    <p:sldId id="267"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35" autoAdjust="0"/>
    <p:restoredTop sz="79191" autoAdjust="0"/>
  </p:normalViewPr>
  <p:slideViewPr>
    <p:cSldViewPr snapToGrid="0">
      <p:cViewPr>
        <p:scale>
          <a:sx n="70" d="100"/>
          <a:sy n="70" d="100"/>
        </p:scale>
        <p:origin x="-2244" y="-55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800C17-A678-4AC9-ADAB-7B7534CCF093}" type="datetimeFigureOut">
              <a:rPr lang="de-AT" smtClean="0"/>
              <a:pPr/>
              <a:t>03.12.2017</a:t>
            </a:fld>
            <a:endParaRPr lang="de-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612282-FAB7-4B8F-9ADA-E31F3B248550}" type="slidenum">
              <a:rPr lang="de-AT" smtClean="0"/>
              <a:pPr/>
              <a:t>‹#›</a:t>
            </a:fld>
            <a:endParaRPr lang="de-AT"/>
          </a:p>
        </p:txBody>
      </p:sp>
    </p:spTree>
    <p:extLst>
      <p:ext uri="{BB962C8B-B14F-4D97-AF65-F5344CB8AC3E}">
        <p14:creationId xmlns="" xmlns:p14="http://schemas.microsoft.com/office/powerpoint/2010/main" val="2481278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smtClean="0"/>
              <a:t>Online</a:t>
            </a:r>
            <a:r>
              <a:rPr lang="de-AT" baseline="0" dirty="0" smtClean="0"/>
              <a:t>-Banking: Zahlung erfolgt nicht unmittelbar, aber es ist über </a:t>
            </a:r>
            <a:r>
              <a:rPr lang="de-AT" baseline="0" dirty="0" err="1" smtClean="0"/>
              <a:t>elekronisches</a:t>
            </a:r>
            <a:r>
              <a:rPr lang="de-AT" baseline="0" dirty="0" smtClean="0"/>
              <a:t> Medium</a:t>
            </a:r>
          </a:p>
        </p:txBody>
      </p:sp>
      <p:sp>
        <p:nvSpPr>
          <p:cNvPr id="4" name="Slide Number Placeholder 3"/>
          <p:cNvSpPr>
            <a:spLocks noGrp="1"/>
          </p:cNvSpPr>
          <p:nvPr>
            <p:ph type="sldNum" sz="quarter" idx="10"/>
          </p:nvPr>
        </p:nvSpPr>
        <p:spPr/>
        <p:txBody>
          <a:bodyPr/>
          <a:lstStyle/>
          <a:p>
            <a:fld id="{7B612282-FAB7-4B8F-9ADA-E31F3B248550}" type="slidenum">
              <a:rPr lang="de-AT" smtClean="0"/>
              <a:pPr/>
              <a:t>4</a:t>
            </a:fld>
            <a:endParaRPr lang="de-AT"/>
          </a:p>
        </p:txBody>
      </p:sp>
    </p:spTree>
    <p:extLst>
      <p:ext uri="{BB962C8B-B14F-4D97-AF65-F5344CB8AC3E}">
        <p14:creationId xmlns="" xmlns:p14="http://schemas.microsoft.com/office/powerpoint/2010/main" val="517849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smtClean="0"/>
              <a:t>Point</a:t>
            </a:r>
            <a:r>
              <a:rPr lang="de-AT" baseline="0" dirty="0" smtClean="0"/>
              <a:t> </a:t>
            </a:r>
            <a:r>
              <a:rPr lang="de-AT" baseline="0" dirty="0" err="1" smtClean="0"/>
              <a:t>of</a:t>
            </a:r>
            <a:r>
              <a:rPr lang="de-AT" baseline="0" dirty="0" smtClean="0"/>
              <a:t> </a:t>
            </a:r>
            <a:r>
              <a:rPr lang="de-AT" baseline="0" dirty="0" err="1" smtClean="0"/>
              <a:t>Sale</a:t>
            </a:r>
            <a:r>
              <a:rPr lang="de-AT" baseline="0" dirty="0" smtClean="0"/>
              <a:t>: Ort des physischen Treffens</a:t>
            </a:r>
          </a:p>
          <a:p>
            <a:r>
              <a:rPr lang="de-AT" baseline="0" dirty="0" smtClean="0"/>
              <a:t>Fernabsatz: Bezeichnung einer Zahlung über Internet, Brief oder Telefon</a:t>
            </a:r>
          </a:p>
          <a:p>
            <a:endParaRPr lang="de-AT" baseline="0" dirty="0" smtClean="0"/>
          </a:p>
          <a:p>
            <a:r>
              <a:rPr lang="de-AT" dirty="0" err="1" smtClean="0"/>
              <a:t>Macropayment</a:t>
            </a:r>
            <a:r>
              <a:rPr lang="de-AT" dirty="0" smtClean="0"/>
              <a:t>: Ab ungefähr 5€</a:t>
            </a:r>
          </a:p>
          <a:p>
            <a:r>
              <a:rPr lang="de-AT" dirty="0" err="1" smtClean="0"/>
              <a:t>Micropayment</a:t>
            </a:r>
            <a:r>
              <a:rPr lang="de-AT" dirty="0" smtClean="0"/>
              <a:t>: Ungefähr 0,05€ bis 5€ </a:t>
            </a:r>
          </a:p>
          <a:p>
            <a:r>
              <a:rPr lang="de-AT" dirty="0" err="1" smtClean="0"/>
              <a:t>Nanopayment</a:t>
            </a:r>
            <a:r>
              <a:rPr lang="de-AT" dirty="0" smtClean="0"/>
              <a:t>(auch </a:t>
            </a:r>
            <a:r>
              <a:rPr lang="de-AT" dirty="0" err="1" smtClean="0"/>
              <a:t>Millipayment</a:t>
            </a:r>
            <a:r>
              <a:rPr lang="de-AT" dirty="0" smtClean="0"/>
              <a:t>, </a:t>
            </a:r>
            <a:r>
              <a:rPr lang="de-AT" dirty="0" err="1" smtClean="0"/>
              <a:t>Minipayment</a:t>
            </a:r>
            <a:r>
              <a:rPr lang="de-AT" dirty="0" smtClean="0"/>
              <a:t> oder </a:t>
            </a:r>
            <a:r>
              <a:rPr lang="de-AT" dirty="0" err="1" smtClean="0"/>
              <a:t>Picpayment</a:t>
            </a:r>
            <a:r>
              <a:rPr lang="de-AT" dirty="0" smtClean="0"/>
              <a:t> genannt): Bis ungefähr 0,05€</a:t>
            </a:r>
          </a:p>
          <a:p>
            <a:endParaRPr lang="de-AT" dirty="0" smtClean="0"/>
          </a:p>
          <a:p>
            <a:r>
              <a:rPr lang="de-AT" dirty="0" smtClean="0"/>
              <a:t>Wiederkehrend:</a:t>
            </a:r>
            <a:r>
              <a:rPr lang="de-AT" baseline="0" dirty="0" smtClean="0"/>
              <a:t> Mehr Vertrauen für Verkäufer gegenüber </a:t>
            </a:r>
            <a:r>
              <a:rPr lang="de-AT" baseline="0" dirty="0" err="1" smtClean="0"/>
              <a:t>Kaufer</a:t>
            </a:r>
            <a:r>
              <a:rPr lang="de-AT" baseline="0" dirty="0" smtClean="0"/>
              <a:t> und mehr Registrierungsaufwand auf sich nehmend</a:t>
            </a:r>
          </a:p>
          <a:p>
            <a:endParaRPr lang="de-AT" baseline="0" dirty="0" smtClean="0"/>
          </a:p>
          <a:p>
            <a:endParaRPr lang="de-AT" dirty="0" smtClean="0"/>
          </a:p>
        </p:txBody>
      </p:sp>
      <p:sp>
        <p:nvSpPr>
          <p:cNvPr id="4" name="Slide Number Placeholder 3"/>
          <p:cNvSpPr>
            <a:spLocks noGrp="1"/>
          </p:cNvSpPr>
          <p:nvPr>
            <p:ph type="sldNum" sz="quarter" idx="10"/>
          </p:nvPr>
        </p:nvSpPr>
        <p:spPr/>
        <p:txBody>
          <a:bodyPr/>
          <a:lstStyle/>
          <a:p>
            <a:fld id="{7B612282-FAB7-4B8F-9ADA-E31F3B248550}" type="slidenum">
              <a:rPr lang="de-AT" smtClean="0"/>
              <a:pPr/>
              <a:t>5</a:t>
            </a:fld>
            <a:endParaRPr lang="de-AT"/>
          </a:p>
        </p:txBody>
      </p:sp>
    </p:spTree>
    <p:extLst>
      <p:ext uri="{BB962C8B-B14F-4D97-AF65-F5344CB8AC3E}">
        <p14:creationId xmlns="" xmlns:p14="http://schemas.microsoft.com/office/powerpoint/2010/main" val="3568757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smtClean="0"/>
              <a:t>Transaktionskontrolle: Es </a:t>
            </a:r>
            <a:r>
              <a:rPr lang="de-AT" dirty="0" err="1" smtClean="0"/>
              <a:t>muss</a:t>
            </a:r>
            <a:r>
              <a:rPr lang="de-AT" dirty="0" smtClean="0"/>
              <a:t> sicher gestellt werden, </a:t>
            </a:r>
            <a:r>
              <a:rPr lang="de-AT" dirty="0" err="1" smtClean="0"/>
              <a:t>dass</a:t>
            </a:r>
            <a:r>
              <a:rPr lang="de-AT" dirty="0" smtClean="0"/>
              <a:t> eine Transaktion immer erfolgreich durchgeführt wird. Bei unerwarteten Störungen, </a:t>
            </a:r>
            <a:r>
              <a:rPr lang="de-AT" dirty="0" err="1" smtClean="0"/>
              <a:t>muss</a:t>
            </a:r>
            <a:r>
              <a:rPr lang="de-AT" dirty="0" smtClean="0"/>
              <a:t> </a:t>
            </a:r>
            <a:r>
              <a:rPr lang="de-AT" dirty="0" err="1" smtClean="0"/>
              <a:t>einrollbackd</a:t>
            </a:r>
            <a:r>
              <a:rPr lang="de-AT" dirty="0" smtClean="0"/>
              <a:t> </a:t>
            </a:r>
            <a:r>
              <a:rPr lang="de-AT" dirty="0" err="1" smtClean="0"/>
              <a:t>urchgeführt</a:t>
            </a:r>
            <a:r>
              <a:rPr lang="de-AT" dirty="0" smtClean="0"/>
              <a:t> werden. Es darf keine </a:t>
            </a:r>
            <a:r>
              <a:rPr lang="de-AT" dirty="0" err="1" smtClean="0"/>
              <a:t>unberechte</a:t>
            </a:r>
            <a:r>
              <a:rPr lang="de-AT" dirty="0" smtClean="0"/>
              <a:t> Transaktion durchgeführt werden </a:t>
            </a:r>
          </a:p>
          <a:p>
            <a:r>
              <a:rPr lang="de-AT" dirty="0" err="1" smtClean="0"/>
              <a:t>Authentizierung</a:t>
            </a:r>
            <a:r>
              <a:rPr lang="de-AT" dirty="0" smtClean="0"/>
              <a:t>: Es </a:t>
            </a:r>
            <a:r>
              <a:rPr lang="de-AT" dirty="0" err="1" smtClean="0"/>
              <a:t>muss</a:t>
            </a:r>
            <a:r>
              <a:rPr lang="de-AT" dirty="0" smtClean="0"/>
              <a:t> so schwer wie möglich gemacht werden den Kunden zu imitieren und auf dessen Kosten eine Zahlung durchzuführen</a:t>
            </a:r>
          </a:p>
          <a:p>
            <a:r>
              <a:rPr lang="de-AT" dirty="0" smtClean="0"/>
              <a:t>Sperrmöglichkeit: Es </a:t>
            </a:r>
            <a:r>
              <a:rPr lang="de-AT" dirty="0" err="1" smtClean="0"/>
              <a:t>muss</a:t>
            </a:r>
            <a:r>
              <a:rPr lang="de-AT" dirty="0" smtClean="0"/>
              <a:t> die Möglichkeit geben ein Konto sperren zu lassen um Zahlungen zu verhindern selbst wenn die </a:t>
            </a:r>
            <a:r>
              <a:rPr lang="de-AT" dirty="0" err="1" smtClean="0"/>
              <a:t>Authentikation</a:t>
            </a:r>
            <a:r>
              <a:rPr lang="de-AT" dirty="0" smtClean="0"/>
              <a:t> von einem Dritten durchbrochen wurde. Beispiel: Bankomatkarte verlieren</a:t>
            </a:r>
          </a:p>
          <a:p>
            <a:r>
              <a:rPr lang="de-AT" dirty="0" smtClean="0"/>
              <a:t>Haftungsbetrag: Wenn bereits </a:t>
            </a:r>
            <a:r>
              <a:rPr lang="de-AT" dirty="0" err="1" smtClean="0"/>
              <a:t>Authentifzierung</a:t>
            </a:r>
            <a:r>
              <a:rPr lang="de-AT" dirty="0" smtClean="0"/>
              <a:t> durchbrochen wurde, und die Sperrung noch nicht aktiviert wurde, gibt der Haftungsbetrag jenen Wert an, welcher vom Kunden gezahlt werden </a:t>
            </a:r>
            <a:r>
              <a:rPr lang="de-AT" dirty="0" err="1" smtClean="0"/>
              <a:t>muss</a:t>
            </a:r>
            <a:r>
              <a:rPr lang="de-AT" dirty="0" smtClean="0"/>
              <a:t> um die Schäden zu begleichen.</a:t>
            </a:r>
          </a:p>
          <a:p>
            <a:endParaRPr lang="de-AT" dirty="0" smtClean="0"/>
          </a:p>
          <a:p>
            <a:r>
              <a:rPr lang="de-AT" dirty="0" smtClean="0"/>
              <a:t>Installations- bzw. Registrierungsaufwand: Zeit</a:t>
            </a:r>
            <a:r>
              <a:rPr lang="de-AT" baseline="0" dirty="0" smtClean="0"/>
              <a:t> für Registrierung der Daten oder auch Kosten für Software/Hardware</a:t>
            </a:r>
            <a:endParaRPr lang="de-AT" dirty="0" smtClean="0"/>
          </a:p>
          <a:p>
            <a:endParaRPr lang="de-AT" dirty="0" smtClean="0"/>
          </a:p>
          <a:p>
            <a:r>
              <a:rPr lang="de-AT" dirty="0" smtClean="0"/>
              <a:t>Kosten: Gratis,</a:t>
            </a:r>
            <a:r>
              <a:rPr lang="de-AT" baseline="0" dirty="0" smtClean="0"/>
              <a:t> jedoch kosten können auftreten wenn </a:t>
            </a:r>
            <a:r>
              <a:rPr lang="de-AT" baseline="0" dirty="0" err="1" smtClean="0"/>
              <a:t>Verkaufer</a:t>
            </a:r>
            <a:r>
              <a:rPr lang="de-AT" baseline="0" dirty="0" smtClean="0"/>
              <a:t> </a:t>
            </a:r>
            <a:r>
              <a:rPr lang="de-AT" baseline="0" dirty="0" err="1" smtClean="0"/>
              <a:t>Registrierungs</a:t>
            </a:r>
            <a:r>
              <a:rPr lang="de-AT" baseline="0" dirty="0" smtClean="0"/>
              <a:t> oder periodische Kosten hat welche auf den Kunden fallen</a:t>
            </a:r>
          </a:p>
          <a:p>
            <a:endParaRPr lang="de-AT" dirty="0" smtClean="0"/>
          </a:p>
        </p:txBody>
      </p:sp>
      <p:sp>
        <p:nvSpPr>
          <p:cNvPr id="4" name="Slide Number Placeholder 3"/>
          <p:cNvSpPr>
            <a:spLocks noGrp="1"/>
          </p:cNvSpPr>
          <p:nvPr>
            <p:ph type="sldNum" sz="quarter" idx="10"/>
          </p:nvPr>
        </p:nvSpPr>
        <p:spPr/>
        <p:txBody>
          <a:bodyPr/>
          <a:lstStyle/>
          <a:p>
            <a:fld id="{7B612282-FAB7-4B8F-9ADA-E31F3B248550}" type="slidenum">
              <a:rPr lang="de-AT" smtClean="0"/>
              <a:pPr/>
              <a:t>6</a:t>
            </a:fld>
            <a:endParaRPr lang="de-AT"/>
          </a:p>
        </p:txBody>
      </p:sp>
    </p:spTree>
    <p:extLst>
      <p:ext uri="{BB962C8B-B14F-4D97-AF65-F5344CB8AC3E}">
        <p14:creationId xmlns="" xmlns:p14="http://schemas.microsoft.com/office/powerpoint/2010/main" val="2669443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smtClean="0"/>
              <a:t>Sicherheit: Transaktionskontrolle,</a:t>
            </a:r>
            <a:r>
              <a:rPr lang="de-AT" baseline="0" dirty="0" smtClean="0"/>
              <a:t> Zahlungen dürfen nicht verloren gehen</a:t>
            </a:r>
          </a:p>
          <a:p>
            <a:endParaRPr lang="de-AT" baseline="0" dirty="0" smtClean="0"/>
          </a:p>
          <a:p>
            <a:r>
              <a:rPr lang="de-AT" baseline="0" dirty="0" smtClean="0"/>
              <a:t>Akzeptanz der Kunden: Durch Registrierungspflicht wirken diese Systeme oft </a:t>
            </a:r>
            <a:r>
              <a:rPr lang="de-AT" baseline="0" dirty="0" err="1" smtClean="0"/>
              <a:t>unnaktrativ</a:t>
            </a:r>
            <a:r>
              <a:rPr lang="de-AT" baseline="0" dirty="0" smtClean="0"/>
              <a:t> im Vergleich zu Systemen wie Kreditkarte, Überweisung oder Lastschrift. Diese sind fast obligatorisch deswegen Akzeptanz nicht relevant</a:t>
            </a:r>
          </a:p>
          <a:p>
            <a:endParaRPr lang="de-AT" baseline="0" dirty="0" smtClean="0"/>
          </a:p>
          <a:p>
            <a:endParaRPr lang="de-AT" dirty="0"/>
          </a:p>
        </p:txBody>
      </p:sp>
      <p:sp>
        <p:nvSpPr>
          <p:cNvPr id="4" name="Slide Number Placeholder 3"/>
          <p:cNvSpPr>
            <a:spLocks noGrp="1"/>
          </p:cNvSpPr>
          <p:nvPr>
            <p:ph type="sldNum" sz="quarter" idx="10"/>
          </p:nvPr>
        </p:nvSpPr>
        <p:spPr/>
        <p:txBody>
          <a:bodyPr/>
          <a:lstStyle/>
          <a:p>
            <a:fld id="{7B612282-FAB7-4B8F-9ADA-E31F3B248550}" type="slidenum">
              <a:rPr lang="de-AT" smtClean="0"/>
              <a:pPr/>
              <a:t>7</a:t>
            </a:fld>
            <a:endParaRPr lang="de-AT"/>
          </a:p>
        </p:txBody>
      </p:sp>
    </p:spTree>
    <p:extLst>
      <p:ext uri="{BB962C8B-B14F-4D97-AF65-F5344CB8AC3E}">
        <p14:creationId xmlns="" xmlns:p14="http://schemas.microsoft.com/office/powerpoint/2010/main" val="3591076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smtClean="0"/>
              <a:t>E-Mail-basierte Verfahren, wie z. B. PayPal oder </a:t>
            </a:r>
            <a:r>
              <a:rPr lang="de-AT" dirty="0" err="1" smtClean="0"/>
              <a:t>Moneybookers</a:t>
            </a:r>
            <a:r>
              <a:rPr lang="de-AT" dirty="0" smtClean="0"/>
              <a:t>, die auf Basis von E-Mail-Adressen und -Kommunikation Zahlungsinformationen austauschen</a:t>
            </a:r>
          </a:p>
          <a:p>
            <a:endParaRPr lang="de-AT" dirty="0" smtClean="0"/>
          </a:p>
          <a:p>
            <a:r>
              <a:rPr lang="de-AT" dirty="0" smtClean="0"/>
              <a:t>Karten-basierte Verfahren, wie z. B. die </a:t>
            </a:r>
            <a:r>
              <a:rPr lang="de-AT" dirty="0" err="1" smtClean="0"/>
              <a:t>GeldKarte</a:t>
            </a:r>
            <a:r>
              <a:rPr lang="de-AT" dirty="0" smtClean="0"/>
              <a:t>, </a:t>
            </a:r>
            <a:r>
              <a:rPr lang="de-AT" dirty="0" err="1" smtClean="0"/>
              <a:t>paysafecard</a:t>
            </a:r>
            <a:r>
              <a:rPr lang="de-AT" dirty="0" smtClean="0"/>
              <a:t> oder </a:t>
            </a:r>
            <a:r>
              <a:rPr lang="de-AT" dirty="0" err="1" smtClean="0"/>
              <a:t>MicroMoney</a:t>
            </a:r>
            <a:r>
              <a:rPr lang="de-AT" dirty="0" smtClean="0"/>
              <a:t>, die auf einer Karte des Anbieters des Zahlungsverfahrens basieren</a:t>
            </a:r>
          </a:p>
          <a:p>
            <a:endParaRPr lang="de-AT" dirty="0" smtClean="0"/>
          </a:p>
          <a:p>
            <a:r>
              <a:rPr lang="de-AT" dirty="0" smtClean="0"/>
              <a:t>Mobiltelefon-basierte bzw. M-Payment-Verfahren, wie z. B. </a:t>
            </a:r>
            <a:r>
              <a:rPr lang="de-AT" dirty="0" err="1" smtClean="0"/>
              <a:t>mpass</a:t>
            </a:r>
            <a:r>
              <a:rPr lang="de-AT" dirty="0" smtClean="0"/>
              <a:t> oder </a:t>
            </a:r>
            <a:r>
              <a:rPr lang="de-AT" dirty="0" err="1" smtClean="0"/>
              <a:t>Crandy</a:t>
            </a:r>
            <a:r>
              <a:rPr lang="de-AT" dirty="0" smtClean="0"/>
              <a:t>, die den Besitz einer Mobiltelefonnummer voraussetzen und diese in den Zahlungsablauf einbinden</a:t>
            </a:r>
          </a:p>
          <a:p>
            <a:endParaRPr lang="de-AT" dirty="0" smtClean="0"/>
          </a:p>
          <a:p>
            <a:r>
              <a:rPr lang="de-AT" dirty="0" smtClean="0"/>
              <a:t>Sonstige Inkasso- und </a:t>
            </a:r>
            <a:r>
              <a:rPr lang="de-AT" dirty="0" err="1" smtClean="0"/>
              <a:t>Billing</a:t>
            </a:r>
            <a:r>
              <a:rPr lang="de-AT" dirty="0" smtClean="0"/>
              <a:t>-Verfahren, wie z. B. </a:t>
            </a:r>
            <a:r>
              <a:rPr lang="de-AT" dirty="0" err="1" smtClean="0"/>
              <a:t>ClickandBuy</a:t>
            </a:r>
            <a:r>
              <a:rPr lang="de-AT" dirty="0" smtClean="0"/>
              <a:t>, </a:t>
            </a:r>
            <a:r>
              <a:rPr lang="de-AT" dirty="0" err="1" smtClean="0"/>
              <a:t>WEB.Cent</a:t>
            </a:r>
            <a:r>
              <a:rPr lang="de-AT" dirty="0" smtClean="0"/>
              <a:t> oder T-Pay, die einzelne Beträge zusammenfassen und dem Händler in einem Betrag auf ein Bankkonto auszahlen</a:t>
            </a:r>
          </a:p>
          <a:p>
            <a:endParaRPr lang="de-AT" dirty="0" smtClean="0"/>
          </a:p>
          <a:p>
            <a:r>
              <a:rPr lang="de-AT" dirty="0" smtClean="0"/>
              <a:t>Jeweilige Vor-und Nachteile</a:t>
            </a:r>
            <a:endParaRPr lang="de-AT" dirty="0"/>
          </a:p>
        </p:txBody>
      </p:sp>
      <p:sp>
        <p:nvSpPr>
          <p:cNvPr id="4" name="Slide Number Placeholder 3"/>
          <p:cNvSpPr>
            <a:spLocks noGrp="1"/>
          </p:cNvSpPr>
          <p:nvPr>
            <p:ph type="sldNum" sz="quarter" idx="10"/>
          </p:nvPr>
        </p:nvSpPr>
        <p:spPr/>
        <p:txBody>
          <a:bodyPr/>
          <a:lstStyle/>
          <a:p>
            <a:fld id="{7B612282-FAB7-4B8F-9ADA-E31F3B248550}" type="slidenum">
              <a:rPr lang="de-AT" smtClean="0"/>
              <a:pPr/>
              <a:t>13</a:t>
            </a:fld>
            <a:endParaRPr lang="de-AT"/>
          </a:p>
        </p:txBody>
      </p:sp>
    </p:spTree>
    <p:extLst>
      <p:ext uri="{BB962C8B-B14F-4D97-AF65-F5344CB8AC3E}">
        <p14:creationId xmlns="" xmlns:p14="http://schemas.microsoft.com/office/powerpoint/2010/main" val="39085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dirty="0" smtClean="0"/>
              <a:t>Immer mehr Online Shopping:</a:t>
            </a:r>
            <a:r>
              <a:rPr lang="de-AT" baseline="0" dirty="0" smtClean="0"/>
              <a:t> Desto mehr online Shopping desto mehr E-Payment Anbieter gibt es und desto öfter werden diese benutzt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AT"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de-AT" dirty="0" smtClean="0"/>
              <a:t>Anonymität:</a:t>
            </a:r>
            <a:r>
              <a:rPr lang="de-AT" baseline="0" dirty="0" smtClean="0"/>
              <a:t> Zwar sind Daten bekannt aber man ist noch immer hinter Bildschirm und nicht Gesicht zu Gesicht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AT"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de-AT" dirty="0" smtClean="0"/>
              <a:t>Sicherheit:</a:t>
            </a:r>
            <a:r>
              <a:rPr lang="de-AT" baseline="0" dirty="0" smtClean="0"/>
              <a:t> Durch Maßnahmen kann E-Payment sicherer sein als Bargeld oder Überweisungen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AT"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de-AT" baseline="0" dirty="0" smtClean="0"/>
              <a:t>Unkompliziert: Durch Modernisierungen ist es mittlerweile möglich mit nur einem Knopfdruck bereits eine Bezahlung durchzuführen</a:t>
            </a:r>
            <a:endParaRPr lang="de-AT" dirty="0" smtClean="0"/>
          </a:p>
        </p:txBody>
      </p:sp>
      <p:sp>
        <p:nvSpPr>
          <p:cNvPr id="4" name="Slide Number Placeholder 3"/>
          <p:cNvSpPr>
            <a:spLocks noGrp="1"/>
          </p:cNvSpPr>
          <p:nvPr>
            <p:ph type="sldNum" sz="quarter" idx="10"/>
          </p:nvPr>
        </p:nvSpPr>
        <p:spPr/>
        <p:txBody>
          <a:bodyPr/>
          <a:lstStyle/>
          <a:p>
            <a:fld id="{7B612282-FAB7-4B8F-9ADA-E31F3B248550}" type="slidenum">
              <a:rPr lang="de-AT" smtClean="0"/>
              <a:pPr/>
              <a:t>14</a:t>
            </a:fld>
            <a:endParaRPr lang="de-AT"/>
          </a:p>
        </p:txBody>
      </p:sp>
    </p:spTree>
    <p:extLst>
      <p:ext uri="{BB962C8B-B14F-4D97-AF65-F5344CB8AC3E}">
        <p14:creationId xmlns="" xmlns:p14="http://schemas.microsoft.com/office/powerpoint/2010/main" val="1460294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12/3/2017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pPr/>
              <a:t>12/3/2017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pPr/>
              <a:t>12/3/2017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pPr/>
              <a:t>12/3/2017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12/3/2017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pPr/>
              <a:t>12/3/2017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pPr/>
              <a:t>12/3/2017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pPr/>
              <a:t>12/3/2017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pPr/>
              <a:t>12/3/2017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12/3/2017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12/3/2017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12/3/2017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AT" dirty="0" smtClean="0"/>
              <a:t>Zahlungssysteme</a:t>
            </a:r>
            <a:endParaRPr lang="de-AT" dirty="0"/>
          </a:p>
        </p:txBody>
      </p:sp>
      <p:sp>
        <p:nvSpPr>
          <p:cNvPr id="3" name="Subtitle 2"/>
          <p:cNvSpPr>
            <a:spLocks noGrp="1"/>
          </p:cNvSpPr>
          <p:nvPr>
            <p:ph type="subTitle" idx="1"/>
          </p:nvPr>
        </p:nvSpPr>
        <p:spPr/>
        <p:txBody>
          <a:bodyPr/>
          <a:lstStyle/>
          <a:p>
            <a:r>
              <a:rPr lang="de-AT" dirty="0" smtClean="0"/>
              <a:t>Von Martin Wölfer &amp; Johannes </a:t>
            </a:r>
            <a:r>
              <a:rPr lang="de-AT" dirty="0" smtClean="0"/>
              <a:t>Bishara</a:t>
            </a:r>
          </a:p>
          <a:p>
            <a:r>
              <a:rPr lang="de-AT" dirty="0" smtClean="0"/>
              <a:t>SICK</a:t>
            </a:r>
            <a:endParaRPr lang="de-AT" dirty="0"/>
          </a:p>
        </p:txBody>
      </p:sp>
    </p:spTree>
    <p:extLst>
      <p:ext uri="{BB962C8B-B14F-4D97-AF65-F5344CB8AC3E}">
        <p14:creationId xmlns="" xmlns:p14="http://schemas.microsoft.com/office/powerpoint/2010/main" val="1556328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Herkömmliche Zahlsysteme - Überweisung</a:t>
            </a:r>
            <a:endParaRPr lang="en-US" dirty="0"/>
          </a:p>
        </p:txBody>
      </p:sp>
      <p:sp>
        <p:nvSpPr>
          <p:cNvPr id="3" name="Content Placeholder 2"/>
          <p:cNvSpPr>
            <a:spLocks noGrp="1"/>
          </p:cNvSpPr>
          <p:nvPr>
            <p:ph idx="1"/>
          </p:nvPr>
        </p:nvSpPr>
        <p:spPr/>
        <p:txBody>
          <a:bodyPr/>
          <a:lstStyle/>
          <a:p>
            <a:r>
              <a:rPr lang="de-DE" dirty="0" smtClean="0"/>
              <a:t>Auftraggeber</a:t>
            </a:r>
            <a:br>
              <a:rPr lang="de-DE" dirty="0" smtClean="0"/>
            </a:br>
            <a:endParaRPr lang="de-DE" dirty="0" smtClean="0"/>
          </a:p>
          <a:p>
            <a:r>
              <a:rPr lang="de-DE" dirty="0" smtClean="0"/>
              <a:t>Kontoführende Bank des Auftraggebers</a:t>
            </a:r>
            <a:r>
              <a:rPr lang="en-US" dirty="0" smtClean="0"/>
              <a:t/>
            </a:r>
            <a:br>
              <a:rPr lang="en-US" dirty="0" smtClean="0"/>
            </a:br>
            <a:endParaRPr lang="en-US" dirty="0" smtClean="0"/>
          </a:p>
          <a:p>
            <a:r>
              <a:rPr lang="de-DE" dirty="0" smtClean="0"/>
              <a:t>Kontoführende Bank des Zahlungsempfängers</a:t>
            </a:r>
            <a:br>
              <a:rPr lang="de-DE" dirty="0" smtClean="0"/>
            </a:br>
            <a:endParaRPr lang="de-DE" dirty="0" smtClean="0"/>
          </a:p>
          <a:p>
            <a:r>
              <a:rPr lang="de-DE" dirty="0" smtClean="0"/>
              <a:t>Zahlungsempfänger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Herkömmliche Zahlsysteme - Nachnahme</a:t>
            </a:r>
            <a:endParaRPr lang="en-US" dirty="0"/>
          </a:p>
        </p:txBody>
      </p:sp>
      <p:sp>
        <p:nvSpPr>
          <p:cNvPr id="3" name="Content Placeholder 2"/>
          <p:cNvSpPr>
            <a:spLocks noGrp="1"/>
          </p:cNvSpPr>
          <p:nvPr>
            <p:ph idx="1"/>
          </p:nvPr>
        </p:nvSpPr>
        <p:spPr/>
        <p:txBody>
          <a:bodyPr/>
          <a:lstStyle/>
          <a:p>
            <a:r>
              <a:rPr lang="de-DE" dirty="0" smtClean="0"/>
              <a:t>Absender (bestimmt Betrag, stellt Produkt her)</a:t>
            </a:r>
            <a:br>
              <a:rPr lang="de-DE" dirty="0" smtClean="0"/>
            </a:br>
            <a:endParaRPr lang="de-DE" dirty="0" smtClean="0"/>
          </a:p>
          <a:p>
            <a:r>
              <a:rPr lang="de-DE" dirty="0" smtClean="0"/>
              <a:t>Zusteller (liefert, nimmt Geld entgegen und überweist an Absender)</a:t>
            </a:r>
            <a:br>
              <a:rPr lang="de-DE" dirty="0" smtClean="0"/>
            </a:br>
            <a:endParaRPr lang="de-DE" dirty="0" smtClean="0"/>
          </a:p>
          <a:p>
            <a:r>
              <a:rPr lang="de-DE" dirty="0" smtClean="0"/>
              <a:t>Empfänger (nimmt Produkt an und zahlt Betrag)</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Moderne Zahlsysteme  - Abwicklung</a:t>
            </a:r>
            <a:endParaRPr lang="de-AT" dirty="0"/>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2592532" y="1345622"/>
            <a:ext cx="7621732" cy="5387057"/>
          </a:xfrm>
        </p:spPr>
      </p:pic>
      <p:sp>
        <p:nvSpPr>
          <p:cNvPr id="5" name="TextBox 4"/>
          <p:cNvSpPr txBox="1"/>
          <p:nvPr/>
        </p:nvSpPr>
        <p:spPr>
          <a:xfrm>
            <a:off x="10297392" y="2649681"/>
            <a:ext cx="1894607" cy="400110"/>
          </a:xfrm>
          <a:prstGeom prst="rect">
            <a:avLst/>
          </a:prstGeom>
          <a:noFill/>
        </p:spPr>
        <p:txBody>
          <a:bodyPr wrap="square" rtlCol="0">
            <a:spAutoFit/>
          </a:bodyPr>
          <a:lstStyle/>
          <a:p>
            <a:r>
              <a:rPr lang="de-AT" sz="1000" dirty="0"/>
              <a:t>Quelle: </a:t>
            </a:r>
            <a:endParaRPr lang="de-AT" sz="1000" dirty="0" smtClean="0"/>
          </a:p>
          <a:p>
            <a:r>
              <a:rPr lang="de-AT" sz="1000" dirty="0" err="1" smtClean="0"/>
              <a:t>www.ecommerce-leitfaden.de</a:t>
            </a:r>
            <a:endParaRPr lang="de-AT" sz="1000" dirty="0"/>
          </a:p>
        </p:txBody>
      </p:sp>
    </p:spTree>
    <p:extLst>
      <p:ext uri="{BB962C8B-B14F-4D97-AF65-F5344CB8AC3E}">
        <p14:creationId xmlns="" xmlns:p14="http://schemas.microsoft.com/office/powerpoint/2010/main" val="445119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Moderne Zahlsysteme - Kategorien</a:t>
            </a:r>
            <a:endParaRPr lang="de-AT" dirty="0"/>
          </a:p>
        </p:txBody>
      </p:sp>
      <p:sp>
        <p:nvSpPr>
          <p:cNvPr id="3" name="Content Placeholder 2"/>
          <p:cNvSpPr>
            <a:spLocks noGrp="1"/>
          </p:cNvSpPr>
          <p:nvPr>
            <p:ph idx="1"/>
          </p:nvPr>
        </p:nvSpPr>
        <p:spPr/>
        <p:txBody>
          <a:bodyPr/>
          <a:lstStyle/>
          <a:p>
            <a:r>
              <a:rPr lang="de-AT" dirty="0"/>
              <a:t>E-Mail-basierte </a:t>
            </a:r>
            <a:r>
              <a:rPr lang="de-AT" dirty="0" smtClean="0"/>
              <a:t>Verfahren</a:t>
            </a:r>
          </a:p>
          <a:p>
            <a:pPr lvl="1"/>
            <a:r>
              <a:rPr lang="de-AT" dirty="0" smtClean="0"/>
              <a:t>PayPal</a:t>
            </a:r>
          </a:p>
          <a:p>
            <a:r>
              <a:rPr lang="de-AT" dirty="0"/>
              <a:t>Karten-basierte </a:t>
            </a:r>
            <a:r>
              <a:rPr lang="de-AT" dirty="0" smtClean="0"/>
              <a:t>Verfahren</a:t>
            </a:r>
          </a:p>
          <a:p>
            <a:pPr lvl="1"/>
            <a:r>
              <a:rPr lang="de-AT" dirty="0" err="1" smtClean="0"/>
              <a:t>paysafecard</a:t>
            </a:r>
            <a:endParaRPr lang="de-AT" dirty="0" smtClean="0"/>
          </a:p>
          <a:p>
            <a:r>
              <a:rPr lang="de-AT" dirty="0" smtClean="0"/>
              <a:t>Mobiltelefon-basierte Verfahren</a:t>
            </a:r>
          </a:p>
          <a:p>
            <a:pPr lvl="1"/>
            <a:r>
              <a:rPr lang="de-AT" dirty="0" err="1" smtClean="0"/>
              <a:t>mpass</a:t>
            </a:r>
            <a:endParaRPr lang="de-AT" dirty="0" smtClean="0"/>
          </a:p>
          <a:p>
            <a:r>
              <a:rPr lang="de-AT" dirty="0"/>
              <a:t>Sonstige Inkasso- und </a:t>
            </a:r>
            <a:r>
              <a:rPr lang="de-AT" dirty="0" err="1" smtClean="0"/>
              <a:t>Billing</a:t>
            </a:r>
            <a:r>
              <a:rPr lang="de-AT" dirty="0" smtClean="0"/>
              <a:t>-Verfahren</a:t>
            </a:r>
          </a:p>
          <a:p>
            <a:pPr lvl="1"/>
            <a:r>
              <a:rPr lang="de-AT" dirty="0" err="1"/>
              <a:t>ClickandBuy</a:t>
            </a:r>
            <a:endParaRPr lang="de-AT" dirty="0"/>
          </a:p>
        </p:txBody>
      </p:sp>
    </p:spTree>
    <p:extLst>
      <p:ext uri="{BB962C8B-B14F-4D97-AF65-F5344CB8AC3E}">
        <p14:creationId xmlns="" xmlns:p14="http://schemas.microsoft.com/office/powerpoint/2010/main" val="3192135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Moderne Zahlsysteme – Beliebtheit</a:t>
            </a:r>
            <a:endParaRPr lang="de-AT" dirty="0"/>
          </a:p>
        </p:txBody>
      </p:sp>
      <p:sp>
        <p:nvSpPr>
          <p:cNvPr id="3" name="Content Placeholder 2"/>
          <p:cNvSpPr>
            <a:spLocks noGrp="1"/>
          </p:cNvSpPr>
          <p:nvPr>
            <p:ph idx="1"/>
          </p:nvPr>
        </p:nvSpPr>
        <p:spPr/>
        <p:txBody>
          <a:bodyPr/>
          <a:lstStyle/>
          <a:p>
            <a:r>
              <a:rPr lang="de-AT" dirty="0" smtClean="0"/>
              <a:t>Immer mehr Online Shopping</a:t>
            </a:r>
          </a:p>
          <a:p>
            <a:r>
              <a:rPr lang="de-AT" dirty="0" smtClean="0"/>
              <a:t>Anonymität</a:t>
            </a:r>
          </a:p>
          <a:p>
            <a:r>
              <a:rPr lang="de-AT" dirty="0" smtClean="0"/>
              <a:t>Sicherheit</a:t>
            </a:r>
          </a:p>
          <a:p>
            <a:r>
              <a:rPr lang="de-AT" dirty="0" smtClean="0"/>
              <a:t>Unkompliziert</a:t>
            </a:r>
          </a:p>
          <a:p>
            <a:endParaRPr lang="de-AT" dirty="0" smtClean="0"/>
          </a:p>
        </p:txBody>
      </p:sp>
    </p:spTree>
    <p:extLst>
      <p:ext uri="{BB962C8B-B14F-4D97-AF65-F5344CB8AC3E}">
        <p14:creationId xmlns="" xmlns:p14="http://schemas.microsoft.com/office/powerpoint/2010/main" val="1563134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Kryptowährungen - Allgemein</a:t>
            </a:r>
            <a:endParaRPr lang="en-US" dirty="0"/>
          </a:p>
        </p:txBody>
      </p:sp>
      <p:sp>
        <p:nvSpPr>
          <p:cNvPr id="3" name="Content Placeholder 2"/>
          <p:cNvSpPr>
            <a:spLocks noGrp="1"/>
          </p:cNvSpPr>
          <p:nvPr>
            <p:ph idx="1"/>
          </p:nvPr>
        </p:nvSpPr>
        <p:spPr/>
        <p:txBody>
          <a:bodyPr/>
          <a:lstStyle/>
          <a:p>
            <a:r>
              <a:rPr lang="de-DE" dirty="0" smtClean="0"/>
              <a:t>Verteiltes, dezentrales, sicheres Zahlungsmittel</a:t>
            </a:r>
            <a:br>
              <a:rPr lang="de-DE" dirty="0" smtClean="0"/>
            </a:br>
            <a:endParaRPr lang="de-DE" dirty="0" smtClean="0"/>
          </a:p>
          <a:p>
            <a:r>
              <a:rPr lang="de-DE" dirty="0" smtClean="0"/>
              <a:t>Verwendet Kryptographische Prinzipien</a:t>
            </a:r>
            <a:br>
              <a:rPr lang="de-DE" dirty="0" smtClean="0"/>
            </a:br>
            <a:endParaRPr lang="de-DE" dirty="0" smtClean="0"/>
          </a:p>
          <a:p>
            <a:r>
              <a:rPr lang="de-DE" dirty="0" smtClean="0"/>
              <a:t>Bitcoin seit 2009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Kryptowährungen - Umsetzung</a:t>
            </a:r>
            <a:endParaRPr lang="en-US" dirty="0"/>
          </a:p>
        </p:txBody>
      </p:sp>
      <p:sp>
        <p:nvSpPr>
          <p:cNvPr id="3" name="Content Placeholder 2"/>
          <p:cNvSpPr>
            <a:spLocks noGrp="1"/>
          </p:cNvSpPr>
          <p:nvPr>
            <p:ph idx="1"/>
          </p:nvPr>
        </p:nvSpPr>
        <p:spPr/>
        <p:txBody>
          <a:bodyPr/>
          <a:lstStyle/>
          <a:p>
            <a:r>
              <a:rPr lang="de-DE" dirty="0" smtClean="0"/>
              <a:t>P2P-Netzwerk (Peer to Peer)</a:t>
            </a:r>
            <a:br>
              <a:rPr lang="de-DE" dirty="0" smtClean="0"/>
            </a:br>
            <a:endParaRPr lang="de-DE" dirty="0" smtClean="0"/>
          </a:p>
          <a:p>
            <a:r>
              <a:rPr lang="de-DE" dirty="0" smtClean="0"/>
              <a:t>Schlüsselpaar</a:t>
            </a:r>
          </a:p>
          <a:p>
            <a:pPr lvl="1"/>
            <a:r>
              <a:rPr lang="de-DE" dirty="0" smtClean="0"/>
              <a:t>Public Key (Kontonummer)</a:t>
            </a:r>
          </a:p>
          <a:p>
            <a:pPr lvl="1"/>
            <a:r>
              <a:rPr lang="de-DE" dirty="0" smtClean="0"/>
              <a:t>Private Key (Authorisierung)</a:t>
            </a:r>
            <a:br>
              <a:rPr lang="de-DE" dirty="0" smtClean="0"/>
            </a:br>
            <a:endParaRPr lang="de-DE" dirty="0" smtClean="0"/>
          </a:p>
          <a:p>
            <a:r>
              <a:rPr lang="de-DE" dirty="0" smtClean="0"/>
              <a:t>Buchhaltung in Blockchains</a:t>
            </a:r>
          </a:p>
          <a:p>
            <a:pPr lvl="1"/>
            <a:r>
              <a:rPr lang="de-DE" dirty="0" smtClean="0"/>
              <a:t>Aufbauend</a:t>
            </a:r>
          </a:p>
          <a:p>
            <a:pPr lvl="1"/>
            <a:r>
              <a:rPr lang="de-DE" dirty="0" smtClean="0"/>
              <a:t>Von vielen bestätigt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Kryptowährungen - Gefahren</a:t>
            </a:r>
            <a:endParaRPr lang="en-US" dirty="0"/>
          </a:p>
        </p:txBody>
      </p:sp>
      <p:sp>
        <p:nvSpPr>
          <p:cNvPr id="3" name="Content Placeholder 2"/>
          <p:cNvSpPr>
            <a:spLocks noGrp="1"/>
          </p:cNvSpPr>
          <p:nvPr>
            <p:ph idx="1"/>
          </p:nvPr>
        </p:nvSpPr>
        <p:spPr/>
        <p:txBody>
          <a:bodyPr>
            <a:normAutofit fontScale="92500"/>
          </a:bodyPr>
          <a:lstStyle/>
          <a:p>
            <a:r>
              <a:rPr lang="de-DE" dirty="0" smtClean="0"/>
              <a:t>Softwarefehler</a:t>
            </a:r>
          </a:p>
          <a:p>
            <a:pPr lvl="1"/>
            <a:r>
              <a:rPr lang="de-DE" dirty="0" smtClean="0"/>
              <a:t>15. August 2009, 184 Milliarden BTC überwiesen (nur 21 Millionen BTC existieren)</a:t>
            </a:r>
            <a:br>
              <a:rPr lang="de-DE" dirty="0" smtClean="0"/>
            </a:br>
            <a:endParaRPr lang="de-DE" dirty="0" smtClean="0"/>
          </a:p>
          <a:p>
            <a:r>
              <a:rPr lang="de-DE" dirty="0" smtClean="0"/>
              <a:t>51%-Attacke</a:t>
            </a:r>
          </a:p>
          <a:p>
            <a:pPr lvl="1"/>
            <a:r>
              <a:rPr lang="de-DE" dirty="0" smtClean="0"/>
              <a:t>Manipulierbar</a:t>
            </a:r>
          </a:p>
          <a:p>
            <a:pPr lvl="1"/>
            <a:r>
              <a:rPr lang="de-DE" dirty="0" smtClean="0"/>
              <a:t>Kontroller gleichmäßig verteilen</a:t>
            </a:r>
            <a:br>
              <a:rPr lang="de-DE" dirty="0" smtClean="0"/>
            </a:br>
            <a:endParaRPr lang="de-DE" dirty="0" smtClean="0"/>
          </a:p>
          <a:p>
            <a:r>
              <a:rPr lang="de-DE" dirty="0" smtClean="0"/>
              <a:t>Datenverlust/diebstahl</a:t>
            </a:r>
          </a:p>
          <a:p>
            <a:pPr lvl="1"/>
            <a:r>
              <a:rPr lang="de-DE" dirty="0" smtClean="0"/>
              <a:t>Transaktionen für die Ewigkeit</a:t>
            </a:r>
          </a:p>
          <a:p>
            <a:pPr lvl="1"/>
            <a:r>
              <a:rPr lang="de-DE" dirty="0" smtClean="0"/>
              <a:t>Private Key weg – Vermögen weg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Ethische Fragestellung - Microtransactions</a:t>
            </a:r>
            <a:endParaRPr lang="de-AT" dirty="0"/>
          </a:p>
        </p:txBody>
      </p:sp>
      <p:sp>
        <p:nvSpPr>
          <p:cNvPr id="3" name="Content Placeholder 2"/>
          <p:cNvSpPr>
            <a:spLocks noGrp="1"/>
          </p:cNvSpPr>
          <p:nvPr>
            <p:ph idx="1"/>
          </p:nvPr>
        </p:nvSpPr>
        <p:spPr/>
        <p:txBody>
          <a:bodyPr/>
          <a:lstStyle/>
          <a:p>
            <a:r>
              <a:rPr lang="de-AT" dirty="0" smtClean="0"/>
              <a:t>Es ist möglich in Anwendungen, besonders im Bereich der Unterhaltung, für einen geringen Betrag sogenannte In-App-Käufe zu tätigen, welche je nach Anwendung einen kleinen Vorteil gegenüber Anderen bieten. In Applikationen, welche gezielt für Kinder entwickelt werden, wird nicht auf Microtransactions verzichtet. Moderne Zahlungssysteme ermöglichen einen einfach Ablauf der Zahlung.</a:t>
            </a:r>
            <a:r>
              <a:rPr lang="de-AT" dirty="0"/>
              <a:t/>
            </a:r>
            <a:br>
              <a:rPr lang="de-AT" dirty="0"/>
            </a:br>
            <a:endParaRPr lang="de-AT" dirty="0" smtClean="0"/>
          </a:p>
          <a:p>
            <a:r>
              <a:rPr lang="de-AT" dirty="0" smtClean="0"/>
              <a:t>Ist es als Entwickler/Unternehmen in Ordnung leicht abwickelbare In-App-Käufe in Applikation für Kinder zu ermöglichen?</a:t>
            </a:r>
          </a:p>
        </p:txBody>
      </p:sp>
    </p:spTree>
    <p:extLst>
      <p:ext uri="{BB962C8B-B14F-4D97-AF65-F5344CB8AC3E}">
        <p14:creationId xmlns="" xmlns:p14="http://schemas.microsoft.com/office/powerpoint/2010/main" val="58107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Ethische Fragestellungen - Anonymität</a:t>
            </a:r>
            <a:endParaRPr lang="en-US" dirty="0"/>
          </a:p>
        </p:txBody>
      </p:sp>
      <p:sp>
        <p:nvSpPr>
          <p:cNvPr id="3" name="Content Placeholder 2"/>
          <p:cNvSpPr>
            <a:spLocks noGrp="1"/>
          </p:cNvSpPr>
          <p:nvPr>
            <p:ph idx="1"/>
          </p:nvPr>
        </p:nvSpPr>
        <p:spPr/>
        <p:txBody>
          <a:bodyPr/>
          <a:lstStyle/>
          <a:p>
            <a:r>
              <a:rPr lang="de-AT" dirty="0" smtClean="0"/>
              <a:t>Es ist möglich über das Internet mithilfe von Kryptowährungen komplett anonym Geschäfte abzuwickeln. Diese Zahlungen sind erst 2 Jahre nach der Transaktion nachverfolgbar.</a:t>
            </a:r>
            <a:br>
              <a:rPr lang="de-AT" dirty="0" smtClean="0"/>
            </a:br>
            <a:endParaRPr lang="de-AT" dirty="0" smtClean="0"/>
          </a:p>
          <a:p>
            <a:r>
              <a:rPr lang="de-AT" dirty="0" smtClean="0"/>
              <a:t>Sollte man anonymisierte Kryptowährungen verbieten um illegalen Bestellungen nachgehen zu können?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Inhaltsverzeichnis</a:t>
            </a:r>
            <a:endParaRPr lang="de-AT" dirty="0"/>
          </a:p>
        </p:txBody>
      </p:sp>
      <p:sp>
        <p:nvSpPr>
          <p:cNvPr id="3" name="Content Placeholder 2"/>
          <p:cNvSpPr>
            <a:spLocks noGrp="1"/>
          </p:cNvSpPr>
          <p:nvPr>
            <p:ph idx="1"/>
          </p:nvPr>
        </p:nvSpPr>
        <p:spPr>
          <a:xfrm>
            <a:off x="1371599" y="2286000"/>
            <a:ext cx="10383795" cy="4419600"/>
          </a:xfrm>
        </p:spPr>
        <p:txBody>
          <a:bodyPr>
            <a:normAutofit fontScale="92500" lnSpcReduction="20000"/>
          </a:bodyPr>
          <a:lstStyle/>
          <a:p>
            <a:r>
              <a:rPr lang="de-AT" dirty="0" smtClean="0"/>
              <a:t>Definition</a:t>
            </a:r>
          </a:p>
          <a:p>
            <a:r>
              <a:rPr lang="de-AT" dirty="0" smtClean="0"/>
              <a:t>Klassifizierungen</a:t>
            </a:r>
          </a:p>
          <a:p>
            <a:r>
              <a:rPr lang="de-AT" dirty="0" smtClean="0"/>
              <a:t>Zahlungsmöglichkeiten</a:t>
            </a:r>
          </a:p>
          <a:p>
            <a:r>
              <a:rPr lang="de-AT" dirty="0" smtClean="0"/>
              <a:t>Anforderungen</a:t>
            </a:r>
            <a:r>
              <a:rPr lang="de-AT" dirty="0"/>
              <a:t> </a:t>
            </a:r>
            <a:r>
              <a:rPr lang="de-AT" dirty="0" smtClean="0"/>
              <a:t>an Käufer</a:t>
            </a:r>
          </a:p>
          <a:p>
            <a:r>
              <a:rPr lang="de-AT" dirty="0" smtClean="0"/>
              <a:t>Anforderungen an Verkäufer</a:t>
            </a:r>
          </a:p>
          <a:p>
            <a:r>
              <a:rPr lang="de-AT" dirty="0" smtClean="0"/>
              <a:t>Herkömmliche Zahlsysteme</a:t>
            </a:r>
          </a:p>
          <a:p>
            <a:r>
              <a:rPr lang="de-AT" dirty="0" smtClean="0"/>
              <a:t>Moderne Zahlsysteme</a:t>
            </a:r>
          </a:p>
          <a:p>
            <a:r>
              <a:rPr lang="de-AT" dirty="0" err="1" smtClean="0"/>
              <a:t>Kryptowährungen</a:t>
            </a:r>
            <a:endParaRPr lang="de-AT" dirty="0"/>
          </a:p>
          <a:p>
            <a:pPr lvl="1"/>
            <a:r>
              <a:rPr lang="de-AT" dirty="0" smtClean="0"/>
              <a:t>Allgemein</a:t>
            </a:r>
          </a:p>
          <a:p>
            <a:pPr lvl="1"/>
            <a:r>
              <a:rPr lang="de-AT" dirty="0" smtClean="0"/>
              <a:t>Funktionalität</a:t>
            </a:r>
          </a:p>
          <a:p>
            <a:pPr lvl="1"/>
            <a:r>
              <a:rPr lang="de-AT" dirty="0" smtClean="0"/>
              <a:t>Gefahren</a:t>
            </a:r>
          </a:p>
          <a:p>
            <a:r>
              <a:rPr lang="de-AT" dirty="0" smtClean="0"/>
              <a:t>Ethische Fragestellungen</a:t>
            </a:r>
          </a:p>
        </p:txBody>
      </p:sp>
    </p:spTree>
    <p:extLst>
      <p:ext uri="{BB962C8B-B14F-4D97-AF65-F5344CB8AC3E}">
        <p14:creationId xmlns="" xmlns:p14="http://schemas.microsoft.com/office/powerpoint/2010/main" val="1961828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Ethische Fragestellungen – Unreguliertes Zahlungssystem</a:t>
            </a:r>
            <a:endParaRPr lang="en-US" dirty="0"/>
          </a:p>
        </p:txBody>
      </p:sp>
      <p:sp>
        <p:nvSpPr>
          <p:cNvPr id="3" name="Content Placeholder 2"/>
          <p:cNvSpPr>
            <a:spLocks noGrp="1"/>
          </p:cNvSpPr>
          <p:nvPr>
            <p:ph idx="1"/>
          </p:nvPr>
        </p:nvSpPr>
        <p:spPr/>
        <p:txBody>
          <a:bodyPr/>
          <a:lstStyle/>
          <a:p>
            <a:r>
              <a:rPr lang="de-AT" dirty="0" smtClean="0"/>
              <a:t>Kryptowährungen bauen ein unabhängig und vom Finanzsystem unreguliertes Zahlungssystem auf, welches nicht den staatlichen Regeln entspricht.</a:t>
            </a:r>
            <a:r>
              <a:rPr lang="en-US" dirty="0" smtClean="0"/>
              <a:t/>
            </a:r>
            <a:br>
              <a:rPr lang="en-US" dirty="0" smtClean="0"/>
            </a:br>
            <a:endParaRPr lang="en-US" dirty="0" smtClean="0"/>
          </a:p>
          <a:p>
            <a:r>
              <a:rPr lang="de-AT" dirty="0" smtClean="0"/>
              <a:t>Sollten unabhängige und unregulierte Zahlungssysteme verboten werden, weil sie dem Finanzsystem </a:t>
            </a:r>
            <a:r>
              <a:rPr lang="de-AT" smtClean="0"/>
              <a:t>schaden?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Definition</a:t>
            </a:r>
            <a:endParaRPr lang="de-AT" dirty="0"/>
          </a:p>
        </p:txBody>
      </p:sp>
      <p:sp>
        <p:nvSpPr>
          <p:cNvPr id="3" name="Content Placeholder 2"/>
          <p:cNvSpPr>
            <a:spLocks noGrp="1"/>
          </p:cNvSpPr>
          <p:nvPr>
            <p:ph idx="1"/>
          </p:nvPr>
        </p:nvSpPr>
        <p:spPr/>
        <p:txBody>
          <a:bodyPr/>
          <a:lstStyle/>
          <a:p>
            <a:r>
              <a:rPr lang="de-AT" sz="2400" i="1" dirty="0"/>
              <a:t>Als Zahlungsverfahren werden alle Formen und Prozesse der Übertragung von Eigentumsrechten an Zahlungsmitteln bezeichnet</a:t>
            </a:r>
            <a:r>
              <a:rPr lang="de-AT" dirty="0"/>
              <a:t>. </a:t>
            </a:r>
            <a:endParaRPr lang="de-AT" dirty="0" smtClean="0"/>
          </a:p>
          <a:p>
            <a:endParaRPr lang="de-AT" dirty="0"/>
          </a:p>
          <a:p>
            <a:r>
              <a:rPr lang="de-AT" dirty="0" smtClean="0"/>
              <a:t>Andere Bezeichnungen:</a:t>
            </a:r>
          </a:p>
          <a:p>
            <a:pPr lvl="1"/>
            <a:r>
              <a:rPr lang="de-AT" b="1" dirty="0" smtClean="0"/>
              <a:t>Bezahlverfahren</a:t>
            </a:r>
            <a:endParaRPr lang="de-AT" b="1" dirty="0"/>
          </a:p>
          <a:p>
            <a:pPr lvl="1"/>
            <a:r>
              <a:rPr lang="de-AT" b="1" dirty="0" smtClean="0"/>
              <a:t>Zahlungssysteme</a:t>
            </a:r>
            <a:endParaRPr lang="de-AT" b="1" dirty="0"/>
          </a:p>
          <a:p>
            <a:pPr lvl="1"/>
            <a:r>
              <a:rPr lang="de-AT" b="1" dirty="0" smtClean="0"/>
              <a:t>Zahlungsinstrumente</a:t>
            </a:r>
            <a:endParaRPr lang="de-AT" b="1" dirty="0"/>
          </a:p>
        </p:txBody>
      </p:sp>
    </p:spTree>
    <p:extLst>
      <p:ext uri="{BB962C8B-B14F-4D97-AF65-F5344CB8AC3E}">
        <p14:creationId xmlns="" xmlns:p14="http://schemas.microsoft.com/office/powerpoint/2010/main" val="3253564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Klassifizierungen</a:t>
            </a:r>
            <a:endParaRPr lang="de-AT" dirty="0"/>
          </a:p>
        </p:txBody>
      </p:sp>
      <p:sp>
        <p:nvSpPr>
          <p:cNvPr id="3" name="Content Placeholder 2"/>
          <p:cNvSpPr>
            <a:spLocks noGrp="1"/>
          </p:cNvSpPr>
          <p:nvPr>
            <p:ph idx="1"/>
          </p:nvPr>
        </p:nvSpPr>
        <p:spPr/>
        <p:txBody>
          <a:bodyPr/>
          <a:lstStyle/>
          <a:p>
            <a:r>
              <a:rPr lang="de-AT" dirty="0" smtClean="0"/>
              <a:t>Klassisch vs. Elektronisch</a:t>
            </a:r>
          </a:p>
          <a:p>
            <a:pPr lvl="1"/>
            <a:r>
              <a:rPr lang="de-AT" b="1" dirty="0" smtClean="0"/>
              <a:t>Klassisch</a:t>
            </a:r>
            <a:r>
              <a:rPr lang="de-AT" dirty="0" smtClean="0"/>
              <a:t>: Abrechnung erfolgt </a:t>
            </a:r>
            <a:r>
              <a:rPr lang="de-AT" b="1" dirty="0" smtClean="0"/>
              <a:t>nach </a:t>
            </a:r>
            <a:r>
              <a:rPr lang="de-AT" dirty="0" smtClean="0"/>
              <a:t>oder </a:t>
            </a:r>
            <a:r>
              <a:rPr lang="de-AT" b="1" dirty="0" smtClean="0"/>
              <a:t>vor </a:t>
            </a:r>
            <a:r>
              <a:rPr lang="de-AT" dirty="0" smtClean="0"/>
              <a:t>der Bestellung</a:t>
            </a:r>
          </a:p>
          <a:p>
            <a:pPr lvl="1"/>
            <a:r>
              <a:rPr lang="de-AT" b="1" dirty="0" smtClean="0"/>
              <a:t>Elektronisch</a:t>
            </a:r>
            <a:r>
              <a:rPr lang="de-AT" dirty="0" smtClean="0"/>
              <a:t>: Abrechnung erfolgt </a:t>
            </a:r>
            <a:r>
              <a:rPr lang="de-AT" b="1" dirty="0" smtClean="0"/>
              <a:t>unmittelbar</a:t>
            </a:r>
            <a:r>
              <a:rPr lang="de-AT" dirty="0" smtClean="0"/>
              <a:t>  </a:t>
            </a:r>
          </a:p>
          <a:p>
            <a:pPr lvl="1"/>
            <a:r>
              <a:rPr lang="de-AT" dirty="0" smtClean="0"/>
              <a:t>Probleme: Manche Systeme nicht klar </a:t>
            </a:r>
            <a:r>
              <a:rPr lang="de-AT" dirty="0" err="1" smtClean="0"/>
              <a:t>zuweisbar</a:t>
            </a:r>
            <a:r>
              <a:rPr lang="de-AT" dirty="0"/>
              <a:t> </a:t>
            </a:r>
            <a:r>
              <a:rPr lang="de-AT" dirty="0" smtClean="0"/>
              <a:t>=&gt; Online-Banking</a:t>
            </a:r>
          </a:p>
          <a:p>
            <a:endParaRPr lang="de-AT" dirty="0"/>
          </a:p>
          <a:p>
            <a:r>
              <a:rPr lang="de-AT" i="0" dirty="0" smtClean="0"/>
              <a:t>Bundesamt für Sicherheit der Informationstechnik:</a:t>
            </a:r>
          </a:p>
          <a:p>
            <a:pPr lvl="1"/>
            <a:r>
              <a:rPr lang="de-AT" b="1" dirty="0" smtClean="0"/>
              <a:t>Originär</a:t>
            </a:r>
            <a:r>
              <a:rPr lang="de-AT" dirty="0" smtClean="0"/>
              <a:t>: Physische Übertragung sowie Überweisung und Lastschrift</a:t>
            </a:r>
          </a:p>
          <a:p>
            <a:pPr lvl="1"/>
            <a:r>
              <a:rPr lang="de-AT" b="1" dirty="0" smtClean="0"/>
              <a:t>Abgeleitet</a:t>
            </a:r>
            <a:r>
              <a:rPr lang="de-AT" dirty="0" smtClean="0"/>
              <a:t>: Funktionieren über elektronische Medien und beruhen auf originäre Verfahren </a:t>
            </a:r>
          </a:p>
        </p:txBody>
      </p:sp>
    </p:spTree>
    <p:extLst>
      <p:ext uri="{BB962C8B-B14F-4D97-AF65-F5344CB8AC3E}">
        <p14:creationId xmlns="" xmlns:p14="http://schemas.microsoft.com/office/powerpoint/2010/main" val="405770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Zahlungsmöglichkeiten</a:t>
            </a:r>
            <a:endParaRPr lang="de-AT" dirty="0"/>
          </a:p>
        </p:txBody>
      </p:sp>
      <p:sp>
        <p:nvSpPr>
          <p:cNvPr id="3" name="Content Placeholder 2"/>
          <p:cNvSpPr>
            <a:spLocks noGrp="1"/>
          </p:cNvSpPr>
          <p:nvPr>
            <p:ph idx="1"/>
          </p:nvPr>
        </p:nvSpPr>
        <p:spPr>
          <a:xfrm>
            <a:off x="1371600" y="2285999"/>
            <a:ext cx="9601200" cy="4287795"/>
          </a:xfrm>
        </p:spPr>
        <p:txBody>
          <a:bodyPr>
            <a:normAutofit fontScale="92500" lnSpcReduction="20000"/>
          </a:bodyPr>
          <a:lstStyle/>
          <a:p>
            <a:r>
              <a:rPr lang="de-AT" dirty="0" smtClean="0"/>
              <a:t>Kategorisierung nach Einsatzort</a:t>
            </a:r>
          </a:p>
          <a:p>
            <a:pPr lvl="1"/>
            <a:r>
              <a:rPr lang="de-AT" dirty="0" smtClean="0"/>
              <a:t>Point </a:t>
            </a:r>
            <a:r>
              <a:rPr lang="de-AT" dirty="0" err="1" smtClean="0"/>
              <a:t>of</a:t>
            </a:r>
            <a:r>
              <a:rPr lang="de-AT" dirty="0" smtClean="0"/>
              <a:t> </a:t>
            </a:r>
            <a:r>
              <a:rPr lang="de-AT" dirty="0" err="1" smtClean="0"/>
              <a:t>Sale</a:t>
            </a:r>
            <a:endParaRPr lang="de-AT" dirty="0" smtClean="0"/>
          </a:p>
          <a:p>
            <a:pPr lvl="1"/>
            <a:r>
              <a:rPr lang="de-AT" dirty="0" smtClean="0"/>
              <a:t>Fernabsatz</a:t>
            </a:r>
          </a:p>
          <a:p>
            <a:r>
              <a:rPr lang="de-AT" dirty="0" smtClean="0"/>
              <a:t>Kategorisierung nach Betragshöhe</a:t>
            </a:r>
          </a:p>
          <a:p>
            <a:pPr lvl="1"/>
            <a:r>
              <a:rPr lang="de-AT" dirty="0" err="1" smtClean="0"/>
              <a:t>Macropayment</a:t>
            </a:r>
            <a:endParaRPr lang="de-AT" dirty="0" smtClean="0"/>
          </a:p>
          <a:p>
            <a:pPr lvl="1"/>
            <a:r>
              <a:rPr lang="de-AT" dirty="0" err="1" smtClean="0"/>
              <a:t>Micropayment</a:t>
            </a:r>
            <a:endParaRPr lang="de-AT" dirty="0" smtClean="0"/>
          </a:p>
          <a:p>
            <a:pPr lvl="1"/>
            <a:r>
              <a:rPr lang="de-AT" dirty="0" err="1" smtClean="0"/>
              <a:t>Nanopayment</a:t>
            </a:r>
            <a:endParaRPr lang="de-AT" dirty="0" smtClean="0"/>
          </a:p>
          <a:p>
            <a:r>
              <a:rPr lang="de-AT" dirty="0" smtClean="0"/>
              <a:t>Kategorisierung nach Herkunft</a:t>
            </a:r>
          </a:p>
          <a:p>
            <a:pPr lvl="1"/>
            <a:r>
              <a:rPr lang="de-AT" dirty="0" smtClean="0"/>
              <a:t>Inland</a:t>
            </a:r>
          </a:p>
          <a:p>
            <a:pPr lvl="1"/>
            <a:r>
              <a:rPr lang="de-AT" dirty="0" smtClean="0"/>
              <a:t>Ausland</a:t>
            </a:r>
          </a:p>
          <a:p>
            <a:r>
              <a:rPr lang="de-AT" dirty="0" smtClean="0"/>
              <a:t>Kategorisierung nach Häufigkeit</a:t>
            </a:r>
          </a:p>
          <a:p>
            <a:pPr lvl="1"/>
            <a:r>
              <a:rPr lang="de-AT" dirty="0" smtClean="0"/>
              <a:t>Einmalig</a:t>
            </a:r>
          </a:p>
          <a:p>
            <a:pPr lvl="1"/>
            <a:r>
              <a:rPr lang="de-AT" dirty="0" smtClean="0"/>
              <a:t>Wiederkehrend</a:t>
            </a:r>
          </a:p>
          <a:p>
            <a:pPr lvl="1"/>
            <a:endParaRPr lang="de-AT" dirty="0"/>
          </a:p>
        </p:txBody>
      </p:sp>
    </p:spTree>
    <p:extLst>
      <p:ext uri="{BB962C8B-B14F-4D97-AF65-F5344CB8AC3E}">
        <p14:creationId xmlns="" xmlns:p14="http://schemas.microsoft.com/office/powerpoint/2010/main" val="2103904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Anforderungen an Käufer</a:t>
            </a:r>
            <a:endParaRPr lang="de-AT" dirty="0"/>
          </a:p>
        </p:txBody>
      </p:sp>
      <p:sp>
        <p:nvSpPr>
          <p:cNvPr id="3" name="Content Placeholder 2"/>
          <p:cNvSpPr>
            <a:spLocks noGrp="1"/>
          </p:cNvSpPr>
          <p:nvPr>
            <p:ph idx="1"/>
          </p:nvPr>
        </p:nvSpPr>
        <p:spPr/>
        <p:txBody>
          <a:bodyPr/>
          <a:lstStyle/>
          <a:p>
            <a:r>
              <a:rPr lang="de-AT" dirty="0" smtClean="0"/>
              <a:t>Sicherheit</a:t>
            </a:r>
          </a:p>
          <a:p>
            <a:pPr lvl="1"/>
            <a:r>
              <a:rPr lang="de-AT" dirty="0" smtClean="0"/>
              <a:t>Transaktionskontrolle</a:t>
            </a:r>
          </a:p>
          <a:p>
            <a:pPr lvl="1"/>
            <a:r>
              <a:rPr lang="de-AT" dirty="0" smtClean="0"/>
              <a:t>Authentifizierung</a:t>
            </a:r>
          </a:p>
          <a:p>
            <a:pPr lvl="1"/>
            <a:r>
              <a:rPr lang="de-AT" dirty="0" smtClean="0"/>
              <a:t>Sperrmöglichkeit</a:t>
            </a:r>
          </a:p>
          <a:p>
            <a:pPr lvl="1"/>
            <a:r>
              <a:rPr lang="de-AT" dirty="0" smtClean="0"/>
              <a:t>Haftungsbetrag</a:t>
            </a:r>
          </a:p>
          <a:p>
            <a:r>
              <a:rPr lang="de-AT" dirty="0"/>
              <a:t>Installations- bzw. </a:t>
            </a:r>
            <a:r>
              <a:rPr lang="de-AT" dirty="0" smtClean="0"/>
              <a:t>Registrierungsaufwand</a:t>
            </a:r>
          </a:p>
          <a:p>
            <a:r>
              <a:rPr lang="de-AT" dirty="0" smtClean="0"/>
              <a:t>Kosten</a:t>
            </a:r>
          </a:p>
          <a:p>
            <a:r>
              <a:rPr lang="de-AT" dirty="0" smtClean="0"/>
              <a:t>Akzeptanzstellen</a:t>
            </a:r>
            <a:endParaRPr lang="de-AT" dirty="0"/>
          </a:p>
        </p:txBody>
      </p:sp>
    </p:spTree>
    <p:extLst>
      <p:ext uri="{BB962C8B-B14F-4D97-AF65-F5344CB8AC3E}">
        <p14:creationId xmlns="" xmlns:p14="http://schemas.microsoft.com/office/powerpoint/2010/main" val="3886553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Anforderungen an Verkäufer</a:t>
            </a:r>
            <a:endParaRPr lang="de-AT" dirty="0"/>
          </a:p>
        </p:txBody>
      </p:sp>
      <p:sp>
        <p:nvSpPr>
          <p:cNvPr id="3" name="Content Placeholder 2"/>
          <p:cNvSpPr>
            <a:spLocks noGrp="1"/>
          </p:cNvSpPr>
          <p:nvPr>
            <p:ph idx="1"/>
          </p:nvPr>
        </p:nvSpPr>
        <p:spPr/>
        <p:txBody>
          <a:bodyPr/>
          <a:lstStyle/>
          <a:p>
            <a:r>
              <a:rPr lang="de-AT" dirty="0" smtClean="0"/>
              <a:t>Sicherheit</a:t>
            </a:r>
          </a:p>
          <a:p>
            <a:r>
              <a:rPr lang="de-AT" dirty="0" smtClean="0"/>
              <a:t>Akzeptanz der Kunden</a:t>
            </a:r>
          </a:p>
          <a:p>
            <a:r>
              <a:rPr lang="de-AT" dirty="0" smtClean="0"/>
              <a:t>Kosten</a:t>
            </a:r>
          </a:p>
          <a:p>
            <a:pPr lvl="1"/>
            <a:r>
              <a:rPr lang="de-AT" dirty="0" smtClean="0"/>
              <a:t>Anschaffungskosten</a:t>
            </a:r>
          </a:p>
          <a:p>
            <a:pPr lvl="1"/>
            <a:r>
              <a:rPr lang="de-AT" dirty="0" smtClean="0"/>
              <a:t>Periodische Kosten</a:t>
            </a:r>
          </a:p>
          <a:p>
            <a:pPr lvl="1"/>
            <a:r>
              <a:rPr lang="de-AT" dirty="0" smtClean="0"/>
              <a:t>Kosten bei Zahlung</a:t>
            </a:r>
            <a:endParaRPr lang="de-AT" dirty="0"/>
          </a:p>
        </p:txBody>
      </p:sp>
    </p:spTree>
    <p:extLst>
      <p:ext uri="{BB962C8B-B14F-4D97-AF65-F5344CB8AC3E}">
        <p14:creationId xmlns="" xmlns:p14="http://schemas.microsoft.com/office/powerpoint/2010/main" val="1362818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Herkömmliche Zahlsysteme - Definition</a:t>
            </a:r>
            <a:endParaRPr lang="de-AT" dirty="0"/>
          </a:p>
        </p:txBody>
      </p:sp>
      <p:sp>
        <p:nvSpPr>
          <p:cNvPr id="3" name="Content Placeholder 2"/>
          <p:cNvSpPr>
            <a:spLocks noGrp="1"/>
          </p:cNvSpPr>
          <p:nvPr>
            <p:ph idx="1"/>
          </p:nvPr>
        </p:nvSpPr>
        <p:spPr/>
        <p:txBody>
          <a:bodyPr>
            <a:normAutofit/>
          </a:bodyPr>
          <a:lstStyle/>
          <a:p>
            <a:r>
              <a:rPr lang="de-AT" dirty="0" smtClean="0"/>
              <a:t>Zahlungsverfahren, die nicht elektronisch erfolgen</a:t>
            </a:r>
          </a:p>
          <a:p>
            <a:pPr lvl="1"/>
            <a:r>
              <a:rPr lang="de-AT" dirty="0" smtClean="0"/>
              <a:t>Barzahlung</a:t>
            </a:r>
          </a:p>
          <a:p>
            <a:pPr lvl="1"/>
            <a:r>
              <a:rPr lang="de-AT" dirty="0" smtClean="0"/>
              <a:t>Nachnahme</a:t>
            </a:r>
          </a:p>
          <a:p>
            <a:pPr lvl="1"/>
            <a:r>
              <a:rPr lang="de-AT" dirty="0" smtClean="0"/>
              <a:t>Überweisung</a:t>
            </a:r>
          </a:p>
          <a:p>
            <a:r>
              <a:rPr lang="de-AT" dirty="0" smtClean="0"/>
              <a:t>Tauschhandel</a:t>
            </a:r>
          </a:p>
          <a:p>
            <a:pPr marL="0" indent="0">
              <a:buNone/>
            </a:pPr>
            <a:r>
              <a:rPr lang="de-AT" dirty="0" smtClean="0"/>
              <a:t> </a:t>
            </a:r>
          </a:p>
          <a:p>
            <a:endParaRPr lang="de-AT" dirty="0"/>
          </a:p>
        </p:txBody>
      </p:sp>
    </p:spTree>
    <p:extLst>
      <p:ext uri="{BB962C8B-B14F-4D97-AF65-F5344CB8AC3E}">
        <p14:creationId xmlns="" xmlns:p14="http://schemas.microsoft.com/office/powerpoint/2010/main" val="1141713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Herkömmliche Zahlsysteme - Barzahlung</a:t>
            </a:r>
            <a:endParaRPr lang="en-US" dirty="0"/>
          </a:p>
        </p:txBody>
      </p:sp>
      <p:sp>
        <p:nvSpPr>
          <p:cNvPr id="3" name="Content Placeholder 2"/>
          <p:cNvSpPr>
            <a:spLocks noGrp="1"/>
          </p:cNvSpPr>
          <p:nvPr>
            <p:ph idx="1"/>
          </p:nvPr>
        </p:nvSpPr>
        <p:spPr/>
        <p:txBody>
          <a:bodyPr/>
          <a:lstStyle/>
          <a:p>
            <a:r>
              <a:rPr lang="de-DE" dirty="0" smtClean="0"/>
              <a:t>Geld wird von Zentralbanken geschaffen (USA, EU)</a:t>
            </a:r>
            <a:br>
              <a:rPr lang="de-DE" dirty="0" smtClean="0"/>
            </a:br>
            <a:endParaRPr lang="de-DE" dirty="0" smtClean="0"/>
          </a:p>
          <a:p>
            <a:r>
              <a:rPr lang="de-DE" dirty="0" smtClean="0"/>
              <a:t>Einheitliches Tauschmittel </a:t>
            </a:r>
            <a:r>
              <a:rPr lang="de-DE" b="1" dirty="0" smtClean="0"/>
              <a:t>	Ware gegen Geld, Geld gegen Ware</a:t>
            </a:r>
            <a:r>
              <a:rPr lang="de-DE" dirty="0" smtClean="0"/>
              <a:t/>
            </a:r>
            <a:br>
              <a:rPr lang="de-DE" dirty="0" smtClean="0"/>
            </a:br>
            <a:endParaRPr lang="de-DE" dirty="0" smtClean="0"/>
          </a:p>
          <a:p>
            <a:r>
              <a:rPr lang="de-DE" dirty="0" smtClean="0"/>
              <a:t>Essenziell für alle anderen Zahlsysteme</a:t>
            </a:r>
            <a:br>
              <a:rPr lang="de-DE" dirty="0" smtClean="0"/>
            </a:br>
            <a:endParaRPr lang="de-DE" dirty="0" smtClean="0"/>
          </a:p>
          <a:p>
            <a:r>
              <a:rPr lang="de-DE" dirty="0" smtClean="0"/>
              <a:t>2 Beteiligte (Geber und Empfänger)</a:t>
            </a:r>
            <a:endParaRPr lang="en-US" dirty="0"/>
          </a:p>
        </p:txBody>
      </p:sp>
    </p:spTree>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22</TotalTime>
  <Words>831</Words>
  <Application>Microsoft Office PowerPoint</Application>
  <PresentationFormat>Custom</PresentationFormat>
  <Paragraphs>172</Paragraphs>
  <Slides>20</Slides>
  <Notes>6</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Crop</vt:lpstr>
      <vt:lpstr>Zahlungssysteme</vt:lpstr>
      <vt:lpstr>Inhaltsverzeichnis</vt:lpstr>
      <vt:lpstr>Definition</vt:lpstr>
      <vt:lpstr>Klassifizierungen</vt:lpstr>
      <vt:lpstr>Zahlungsmöglichkeiten</vt:lpstr>
      <vt:lpstr>Anforderungen an Käufer</vt:lpstr>
      <vt:lpstr>Anforderungen an Verkäufer</vt:lpstr>
      <vt:lpstr>Herkömmliche Zahlsysteme - Definition</vt:lpstr>
      <vt:lpstr>Herkömmliche Zahlsysteme - Barzahlung</vt:lpstr>
      <vt:lpstr>Herkömmliche Zahlsysteme - Überweisung</vt:lpstr>
      <vt:lpstr>Herkömmliche Zahlsysteme - Nachnahme</vt:lpstr>
      <vt:lpstr>Moderne Zahlsysteme  - Abwicklung</vt:lpstr>
      <vt:lpstr>Moderne Zahlsysteme - Kategorien</vt:lpstr>
      <vt:lpstr>Moderne Zahlsysteme – Beliebtheit</vt:lpstr>
      <vt:lpstr>Kryptowährungen - Allgemein</vt:lpstr>
      <vt:lpstr>Kryptowährungen - Umsetzung</vt:lpstr>
      <vt:lpstr>Kryptowährungen - Gefahren</vt:lpstr>
      <vt:lpstr>Ethische Fragestellung - Microtransactions</vt:lpstr>
      <vt:lpstr>Ethische Fragestellungen - Anonymität</vt:lpstr>
      <vt:lpstr>Ethische Fragestellungen – Unreguliertes Zahlungssystem</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Zahlungssysteme</dc:title>
  <dc:creator>Woelfer Martin</dc:creator>
  <cp:lastModifiedBy>Johannes Bishara</cp:lastModifiedBy>
  <cp:revision>17</cp:revision>
  <dcterms:created xsi:type="dcterms:W3CDTF">2017-11-19T22:52:49Z</dcterms:created>
  <dcterms:modified xsi:type="dcterms:W3CDTF">2017-12-03T22:35:11Z</dcterms:modified>
</cp:coreProperties>
</file>