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91" autoAdjust="0"/>
  </p:normalViewPr>
  <p:slideViewPr>
    <p:cSldViewPr snapToGrid="0">
      <p:cViewPr varScale="1">
        <p:scale>
          <a:sx n="92" d="100"/>
          <a:sy n="92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0C17-A678-4AC9-ADAB-7B7534CCF093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12282-FAB7-4B8F-9ADA-E31F3B24855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27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Online</a:t>
            </a:r>
            <a:r>
              <a:rPr lang="de-AT" baseline="0" dirty="0" smtClean="0"/>
              <a:t>-Banking: Zahlung erfolgt nicht unmittelbar, aber es ist über </a:t>
            </a:r>
            <a:r>
              <a:rPr lang="de-AT" baseline="0" dirty="0" err="1" smtClean="0"/>
              <a:t>elekronisches</a:t>
            </a:r>
            <a:r>
              <a:rPr lang="de-AT" baseline="0" dirty="0" smtClean="0"/>
              <a:t> Medium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84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Point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Sale</a:t>
            </a:r>
            <a:r>
              <a:rPr lang="de-AT" baseline="0" dirty="0" smtClean="0"/>
              <a:t>: Ort des physischen Treffens</a:t>
            </a:r>
          </a:p>
          <a:p>
            <a:r>
              <a:rPr lang="de-AT" baseline="0" dirty="0" smtClean="0"/>
              <a:t>Fernabsatz: Bezeichnung einer Zahlung über Internet, Brief oder Telefon</a:t>
            </a:r>
          </a:p>
          <a:p>
            <a:endParaRPr lang="de-AT" baseline="0" dirty="0" smtClean="0"/>
          </a:p>
          <a:p>
            <a:r>
              <a:rPr lang="de-AT" dirty="0" err="1" smtClean="0"/>
              <a:t>Macropayment</a:t>
            </a:r>
            <a:r>
              <a:rPr lang="de-AT" dirty="0" smtClean="0"/>
              <a:t>: Ab ungefähr 5€</a:t>
            </a:r>
          </a:p>
          <a:p>
            <a:r>
              <a:rPr lang="de-AT" dirty="0" err="1" smtClean="0"/>
              <a:t>Micropayment</a:t>
            </a:r>
            <a:r>
              <a:rPr lang="de-AT" dirty="0" smtClean="0"/>
              <a:t>: Ungefähr 0,05€ bis 5€ </a:t>
            </a:r>
          </a:p>
          <a:p>
            <a:r>
              <a:rPr lang="de-AT" dirty="0" err="1" smtClean="0"/>
              <a:t>Nanopayment</a:t>
            </a:r>
            <a:r>
              <a:rPr lang="de-AT" dirty="0" smtClean="0"/>
              <a:t>(auch </a:t>
            </a:r>
            <a:r>
              <a:rPr lang="de-AT" dirty="0" err="1" smtClean="0"/>
              <a:t>Millipayment</a:t>
            </a:r>
            <a:r>
              <a:rPr lang="de-AT" dirty="0" smtClean="0"/>
              <a:t>, </a:t>
            </a:r>
            <a:r>
              <a:rPr lang="de-AT" dirty="0" err="1" smtClean="0"/>
              <a:t>Minipayment</a:t>
            </a:r>
            <a:r>
              <a:rPr lang="de-AT" dirty="0" smtClean="0"/>
              <a:t> oder </a:t>
            </a:r>
            <a:r>
              <a:rPr lang="de-AT" dirty="0" err="1" smtClean="0"/>
              <a:t>Picpayment</a:t>
            </a:r>
            <a:r>
              <a:rPr lang="de-AT" dirty="0" smtClean="0"/>
              <a:t> genannt): Bis ungefähr 0,05€</a:t>
            </a:r>
          </a:p>
          <a:p>
            <a:endParaRPr lang="de-AT" dirty="0" smtClean="0"/>
          </a:p>
          <a:p>
            <a:r>
              <a:rPr lang="de-AT" dirty="0" smtClean="0"/>
              <a:t>Wiederkehrend:</a:t>
            </a:r>
            <a:r>
              <a:rPr lang="de-AT" baseline="0" dirty="0" smtClean="0"/>
              <a:t> Mehr Vertrauen für Verkäufer gegenüber </a:t>
            </a:r>
            <a:r>
              <a:rPr lang="de-AT" baseline="0" dirty="0" err="1" smtClean="0"/>
              <a:t>Kaufer</a:t>
            </a:r>
            <a:r>
              <a:rPr lang="de-AT" baseline="0" dirty="0" smtClean="0"/>
              <a:t> und mehr Registrierungsaufwand auf sich nehmend</a:t>
            </a:r>
          </a:p>
          <a:p>
            <a:endParaRPr lang="de-AT" baseline="0" dirty="0" smtClean="0"/>
          </a:p>
          <a:p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875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Transaktionskontrolle: Es </a:t>
            </a:r>
            <a:r>
              <a:rPr lang="de-AT" dirty="0" err="1" smtClean="0"/>
              <a:t>muss</a:t>
            </a:r>
            <a:r>
              <a:rPr lang="de-AT" dirty="0" smtClean="0"/>
              <a:t> sicher gestellt werden, </a:t>
            </a:r>
            <a:r>
              <a:rPr lang="de-AT" dirty="0" err="1" smtClean="0"/>
              <a:t>dass</a:t>
            </a:r>
            <a:r>
              <a:rPr lang="de-AT" dirty="0" smtClean="0"/>
              <a:t> eine Transaktion immer erfolgreich durchgeführt wird. Bei unerwarteten Störungen, </a:t>
            </a:r>
            <a:r>
              <a:rPr lang="de-AT" dirty="0" err="1" smtClean="0"/>
              <a:t>muss</a:t>
            </a:r>
            <a:r>
              <a:rPr lang="de-AT" dirty="0" smtClean="0"/>
              <a:t> </a:t>
            </a:r>
            <a:r>
              <a:rPr lang="de-AT" dirty="0" err="1" smtClean="0"/>
              <a:t>einrollbackd</a:t>
            </a:r>
            <a:r>
              <a:rPr lang="de-AT" dirty="0" smtClean="0"/>
              <a:t> </a:t>
            </a:r>
            <a:r>
              <a:rPr lang="de-AT" dirty="0" err="1" smtClean="0"/>
              <a:t>urchgeführt</a:t>
            </a:r>
            <a:r>
              <a:rPr lang="de-AT" dirty="0" smtClean="0"/>
              <a:t> werden. Es darf keine </a:t>
            </a:r>
            <a:r>
              <a:rPr lang="de-AT" dirty="0" err="1" smtClean="0"/>
              <a:t>unberechte</a:t>
            </a:r>
            <a:r>
              <a:rPr lang="de-AT" dirty="0" smtClean="0"/>
              <a:t> Transaktion durchgeführt werden </a:t>
            </a:r>
          </a:p>
          <a:p>
            <a:r>
              <a:rPr lang="de-AT" dirty="0" err="1" smtClean="0"/>
              <a:t>Authentizierung</a:t>
            </a:r>
            <a:r>
              <a:rPr lang="de-AT" dirty="0" smtClean="0"/>
              <a:t>: Es </a:t>
            </a:r>
            <a:r>
              <a:rPr lang="de-AT" dirty="0" err="1" smtClean="0"/>
              <a:t>muss</a:t>
            </a:r>
            <a:r>
              <a:rPr lang="de-AT" dirty="0" smtClean="0"/>
              <a:t> so schwer wie möglich gemacht werden den Kunden zu imitieren und auf dessen Kosten eine Zahlung durchzuführen</a:t>
            </a:r>
          </a:p>
          <a:p>
            <a:r>
              <a:rPr lang="de-AT" dirty="0" smtClean="0"/>
              <a:t>Sperrmöglichkeit: Es </a:t>
            </a:r>
            <a:r>
              <a:rPr lang="de-AT" dirty="0" err="1" smtClean="0"/>
              <a:t>muss</a:t>
            </a:r>
            <a:r>
              <a:rPr lang="de-AT" dirty="0" smtClean="0"/>
              <a:t> die Möglichkeit geben ein Konto sperren zu lassen um Zahlungen zu verhindern selbst wenn die </a:t>
            </a:r>
            <a:r>
              <a:rPr lang="de-AT" dirty="0" err="1" smtClean="0"/>
              <a:t>Authentikation</a:t>
            </a:r>
            <a:r>
              <a:rPr lang="de-AT" dirty="0" smtClean="0"/>
              <a:t> von einem Dritten durchbrochen wurde. Beispiel: Bankomatkarte verlieren</a:t>
            </a:r>
          </a:p>
          <a:p>
            <a:r>
              <a:rPr lang="de-AT" dirty="0" smtClean="0"/>
              <a:t>Haftungsbetrag: Wenn bereits </a:t>
            </a:r>
            <a:r>
              <a:rPr lang="de-AT" dirty="0" err="1" smtClean="0"/>
              <a:t>Authentifzierung</a:t>
            </a:r>
            <a:r>
              <a:rPr lang="de-AT" dirty="0" smtClean="0"/>
              <a:t> durchbrochen wurde, und die Sperrung noch nicht aktiviert wurde, gibt der Haftungsbetrag jenen Wert an, welcher vom Kunden gezahlt werden </a:t>
            </a:r>
            <a:r>
              <a:rPr lang="de-AT" dirty="0" err="1" smtClean="0"/>
              <a:t>muss</a:t>
            </a:r>
            <a:r>
              <a:rPr lang="de-AT" dirty="0" smtClean="0"/>
              <a:t> um die Schäden zu begleichen.</a:t>
            </a:r>
          </a:p>
          <a:p>
            <a:endParaRPr lang="de-AT" dirty="0" smtClean="0"/>
          </a:p>
          <a:p>
            <a:r>
              <a:rPr lang="de-AT" dirty="0" smtClean="0"/>
              <a:t>Installations- bzw. Registrierungsaufwand: Zeit</a:t>
            </a:r>
            <a:r>
              <a:rPr lang="de-AT" baseline="0" dirty="0" smtClean="0"/>
              <a:t> für Registrierung der Daten oder auch Kosten für Software/Hardware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Kosten: Gratis,</a:t>
            </a:r>
            <a:r>
              <a:rPr lang="de-AT" baseline="0" dirty="0" smtClean="0"/>
              <a:t> jedoch kosten können auftreten wenn </a:t>
            </a:r>
            <a:r>
              <a:rPr lang="de-AT" baseline="0" dirty="0" err="1" smtClean="0"/>
              <a:t>Verkaufer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Registrierungs</a:t>
            </a:r>
            <a:r>
              <a:rPr lang="de-AT" baseline="0" dirty="0" smtClean="0"/>
              <a:t> oder periodische Kosten hat welche auf den Kunden fallen</a:t>
            </a:r>
          </a:p>
          <a:p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944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Sicherheit: Transaktionskontrolle,</a:t>
            </a:r>
            <a:r>
              <a:rPr lang="de-AT" baseline="0" dirty="0" smtClean="0"/>
              <a:t> Zahlungen dürfen nicht verloren gehen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Akzeptanz der Kunden: Durch Registrierungspflicht wirken diese Systeme oft </a:t>
            </a:r>
            <a:r>
              <a:rPr lang="de-AT" baseline="0" dirty="0" err="1" smtClean="0"/>
              <a:t>unnaktrativ</a:t>
            </a:r>
            <a:r>
              <a:rPr lang="de-AT" baseline="0" dirty="0" smtClean="0"/>
              <a:t> im Vergleich zu Systemen wie Kreditkarte, Überweisung oder Lastschrift. Diese sind fast obligatorisch deswegen Akzeptanz nicht relevant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10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E-Mail-basierte Verfahren, wie z. B. PayPal oder </a:t>
            </a:r>
            <a:r>
              <a:rPr lang="de-AT" dirty="0" err="1" smtClean="0"/>
              <a:t>Moneybookers</a:t>
            </a:r>
            <a:r>
              <a:rPr lang="de-AT" dirty="0" smtClean="0"/>
              <a:t>, die auf Basis von E-Mail-Adressen und -Kommunikation Zahlungsinformationen austauschen</a:t>
            </a:r>
          </a:p>
          <a:p>
            <a:endParaRPr lang="de-AT" dirty="0" smtClean="0"/>
          </a:p>
          <a:p>
            <a:r>
              <a:rPr lang="de-AT" dirty="0" smtClean="0"/>
              <a:t>Karten-basierte Verfahren, wie z. B. die </a:t>
            </a:r>
            <a:r>
              <a:rPr lang="de-AT" dirty="0" err="1" smtClean="0"/>
              <a:t>GeldKarte</a:t>
            </a:r>
            <a:r>
              <a:rPr lang="de-AT" dirty="0" smtClean="0"/>
              <a:t>, </a:t>
            </a:r>
            <a:r>
              <a:rPr lang="de-AT" dirty="0" err="1" smtClean="0"/>
              <a:t>paysafecard</a:t>
            </a:r>
            <a:r>
              <a:rPr lang="de-AT" dirty="0" smtClean="0"/>
              <a:t> oder </a:t>
            </a:r>
            <a:r>
              <a:rPr lang="de-AT" dirty="0" err="1" smtClean="0"/>
              <a:t>MicroMoney</a:t>
            </a:r>
            <a:r>
              <a:rPr lang="de-AT" dirty="0" smtClean="0"/>
              <a:t>, die auf einer Karte des Anbieters des Zahlungsverfahrens basieren</a:t>
            </a:r>
          </a:p>
          <a:p>
            <a:endParaRPr lang="de-AT" dirty="0" smtClean="0"/>
          </a:p>
          <a:p>
            <a:r>
              <a:rPr lang="de-AT" dirty="0" smtClean="0"/>
              <a:t>Mobiltelefon-basierte bzw. M-Payment-Verfahren, wie z. B. </a:t>
            </a:r>
            <a:r>
              <a:rPr lang="de-AT" dirty="0" err="1" smtClean="0"/>
              <a:t>mpass</a:t>
            </a:r>
            <a:r>
              <a:rPr lang="de-AT" dirty="0" smtClean="0"/>
              <a:t> oder </a:t>
            </a:r>
            <a:r>
              <a:rPr lang="de-AT" dirty="0" err="1" smtClean="0"/>
              <a:t>Crandy</a:t>
            </a:r>
            <a:r>
              <a:rPr lang="de-AT" dirty="0" smtClean="0"/>
              <a:t>, die den Besitz einer Mobiltelefonnummer voraussetzen und diese in den Zahlungsablauf einbinden</a:t>
            </a:r>
          </a:p>
          <a:p>
            <a:endParaRPr lang="de-AT" dirty="0" smtClean="0"/>
          </a:p>
          <a:p>
            <a:r>
              <a:rPr lang="de-AT" dirty="0" smtClean="0"/>
              <a:t>Sonstige Inkasso- und </a:t>
            </a:r>
            <a:r>
              <a:rPr lang="de-AT" dirty="0" err="1" smtClean="0"/>
              <a:t>Billing</a:t>
            </a:r>
            <a:r>
              <a:rPr lang="de-AT" dirty="0" smtClean="0"/>
              <a:t>-Verfahren, wie z. B. </a:t>
            </a:r>
            <a:r>
              <a:rPr lang="de-AT" dirty="0" err="1" smtClean="0"/>
              <a:t>ClickandBuy</a:t>
            </a:r>
            <a:r>
              <a:rPr lang="de-AT" dirty="0" smtClean="0"/>
              <a:t>, </a:t>
            </a:r>
            <a:r>
              <a:rPr lang="de-AT" dirty="0" err="1" smtClean="0"/>
              <a:t>WEB.Cent</a:t>
            </a:r>
            <a:r>
              <a:rPr lang="de-AT" dirty="0" smtClean="0"/>
              <a:t> oder T-Pay, die einzelne Beträge zusammenfassen und dem Händler in einem Betrag auf ein Bankkonto auszahlen</a:t>
            </a:r>
          </a:p>
          <a:p>
            <a:endParaRPr lang="de-AT" dirty="0" smtClean="0"/>
          </a:p>
          <a:p>
            <a:r>
              <a:rPr lang="de-AT" dirty="0" smtClean="0"/>
              <a:t>Jeweilige Vor-und Nachteile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Immer mehr Online Shopping:</a:t>
            </a:r>
            <a:r>
              <a:rPr lang="de-AT" baseline="0" dirty="0" smtClean="0"/>
              <a:t> Desto mehr online Shopping desto mehr E-Payment Anbieter gibt es und desto öfter werden diese benutzt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Anonymität:</a:t>
            </a:r>
            <a:r>
              <a:rPr lang="de-AT" baseline="0" dirty="0" smtClean="0"/>
              <a:t> Zwar sind Daten bekannt aber man ist noch immer hinter Bildschirm und nicht Gesicht zu Gesicht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Sicherheit:</a:t>
            </a:r>
            <a:r>
              <a:rPr lang="de-AT" baseline="0" dirty="0" smtClean="0"/>
              <a:t> Durch Maßnahmen kann E-Payment sicherer sein als Bargeld oder Überweisungen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Unkompliziert: Durch Modernisierungen ist es mittlerweile möglich mit nur einem Knopfdruck bereits eine Bezahlung durchzuführen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12282-FAB7-4B8F-9ADA-E31F3B24855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029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Zahlungssysteme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Martin </a:t>
            </a:r>
            <a:r>
              <a:rPr lang="de-AT" dirty="0" err="1" smtClean="0"/>
              <a:t>Wölfer</a:t>
            </a:r>
            <a:r>
              <a:rPr lang="de-AT" dirty="0" smtClean="0"/>
              <a:t> &amp; Johannes </a:t>
            </a:r>
            <a:r>
              <a:rPr lang="de-AT" dirty="0" err="1" smtClean="0"/>
              <a:t>Bishara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632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- Kategorien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E-Mail-basierte </a:t>
            </a:r>
            <a:r>
              <a:rPr lang="de-AT" dirty="0" smtClean="0"/>
              <a:t>Verfahren</a:t>
            </a:r>
          </a:p>
          <a:p>
            <a:pPr lvl="1"/>
            <a:r>
              <a:rPr lang="de-AT" dirty="0" smtClean="0"/>
              <a:t>PayPal</a:t>
            </a:r>
          </a:p>
          <a:p>
            <a:r>
              <a:rPr lang="de-AT" dirty="0"/>
              <a:t>Karten-basierte </a:t>
            </a:r>
            <a:r>
              <a:rPr lang="de-AT" dirty="0" smtClean="0"/>
              <a:t>Verfahren</a:t>
            </a:r>
          </a:p>
          <a:p>
            <a:pPr lvl="1"/>
            <a:r>
              <a:rPr lang="de-AT" dirty="0" err="1" smtClean="0"/>
              <a:t>paysafecard</a:t>
            </a:r>
            <a:endParaRPr lang="de-AT" dirty="0" smtClean="0"/>
          </a:p>
          <a:p>
            <a:r>
              <a:rPr lang="de-AT" dirty="0" smtClean="0"/>
              <a:t>Mobiltelefon-basierte Verfahren</a:t>
            </a:r>
          </a:p>
          <a:p>
            <a:pPr lvl="1"/>
            <a:r>
              <a:rPr lang="de-AT" dirty="0" err="1" smtClean="0"/>
              <a:t>mpass</a:t>
            </a:r>
            <a:endParaRPr lang="de-AT" dirty="0" smtClean="0"/>
          </a:p>
          <a:p>
            <a:r>
              <a:rPr lang="de-AT" dirty="0"/>
              <a:t>Sonstige Inkasso- und </a:t>
            </a:r>
            <a:r>
              <a:rPr lang="de-AT" dirty="0" err="1" smtClean="0"/>
              <a:t>Billing</a:t>
            </a:r>
            <a:r>
              <a:rPr lang="de-AT" dirty="0" smtClean="0"/>
              <a:t>-Verfahren</a:t>
            </a:r>
          </a:p>
          <a:p>
            <a:pPr lvl="1"/>
            <a:r>
              <a:rPr lang="de-AT" dirty="0" err="1"/>
              <a:t>ClickandBuy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213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– Beliebtheit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Immer mehr Online Shopping</a:t>
            </a:r>
          </a:p>
          <a:p>
            <a:r>
              <a:rPr lang="de-AT" dirty="0" smtClean="0"/>
              <a:t>Anonymität</a:t>
            </a:r>
          </a:p>
          <a:p>
            <a:r>
              <a:rPr lang="de-AT" dirty="0" smtClean="0"/>
              <a:t>Sicherheit</a:t>
            </a:r>
          </a:p>
          <a:p>
            <a:r>
              <a:rPr lang="de-AT" dirty="0" smtClean="0"/>
              <a:t>Unkompliziert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5631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Ethische Fragestellungen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0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Inhaltsverzeichnis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3795" cy="4419600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Definition</a:t>
            </a:r>
          </a:p>
          <a:p>
            <a:r>
              <a:rPr lang="de-AT" dirty="0" smtClean="0"/>
              <a:t>Klassifizierungen</a:t>
            </a:r>
          </a:p>
          <a:p>
            <a:r>
              <a:rPr lang="de-AT" dirty="0" smtClean="0"/>
              <a:t>Zahlungsmöglichkeiten</a:t>
            </a:r>
          </a:p>
          <a:p>
            <a:r>
              <a:rPr lang="de-AT" dirty="0" smtClean="0"/>
              <a:t>Anforderungen</a:t>
            </a:r>
            <a:r>
              <a:rPr lang="de-AT" dirty="0"/>
              <a:t> </a:t>
            </a:r>
            <a:r>
              <a:rPr lang="de-AT" dirty="0" smtClean="0"/>
              <a:t>an Käufer</a:t>
            </a:r>
          </a:p>
          <a:p>
            <a:r>
              <a:rPr lang="de-AT" dirty="0" smtClean="0"/>
              <a:t>Anforderungen an Verkäufer</a:t>
            </a:r>
          </a:p>
          <a:p>
            <a:r>
              <a:rPr lang="de-AT" dirty="0" smtClean="0"/>
              <a:t>Herkömmliche Zahlsysteme</a:t>
            </a:r>
          </a:p>
          <a:p>
            <a:r>
              <a:rPr lang="de-AT" dirty="0" smtClean="0"/>
              <a:t>Moderne Zahlsysteme</a:t>
            </a:r>
          </a:p>
          <a:p>
            <a:r>
              <a:rPr lang="de-AT" dirty="0" err="1" smtClean="0"/>
              <a:t>Kryptowährungen</a:t>
            </a:r>
            <a:endParaRPr lang="de-AT" dirty="0"/>
          </a:p>
          <a:p>
            <a:pPr lvl="1"/>
            <a:r>
              <a:rPr lang="de-AT" dirty="0" smtClean="0"/>
              <a:t>Allgemein</a:t>
            </a:r>
          </a:p>
          <a:p>
            <a:pPr lvl="1"/>
            <a:r>
              <a:rPr lang="de-AT" dirty="0" smtClean="0"/>
              <a:t>Funktionalität</a:t>
            </a:r>
          </a:p>
          <a:p>
            <a:pPr lvl="1"/>
            <a:r>
              <a:rPr lang="de-AT" dirty="0" smtClean="0"/>
              <a:t>Gefahren</a:t>
            </a:r>
          </a:p>
          <a:p>
            <a:r>
              <a:rPr lang="de-AT" dirty="0" smtClean="0"/>
              <a:t>Ethische Fragestellungen</a:t>
            </a:r>
          </a:p>
        </p:txBody>
      </p:sp>
    </p:spTree>
    <p:extLst>
      <p:ext uri="{BB962C8B-B14F-4D97-AF65-F5344CB8AC3E}">
        <p14:creationId xmlns:p14="http://schemas.microsoft.com/office/powerpoint/2010/main" val="196182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Definition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i="1" dirty="0"/>
              <a:t>Als Zahlungsverfahren werden alle Formen und Prozesse der Übertragung von Eigentumsrechten an Zahlungsmitteln bezeichnet</a:t>
            </a:r>
            <a:r>
              <a:rPr lang="de-AT" dirty="0"/>
              <a:t>. 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Andere Bezeichnungen:</a:t>
            </a:r>
          </a:p>
          <a:p>
            <a:pPr lvl="1"/>
            <a:r>
              <a:rPr lang="de-AT" b="1" dirty="0" smtClean="0"/>
              <a:t>Bezahlverfahren</a:t>
            </a:r>
            <a:endParaRPr lang="de-AT" b="1" dirty="0"/>
          </a:p>
          <a:p>
            <a:pPr lvl="1"/>
            <a:r>
              <a:rPr lang="de-AT" b="1" dirty="0" smtClean="0"/>
              <a:t>Zahlungssysteme</a:t>
            </a:r>
            <a:endParaRPr lang="de-AT" b="1" dirty="0"/>
          </a:p>
          <a:p>
            <a:pPr lvl="1"/>
            <a:r>
              <a:rPr lang="de-AT" b="1" dirty="0" smtClean="0"/>
              <a:t>Zahlungsinstrumente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2535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Klassifizierungen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Klassisch vs. Elektronisch</a:t>
            </a:r>
          </a:p>
          <a:p>
            <a:pPr lvl="1"/>
            <a:r>
              <a:rPr lang="de-AT" b="1" dirty="0" smtClean="0"/>
              <a:t>Klassisch</a:t>
            </a:r>
            <a:r>
              <a:rPr lang="de-AT" dirty="0" smtClean="0"/>
              <a:t>: Abrechnung erfolgt </a:t>
            </a:r>
            <a:r>
              <a:rPr lang="de-AT" b="1" dirty="0" smtClean="0"/>
              <a:t>nach </a:t>
            </a:r>
            <a:r>
              <a:rPr lang="de-AT" dirty="0" smtClean="0"/>
              <a:t>oder </a:t>
            </a:r>
            <a:r>
              <a:rPr lang="de-AT" b="1" dirty="0" smtClean="0"/>
              <a:t>vor </a:t>
            </a:r>
            <a:r>
              <a:rPr lang="de-AT" dirty="0" smtClean="0"/>
              <a:t>der Bestellung</a:t>
            </a:r>
          </a:p>
          <a:p>
            <a:pPr lvl="1"/>
            <a:r>
              <a:rPr lang="de-AT" b="1" dirty="0" smtClean="0"/>
              <a:t>Elektronisch</a:t>
            </a:r>
            <a:r>
              <a:rPr lang="de-AT" dirty="0" smtClean="0"/>
              <a:t>: Abrechnung erfolgt </a:t>
            </a:r>
            <a:r>
              <a:rPr lang="de-AT" b="1" dirty="0" smtClean="0"/>
              <a:t>unmittelbar</a:t>
            </a:r>
            <a:r>
              <a:rPr lang="de-AT" dirty="0" smtClean="0"/>
              <a:t>  </a:t>
            </a:r>
          </a:p>
          <a:p>
            <a:pPr lvl="1"/>
            <a:r>
              <a:rPr lang="de-AT" dirty="0" smtClean="0"/>
              <a:t>Probleme: Manche Systeme nicht klar </a:t>
            </a:r>
            <a:r>
              <a:rPr lang="de-AT" dirty="0" err="1" smtClean="0"/>
              <a:t>zuweisbar</a:t>
            </a:r>
            <a:r>
              <a:rPr lang="de-AT" dirty="0"/>
              <a:t> </a:t>
            </a:r>
            <a:r>
              <a:rPr lang="de-AT" dirty="0" smtClean="0"/>
              <a:t>=&gt; Online-Banking</a:t>
            </a:r>
          </a:p>
          <a:p>
            <a:endParaRPr lang="de-AT" dirty="0"/>
          </a:p>
          <a:p>
            <a:r>
              <a:rPr lang="de-AT" i="0" dirty="0" smtClean="0"/>
              <a:t>Bundesamt für Sicherheit der Informationstechnik:</a:t>
            </a:r>
          </a:p>
          <a:p>
            <a:pPr lvl="1"/>
            <a:r>
              <a:rPr lang="de-AT" b="1" dirty="0" smtClean="0"/>
              <a:t>Originär</a:t>
            </a:r>
            <a:r>
              <a:rPr lang="de-AT" dirty="0" smtClean="0"/>
              <a:t>: Physische Übertragung sowie Überweisung und Lastschrift</a:t>
            </a:r>
          </a:p>
          <a:p>
            <a:pPr lvl="1"/>
            <a:r>
              <a:rPr lang="de-AT" b="1" dirty="0" smtClean="0"/>
              <a:t>Abgeleitet</a:t>
            </a:r>
            <a:r>
              <a:rPr lang="de-AT" dirty="0" smtClean="0"/>
              <a:t>: Funktionieren über elektronische Medien und beruhen auf originäre Verfahren </a:t>
            </a:r>
          </a:p>
        </p:txBody>
      </p:sp>
    </p:spTree>
    <p:extLst>
      <p:ext uri="{BB962C8B-B14F-4D97-AF65-F5344CB8AC3E}">
        <p14:creationId xmlns:p14="http://schemas.microsoft.com/office/powerpoint/2010/main" val="4057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Zahlungsmöglichkeiten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7795"/>
          </a:xfrm>
        </p:spPr>
        <p:txBody>
          <a:bodyPr>
            <a:normAutofit fontScale="92500" lnSpcReduction="20000"/>
          </a:bodyPr>
          <a:lstStyle/>
          <a:p>
            <a:r>
              <a:rPr lang="de-AT" dirty="0" smtClean="0"/>
              <a:t>Kategorisierung nach Einsatzort</a:t>
            </a:r>
          </a:p>
          <a:p>
            <a:pPr lvl="1"/>
            <a:r>
              <a:rPr lang="de-AT" dirty="0" smtClean="0"/>
              <a:t>Point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Sale</a:t>
            </a:r>
            <a:endParaRPr lang="de-AT" dirty="0" smtClean="0"/>
          </a:p>
          <a:p>
            <a:pPr lvl="1"/>
            <a:r>
              <a:rPr lang="de-AT" dirty="0" smtClean="0"/>
              <a:t>Fernabsatz</a:t>
            </a:r>
          </a:p>
          <a:p>
            <a:r>
              <a:rPr lang="de-AT" dirty="0" smtClean="0"/>
              <a:t>Kategorisierung nach Betragshöhe</a:t>
            </a:r>
          </a:p>
          <a:p>
            <a:pPr lvl="1"/>
            <a:r>
              <a:rPr lang="de-AT" dirty="0" err="1" smtClean="0"/>
              <a:t>Macropayment</a:t>
            </a:r>
            <a:endParaRPr lang="de-AT" dirty="0" smtClean="0"/>
          </a:p>
          <a:p>
            <a:pPr lvl="1"/>
            <a:r>
              <a:rPr lang="de-AT" dirty="0" err="1" smtClean="0"/>
              <a:t>Micropayment</a:t>
            </a:r>
            <a:endParaRPr lang="de-AT" dirty="0" smtClean="0"/>
          </a:p>
          <a:p>
            <a:pPr lvl="1"/>
            <a:r>
              <a:rPr lang="de-AT" dirty="0" err="1" smtClean="0"/>
              <a:t>Nanopayment</a:t>
            </a:r>
            <a:endParaRPr lang="de-AT" dirty="0" smtClean="0"/>
          </a:p>
          <a:p>
            <a:r>
              <a:rPr lang="de-AT" dirty="0" smtClean="0"/>
              <a:t>Kategorisierung nach Herkunft</a:t>
            </a:r>
          </a:p>
          <a:p>
            <a:pPr lvl="1"/>
            <a:r>
              <a:rPr lang="de-AT" dirty="0" smtClean="0"/>
              <a:t>Inland</a:t>
            </a:r>
          </a:p>
          <a:p>
            <a:pPr lvl="1"/>
            <a:r>
              <a:rPr lang="de-AT" dirty="0" smtClean="0"/>
              <a:t>Ausland</a:t>
            </a:r>
          </a:p>
          <a:p>
            <a:r>
              <a:rPr lang="de-AT" dirty="0" smtClean="0"/>
              <a:t>Kategorisierung nach Häufigkeit</a:t>
            </a:r>
          </a:p>
          <a:p>
            <a:pPr lvl="1"/>
            <a:r>
              <a:rPr lang="de-AT" dirty="0" smtClean="0"/>
              <a:t>Einmalig</a:t>
            </a:r>
          </a:p>
          <a:p>
            <a:pPr lvl="1"/>
            <a:r>
              <a:rPr lang="de-AT" dirty="0" smtClean="0"/>
              <a:t>Wiederkehrend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39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an Käufer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</a:p>
          <a:p>
            <a:pPr lvl="1"/>
            <a:r>
              <a:rPr lang="de-AT" dirty="0" smtClean="0"/>
              <a:t>Transaktionskontrolle</a:t>
            </a:r>
          </a:p>
          <a:p>
            <a:pPr lvl="1"/>
            <a:r>
              <a:rPr lang="de-AT" dirty="0" smtClean="0"/>
              <a:t>Authentifizierung</a:t>
            </a:r>
          </a:p>
          <a:p>
            <a:pPr lvl="1"/>
            <a:r>
              <a:rPr lang="de-AT" dirty="0" smtClean="0"/>
              <a:t>Sperrmöglichkeit</a:t>
            </a:r>
          </a:p>
          <a:p>
            <a:pPr lvl="1"/>
            <a:r>
              <a:rPr lang="de-AT" dirty="0" smtClean="0"/>
              <a:t>Haftungsbetrag</a:t>
            </a:r>
          </a:p>
          <a:p>
            <a:r>
              <a:rPr lang="de-AT" dirty="0"/>
              <a:t>Installations- bzw. </a:t>
            </a:r>
            <a:r>
              <a:rPr lang="de-AT" dirty="0" smtClean="0"/>
              <a:t>Registrierungsaufwand</a:t>
            </a:r>
          </a:p>
          <a:p>
            <a:r>
              <a:rPr lang="de-AT" dirty="0" smtClean="0"/>
              <a:t>Kosten</a:t>
            </a:r>
          </a:p>
          <a:p>
            <a:r>
              <a:rPr lang="de-AT" dirty="0" smtClean="0"/>
              <a:t>Akzeptanzstellen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655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Anforderungen an Verkäufer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</a:p>
          <a:p>
            <a:r>
              <a:rPr lang="de-AT" dirty="0" smtClean="0"/>
              <a:t>Akzeptanz der Kunden</a:t>
            </a:r>
          </a:p>
          <a:p>
            <a:r>
              <a:rPr lang="de-AT" dirty="0" smtClean="0"/>
              <a:t>Kosten</a:t>
            </a:r>
          </a:p>
          <a:p>
            <a:pPr lvl="1"/>
            <a:r>
              <a:rPr lang="de-AT" dirty="0" smtClean="0"/>
              <a:t>Anschaffungskosten</a:t>
            </a:r>
          </a:p>
          <a:p>
            <a:pPr lvl="1"/>
            <a:r>
              <a:rPr lang="de-AT" dirty="0" smtClean="0"/>
              <a:t>Periodische Kosten</a:t>
            </a:r>
          </a:p>
          <a:p>
            <a:pPr lvl="1"/>
            <a:r>
              <a:rPr lang="de-AT" dirty="0" smtClean="0"/>
              <a:t>Kosten bei Zahlung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28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Herkömmliche Zahlsysteme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 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r>
              <a:rPr lang="de-AT" sz="4000" dirty="0" smtClean="0"/>
              <a:t>JOHANNES BISHARAJOHANNES BISHARA JOHANNES BISHARAJOHANNES BISHARA JOHANNES BISHARAJOHANNES BISHARA JOHANNES BISHARAJOHANNES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</a:t>
            </a:r>
            <a:r>
              <a:rPr lang="de-AT" sz="4000" dirty="0" err="1" smtClean="0"/>
              <a:t>BISHARAJOHANNES</a:t>
            </a:r>
            <a:r>
              <a:rPr lang="de-AT" sz="4000" dirty="0" smtClean="0"/>
              <a:t> BISHARA JOHANNES BISHARAJOHANNES BISHARA JOHANNES BISHARAJOHANNES BISHARA JOHANNES BISHARAJOHANNES BISHARA JOHANNES BISHARAJOHANNES BISHARA JOHANNES BISHARAJOHANNES BISHARA JOHANNES BISHARAJOHANNES BISHARA JOHANNES BISHARAJOHANNES BISHARA </a:t>
            </a:r>
          </a:p>
          <a:p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171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Moderne Zahlsysteme  - Abwicklung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2" y="1345622"/>
            <a:ext cx="7621732" cy="5387057"/>
          </a:xfrm>
        </p:spPr>
      </p:pic>
      <p:sp>
        <p:nvSpPr>
          <p:cNvPr id="5" name="TextBox 4"/>
          <p:cNvSpPr txBox="1"/>
          <p:nvPr/>
        </p:nvSpPr>
        <p:spPr>
          <a:xfrm>
            <a:off x="10297392" y="2649681"/>
            <a:ext cx="1894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</a:t>
            </a:r>
            <a:endParaRPr lang="de-AT" sz="1000" dirty="0" smtClean="0"/>
          </a:p>
          <a:p>
            <a:r>
              <a:rPr lang="de-AT" sz="1000" dirty="0" err="1" smtClean="0"/>
              <a:t>www.ecommerce-leitfaden.de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4451192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848</Words>
  <Application>Microsoft Office PowerPoint</Application>
  <PresentationFormat>Widescreen</PresentationFormat>
  <Paragraphs>130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Zahlungssysteme</vt:lpstr>
      <vt:lpstr>Inhaltsverzeichnis</vt:lpstr>
      <vt:lpstr>Definition</vt:lpstr>
      <vt:lpstr>Klassifizierungen</vt:lpstr>
      <vt:lpstr>Zahlungsmöglichkeiten</vt:lpstr>
      <vt:lpstr>Anforderungen an Käufer</vt:lpstr>
      <vt:lpstr>Anforderungen an Verkäufer</vt:lpstr>
      <vt:lpstr>Herkömmliche Zahlsysteme</vt:lpstr>
      <vt:lpstr>Moderne Zahlsysteme  - Abwicklung</vt:lpstr>
      <vt:lpstr>Moderne Zahlsysteme - Kategorien</vt:lpstr>
      <vt:lpstr>Moderne Zahlsysteme – Beliebtheit</vt:lpstr>
      <vt:lpstr>Ethische Fragestellungen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Zahlungssysteme</dc:title>
  <dc:creator>Woelfer Martin</dc:creator>
  <cp:lastModifiedBy>Woelfer Martin</cp:lastModifiedBy>
  <cp:revision>12</cp:revision>
  <dcterms:created xsi:type="dcterms:W3CDTF">2017-11-19T22:52:49Z</dcterms:created>
  <dcterms:modified xsi:type="dcterms:W3CDTF">2017-11-20T00:30:00Z</dcterms:modified>
</cp:coreProperties>
</file>