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56" r:id="rId2"/>
    <p:sldId id="357" r:id="rId3"/>
    <p:sldId id="361" r:id="rId4"/>
    <p:sldId id="360" r:id="rId5"/>
    <p:sldId id="358" r:id="rId6"/>
    <p:sldId id="3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B4"/>
    <a:srgbClr val="005EA4"/>
    <a:srgbClr val="004D86"/>
    <a:srgbClr val="00487E"/>
    <a:srgbClr val="5A8A26"/>
    <a:srgbClr val="45691D"/>
    <a:srgbClr val="568424"/>
    <a:srgbClr val="2D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 autoAdjust="0"/>
    <p:restoredTop sz="93902" autoAdjust="0"/>
  </p:normalViewPr>
  <p:slideViewPr>
    <p:cSldViewPr>
      <p:cViewPr varScale="1">
        <p:scale>
          <a:sx n="161" d="100"/>
          <a:sy n="161" d="100"/>
        </p:scale>
        <p:origin x="448" y="184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3772C-41EA-484C-A9FC-6A5E310010B1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028D2-9435-4B90-A12E-B71E298CE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028D2-9435-4B90-A12E-B71E298CE1C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028D2-9435-4B90-A12E-B71E298CE1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5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028D2-9435-4B90-A12E-B71E298CE1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3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028D2-9435-4B90-A12E-B71E298CE1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3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028D2-9435-4B90-A12E-B71E298CE1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3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028D2-9435-4B90-A12E-B71E298CE1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6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6B6767-34CB-4064-81A3-5F1ABABDD88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692D01F-A71F-44C0-B8D7-313CED4253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6B6767-34CB-4064-81A3-5F1ABABDD88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692D01F-A71F-44C0-B8D7-313CED4253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2D5B-3EED-41BA-94D9-90B1F1B196B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17AC-5819-47CE-B884-001938CF9D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6B6767-34CB-4064-81A3-5F1ABABDD88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692D01F-A71F-44C0-B8D7-313CED4253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6B6767-34CB-4064-81A3-5F1ABABDD88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692D01F-A71F-44C0-B8D7-313CED4253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6B6767-34CB-4064-81A3-5F1ABABDD88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692D01F-A71F-44C0-B8D7-313CED4253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6B6767-34CB-4064-81A3-5F1ABABDD88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692D01F-A71F-44C0-B8D7-313CED4253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6B6767-34CB-4064-81A3-5F1ABABDD88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692D01F-A71F-44C0-B8D7-313CED4253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6B6767-34CB-4064-81A3-5F1ABABDD88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692D01F-A71F-44C0-B8D7-313CED4253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6B6767-34CB-4064-81A3-5F1ABABDD88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692D01F-A71F-44C0-B8D7-313CED4253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6B6767-34CB-4064-81A3-5F1ABABDD88A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692D01F-A71F-44C0-B8D7-313CED4253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-4956" y="449793"/>
            <a:ext cx="9148956" cy="393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49342" y="401834"/>
            <a:ext cx="3240360" cy="489558"/>
            <a:chOff x="3059832" y="411510"/>
            <a:chExt cx="3240360" cy="489558"/>
          </a:xfrm>
        </p:grpSpPr>
        <p:grpSp>
          <p:nvGrpSpPr>
            <p:cNvPr id="71" name="组合 70"/>
            <p:cNvGrpSpPr/>
            <p:nvPr/>
          </p:nvGrpSpPr>
          <p:grpSpPr>
            <a:xfrm>
              <a:off x="3059832" y="427715"/>
              <a:ext cx="3240360" cy="457148"/>
              <a:chOff x="4143851" y="532568"/>
              <a:chExt cx="4142700" cy="584449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559503" y="411510"/>
              <a:ext cx="2241018" cy="48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Data</a:t>
              </a:r>
              <a:r>
                <a:rPr lang="zh-CN" altLang="en-US" sz="2200" dirty="0">
                  <a:solidFill>
                    <a:schemeClr val="accent1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Profile</a:t>
              </a:r>
              <a:endParaRPr lang="zh-CN" altLang="en-US" sz="2200" dirty="0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05ADCFE-06E5-9746-AAE7-B71F89FF895F}"/>
              </a:ext>
            </a:extLst>
          </p:cNvPr>
          <p:cNvSpPr/>
          <p:nvPr/>
        </p:nvSpPr>
        <p:spPr>
          <a:xfrm>
            <a:off x="971600" y="1051814"/>
            <a:ext cx="7882611" cy="83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dirty="0">
                <a:latin typeface="New Peninim MT" pitchFamily="2" charset="-79"/>
                <a:cs typeface="New Peninim MT" pitchFamily="2" charset="-79"/>
              </a:rPr>
              <a:t>Number of reviews: 568,454 reviews</a:t>
            </a:r>
            <a:r>
              <a:rPr lang="zh-CN" altLang="en-US" sz="1100" dirty="0">
                <a:latin typeface="New Peninim MT" pitchFamily="2" charset="-79"/>
                <a:cs typeface="New Peninim MT" pitchFamily="2" charset="-79"/>
              </a:rPr>
              <a:t>；</a:t>
            </a:r>
            <a:r>
              <a:rPr lang="en-GB" sz="1100" dirty="0">
                <a:latin typeface="New Peninim MT" pitchFamily="2" charset="-79"/>
                <a:cs typeface="New Peninim MT" pitchFamily="2" charset="-79"/>
              </a:rPr>
              <a:t>Number of Users : 256,059 users</a:t>
            </a:r>
            <a:r>
              <a:rPr lang="zh-CN" altLang="en-US" sz="1100" dirty="0">
                <a:latin typeface="New Peninim MT" pitchFamily="2" charset="-79"/>
                <a:cs typeface="New Peninim MT" pitchFamily="2" charset="-79"/>
              </a:rPr>
              <a:t>；</a:t>
            </a:r>
            <a:endParaRPr lang="en-US" altLang="zh-CN" sz="1100" dirty="0">
              <a:latin typeface="New Peninim MT" pitchFamily="2" charset="-79"/>
              <a:cs typeface="New Peninim MT" pitchFamily="2" charset="-79"/>
            </a:endParaRPr>
          </a:p>
          <a:p>
            <a:pPr>
              <a:lnSpc>
                <a:spcPct val="150000"/>
              </a:lnSpc>
            </a:pPr>
            <a:r>
              <a:rPr lang="en-GB" sz="1100" dirty="0">
                <a:latin typeface="New Peninim MT" pitchFamily="2" charset="-79"/>
                <a:cs typeface="New Peninim MT" pitchFamily="2" charset="-79"/>
              </a:rPr>
              <a:t>Number of products : 74,258 products</a:t>
            </a:r>
            <a:r>
              <a:rPr lang="zh-CN" altLang="en-US" sz="1100" dirty="0">
                <a:latin typeface="New Peninim MT" pitchFamily="2" charset="-79"/>
                <a:cs typeface="New Peninim MT" pitchFamily="2" charset="-79"/>
              </a:rPr>
              <a:t>；</a:t>
            </a:r>
            <a:r>
              <a:rPr lang="en-GB" sz="1100" dirty="0">
                <a:latin typeface="New Peninim MT" pitchFamily="2" charset="-79"/>
                <a:cs typeface="New Peninim MT" pitchFamily="2" charset="-79"/>
              </a:rPr>
              <a:t>Time span of taking reviews: Oct 1999 - Oct 2012</a:t>
            </a:r>
            <a:r>
              <a:rPr lang="zh-CN" altLang="en-US" sz="1100" dirty="0">
                <a:latin typeface="New Peninim MT" pitchFamily="2" charset="-79"/>
                <a:cs typeface="New Peninim MT" pitchFamily="2" charset="-79"/>
              </a:rPr>
              <a:t>；</a:t>
            </a:r>
            <a:endParaRPr lang="en-US" altLang="zh-CN" sz="1100" dirty="0">
              <a:latin typeface="New Peninim MT" pitchFamily="2" charset="-79"/>
              <a:cs typeface="New Peninim MT" pitchFamily="2" charset="-79"/>
            </a:endParaRPr>
          </a:p>
          <a:p>
            <a:pPr>
              <a:lnSpc>
                <a:spcPct val="150000"/>
              </a:lnSpc>
            </a:pPr>
            <a:r>
              <a:rPr lang="en-GB" sz="1100" dirty="0">
                <a:latin typeface="New Peninim MT" pitchFamily="2" charset="-79"/>
                <a:cs typeface="New Peninim MT" pitchFamily="2" charset="-79"/>
              </a:rPr>
              <a:t>Number of attributes/column in Data: 10</a:t>
            </a:r>
            <a:endParaRPr lang="en-GB" sz="1100" b="0" i="0" u="none" strike="noStrike" dirty="0">
              <a:effectLst/>
              <a:latin typeface="New Peninim MT" pitchFamily="2" charset="-79"/>
              <a:cs typeface="New Peninim MT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8FB77-65BB-1242-8A00-B5325DA65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3" y="1997198"/>
            <a:ext cx="8102176" cy="3130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-4956" y="449793"/>
            <a:ext cx="9148956" cy="393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49342" y="398151"/>
            <a:ext cx="3240360" cy="489558"/>
            <a:chOff x="3059832" y="407827"/>
            <a:chExt cx="3240360" cy="489558"/>
          </a:xfrm>
        </p:grpSpPr>
        <p:grpSp>
          <p:nvGrpSpPr>
            <p:cNvPr id="71" name="组合 70"/>
            <p:cNvGrpSpPr/>
            <p:nvPr/>
          </p:nvGrpSpPr>
          <p:grpSpPr>
            <a:xfrm>
              <a:off x="3059832" y="427715"/>
              <a:ext cx="3240360" cy="457148"/>
              <a:chOff x="4143851" y="532568"/>
              <a:chExt cx="4142700" cy="584449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296626" y="407827"/>
              <a:ext cx="2766772" cy="48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N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Data</a:t>
              </a:r>
              <a:r>
                <a:rPr lang="zh-CN" altLang="en-US" sz="2200" dirty="0">
                  <a:solidFill>
                    <a:schemeClr val="accent1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Preprocessing</a:t>
              </a:r>
              <a:endParaRPr lang="zh-CN" altLang="en-US" sz="2200" dirty="0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05ADCFE-06E5-9746-AAE7-B71F89FF895F}"/>
              </a:ext>
            </a:extLst>
          </p:cNvPr>
          <p:cNvSpPr/>
          <p:nvPr/>
        </p:nvSpPr>
        <p:spPr>
          <a:xfrm>
            <a:off x="1115616" y="1491630"/>
            <a:ext cx="7882611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abbreviation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words.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stopwords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stopwords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url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 err="1"/>
              <a:t>captial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lowercase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0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-4956" y="449793"/>
            <a:ext cx="9148956" cy="393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49342" y="398151"/>
            <a:ext cx="3240360" cy="489558"/>
            <a:chOff x="3059832" y="407827"/>
            <a:chExt cx="3240360" cy="489558"/>
          </a:xfrm>
        </p:grpSpPr>
        <p:grpSp>
          <p:nvGrpSpPr>
            <p:cNvPr id="71" name="组合 70"/>
            <p:cNvGrpSpPr/>
            <p:nvPr/>
          </p:nvGrpSpPr>
          <p:grpSpPr>
            <a:xfrm>
              <a:off x="3059832" y="427715"/>
              <a:ext cx="3240360" cy="457148"/>
              <a:chOff x="4143851" y="532568"/>
              <a:chExt cx="4142700" cy="584449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296626" y="407827"/>
              <a:ext cx="2766772" cy="48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N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Data</a:t>
              </a:r>
              <a:r>
                <a:rPr lang="zh-CN" altLang="en-US" sz="2200" dirty="0">
                  <a:solidFill>
                    <a:schemeClr val="accent1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Preprocessing</a:t>
              </a:r>
              <a:endParaRPr lang="zh-CN" altLang="en-US" sz="2200" dirty="0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4A8065-1628-044B-A1FF-7869D87E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" y="1851670"/>
            <a:ext cx="9144000" cy="25057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98BED7-3E8D-064C-B40F-1775ED765679}"/>
              </a:ext>
            </a:extLst>
          </p:cNvPr>
          <p:cNvSpPr/>
          <p:nvPr/>
        </p:nvSpPr>
        <p:spPr>
          <a:xfrm>
            <a:off x="395536" y="1203598"/>
            <a:ext cx="78826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stopwords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follows:</a:t>
            </a:r>
          </a:p>
        </p:txBody>
      </p:sp>
    </p:spTree>
    <p:extLst>
      <p:ext uri="{BB962C8B-B14F-4D97-AF65-F5344CB8AC3E}">
        <p14:creationId xmlns:p14="http://schemas.microsoft.com/office/powerpoint/2010/main" val="32772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-4956" y="449793"/>
            <a:ext cx="9148956" cy="393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49342" y="398151"/>
            <a:ext cx="3240360" cy="489558"/>
            <a:chOff x="3059832" y="407827"/>
            <a:chExt cx="3240360" cy="489558"/>
          </a:xfrm>
        </p:grpSpPr>
        <p:grpSp>
          <p:nvGrpSpPr>
            <p:cNvPr id="71" name="组合 70"/>
            <p:cNvGrpSpPr/>
            <p:nvPr/>
          </p:nvGrpSpPr>
          <p:grpSpPr>
            <a:xfrm>
              <a:off x="3059832" y="427715"/>
              <a:ext cx="3240360" cy="457148"/>
              <a:chOff x="4143851" y="532568"/>
              <a:chExt cx="4142700" cy="584449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296626" y="407827"/>
              <a:ext cx="2766772" cy="48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N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Data</a:t>
              </a:r>
              <a:r>
                <a:rPr lang="zh-CN" altLang="en-US" sz="2200" dirty="0">
                  <a:solidFill>
                    <a:schemeClr val="accent1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Preprocessing</a:t>
              </a:r>
              <a:endParaRPr lang="zh-CN" altLang="en-US" sz="2200" dirty="0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C47522-CFEE-3C48-8903-9B2838235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7654"/>
            <a:ext cx="6667500" cy="2806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58E6C7-7D64-EE48-8C1B-5C5A7A3E7383}"/>
              </a:ext>
            </a:extLst>
          </p:cNvPr>
          <p:cNvSpPr/>
          <p:nvPr/>
        </p:nvSpPr>
        <p:spPr>
          <a:xfrm>
            <a:off x="971600" y="1023990"/>
            <a:ext cx="78826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preprocessing,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374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-4956" y="449793"/>
            <a:ext cx="9148956" cy="393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49342" y="401834"/>
            <a:ext cx="3240360" cy="489558"/>
            <a:chOff x="3059832" y="411510"/>
            <a:chExt cx="3240360" cy="489558"/>
          </a:xfrm>
        </p:grpSpPr>
        <p:grpSp>
          <p:nvGrpSpPr>
            <p:cNvPr id="71" name="组合 70"/>
            <p:cNvGrpSpPr/>
            <p:nvPr/>
          </p:nvGrpSpPr>
          <p:grpSpPr>
            <a:xfrm>
              <a:off x="3059832" y="427715"/>
              <a:ext cx="3240360" cy="457148"/>
              <a:chOff x="4143851" y="532568"/>
              <a:chExt cx="4142700" cy="584449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165187" y="411510"/>
              <a:ext cx="3029649" cy="48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Experiment</a:t>
              </a:r>
              <a:r>
                <a:rPr lang="zh-CN" altLang="en-US" sz="2200" dirty="0">
                  <a:solidFill>
                    <a:schemeClr val="accent1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&amp;</a:t>
              </a:r>
              <a:r>
                <a:rPr lang="zh-CN" altLang="en-US" sz="2200" dirty="0">
                  <a:solidFill>
                    <a:schemeClr val="accent1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Result</a:t>
              </a:r>
              <a:endParaRPr lang="zh-CN" altLang="en-US" sz="2200" dirty="0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05ADCFE-06E5-9746-AAE7-B71F89FF895F}"/>
              </a:ext>
            </a:extLst>
          </p:cNvPr>
          <p:cNvSpPr/>
          <p:nvPr/>
        </p:nvSpPr>
        <p:spPr>
          <a:xfrm>
            <a:off x="1115616" y="1491630"/>
            <a:ext cx="78826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sklearn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DA4E4-AF3F-D34B-8109-B88099E1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71" y="2287568"/>
            <a:ext cx="3644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2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-4956" y="449793"/>
            <a:ext cx="9148956" cy="393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49342" y="401834"/>
            <a:ext cx="3240360" cy="489558"/>
            <a:chOff x="3059832" y="411510"/>
            <a:chExt cx="3240360" cy="489558"/>
          </a:xfrm>
        </p:grpSpPr>
        <p:grpSp>
          <p:nvGrpSpPr>
            <p:cNvPr id="71" name="组合 70"/>
            <p:cNvGrpSpPr/>
            <p:nvPr/>
          </p:nvGrpSpPr>
          <p:grpSpPr>
            <a:xfrm>
              <a:off x="3059832" y="427715"/>
              <a:ext cx="3240360" cy="457148"/>
              <a:chOff x="4143851" y="532568"/>
              <a:chExt cx="4142700" cy="584449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4143851" y="532568"/>
                <a:ext cx="4142700" cy="5844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41300" dist="177800" dir="2700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4177197" y="548816"/>
                <a:ext cx="4088103" cy="55195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89000"/>
                    </a:schemeClr>
                  </a:gs>
                  <a:gs pos="67000">
                    <a:srgbClr val="F9F9F9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165187" y="411510"/>
              <a:ext cx="3029649" cy="48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Experiment</a:t>
              </a:r>
              <a:r>
                <a:rPr lang="zh-CN" altLang="en-US" sz="2200" dirty="0">
                  <a:solidFill>
                    <a:schemeClr val="accent1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&amp;</a:t>
              </a:r>
              <a:r>
                <a:rPr lang="zh-CN" altLang="en-US" sz="2200" dirty="0">
                  <a:solidFill>
                    <a:schemeClr val="accent1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200" dirty="0">
                  <a:solidFill>
                    <a:schemeClr val="accent1"/>
                  </a:solidFill>
                  <a:latin typeface="+mn-ea"/>
                  <a:cs typeface="+mn-ea"/>
                </a:rPr>
                <a:t>Result</a:t>
              </a:r>
              <a:endParaRPr lang="zh-CN" altLang="en-US" sz="2200" dirty="0">
                <a:solidFill>
                  <a:schemeClr val="accent1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00A5EBD-D958-F043-93FA-2597B0D0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9" y="1707654"/>
            <a:ext cx="4899544" cy="32297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CB381E-0851-ED42-8DDE-AD07E2CD856B}"/>
              </a:ext>
            </a:extLst>
          </p:cNvPr>
          <p:cNvSpPr/>
          <p:nvPr/>
        </p:nvSpPr>
        <p:spPr>
          <a:xfrm>
            <a:off x="1403648" y="1162036"/>
            <a:ext cx="788261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ROC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shown</a:t>
            </a:r>
            <a:r>
              <a:rPr lang="zh-CN" altLang="en-US" dirty="0"/>
              <a:t> </a:t>
            </a:r>
            <a:r>
              <a:rPr lang="en-US" altLang="zh-CN" dirty="0"/>
              <a:t>as:</a:t>
            </a:r>
          </a:p>
        </p:txBody>
      </p:sp>
    </p:spTree>
    <p:extLst>
      <p:ext uri="{BB962C8B-B14F-4D97-AF65-F5344CB8AC3E}">
        <p14:creationId xmlns:p14="http://schemas.microsoft.com/office/powerpoint/2010/main" val="11199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3178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1C4372"/>
      </a:accent1>
      <a:accent2>
        <a:srgbClr val="1C4372"/>
      </a:accent2>
      <a:accent3>
        <a:srgbClr val="1C4372"/>
      </a:accent3>
      <a:accent4>
        <a:srgbClr val="1C4372"/>
      </a:accent4>
      <a:accent5>
        <a:srgbClr val="1C4372"/>
      </a:accent5>
      <a:accent6>
        <a:srgbClr val="1C4372"/>
      </a:accent6>
      <a:hlink>
        <a:srgbClr val="1C4372"/>
      </a:hlink>
      <a:folHlink>
        <a:srgbClr val="1C4372"/>
      </a:folHlink>
    </a:clrScheme>
    <a:fontScheme name="Temp">
      <a:majorFont>
        <a:latin typeface="汉仪小麦体简"/>
        <a:ea typeface="微软雅黑"/>
        <a:cs typeface=""/>
      </a:majorFont>
      <a:minorFont>
        <a:latin typeface="汉仪小麦体简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ln w="28575" cap="flat"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prstDash val="solid"/>
          <a:miter lim="800000"/>
        </a:ln>
        <a:effectLst>
          <a:outerShdw blurRad="228600" dist="228600" dir="5400000" algn="t" rotWithShape="0">
            <a:schemeClr val="tx1">
              <a:lumMod val="85000"/>
              <a:lumOff val="15000"/>
              <a:alpha val="28000"/>
            </a:schemeClr>
          </a:outerShdw>
        </a:effectLst>
      </a:spPr>
      <a:bodyPr vert="horz" wrap="square" lIns="68580" tIns="34290" rIns="68580" bIns="34290" numCol="1" anchor="t" anchorCtr="0" compatLnSpc="1"/>
      <a:lstStyle>
        <a:defPPr>
          <a:defRPr>
            <a:solidFill>
              <a:prstClr val="black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136</Words>
  <Application>Microsoft Macintosh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微软雅黑</vt:lpstr>
      <vt:lpstr>汉仪小麦体简</vt:lpstr>
      <vt:lpstr>Arial</vt:lpstr>
      <vt:lpstr>Calibri</vt:lpstr>
      <vt:lpstr>New Peninim MT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杯子空间设计</dc:creator>
  <cp:lastModifiedBy>Microsoft Office User</cp:lastModifiedBy>
  <cp:revision>203</cp:revision>
  <dcterms:created xsi:type="dcterms:W3CDTF">2016-05-16T02:06:00Z</dcterms:created>
  <dcterms:modified xsi:type="dcterms:W3CDTF">2021-04-27T02:53:55Z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