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332071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680"/>
  </p:normalViewPr>
  <p:slideViewPr>
    <p:cSldViewPr snapToGrid="0">
      <p:cViewPr>
        <p:scale>
          <a:sx n="113" d="100"/>
          <a:sy n="11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2062083"/>
            <a:ext cx="11322606" cy="4386662"/>
          </a:xfrm>
        </p:spPr>
        <p:txBody>
          <a:bodyPr anchor="b"/>
          <a:lstStyle>
            <a:lvl1pPr algn="ctr">
              <a:defRPr sz="874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6617911"/>
            <a:ext cx="9990535" cy="3042080"/>
          </a:xfrm>
        </p:spPr>
        <p:txBody>
          <a:bodyPr/>
          <a:lstStyle>
            <a:lvl1pPr marL="0" indent="0" algn="ctr">
              <a:buNone/>
              <a:defRPr sz="3496"/>
            </a:lvl1pPr>
            <a:lvl2pPr marL="666049" indent="0" algn="ctr">
              <a:buNone/>
              <a:defRPr sz="2914"/>
            </a:lvl2pPr>
            <a:lvl3pPr marL="1332098" indent="0" algn="ctr">
              <a:buNone/>
              <a:defRPr sz="2622"/>
            </a:lvl3pPr>
            <a:lvl4pPr marL="1998147" indent="0" algn="ctr">
              <a:buNone/>
              <a:defRPr sz="2331"/>
            </a:lvl4pPr>
            <a:lvl5pPr marL="2664196" indent="0" algn="ctr">
              <a:buNone/>
              <a:defRPr sz="2331"/>
            </a:lvl5pPr>
            <a:lvl6pPr marL="3330245" indent="0" algn="ctr">
              <a:buNone/>
              <a:defRPr sz="2331"/>
            </a:lvl6pPr>
            <a:lvl7pPr marL="3996294" indent="0" algn="ctr">
              <a:buNone/>
              <a:defRPr sz="2331"/>
            </a:lvl7pPr>
            <a:lvl8pPr marL="4662343" indent="0" algn="ctr">
              <a:buNone/>
              <a:defRPr sz="2331"/>
            </a:lvl8pPr>
            <a:lvl9pPr marL="5328392" indent="0" algn="ctr">
              <a:buNone/>
              <a:defRPr sz="2331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2BF9-43FB-524C-A6AA-7282E870B2E2}" type="datetimeFigureOut">
              <a:rPr lang="en-CH" smtClean="0"/>
              <a:t>05.11.22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0882-16DC-C94E-A584-F7F032E00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958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2BF9-43FB-524C-A6AA-7282E870B2E2}" type="datetimeFigureOut">
              <a:rPr lang="en-CH" smtClean="0"/>
              <a:t>05.11.22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0882-16DC-C94E-A584-F7F032E00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57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670833"/>
            <a:ext cx="2872279" cy="1067790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670833"/>
            <a:ext cx="8450327" cy="10677907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2BF9-43FB-524C-A6AA-7282E870B2E2}" type="datetimeFigureOut">
              <a:rPr lang="en-CH" smtClean="0"/>
              <a:t>05.11.22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0882-16DC-C94E-A584-F7F032E00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932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2BF9-43FB-524C-A6AA-7282E870B2E2}" type="datetimeFigureOut">
              <a:rPr lang="en-CH" smtClean="0"/>
              <a:t>05.11.22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0882-16DC-C94E-A584-F7F032E00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645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3141251"/>
            <a:ext cx="11489115" cy="5241244"/>
          </a:xfrm>
        </p:spPr>
        <p:txBody>
          <a:bodyPr anchor="b"/>
          <a:lstStyle>
            <a:lvl1pPr>
              <a:defRPr sz="874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8432079"/>
            <a:ext cx="11489115" cy="2756246"/>
          </a:xfrm>
        </p:spPr>
        <p:txBody>
          <a:bodyPr/>
          <a:lstStyle>
            <a:lvl1pPr marL="0" indent="0">
              <a:buNone/>
              <a:defRPr sz="3496">
                <a:solidFill>
                  <a:schemeClr val="tx1"/>
                </a:solidFill>
              </a:defRPr>
            </a:lvl1pPr>
            <a:lvl2pPr marL="666049" indent="0">
              <a:buNone/>
              <a:defRPr sz="2914">
                <a:solidFill>
                  <a:schemeClr val="tx1">
                    <a:tint val="75000"/>
                  </a:schemeClr>
                </a:solidFill>
              </a:defRPr>
            </a:lvl2pPr>
            <a:lvl3pPr marL="1332098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3pPr>
            <a:lvl4pPr marL="1998147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4pPr>
            <a:lvl5pPr marL="2664196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5pPr>
            <a:lvl6pPr marL="3330245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6pPr>
            <a:lvl7pPr marL="3996294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7pPr>
            <a:lvl8pPr marL="4662343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8pPr>
            <a:lvl9pPr marL="5328392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2BF9-43FB-524C-A6AA-7282E870B2E2}" type="datetimeFigureOut">
              <a:rPr lang="en-CH" smtClean="0"/>
              <a:t>05.11.22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0882-16DC-C94E-A584-F7F032E00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675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3354163"/>
            <a:ext cx="5661303" cy="799457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3354163"/>
            <a:ext cx="5661303" cy="799457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2BF9-43FB-524C-A6AA-7282E870B2E2}" type="datetimeFigureOut">
              <a:rPr lang="en-CH" smtClean="0"/>
              <a:t>05.11.22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0882-16DC-C94E-A584-F7F032E00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96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70836"/>
            <a:ext cx="11489115" cy="243541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3088748"/>
            <a:ext cx="5635285" cy="1513748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4602496"/>
            <a:ext cx="5635285" cy="67695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3088748"/>
            <a:ext cx="5663038" cy="1513748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4602496"/>
            <a:ext cx="5663038" cy="67695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2BF9-43FB-524C-A6AA-7282E870B2E2}" type="datetimeFigureOut">
              <a:rPr lang="en-CH" smtClean="0"/>
              <a:t>05.11.22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0882-16DC-C94E-A584-F7F032E00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555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2BF9-43FB-524C-A6AA-7282E870B2E2}" type="datetimeFigureOut">
              <a:rPr lang="en-CH" smtClean="0"/>
              <a:t>05.11.22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0882-16DC-C94E-A584-F7F032E00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188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2BF9-43FB-524C-A6AA-7282E870B2E2}" type="datetimeFigureOut">
              <a:rPr lang="en-CH" smtClean="0"/>
              <a:t>05.11.22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0882-16DC-C94E-A584-F7F032E00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116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839999"/>
            <a:ext cx="4296277" cy="2939997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814168"/>
            <a:ext cx="6743611" cy="8954158"/>
          </a:xfrm>
        </p:spPr>
        <p:txBody>
          <a:bodyPr/>
          <a:lstStyle>
            <a:lvl1pPr>
              <a:defRPr sz="4662"/>
            </a:lvl1pPr>
            <a:lvl2pPr>
              <a:defRPr sz="4079"/>
            </a:lvl2pPr>
            <a:lvl3pPr>
              <a:defRPr sz="3496"/>
            </a:lvl3pPr>
            <a:lvl4pPr>
              <a:defRPr sz="2914"/>
            </a:lvl4pPr>
            <a:lvl5pPr>
              <a:defRPr sz="2914"/>
            </a:lvl5pPr>
            <a:lvl6pPr>
              <a:defRPr sz="2914"/>
            </a:lvl6pPr>
            <a:lvl7pPr>
              <a:defRPr sz="2914"/>
            </a:lvl7pPr>
            <a:lvl8pPr>
              <a:defRPr sz="2914"/>
            </a:lvl8pPr>
            <a:lvl9pPr>
              <a:defRPr sz="2914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779996"/>
            <a:ext cx="4296277" cy="7002911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2BF9-43FB-524C-A6AA-7282E870B2E2}" type="datetimeFigureOut">
              <a:rPr lang="en-CH" smtClean="0"/>
              <a:t>05.11.22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0882-16DC-C94E-A584-F7F032E00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988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839999"/>
            <a:ext cx="4296277" cy="2939997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814168"/>
            <a:ext cx="6743611" cy="8954158"/>
          </a:xfrm>
        </p:spPr>
        <p:txBody>
          <a:bodyPr anchor="t"/>
          <a:lstStyle>
            <a:lvl1pPr marL="0" indent="0">
              <a:buNone/>
              <a:defRPr sz="4662"/>
            </a:lvl1pPr>
            <a:lvl2pPr marL="666049" indent="0">
              <a:buNone/>
              <a:defRPr sz="4079"/>
            </a:lvl2pPr>
            <a:lvl3pPr marL="1332098" indent="0">
              <a:buNone/>
              <a:defRPr sz="3496"/>
            </a:lvl3pPr>
            <a:lvl4pPr marL="1998147" indent="0">
              <a:buNone/>
              <a:defRPr sz="2914"/>
            </a:lvl4pPr>
            <a:lvl5pPr marL="2664196" indent="0">
              <a:buNone/>
              <a:defRPr sz="2914"/>
            </a:lvl5pPr>
            <a:lvl6pPr marL="3330245" indent="0">
              <a:buNone/>
              <a:defRPr sz="2914"/>
            </a:lvl6pPr>
            <a:lvl7pPr marL="3996294" indent="0">
              <a:buNone/>
              <a:defRPr sz="2914"/>
            </a:lvl7pPr>
            <a:lvl8pPr marL="4662343" indent="0">
              <a:buNone/>
              <a:defRPr sz="2914"/>
            </a:lvl8pPr>
            <a:lvl9pPr marL="5328392" indent="0">
              <a:buNone/>
              <a:defRPr sz="2914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779996"/>
            <a:ext cx="4296277" cy="7002911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2BF9-43FB-524C-A6AA-7282E870B2E2}" type="datetimeFigureOut">
              <a:rPr lang="en-CH" smtClean="0"/>
              <a:t>05.11.22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0882-16DC-C94E-A584-F7F032E00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723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670836"/>
            <a:ext cx="1148911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3354163"/>
            <a:ext cx="1148911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11678325"/>
            <a:ext cx="299716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2BF9-43FB-524C-A6AA-7282E870B2E2}" type="datetimeFigureOut">
              <a:rPr lang="en-CH" smtClean="0"/>
              <a:t>05.11.22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11678325"/>
            <a:ext cx="449574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11678325"/>
            <a:ext cx="299716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0882-16DC-C94E-A584-F7F032E00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19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32098" rtl="0" eaLnBrk="1" latinLnBrk="0" hangingPunct="1">
        <a:lnSpc>
          <a:spcPct val="90000"/>
        </a:lnSpc>
        <a:spcBef>
          <a:spcPct val="0"/>
        </a:spcBef>
        <a:buNone/>
        <a:defRPr sz="6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24" indent="-333024" algn="l" defTabSz="1332098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79" kern="1200">
          <a:solidFill>
            <a:schemeClr val="tx1"/>
          </a:solidFill>
          <a:latin typeface="+mn-lt"/>
          <a:ea typeface="+mn-ea"/>
          <a:cs typeface="+mn-cs"/>
        </a:defRPr>
      </a:lvl1pPr>
      <a:lvl2pPr marL="999073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2pPr>
      <a:lvl3pPr marL="1665122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331171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663269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4329318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995367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661416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332098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3pPr>
      <a:lvl4pPr marL="1998147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664196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330245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3996294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662343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328392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1">
            <a:extLst>
              <a:ext uri="{FF2B5EF4-FFF2-40B4-BE49-F238E27FC236}">
                <a16:creationId xmlns:a16="http://schemas.microsoft.com/office/drawing/2014/main" id="{B25C5B3F-F477-2E15-F0CB-4FC3E7FDF922}"/>
              </a:ext>
            </a:extLst>
          </p:cNvPr>
          <p:cNvGrpSpPr/>
          <p:nvPr/>
        </p:nvGrpSpPr>
        <p:grpSpPr>
          <a:xfrm>
            <a:off x="4085935" y="296760"/>
            <a:ext cx="1469535" cy="1648572"/>
            <a:chOff x="504367" y="386201"/>
            <a:chExt cx="4050224" cy="222950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DE51C5F-9D17-E5B5-7572-EC7DAE538D0A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 dirty="0">
                  <a:solidFill>
                    <a:schemeClr val="tx1"/>
                  </a:solidFill>
                </a:rPr>
                <a:t>Class Name: Fleet</a:t>
              </a:r>
              <a:endParaRPr lang="de-CH" sz="543" i="1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B9E4C64-A57D-C9B1-5572-64953C4358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5"/>
              <a:ext cx="4050224" cy="1584660"/>
              <a:chOff x="2846973" y="1650218"/>
              <a:chExt cx="2160004" cy="884674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863A1D3-F89D-340F-C827-AC0A8A4B0DB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1" cy="8846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 dirty="0">
                    <a:solidFill>
                      <a:schemeClr val="tx1"/>
                    </a:solidFill>
                  </a:rPr>
                  <a:t>Place Boat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Answer if it is destroyed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Answer if it is placed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Keep track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of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the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boats</a:t>
                </a:r>
                <a:r>
                  <a:rPr lang="de-CH" sz="543" dirty="0">
                    <a:solidFill>
                      <a:schemeClr val="tx1"/>
                    </a:solidFill>
                  </a:rPr>
                  <a:t> and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shots</a:t>
                </a:r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Keep track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which</a:t>
                </a:r>
                <a:r>
                  <a:rPr lang="de-CH" sz="543" dirty="0">
                    <a:solidFill>
                      <a:schemeClr val="tx1"/>
                    </a:solidFill>
                  </a:rPr>
                  <a:t> Boat is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destoryed</a:t>
                </a:r>
                <a:endParaRPr lang="de-CH" sz="54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FBC7ACE-69AB-7BF9-D004-2FD8E9916C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8"/>
                <a:ext cx="1080001" cy="8846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>
                    <a:solidFill>
                      <a:schemeClr val="tx1"/>
                    </a:solidFill>
                  </a:rPr>
                  <a:t>Boat</a:t>
                </a: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>
                    <a:solidFill>
                      <a:schemeClr val="tx1"/>
                    </a:solidFill>
                  </a:rPr>
                  <a:t>Boat</a:t>
                </a: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>
                    <a:solidFill>
                      <a:schemeClr val="tx1"/>
                    </a:solidFill>
                  </a:rPr>
                  <a:t>Boat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C197B27-7A4D-D933-CFAE-D025A370E4AC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Description: A </a:t>
              </a:r>
              <a:r>
                <a:rPr lang="de-CH" sz="543" err="1">
                  <a:solidFill>
                    <a:schemeClr val="tx1"/>
                  </a:solidFill>
                </a:rPr>
                <a:t>collection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of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boats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which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each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player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has</a:t>
              </a:r>
              <a:r>
                <a:rPr lang="de-CH" sz="543">
                  <a:solidFill>
                    <a:schemeClr val="tx1"/>
                  </a:solidFill>
                </a:rPr>
                <a:t>.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A112318-277B-A000-4F49-8D8909656F51}"/>
              </a:ext>
            </a:extLst>
          </p:cNvPr>
          <p:cNvGrpSpPr/>
          <p:nvPr/>
        </p:nvGrpSpPr>
        <p:grpSpPr>
          <a:xfrm>
            <a:off x="5708794" y="295452"/>
            <a:ext cx="1469535" cy="1324905"/>
            <a:chOff x="504367" y="386201"/>
            <a:chExt cx="4050224" cy="17917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20CCD2D-8532-D9F6-29FF-E8DEB6081EF0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Class Name: Boat (aka </a:t>
              </a:r>
              <a:r>
                <a:rPr lang="de-CH" sz="543" err="1">
                  <a:solidFill>
                    <a:schemeClr val="tx1"/>
                  </a:solidFill>
                </a:rPr>
                <a:t>Ship</a:t>
              </a:r>
              <a:r>
                <a:rPr lang="de-CH" sz="543">
                  <a:solidFill>
                    <a:schemeClr val="tx1"/>
                  </a:solidFill>
                </a:rPr>
                <a:t>)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AFD64309-62EE-224B-0225-86A3C3EFE3F4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6"/>
              <a:ext cx="4050224" cy="1146939"/>
              <a:chOff x="2846973" y="1650219"/>
              <a:chExt cx="2160004" cy="640306"/>
            </a:xfrm>
          </p:grpSpPr>
          <p:sp>
            <p:nvSpPr>
              <p:cNvPr id="14" name="Rechteck 14">
                <a:extLst>
                  <a:ext uri="{FF2B5EF4-FFF2-40B4-BE49-F238E27FC236}">
                    <a16:creationId xmlns:a16="http://schemas.microsoft.com/office/drawing/2014/main" id="{F1C342C5-2423-17B3-A216-52874AEAD2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9"/>
                <a:ext cx="1080001" cy="64030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 dirty="0">
                    <a:solidFill>
                      <a:schemeClr val="tx1"/>
                    </a:solidFill>
                  </a:rPr>
                  <a:t>Answer if placed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Answer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where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it’s</a:t>
                </a:r>
                <a:r>
                  <a:rPr lang="de-CH" sz="543" dirty="0">
                    <a:solidFill>
                      <a:schemeClr val="tx1"/>
                    </a:solidFill>
                  </a:rPr>
                  <a:t> placed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Answer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of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which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length</a:t>
                </a:r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Answer if destroyed</a:t>
                </a:r>
              </a:p>
            </p:txBody>
          </p:sp>
          <p:sp>
            <p:nvSpPr>
              <p:cNvPr id="15" name="Rechteck 17">
                <a:extLst>
                  <a:ext uri="{FF2B5EF4-FFF2-40B4-BE49-F238E27FC236}">
                    <a16:creationId xmlns:a16="http://schemas.microsoft.com/office/drawing/2014/main" id="{254E6A66-1318-008A-8C6D-9453D3CCB8F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9"/>
                <a:ext cx="1080001" cy="64030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>
                    <a:solidFill>
                      <a:schemeClr val="tx1"/>
                    </a:solidFill>
                  </a:rPr>
                  <a:t>Fleet</a:t>
                </a:r>
              </a:p>
            </p:txBody>
          </p:sp>
        </p:grpSp>
        <p:sp>
          <p:nvSpPr>
            <p:cNvPr id="13" name="Rechteck 13">
              <a:extLst>
                <a:ext uri="{FF2B5EF4-FFF2-40B4-BE49-F238E27FC236}">
                  <a16:creationId xmlns:a16="http://schemas.microsoft.com/office/drawing/2014/main" id="{4F9998A6-FFF6-3607-734D-4C0F115A8349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 dirty="0">
                  <a:solidFill>
                    <a:schemeClr val="tx1"/>
                  </a:solidFill>
                </a:rPr>
                <a:t>Description: </a:t>
              </a:r>
              <a:r>
                <a:rPr lang="de-CH" sz="543" dirty="0" err="1">
                  <a:solidFill>
                    <a:schemeClr val="tx1"/>
                  </a:solidFill>
                </a:rPr>
                <a:t>One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Ship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of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the</a:t>
              </a:r>
              <a:r>
                <a:rPr lang="de-CH" sz="543" dirty="0">
                  <a:solidFill>
                    <a:schemeClr val="tx1"/>
                  </a:solidFill>
                </a:rPr>
                <a:t> GameMaster </a:t>
              </a:r>
              <a:r>
                <a:rPr lang="de-CH" sz="543" dirty="0" err="1">
                  <a:solidFill>
                    <a:schemeClr val="tx1"/>
                  </a:solidFill>
                </a:rPr>
                <a:t>which</a:t>
              </a:r>
              <a:r>
                <a:rPr lang="de-CH" sz="543" dirty="0">
                  <a:solidFill>
                    <a:schemeClr val="tx1"/>
                  </a:solidFill>
                </a:rPr>
                <a:t> is placed on </a:t>
              </a:r>
              <a:r>
                <a:rPr lang="de-CH" sz="543" dirty="0" err="1">
                  <a:solidFill>
                    <a:schemeClr val="tx1"/>
                  </a:solidFill>
                </a:rPr>
                <a:t>the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Grid</a:t>
              </a:r>
              <a:r>
                <a:rPr lang="de-CH" sz="543" dirty="0">
                  <a:solidFill>
                    <a:schemeClr val="tx1"/>
                  </a:solidFill>
                </a:rPr>
                <a:t>.</a:t>
              </a:r>
              <a:endParaRPr lang="de-CH" sz="543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pieren 19">
            <a:extLst>
              <a:ext uri="{FF2B5EF4-FFF2-40B4-BE49-F238E27FC236}">
                <a16:creationId xmlns:a16="http://schemas.microsoft.com/office/drawing/2014/main" id="{8E1E78D9-F026-98CE-A45A-4AB9CAAA062E}"/>
              </a:ext>
            </a:extLst>
          </p:cNvPr>
          <p:cNvGrpSpPr/>
          <p:nvPr/>
        </p:nvGrpSpPr>
        <p:grpSpPr>
          <a:xfrm>
            <a:off x="2463075" y="2747221"/>
            <a:ext cx="1469535" cy="2476961"/>
            <a:chOff x="504367" y="386201"/>
            <a:chExt cx="4050224" cy="3349808"/>
          </a:xfrm>
        </p:grpSpPr>
        <p:sp>
          <p:nvSpPr>
            <p:cNvPr id="17" name="Rechteck 20">
              <a:extLst>
                <a:ext uri="{FF2B5EF4-FFF2-40B4-BE49-F238E27FC236}">
                  <a16:creationId xmlns:a16="http://schemas.microsoft.com/office/drawing/2014/main" id="{C8A65903-23F3-A2E9-B180-B05003555087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Class Name: GameMasterMaster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  <p:grpSp>
          <p:nvGrpSpPr>
            <p:cNvPr id="18" name="Gruppieren 21">
              <a:extLst>
                <a:ext uri="{FF2B5EF4-FFF2-40B4-BE49-F238E27FC236}">
                  <a16:creationId xmlns:a16="http://schemas.microsoft.com/office/drawing/2014/main" id="{BC48241E-1704-F5BA-3444-2B02AD1E91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142871"/>
              <a:ext cx="4050224" cy="2593138"/>
              <a:chOff x="2846973" y="1712646"/>
              <a:chExt cx="2160004" cy="1447679"/>
            </a:xfrm>
          </p:grpSpPr>
          <p:sp>
            <p:nvSpPr>
              <p:cNvPr id="20" name="Rechteck 23">
                <a:extLst>
                  <a:ext uri="{FF2B5EF4-FFF2-40B4-BE49-F238E27FC236}">
                    <a16:creationId xmlns:a16="http://schemas.microsoft.com/office/drawing/2014/main" id="{D4F2E1B2-DD11-A9BC-AF02-8D01C141AE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712646"/>
                <a:ext cx="1080001" cy="144767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>
                    <a:solidFill>
                      <a:schemeClr val="tx1"/>
                    </a:solidFill>
                  </a:rPr>
                  <a:t>Create Players </a:t>
                </a:r>
                <a:r>
                  <a:rPr lang="de-CH" sz="543" err="1">
                    <a:solidFill>
                      <a:schemeClr val="tx1"/>
                    </a:solidFill>
                  </a:rPr>
                  <a:t>with</a:t>
                </a:r>
                <a:r>
                  <a:rPr lang="de-CH" sz="543">
                    <a:solidFill>
                      <a:schemeClr val="tx1"/>
                    </a:solidFill>
                  </a:rPr>
                  <a:t> Fleets and Grids, </a:t>
                </a:r>
                <a:r>
                  <a:rPr lang="de-CH" sz="543" err="1">
                    <a:solidFill>
                      <a:schemeClr val="tx1"/>
                    </a:solidFill>
                  </a:rPr>
                  <a:t>knowing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parameters</a:t>
                </a:r>
                <a:r>
                  <a:rPr lang="de-CH" sz="543">
                    <a:solidFill>
                      <a:schemeClr val="tx1"/>
                    </a:solidFill>
                  </a:rPr>
                  <a:t> like </a:t>
                </a:r>
                <a:r>
                  <a:rPr lang="de-CH" sz="543" err="1">
                    <a:solidFill>
                      <a:schemeClr val="tx1"/>
                    </a:solidFill>
                  </a:rPr>
                  <a:t>size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of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the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Grid</a:t>
                </a:r>
                <a:r>
                  <a:rPr lang="de-CH" sz="543">
                    <a:solidFill>
                      <a:schemeClr val="tx1"/>
                    </a:solidFill>
                  </a:rPr>
                  <a:t> and </a:t>
                </a:r>
                <a:r>
                  <a:rPr lang="de-CH" sz="543" err="1">
                    <a:solidFill>
                      <a:schemeClr val="tx1"/>
                    </a:solidFill>
                  </a:rPr>
                  <a:t>number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of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Boats</a:t>
                </a:r>
                <a:r>
                  <a:rPr lang="de-CH" sz="543">
                    <a:solidFill>
                      <a:schemeClr val="tx1"/>
                    </a:solidFill>
                  </a:rPr>
                  <a:t> in Fleet</a:t>
                </a: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 err="1">
                    <a:solidFill>
                      <a:schemeClr val="tx1"/>
                    </a:solidFill>
                  </a:rPr>
                  <a:t>Determine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which</a:t>
                </a:r>
                <a:r>
                  <a:rPr lang="de-CH" sz="543">
                    <a:solidFill>
                      <a:schemeClr val="tx1"/>
                    </a:solidFill>
                  </a:rPr>
                  <a:t> Player </a:t>
                </a:r>
                <a:r>
                  <a:rPr lang="de-CH" sz="543" err="1">
                    <a:solidFill>
                      <a:schemeClr val="tx1"/>
                    </a:solidFill>
                  </a:rPr>
                  <a:t>starts</a:t>
                </a:r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>
                    <a:solidFill>
                      <a:schemeClr val="tx1"/>
                    </a:solidFill>
                  </a:rPr>
                  <a:t>Play a turn </a:t>
                </a:r>
                <a:r>
                  <a:rPr lang="de-CH" sz="543" err="1">
                    <a:solidFill>
                      <a:schemeClr val="tx1"/>
                    </a:solidFill>
                  </a:rPr>
                  <a:t>with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attacker</a:t>
                </a:r>
                <a:r>
                  <a:rPr lang="de-CH" sz="543">
                    <a:solidFill>
                      <a:schemeClr val="tx1"/>
                    </a:solidFill>
                  </a:rPr>
                  <a:t> and </a:t>
                </a:r>
                <a:r>
                  <a:rPr lang="de-CH" sz="543" err="1">
                    <a:solidFill>
                      <a:schemeClr val="tx1"/>
                    </a:solidFill>
                  </a:rPr>
                  <a:t>defender</a:t>
                </a:r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>
                    <a:solidFill>
                      <a:schemeClr val="tx1"/>
                    </a:solidFill>
                  </a:rPr>
                  <a:t>Check </a:t>
                </a:r>
                <a:r>
                  <a:rPr lang="de-CH" sz="543" err="1">
                    <a:solidFill>
                      <a:schemeClr val="tx1"/>
                    </a:solidFill>
                  </a:rPr>
                  <a:t>that</a:t>
                </a:r>
                <a:r>
                  <a:rPr lang="de-CH" sz="543">
                    <a:solidFill>
                      <a:schemeClr val="tx1"/>
                    </a:solidFill>
                  </a:rPr>
                  <a:t> human Player </a:t>
                </a:r>
                <a:r>
                  <a:rPr lang="de-CH" sz="543" err="1">
                    <a:solidFill>
                      <a:schemeClr val="tx1"/>
                    </a:solidFill>
                  </a:rPr>
                  <a:t>calls</a:t>
                </a:r>
                <a:r>
                  <a:rPr lang="de-CH" sz="543">
                    <a:solidFill>
                      <a:schemeClr val="tx1"/>
                    </a:solidFill>
                  </a:rPr>
                  <a:t> valid </a:t>
                </a:r>
                <a:r>
                  <a:rPr lang="de-CH" sz="543" err="1">
                    <a:solidFill>
                      <a:schemeClr val="tx1"/>
                    </a:solidFill>
                  </a:rPr>
                  <a:t>shots</a:t>
                </a:r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 err="1">
                    <a:solidFill>
                      <a:schemeClr val="tx1"/>
                    </a:solidFill>
                  </a:rPr>
                  <a:t>Terminate</a:t>
                </a:r>
                <a:r>
                  <a:rPr lang="de-CH" sz="543">
                    <a:solidFill>
                      <a:schemeClr val="tx1"/>
                    </a:solidFill>
                  </a:rPr>
                  <a:t> GameMaster </a:t>
                </a:r>
                <a:r>
                  <a:rPr lang="de-CH" sz="543" err="1">
                    <a:solidFill>
                      <a:schemeClr val="tx1"/>
                    </a:solidFill>
                  </a:rPr>
                  <a:t>as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soon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as</a:t>
                </a:r>
                <a:r>
                  <a:rPr lang="de-CH" sz="543">
                    <a:solidFill>
                      <a:schemeClr val="tx1"/>
                    </a:solidFill>
                  </a:rPr>
                  <a:t> a Player </a:t>
                </a:r>
                <a:r>
                  <a:rPr lang="de-CH" sz="543" err="1">
                    <a:solidFill>
                      <a:schemeClr val="tx1"/>
                    </a:solidFill>
                  </a:rPr>
                  <a:t>has</a:t>
                </a:r>
                <a:r>
                  <a:rPr lang="de-CH" sz="543">
                    <a:solidFill>
                      <a:schemeClr val="tx1"/>
                    </a:solidFill>
                  </a:rPr>
                  <a:t> lost </a:t>
                </a:r>
                <a:r>
                  <a:rPr lang="de-CH" sz="543" err="1">
                    <a:solidFill>
                      <a:schemeClr val="tx1"/>
                    </a:solidFill>
                  </a:rPr>
                  <a:t>the</a:t>
                </a:r>
                <a:r>
                  <a:rPr lang="de-CH" sz="543">
                    <a:solidFill>
                      <a:schemeClr val="tx1"/>
                    </a:solidFill>
                  </a:rPr>
                  <a:t> GameMaster</a:t>
                </a: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hteck 24">
                <a:extLst>
                  <a:ext uri="{FF2B5EF4-FFF2-40B4-BE49-F238E27FC236}">
                    <a16:creationId xmlns:a16="http://schemas.microsoft.com/office/drawing/2014/main" id="{0FDEC5DF-6A8A-2AF6-99AC-015C560AB4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712647"/>
                <a:ext cx="1080001" cy="144767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>
                    <a:solidFill>
                      <a:schemeClr val="tx1"/>
                    </a:solidFill>
                  </a:rPr>
                  <a:t>Player, </a:t>
                </a:r>
                <a:r>
                  <a:rPr lang="de-CH" sz="543" err="1">
                    <a:solidFill>
                      <a:schemeClr val="tx1"/>
                    </a:solidFill>
                  </a:rPr>
                  <a:t>Grid</a:t>
                </a:r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>
                    <a:solidFill>
                      <a:schemeClr val="tx1"/>
                    </a:solidFill>
                  </a:rPr>
                  <a:t>Player</a:t>
                </a: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>
                    <a:solidFill>
                      <a:schemeClr val="tx1"/>
                    </a:solidFill>
                  </a:rPr>
                  <a:t>Player</a:t>
                </a: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hteck 22">
              <a:extLst>
                <a:ext uri="{FF2B5EF4-FFF2-40B4-BE49-F238E27FC236}">
                  <a16:creationId xmlns:a16="http://schemas.microsoft.com/office/drawing/2014/main" id="{E2B1491D-5694-2E07-67B9-EC189490967B}"/>
                </a:ext>
              </a:extLst>
            </p:cNvPr>
            <p:cNvSpPr/>
            <p:nvPr/>
          </p:nvSpPr>
          <p:spPr>
            <a:xfrm>
              <a:off x="504367" y="708624"/>
              <a:ext cx="4050215" cy="4342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Description: The GameMaster </a:t>
              </a:r>
              <a:r>
                <a:rPr lang="de-CH" sz="543" err="1">
                  <a:solidFill>
                    <a:schemeClr val="tx1"/>
                  </a:solidFill>
                </a:rPr>
                <a:t>runs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the</a:t>
              </a:r>
              <a:r>
                <a:rPr lang="de-CH" sz="543">
                  <a:solidFill>
                    <a:schemeClr val="tx1"/>
                  </a:solidFill>
                </a:rPr>
                <a:t> GameMaster, </a:t>
              </a:r>
              <a:r>
                <a:rPr lang="de-CH" sz="543" err="1">
                  <a:solidFill>
                    <a:schemeClr val="tx1"/>
                  </a:solidFill>
                </a:rPr>
                <a:t>enforces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the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rules</a:t>
              </a:r>
              <a:r>
                <a:rPr lang="de-CH" sz="543">
                  <a:solidFill>
                    <a:schemeClr val="tx1"/>
                  </a:solidFill>
                </a:rPr>
                <a:t> and </a:t>
              </a:r>
              <a:r>
                <a:rPr lang="de-CH" sz="543" err="1">
                  <a:solidFill>
                    <a:schemeClr val="tx1"/>
                  </a:solidFill>
                </a:rPr>
                <a:t>makes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sure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that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the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players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play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their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turns</a:t>
              </a:r>
              <a:r>
                <a:rPr lang="de-CH" sz="543">
                  <a:solidFill>
                    <a:schemeClr val="tx1"/>
                  </a:solidFill>
                </a:rPr>
                <a:t>.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pieren 26">
            <a:extLst>
              <a:ext uri="{FF2B5EF4-FFF2-40B4-BE49-F238E27FC236}">
                <a16:creationId xmlns:a16="http://schemas.microsoft.com/office/drawing/2014/main" id="{667EFD6C-288E-4B49-9C1B-DCCD4040F738}"/>
              </a:ext>
            </a:extLst>
          </p:cNvPr>
          <p:cNvGrpSpPr/>
          <p:nvPr/>
        </p:nvGrpSpPr>
        <p:grpSpPr>
          <a:xfrm>
            <a:off x="2463075" y="296760"/>
            <a:ext cx="1469535" cy="2352311"/>
            <a:chOff x="1623182" y="374171"/>
            <a:chExt cx="1895937" cy="3034856"/>
          </a:xfrm>
        </p:grpSpPr>
        <p:sp>
          <p:nvSpPr>
            <p:cNvPr id="23" name="Rechteck 12">
              <a:extLst>
                <a:ext uri="{FF2B5EF4-FFF2-40B4-BE49-F238E27FC236}">
                  <a16:creationId xmlns:a16="http://schemas.microsoft.com/office/drawing/2014/main" id="{0A00051A-4C22-5926-542A-88F028C51F29}"/>
                </a:ext>
              </a:extLst>
            </p:cNvPr>
            <p:cNvSpPr/>
            <p:nvPr/>
          </p:nvSpPr>
          <p:spPr>
            <a:xfrm>
              <a:off x="1623182" y="374171"/>
              <a:ext cx="1895933" cy="3075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Class Name: Player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18">
              <a:extLst>
                <a:ext uri="{FF2B5EF4-FFF2-40B4-BE49-F238E27FC236}">
                  <a16:creationId xmlns:a16="http://schemas.microsoft.com/office/drawing/2014/main" id="{CD202D1B-4371-EDC7-2A0E-361DBFB512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23182" y="1296234"/>
              <a:ext cx="1895937" cy="2112793"/>
              <a:chOff x="2846973" y="1650218"/>
              <a:chExt cx="2160004" cy="1236405"/>
            </a:xfrm>
          </p:grpSpPr>
          <p:sp>
            <p:nvSpPr>
              <p:cNvPr id="27" name="Rechteck 15">
                <a:extLst>
                  <a:ext uri="{FF2B5EF4-FFF2-40B4-BE49-F238E27FC236}">
                    <a16:creationId xmlns:a16="http://schemas.microsoft.com/office/drawing/2014/main" id="{94B3809C-1B17-F2D7-EE5B-8A728101BB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1" cy="123640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 dirty="0">
                    <a:solidFill>
                      <a:schemeClr val="tx1"/>
                    </a:solidFill>
                  </a:rPr>
                  <a:t>Call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shots</a:t>
                </a:r>
                <a:r>
                  <a:rPr lang="de-CH" sz="543" dirty="0">
                    <a:solidFill>
                      <a:schemeClr val="tx1"/>
                    </a:solidFill>
                  </a:rPr>
                  <a:t> on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the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opponents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Grid</a:t>
                </a:r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Place Fleet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Answer if he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has</a:t>
                </a:r>
                <a:r>
                  <a:rPr lang="de-CH" sz="543" dirty="0">
                    <a:solidFill>
                      <a:schemeClr val="tx1"/>
                    </a:solidFill>
                  </a:rPr>
                  <a:t> lost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the</a:t>
                </a:r>
                <a:r>
                  <a:rPr lang="de-CH" sz="543" dirty="0">
                    <a:solidFill>
                      <a:schemeClr val="tx1"/>
                    </a:solidFill>
                  </a:rPr>
                  <a:t> GameMaster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Answer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to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opponents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shots</a:t>
                </a:r>
                <a:r>
                  <a:rPr lang="de-CH" sz="543" dirty="0">
                    <a:solidFill>
                      <a:schemeClr val="tx1"/>
                    </a:solidFill>
                  </a:rPr>
                  <a:t>, if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they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are</a:t>
                </a:r>
                <a:r>
                  <a:rPr lang="de-CH" sz="543" dirty="0">
                    <a:solidFill>
                      <a:schemeClr val="tx1"/>
                    </a:solidFill>
                  </a:rPr>
                  <a:t> a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hit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or</a:t>
                </a:r>
                <a:r>
                  <a:rPr lang="de-CH" sz="543" dirty="0">
                    <a:solidFill>
                      <a:schemeClr val="tx1"/>
                    </a:solidFill>
                  </a:rPr>
                  <a:t> miss and if a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boat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has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been</a:t>
                </a:r>
                <a:r>
                  <a:rPr lang="de-CH" sz="543" dirty="0">
                    <a:solidFill>
                      <a:schemeClr val="tx1"/>
                    </a:solidFill>
                  </a:rPr>
                  <a:t> destroyed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Show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Grid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to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opponent</a:t>
                </a:r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Grid</a:t>
                </a:r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hteck 16">
                <a:extLst>
                  <a:ext uri="{FF2B5EF4-FFF2-40B4-BE49-F238E27FC236}">
                    <a16:creationId xmlns:a16="http://schemas.microsoft.com/office/drawing/2014/main" id="{F867ECF7-0D86-7400-CBAE-3323F04EF0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8"/>
                <a:ext cx="1080001" cy="123640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>
                    <a:solidFill>
                      <a:schemeClr val="tx1"/>
                    </a:solidFill>
                  </a:rPr>
                  <a:t>GameMaster, Coordinate</a:t>
                </a: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>
                    <a:solidFill>
                      <a:schemeClr val="tx1"/>
                    </a:solidFill>
                  </a:rPr>
                  <a:t>Fleet, Coordinate</a:t>
                </a: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>
                    <a:solidFill>
                      <a:schemeClr val="tx1"/>
                    </a:solidFill>
                  </a:rPr>
                  <a:t>GameMaster</a:t>
                </a: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>
                    <a:solidFill>
                      <a:schemeClr val="tx1"/>
                    </a:solidFill>
                  </a:rPr>
                  <a:t>GameMaster</a:t>
                </a: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 err="1">
                    <a:solidFill>
                      <a:schemeClr val="tx1"/>
                    </a:solidFill>
                  </a:rPr>
                  <a:t>Grid</a:t>
                </a:r>
                <a:endParaRPr lang="de-CH" sz="543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">
              <a:extLst>
                <a:ext uri="{FF2B5EF4-FFF2-40B4-BE49-F238E27FC236}">
                  <a16:creationId xmlns:a16="http://schemas.microsoft.com/office/drawing/2014/main" id="{CFFEBB97-7A96-F136-38A3-BA01A07DEF78}"/>
                </a:ext>
              </a:extLst>
            </p:cNvPr>
            <p:cNvSpPr/>
            <p:nvPr/>
          </p:nvSpPr>
          <p:spPr>
            <a:xfrm>
              <a:off x="1623182" y="988646"/>
              <a:ext cx="1895933" cy="3075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Description: </a:t>
              </a:r>
              <a:r>
                <a:rPr lang="de-CH" sz="543" err="1">
                  <a:solidFill>
                    <a:schemeClr val="tx1"/>
                  </a:solidFill>
                </a:rPr>
                <a:t>One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of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the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two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players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playing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the</a:t>
              </a:r>
              <a:r>
                <a:rPr lang="de-CH" sz="543">
                  <a:solidFill>
                    <a:schemeClr val="tx1"/>
                  </a:solidFill>
                </a:rPr>
                <a:t> GameMaster.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BA2A80E-EFEE-7709-5C5C-4D6048460B0E}"/>
                </a:ext>
              </a:extLst>
            </p:cNvPr>
            <p:cNvSpPr/>
            <p:nvPr/>
          </p:nvSpPr>
          <p:spPr>
            <a:xfrm>
              <a:off x="1623182" y="681756"/>
              <a:ext cx="1895933" cy="3075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 err="1">
                  <a:solidFill>
                    <a:schemeClr val="tx1"/>
                  </a:solidFill>
                </a:rPr>
                <a:t>Subclasses</a:t>
              </a:r>
              <a:r>
                <a:rPr lang="de-CH" sz="543">
                  <a:solidFill>
                    <a:schemeClr val="tx1"/>
                  </a:solidFill>
                </a:rPr>
                <a:t>: Human Player, Computer Player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34">
            <a:extLst>
              <a:ext uri="{FF2B5EF4-FFF2-40B4-BE49-F238E27FC236}">
                <a16:creationId xmlns:a16="http://schemas.microsoft.com/office/drawing/2014/main" id="{CE03B193-5A8D-D440-5A7F-AF1F01207D47}"/>
              </a:ext>
            </a:extLst>
          </p:cNvPr>
          <p:cNvGrpSpPr/>
          <p:nvPr/>
        </p:nvGrpSpPr>
        <p:grpSpPr>
          <a:xfrm>
            <a:off x="4085937" y="3375235"/>
            <a:ext cx="1469535" cy="1774740"/>
            <a:chOff x="1623182" y="374171"/>
            <a:chExt cx="1895937" cy="2289698"/>
          </a:xfrm>
        </p:grpSpPr>
        <p:sp>
          <p:nvSpPr>
            <p:cNvPr id="30" name="Rechteck 35">
              <a:extLst>
                <a:ext uri="{FF2B5EF4-FFF2-40B4-BE49-F238E27FC236}">
                  <a16:creationId xmlns:a16="http://schemas.microsoft.com/office/drawing/2014/main" id="{04FDDFA6-E73D-C8B4-011A-E6386B0A15EC}"/>
                </a:ext>
              </a:extLst>
            </p:cNvPr>
            <p:cNvSpPr/>
            <p:nvPr/>
          </p:nvSpPr>
          <p:spPr>
            <a:xfrm>
              <a:off x="1623182" y="374171"/>
              <a:ext cx="1895933" cy="3075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Class Name: </a:t>
              </a:r>
              <a:r>
                <a:rPr lang="de-CH" sz="543" err="1">
                  <a:solidFill>
                    <a:schemeClr val="tx1"/>
                  </a:solidFill>
                </a:rPr>
                <a:t>Grid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  <p:grpSp>
          <p:nvGrpSpPr>
            <p:cNvPr id="31" name="Gruppieren 36">
              <a:extLst>
                <a:ext uri="{FF2B5EF4-FFF2-40B4-BE49-F238E27FC236}">
                  <a16:creationId xmlns:a16="http://schemas.microsoft.com/office/drawing/2014/main" id="{4C56C270-7AF5-D34D-BEC1-33D16B8056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23182" y="1484330"/>
              <a:ext cx="1895937" cy="1179539"/>
              <a:chOff x="2846973" y="1760291"/>
              <a:chExt cx="2160004" cy="690266"/>
            </a:xfrm>
          </p:grpSpPr>
          <p:sp>
            <p:nvSpPr>
              <p:cNvPr id="34" name="Rechteck 39">
                <a:extLst>
                  <a:ext uri="{FF2B5EF4-FFF2-40B4-BE49-F238E27FC236}">
                    <a16:creationId xmlns:a16="http://schemas.microsoft.com/office/drawing/2014/main" id="{310DE201-CB4F-5AB3-FC28-A3FE741C1C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760293"/>
                <a:ext cx="1080001" cy="6902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 dirty="0">
                    <a:solidFill>
                      <a:schemeClr val="tx1"/>
                    </a:solidFill>
                  </a:rPr>
                  <a:t>Update Blocks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 err="1">
                    <a:solidFill>
                      <a:schemeClr val="tx1"/>
                    </a:solidFill>
                  </a:rPr>
                  <a:t>Determine</a:t>
                </a:r>
                <a:r>
                  <a:rPr lang="de-CH" sz="543" dirty="0">
                    <a:solidFill>
                      <a:schemeClr val="tx1"/>
                    </a:solidFill>
                  </a:rPr>
                  <a:t> if a Coordinate is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part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of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the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Grid</a:t>
                </a:r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Print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itself</a:t>
                </a:r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itself</a:t>
                </a:r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hteck 40">
                <a:extLst>
                  <a:ext uri="{FF2B5EF4-FFF2-40B4-BE49-F238E27FC236}">
                    <a16:creationId xmlns:a16="http://schemas.microsoft.com/office/drawing/2014/main" id="{05ECE6BB-6C72-C780-C55F-2ECB0342BE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760291"/>
                <a:ext cx="1080001" cy="6902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>
                    <a:solidFill>
                      <a:schemeClr val="tx1"/>
                    </a:solidFill>
                  </a:rPr>
                  <a:t>Block</a:t>
                </a: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r>
                  <a:rPr lang="de-CH" sz="543">
                    <a:solidFill>
                      <a:schemeClr val="tx1"/>
                    </a:solidFill>
                  </a:rPr>
                  <a:t>Coordinate</a:t>
                </a: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  <a:p>
                <a:endParaRPr lang="de-CH" sz="543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Rechteck 37">
              <a:extLst>
                <a:ext uri="{FF2B5EF4-FFF2-40B4-BE49-F238E27FC236}">
                  <a16:creationId xmlns:a16="http://schemas.microsoft.com/office/drawing/2014/main" id="{3C698864-6F5D-B49C-66B9-CA458CC15D98}"/>
                </a:ext>
              </a:extLst>
            </p:cNvPr>
            <p:cNvSpPr/>
            <p:nvPr/>
          </p:nvSpPr>
          <p:spPr>
            <a:xfrm>
              <a:off x="1623182" y="988645"/>
              <a:ext cx="1895933" cy="4956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 dirty="0">
                  <a:solidFill>
                    <a:schemeClr val="tx1"/>
                  </a:solidFill>
                </a:rPr>
                <a:t>Description: A </a:t>
              </a:r>
              <a:r>
                <a:rPr lang="de-CH" sz="543" dirty="0" err="1">
                  <a:solidFill>
                    <a:schemeClr val="tx1"/>
                  </a:solidFill>
                </a:rPr>
                <a:t>Grid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consisting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of</a:t>
              </a:r>
              <a:r>
                <a:rPr lang="de-CH" sz="543" dirty="0">
                  <a:solidFill>
                    <a:schemeClr val="tx1"/>
                  </a:solidFill>
                </a:rPr>
                <a:t> Blocks </a:t>
              </a:r>
              <a:r>
                <a:rPr lang="de-CH" sz="543" dirty="0" err="1">
                  <a:solidFill>
                    <a:schemeClr val="tx1"/>
                  </a:solidFill>
                </a:rPr>
                <a:t>recording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the</a:t>
              </a:r>
              <a:r>
                <a:rPr lang="de-CH" sz="543" dirty="0">
                  <a:solidFill>
                    <a:schemeClr val="tx1"/>
                  </a:solidFill>
                </a:rPr>
                <a:t> placed Fleet, </a:t>
              </a:r>
              <a:r>
                <a:rPr lang="de-CH" sz="543" dirty="0" err="1">
                  <a:solidFill>
                    <a:schemeClr val="tx1"/>
                  </a:solidFill>
                </a:rPr>
                <a:t>where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the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players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shot</a:t>
              </a:r>
              <a:r>
                <a:rPr lang="de-CH" sz="543" dirty="0">
                  <a:solidFill>
                    <a:schemeClr val="tx1"/>
                  </a:solidFill>
                </a:rPr>
                <a:t> at and </a:t>
              </a:r>
              <a:r>
                <a:rPr lang="de-CH" sz="543" dirty="0" err="1">
                  <a:solidFill>
                    <a:schemeClr val="tx1"/>
                  </a:solidFill>
                </a:rPr>
                <a:t>which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boats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are</a:t>
              </a:r>
              <a:r>
                <a:rPr lang="de-CH" sz="543" dirty="0">
                  <a:solidFill>
                    <a:schemeClr val="tx1"/>
                  </a:solidFill>
                </a:rPr>
                <a:t> destroyed.</a:t>
              </a:r>
              <a:endParaRPr lang="de-CH" sz="543" i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8">
              <a:extLst>
                <a:ext uri="{FF2B5EF4-FFF2-40B4-BE49-F238E27FC236}">
                  <a16:creationId xmlns:a16="http://schemas.microsoft.com/office/drawing/2014/main" id="{DE0F74E9-DD78-ED7F-1D7C-9BCE02E01022}"/>
                </a:ext>
              </a:extLst>
            </p:cNvPr>
            <p:cNvSpPr/>
            <p:nvPr/>
          </p:nvSpPr>
          <p:spPr>
            <a:xfrm>
              <a:off x="1623182" y="681756"/>
              <a:ext cx="1895933" cy="30758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 err="1">
                  <a:solidFill>
                    <a:schemeClr val="tx1"/>
                  </a:solidFill>
                </a:rPr>
                <a:t>Subclasses</a:t>
              </a:r>
              <a:r>
                <a:rPr lang="de-CH" sz="543">
                  <a:solidFill>
                    <a:schemeClr val="tx1"/>
                  </a:solidFill>
                </a:rPr>
                <a:t>: Ocean </a:t>
              </a:r>
              <a:r>
                <a:rPr lang="de-CH" sz="543" err="1">
                  <a:solidFill>
                    <a:schemeClr val="tx1"/>
                  </a:solidFill>
                </a:rPr>
                <a:t>Grid</a:t>
              </a:r>
              <a:r>
                <a:rPr lang="de-CH" sz="543">
                  <a:solidFill>
                    <a:schemeClr val="tx1"/>
                  </a:solidFill>
                </a:rPr>
                <a:t>, Target </a:t>
              </a:r>
              <a:r>
                <a:rPr lang="de-CH" sz="543" err="1">
                  <a:solidFill>
                    <a:schemeClr val="tx1"/>
                  </a:solidFill>
                </a:rPr>
                <a:t>Grid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41">
            <a:extLst>
              <a:ext uri="{FF2B5EF4-FFF2-40B4-BE49-F238E27FC236}">
                <a16:creationId xmlns:a16="http://schemas.microsoft.com/office/drawing/2014/main" id="{893CBE72-1D2B-BBD3-B8E9-4FDA9636BA0F}"/>
              </a:ext>
            </a:extLst>
          </p:cNvPr>
          <p:cNvGrpSpPr/>
          <p:nvPr/>
        </p:nvGrpSpPr>
        <p:grpSpPr>
          <a:xfrm>
            <a:off x="5708792" y="3669372"/>
            <a:ext cx="1469535" cy="1478283"/>
            <a:chOff x="504365" y="386201"/>
            <a:chExt cx="4050222" cy="1999206"/>
          </a:xfrm>
        </p:grpSpPr>
        <p:sp>
          <p:nvSpPr>
            <p:cNvPr id="37" name="Rechteck 42">
              <a:extLst>
                <a:ext uri="{FF2B5EF4-FFF2-40B4-BE49-F238E27FC236}">
                  <a16:creationId xmlns:a16="http://schemas.microsoft.com/office/drawing/2014/main" id="{95DC0C58-C485-4753-0B37-7B31BD29C68A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Class Name: Block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  <p:grpSp>
          <p:nvGrpSpPr>
            <p:cNvPr id="38" name="Gruppieren 43">
              <a:extLst>
                <a:ext uri="{FF2B5EF4-FFF2-40B4-BE49-F238E27FC236}">
                  <a16:creationId xmlns:a16="http://schemas.microsoft.com/office/drawing/2014/main" id="{AEEA0EA7-D543-2ACC-F180-F4B2FCEBDE6E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5" y="1118346"/>
              <a:ext cx="4050222" cy="1267061"/>
              <a:chOff x="2846972" y="1698952"/>
              <a:chExt cx="2160003" cy="707366"/>
            </a:xfrm>
          </p:grpSpPr>
          <p:sp>
            <p:nvSpPr>
              <p:cNvPr id="40" name="Rechteck 45">
                <a:extLst>
                  <a:ext uri="{FF2B5EF4-FFF2-40B4-BE49-F238E27FC236}">
                    <a16:creationId xmlns:a16="http://schemas.microsoft.com/office/drawing/2014/main" id="{5768D070-11EC-02DE-57C3-13E8D8C1A7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2" y="1698952"/>
                <a:ext cx="1080002" cy="7073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 dirty="0">
                    <a:solidFill>
                      <a:schemeClr val="tx1"/>
                    </a:solidFill>
                  </a:rPr>
                  <a:t>Answer if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been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shot</a:t>
                </a:r>
                <a:r>
                  <a:rPr lang="de-CH" sz="543" dirty="0">
                    <a:solidFill>
                      <a:schemeClr val="tx1"/>
                    </a:solidFill>
                  </a:rPr>
                  <a:t> at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Answer if a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boat</a:t>
                </a:r>
                <a:r>
                  <a:rPr lang="de-CH" sz="543" dirty="0">
                    <a:solidFill>
                      <a:schemeClr val="tx1"/>
                    </a:solidFill>
                  </a:rPr>
                  <a:t> is placed on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status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shot</a:t>
                </a:r>
                <a:r>
                  <a:rPr lang="de-CH" sz="543" dirty="0">
                    <a:solidFill>
                      <a:schemeClr val="tx1"/>
                    </a:solidFill>
                  </a:rPr>
                  <a:t> at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status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boat</a:t>
                </a:r>
                <a:r>
                  <a:rPr lang="de-CH" sz="543" dirty="0">
                    <a:solidFill>
                      <a:schemeClr val="tx1"/>
                    </a:solidFill>
                  </a:rPr>
                  <a:t> on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hteck 46">
                <a:extLst>
                  <a:ext uri="{FF2B5EF4-FFF2-40B4-BE49-F238E27FC236}">
                    <a16:creationId xmlns:a16="http://schemas.microsoft.com/office/drawing/2014/main" id="{16BC8BE6-1E1E-33F7-F30B-FA9855D002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98953"/>
                <a:ext cx="1080002" cy="70736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>
                    <a:solidFill>
                      <a:schemeClr val="tx1"/>
                    </a:solidFill>
                  </a:rPr>
                  <a:t>Grid</a:t>
                </a:r>
              </a:p>
            </p:txBody>
          </p:sp>
        </p:grpSp>
        <p:sp>
          <p:nvSpPr>
            <p:cNvPr id="39" name="Rechteck 44">
              <a:extLst>
                <a:ext uri="{FF2B5EF4-FFF2-40B4-BE49-F238E27FC236}">
                  <a16:creationId xmlns:a16="http://schemas.microsoft.com/office/drawing/2014/main" id="{34D4EE51-30BB-3FFF-26E2-AFA9D9916646}"/>
                </a:ext>
              </a:extLst>
            </p:cNvPr>
            <p:cNvSpPr/>
            <p:nvPr/>
          </p:nvSpPr>
          <p:spPr>
            <a:xfrm>
              <a:off x="504367" y="708625"/>
              <a:ext cx="4050215" cy="40972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 dirty="0">
                  <a:solidFill>
                    <a:schemeClr val="tx1"/>
                  </a:solidFill>
                </a:rPr>
                <a:t>Description: An </a:t>
              </a:r>
              <a:r>
                <a:rPr lang="de-CH" sz="543" dirty="0" err="1">
                  <a:solidFill>
                    <a:schemeClr val="tx1"/>
                  </a:solidFill>
                </a:rPr>
                <a:t>Object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storing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where</a:t>
              </a:r>
              <a:r>
                <a:rPr lang="de-CH" sz="543" dirty="0">
                  <a:solidFill>
                    <a:schemeClr val="tx1"/>
                  </a:solidFill>
                </a:rPr>
                <a:t> in </a:t>
              </a:r>
              <a:r>
                <a:rPr lang="de-CH" sz="543" dirty="0" err="1">
                  <a:solidFill>
                    <a:schemeClr val="tx1"/>
                  </a:solidFill>
                </a:rPr>
                <a:t>the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Grid</a:t>
              </a:r>
              <a:r>
                <a:rPr lang="de-CH" sz="543" dirty="0">
                  <a:solidFill>
                    <a:schemeClr val="tx1"/>
                  </a:solidFill>
                </a:rPr>
                <a:t> it is (</a:t>
              </a:r>
              <a:r>
                <a:rPr lang="de-CH" sz="543" dirty="0" err="1">
                  <a:solidFill>
                    <a:schemeClr val="tx1"/>
                  </a:solidFill>
                </a:rPr>
                <a:t>its</a:t>
              </a:r>
              <a:r>
                <a:rPr lang="de-CH" sz="543" dirty="0">
                  <a:solidFill>
                    <a:schemeClr val="tx1"/>
                  </a:solidFill>
                </a:rPr>
                <a:t> Coordinate) </a:t>
              </a:r>
              <a:r>
                <a:rPr lang="de-CH" sz="543" dirty="0" err="1">
                  <a:solidFill>
                    <a:schemeClr val="tx1"/>
                  </a:solidFill>
                </a:rPr>
                <a:t>as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well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as</a:t>
              </a:r>
              <a:r>
                <a:rPr lang="de-CH" sz="543" dirty="0">
                  <a:solidFill>
                    <a:schemeClr val="tx1"/>
                  </a:solidFill>
                </a:rPr>
                <a:t> if it </a:t>
              </a:r>
              <a:r>
                <a:rPr lang="de-CH" sz="543" dirty="0" err="1">
                  <a:solidFill>
                    <a:schemeClr val="tx1"/>
                  </a:solidFill>
                </a:rPr>
                <a:t>has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been</a:t>
              </a:r>
              <a:r>
                <a:rPr lang="de-CH" sz="543" dirty="0">
                  <a:solidFill>
                    <a:schemeClr val="tx1"/>
                  </a:solidFill>
                </a:rPr>
                <a:t> </a:t>
              </a:r>
              <a:r>
                <a:rPr lang="de-CH" sz="543" dirty="0" err="1">
                  <a:solidFill>
                    <a:schemeClr val="tx1"/>
                  </a:solidFill>
                </a:rPr>
                <a:t>shot</a:t>
              </a:r>
              <a:r>
                <a:rPr lang="de-CH" sz="543" dirty="0">
                  <a:solidFill>
                    <a:schemeClr val="tx1"/>
                  </a:solidFill>
                </a:rPr>
                <a:t> at and if it </a:t>
              </a:r>
              <a:r>
                <a:rPr lang="de-CH" sz="543" dirty="0" err="1">
                  <a:solidFill>
                    <a:schemeClr val="tx1"/>
                  </a:solidFill>
                </a:rPr>
                <a:t>contains</a:t>
              </a:r>
              <a:r>
                <a:rPr lang="de-CH" sz="543" dirty="0">
                  <a:solidFill>
                    <a:schemeClr val="tx1"/>
                  </a:solidFill>
                </a:rPr>
                <a:t> a </a:t>
              </a:r>
              <a:r>
                <a:rPr lang="de-CH" sz="543" dirty="0" err="1">
                  <a:solidFill>
                    <a:schemeClr val="tx1"/>
                  </a:solidFill>
                </a:rPr>
                <a:t>boat</a:t>
              </a:r>
              <a:r>
                <a:rPr lang="de-CH" sz="543" dirty="0">
                  <a:solidFill>
                    <a:schemeClr val="tx1"/>
                  </a:solidFill>
                </a:rPr>
                <a:t>.</a:t>
              </a:r>
              <a:endParaRPr lang="de-CH" sz="543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pieren 47">
            <a:extLst>
              <a:ext uri="{FF2B5EF4-FFF2-40B4-BE49-F238E27FC236}">
                <a16:creationId xmlns:a16="http://schemas.microsoft.com/office/drawing/2014/main" id="{5C6ECD30-68D2-CA25-2EAE-23FC0FF3993F}"/>
              </a:ext>
            </a:extLst>
          </p:cNvPr>
          <p:cNvGrpSpPr/>
          <p:nvPr/>
        </p:nvGrpSpPr>
        <p:grpSpPr>
          <a:xfrm>
            <a:off x="7331647" y="3456117"/>
            <a:ext cx="1469535" cy="790790"/>
            <a:chOff x="504367" y="386201"/>
            <a:chExt cx="4050224" cy="1069453"/>
          </a:xfrm>
        </p:grpSpPr>
        <p:sp>
          <p:nvSpPr>
            <p:cNvPr id="43" name="Rechteck 48">
              <a:extLst>
                <a:ext uri="{FF2B5EF4-FFF2-40B4-BE49-F238E27FC236}">
                  <a16:creationId xmlns:a16="http://schemas.microsoft.com/office/drawing/2014/main" id="{169D67F1-1379-2011-EDA9-D16292DFABF9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Class Name: </a:t>
              </a:r>
              <a:r>
                <a:rPr lang="de-CH" sz="543" err="1">
                  <a:solidFill>
                    <a:schemeClr val="tx1"/>
                  </a:solidFill>
                </a:rPr>
                <a:t>Row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  <p:grpSp>
          <p:nvGrpSpPr>
            <p:cNvPr id="44" name="Gruppieren 49">
              <a:extLst>
                <a:ext uri="{FF2B5EF4-FFF2-40B4-BE49-F238E27FC236}">
                  <a16:creationId xmlns:a16="http://schemas.microsoft.com/office/drawing/2014/main" id="{2DCE02E3-11EA-CDE0-62B4-CAC91EB8A478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5"/>
              <a:ext cx="4050224" cy="424609"/>
              <a:chOff x="2846973" y="1650218"/>
              <a:chExt cx="2160004" cy="237048"/>
            </a:xfrm>
          </p:grpSpPr>
          <p:sp>
            <p:nvSpPr>
              <p:cNvPr id="46" name="Rechteck 51">
                <a:extLst>
                  <a:ext uri="{FF2B5EF4-FFF2-40B4-BE49-F238E27FC236}">
                    <a16:creationId xmlns:a16="http://schemas.microsoft.com/office/drawing/2014/main" id="{EF871388-E025-FE1E-1FE0-825321A80C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1" cy="237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 dirty="0">
                    <a:solidFill>
                      <a:schemeClr val="tx1"/>
                    </a:solidFill>
                  </a:rPr>
                  <a:t>Answer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which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position</a:t>
                </a:r>
                <a:r>
                  <a:rPr lang="de-CH" sz="543" dirty="0">
                    <a:solidFill>
                      <a:schemeClr val="tx1"/>
                    </a:solidFill>
                  </a:rPr>
                  <a:t> it is at</a:t>
                </a:r>
              </a:p>
            </p:txBody>
          </p:sp>
          <p:sp>
            <p:nvSpPr>
              <p:cNvPr id="47" name="Rechteck 52">
                <a:extLst>
                  <a:ext uri="{FF2B5EF4-FFF2-40B4-BE49-F238E27FC236}">
                    <a16:creationId xmlns:a16="http://schemas.microsoft.com/office/drawing/2014/main" id="{8228CDB3-EB05-B17F-5F08-03A62B3F47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8"/>
                <a:ext cx="1080001" cy="237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>
                    <a:solidFill>
                      <a:schemeClr val="tx1"/>
                    </a:solidFill>
                  </a:rPr>
                  <a:t>Block</a:t>
                </a:r>
              </a:p>
            </p:txBody>
          </p:sp>
        </p:grpSp>
        <p:sp>
          <p:nvSpPr>
            <p:cNvPr id="45" name="Rechteck 50">
              <a:extLst>
                <a:ext uri="{FF2B5EF4-FFF2-40B4-BE49-F238E27FC236}">
                  <a16:creationId xmlns:a16="http://schemas.microsoft.com/office/drawing/2014/main" id="{FA71B346-2690-5F94-4688-D18673C01F6E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Description: A </a:t>
              </a:r>
              <a:r>
                <a:rPr lang="de-CH" sz="543" err="1">
                  <a:solidFill>
                    <a:schemeClr val="tx1"/>
                  </a:solidFill>
                </a:rPr>
                <a:t>row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position</a:t>
              </a:r>
              <a:r>
                <a:rPr lang="de-CH" sz="543">
                  <a:solidFill>
                    <a:schemeClr val="tx1"/>
                  </a:solidFill>
                </a:rPr>
                <a:t> in a </a:t>
              </a:r>
              <a:r>
                <a:rPr lang="de-CH" sz="543" err="1">
                  <a:solidFill>
                    <a:schemeClr val="tx1"/>
                  </a:solidFill>
                </a:rPr>
                <a:t>Grid</a:t>
              </a:r>
              <a:r>
                <a:rPr lang="de-CH" sz="543">
                  <a:solidFill>
                    <a:schemeClr val="tx1"/>
                  </a:solidFill>
                </a:rPr>
                <a:t>.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pieren 53">
            <a:extLst>
              <a:ext uri="{FF2B5EF4-FFF2-40B4-BE49-F238E27FC236}">
                <a16:creationId xmlns:a16="http://schemas.microsoft.com/office/drawing/2014/main" id="{3777B08F-120E-6911-F578-2BBBAF746DEC}"/>
              </a:ext>
            </a:extLst>
          </p:cNvPr>
          <p:cNvGrpSpPr/>
          <p:nvPr/>
        </p:nvGrpSpPr>
        <p:grpSpPr>
          <a:xfrm>
            <a:off x="7331647" y="4322463"/>
            <a:ext cx="1469535" cy="790790"/>
            <a:chOff x="504367" y="386201"/>
            <a:chExt cx="4050224" cy="1069453"/>
          </a:xfrm>
        </p:grpSpPr>
        <p:sp>
          <p:nvSpPr>
            <p:cNvPr id="49" name="Rechteck 54">
              <a:extLst>
                <a:ext uri="{FF2B5EF4-FFF2-40B4-BE49-F238E27FC236}">
                  <a16:creationId xmlns:a16="http://schemas.microsoft.com/office/drawing/2014/main" id="{F51A523A-31EA-6B19-3DBD-A000BFD04404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Class Name: Col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  <p:grpSp>
          <p:nvGrpSpPr>
            <p:cNvPr id="50" name="Gruppieren 55">
              <a:extLst>
                <a:ext uri="{FF2B5EF4-FFF2-40B4-BE49-F238E27FC236}">
                  <a16:creationId xmlns:a16="http://schemas.microsoft.com/office/drawing/2014/main" id="{605FDBD3-44A1-12D0-2750-10D3ED34237D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5"/>
              <a:ext cx="4050224" cy="424609"/>
              <a:chOff x="2846973" y="1650218"/>
              <a:chExt cx="2160004" cy="237048"/>
            </a:xfrm>
          </p:grpSpPr>
          <p:sp>
            <p:nvSpPr>
              <p:cNvPr id="52" name="Rechteck 57">
                <a:extLst>
                  <a:ext uri="{FF2B5EF4-FFF2-40B4-BE49-F238E27FC236}">
                    <a16:creationId xmlns:a16="http://schemas.microsoft.com/office/drawing/2014/main" id="{51451B6D-A916-DD53-B5D4-4B701B41FC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1" cy="237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 dirty="0">
                    <a:solidFill>
                      <a:schemeClr val="tx1"/>
                    </a:solidFill>
                  </a:rPr>
                  <a:t>Answer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which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position</a:t>
                </a:r>
                <a:r>
                  <a:rPr lang="de-CH" sz="543" dirty="0">
                    <a:solidFill>
                      <a:schemeClr val="tx1"/>
                    </a:solidFill>
                  </a:rPr>
                  <a:t> it is at</a:t>
                </a:r>
              </a:p>
            </p:txBody>
          </p:sp>
          <p:sp>
            <p:nvSpPr>
              <p:cNvPr id="53" name="Rechteck 58">
                <a:extLst>
                  <a:ext uri="{FF2B5EF4-FFF2-40B4-BE49-F238E27FC236}">
                    <a16:creationId xmlns:a16="http://schemas.microsoft.com/office/drawing/2014/main" id="{D4680838-5150-9699-8EA8-EE0BAB46AA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8"/>
                <a:ext cx="1080001" cy="23704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>
                    <a:solidFill>
                      <a:schemeClr val="tx1"/>
                    </a:solidFill>
                  </a:rPr>
                  <a:t>Block</a:t>
                </a:r>
              </a:p>
            </p:txBody>
          </p:sp>
        </p:grpSp>
        <p:sp>
          <p:nvSpPr>
            <p:cNvPr id="51" name="Rechteck 56">
              <a:extLst>
                <a:ext uri="{FF2B5EF4-FFF2-40B4-BE49-F238E27FC236}">
                  <a16:creationId xmlns:a16="http://schemas.microsoft.com/office/drawing/2014/main" id="{0ADF8E40-B4CA-3B90-58E3-6DF7FF8C6283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Description: A </a:t>
              </a:r>
              <a:r>
                <a:rPr lang="de-CH" sz="543" err="1">
                  <a:solidFill>
                    <a:schemeClr val="tx1"/>
                  </a:solidFill>
                </a:rPr>
                <a:t>column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position</a:t>
              </a:r>
              <a:r>
                <a:rPr lang="de-CH" sz="543">
                  <a:solidFill>
                    <a:schemeClr val="tx1"/>
                  </a:solidFill>
                </a:rPr>
                <a:t> in a </a:t>
              </a:r>
              <a:r>
                <a:rPr lang="de-CH" sz="543" err="1">
                  <a:solidFill>
                    <a:schemeClr val="tx1"/>
                  </a:solidFill>
                </a:rPr>
                <a:t>Grid</a:t>
              </a:r>
              <a:r>
                <a:rPr lang="de-CH" sz="543">
                  <a:solidFill>
                    <a:schemeClr val="tx1"/>
                  </a:solidFill>
                </a:rPr>
                <a:t>.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uppieren 59">
            <a:extLst>
              <a:ext uri="{FF2B5EF4-FFF2-40B4-BE49-F238E27FC236}">
                <a16:creationId xmlns:a16="http://schemas.microsoft.com/office/drawing/2014/main" id="{C4AAC95E-A570-5B50-056E-0340C86F582B}"/>
              </a:ext>
            </a:extLst>
          </p:cNvPr>
          <p:cNvGrpSpPr/>
          <p:nvPr/>
        </p:nvGrpSpPr>
        <p:grpSpPr>
          <a:xfrm>
            <a:off x="7331649" y="1476266"/>
            <a:ext cx="1469535" cy="1478283"/>
            <a:chOff x="504365" y="386201"/>
            <a:chExt cx="4050222" cy="1999206"/>
          </a:xfrm>
        </p:grpSpPr>
        <p:sp>
          <p:nvSpPr>
            <p:cNvPr id="55" name="Rechteck 60">
              <a:extLst>
                <a:ext uri="{FF2B5EF4-FFF2-40B4-BE49-F238E27FC236}">
                  <a16:creationId xmlns:a16="http://schemas.microsoft.com/office/drawing/2014/main" id="{AF696310-3BA1-DCB9-FBA4-E549C60E37A3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Class Name: Coordinate (aka </a:t>
              </a:r>
              <a:r>
                <a:rPr lang="de-CH" sz="543" err="1">
                  <a:solidFill>
                    <a:schemeClr val="tx1"/>
                  </a:solidFill>
                </a:rPr>
                <a:t>Coordinate</a:t>
              </a:r>
              <a:r>
                <a:rPr lang="de-CH" sz="543">
                  <a:solidFill>
                    <a:schemeClr val="tx1"/>
                  </a:solidFill>
                </a:rPr>
                <a:t>)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  <p:grpSp>
          <p:nvGrpSpPr>
            <p:cNvPr id="56" name="Gruppieren 61">
              <a:extLst>
                <a:ext uri="{FF2B5EF4-FFF2-40B4-BE49-F238E27FC236}">
                  <a16:creationId xmlns:a16="http://schemas.microsoft.com/office/drawing/2014/main" id="{51186F22-A44D-200E-4687-BA4FFC370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5" y="1118346"/>
              <a:ext cx="4050222" cy="1267061"/>
              <a:chOff x="2846972" y="1698952"/>
              <a:chExt cx="2160003" cy="707366"/>
            </a:xfrm>
          </p:grpSpPr>
          <p:sp>
            <p:nvSpPr>
              <p:cNvPr id="58" name="Rechteck 63">
                <a:extLst>
                  <a:ext uri="{FF2B5EF4-FFF2-40B4-BE49-F238E27FC236}">
                    <a16:creationId xmlns:a16="http://schemas.microsoft.com/office/drawing/2014/main" id="{2E77DFAD-FCA4-5426-5B57-073F354458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2" y="1698952"/>
                <a:ext cx="1080002" cy="70736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 dirty="0">
                    <a:solidFill>
                      <a:schemeClr val="tx1"/>
                    </a:solidFill>
                  </a:rPr>
                  <a:t>Answer if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been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shot</a:t>
                </a:r>
                <a:r>
                  <a:rPr lang="de-CH" sz="543" dirty="0">
                    <a:solidFill>
                      <a:schemeClr val="tx1"/>
                    </a:solidFill>
                  </a:rPr>
                  <a:t> at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Answer if a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boat</a:t>
                </a:r>
                <a:r>
                  <a:rPr lang="de-CH" sz="543" dirty="0">
                    <a:solidFill>
                      <a:schemeClr val="tx1"/>
                    </a:solidFill>
                  </a:rPr>
                  <a:t> is placed on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status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shot</a:t>
                </a:r>
                <a:r>
                  <a:rPr lang="de-CH" sz="543" dirty="0">
                    <a:solidFill>
                      <a:schemeClr val="tx1"/>
                    </a:solidFill>
                  </a:rPr>
                  <a:t> at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r>
                  <a:rPr lang="de-CH" sz="543" dirty="0">
                    <a:solidFill>
                      <a:schemeClr val="tx1"/>
                    </a:solidFill>
                  </a:rPr>
                  <a:t>Update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status</a:t>
                </a:r>
                <a:r>
                  <a:rPr lang="de-CH" sz="543" dirty="0">
                    <a:solidFill>
                      <a:schemeClr val="tx1"/>
                    </a:solidFill>
                  </a:rPr>
                  <a:t> </a:t>
                </a:r>
                <a:r>
                  <a:rPr lang="de-CH" sz="543" dirty="0" err="1">
                    <a:solidFill>
                      <a:schemeClr val="tx1"/>
                    </a:solidFill>
                  </a:rPr>
                  <a:t>boat</a:t>
                </a:r>
                <a:r>
                  <a:rPr lang="de-CH" sz="543" dirty="0">
                    <a:solidFill>
                      <a:schemeClr val="tx1"/>
                    </a:solidFill>
                  </a:rPr>
                  <a:t> on</a:t>
                </a: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  <a:p>
                <a:endParaRPr lang="de-CH" sz="54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hteck 64">
                <a:extLst>
                  <a:ext uri="{FF2B5EF4-FFF2-40B4-BE49-F238E27FC236}">
                    <a16:creationId xmlns:a16="http://schemas.microsoft.com/office/drawing/2014/main" id="{9B0E735E-C9EB-AB72-81C2-DCA2A60E11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3" y="1698953"/>
                <a:ext cx="1080002" cy="70736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>
                    <a:solidFill>
                      <a:schemeClr val="tx1"/>
                    </a:solidFill>
                  </a:rPr>
                  <a:t>Boat, Block, Player</a:t>
                </a:r>
              </a:p>
            </p:txBody>
          </p:sp>
        </p:grpSp>
        <p:sp>
          <p:nvSpPr>
            <p:cNvPr id="57" name="Rechteck 62">
              <a:extLst>
                <a:ext uri="{FF2B5EF4-FFF2-40B4-BE49-F238E27FC236}">
                  <a16:creationId xmlns:a16="http://schemas.microsoft.com/office/drawing/2014/main" id="{D97D6E3D-C1F4-EB6C-1DC8-5CD561841FE1}"/>
                </a:ext>
              </a:extLst>
            </p:cNvPr>
            <p:cNvSpPr/>
            <p:nvPr/>
          </p:nvSpPr>
          <p:spPr>
            <a:xfrm>
              <a:off x="504367" y="708625"/>
              <a:ext cx="4050215" cy="40972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Description: An </a:t>
              </a:r>
              <a:r>
                <a:rPr lang="de-CH" sz="543" err="1">
                  <a:solidFill>
                    <a:schemeClr val="tx1"/>
                  </a:solidFill>
                </a:rPr>
                <a:t>Object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storing</a:t>
              </a:r>
              <a:r>
                <a:rPr lang="de-CH" sz="543">
                  <a:solidFill>
                    <a:schemeClr val="tx1"/>
                  </a:solidFill>
                </a:rPr>
                <a:t> 2D </a:t>
              </a:r>
              <a:r>
                <a:rPr lang="de-CH" sz="543" err="1">
                  <a:solidFill>
                    <a:schemeClr val="tx1"/>
                  </a:solidFill>
                </a:rPr>
                <a:t>Coordiantes</a:t>
              </a:r>
              <a:r>
                <a:rPr lang="de-CH" sz="543">
                  <a:solidFill>
                    <a:schemeClr val="tx1"/>
                  </a:solidFill>
                </a:rPr>
                <a:t>.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pieren 3">
            <a:extLst>
              <a:ext uri="{FF2B5EF4-FFF2-40B4-BE49-F238E27FC236}">
                <a16:creationId xmlns:a16="http://schemas.microsoft.com/office/drawing/2014/main" id="{63780E15-A932-A36B-313C-AD682420A4BC}"/>
              </a:ext>
            </a:extLst>
          </p:cNvPr>
          <p:cNvGrpSpPr/>
          <p:nvPr/>
        </p:nvGrpSpPr>
        <p:grpSpPr>
          <a:xfrm>
            <a:off x="4085935" y="2096203"/>
            <a:ext cx="1469535" cy="841058"/>
            <a:chOff x="504367" y="386201"/>
            <a:chExt cx="4050224" cy="1137437"/>
          </a:xfrm>
        </p:grpSpPr>
        <p:sp>
          <p:nvSpPr>
            <p:cNvPr id="61" name="Rechteck 27">
              <a:extLst>
                <a:ext uri="{FF2B5EF4-FFF2-40B4-BE49-F238E27FC236}">
                  <a16:creationId xmlns:a16="http://schemas.microsoft.com/office/drawing/2014/main" id="{3C220B93-21A2-2D77-436C-5C7605C8506F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Class Name: </a:t>
              </a:r>
              <a:r>
                <a:rPr lang="de-CH" sz="543" err="1">
                  <a:solidFill>
                    <a:schemeClr val="tx1"/>
                  </a:solidFill>
                </a:rPr>
                <a:t>FleetSpecification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  <p:grpSp>
          <p:nvGrpSpPr>
            <p:cNvPr id="62" name="Gruppieren 28">
              <a:extLst>
                <a:ext uri="{FF2B5EF4-FFF2-40B4-BE49-F238E27FC236}">
                  <a16:creationId xmlns:a16="http://schemas.microsoft.com/office/drawing/2014/main" id="{E784DD6D-5745-31F4-54C9-3ED21B65A0B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3"/>
              <a:ext cx="4050224" cy="492595"/>
              <a:chOff x="2846973" y="1650218"/>
              <a:chExt cx="2160004" cy="275003"/>
            </a:xfrm>
          </p:grpSpPr>
          <p:sp>
            <p:nvSpPr>
              <p:cNvPr id="64" name="Rechteck 30">
                <a:extLst>
                  <a:ext uri="{FF2B5EF4-FFF2-40B4-BE49-F238E27FC236}">
                    <a16:creationId xmlns:a16="http://schemas.microsoft.com/office/drawing/2014/main" id="{0D7E57B5-C9BE-5A20-241D-05B29F92DC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1" cy="27500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 err="1">
                    <a:solidFill>
                      <a:schemeClr val="tx1"/>
                    </a:solidFill>
                  </a:rPr>
                  <a:t>Know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how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many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Boats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make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up</a:t>
                </a:r>
                <a:r>
                  <a:rPr lang="de-CH" sz="543">
                    <a:solidFill>
                      <a:schemeClr val="tx1"/>
                    </a:solidFill>
                  </a:rPr>
                  <a:t> a Fleet</a:t>
                </a:r>
              </a:p>
            </p:txBody>
          </p:sp>
          <p:sp>
            <p:nvSpPr>
              <p:cNvPr id="65" name="Rechteck 31">
                <a:extLst>
                  <a:ext uri="{FF2B5EF4-FFF2-40B4-BE49-F238E27FC236}">
                    <a16:creationId xmlns:a16="http://schemas.microsoft.com/office/drawing/2014/main" id="{DC5D19FE-3F24-159D-C5DE-6450DD85949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8"/>
                <a:ext cx="1080001" cy="2750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>
                    <a:solidFill>
                      <a:schemeClr val="tx1"/>
                    </a:solidFill>
                  </a:rPr>
                  <a:t>Boat Type, Fleet</a:t>
                </a:r>
              </a:p>
            </p:txBody>
          </p:sp>
        </p:grpSp>
        <p:sp>
          <p:nvSpPr>
            <p:cNvPr id="63" name="Rechteck 29">
              <a:extLst>
                <a:ext uri="{FF2B5EF4-FFF2-40B4-BE49-F238E27FC236}">
                  <a16:creationId xmlns:a16="http://schemas.microsoft.com/office/drawing/2014/main" id="{F33CDB53-F391-1ECC-4152-D7F4290F7CBE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Description: A </a:t>
              </a:r>
              <a:r>
                <a:rPr lang="de-CH" sz="543" err="1">
                  <a:solidFill>
                    <a:schemeClr val="tx1"/>
                  </a:solidFill>
                </a:rPr>
                <a:t>collection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of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information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which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describes</a:t>
              </a:r>
              <a:r>
                <a:rPr lang="de-CH" sz="543">
                  <a:solidFill>
                    <a:schemeClr val="tx1"/>
                  </a:solidFill>
                </a:rPr>
                <a:t> a </a:t>
              </a:r>
              <a:r>
                <a:rPr lang="de-CH" sz="543" err="1">
                  <a:solidFill>
                    <a:schemeClr val="tx1"/>
                  </a:solidFill>
                </a:rPr>
                <a:t>fleet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uppieren 32">
            <a:extLst>
              <a:ext uri="{FF2B5EF4-FFF2-40B4-BE49-F238E27FC236}">
                <a16:creationId xmlns:a16="http://schemas.microsoft.com/office/drawing/2014/main" id="{E3326CD0-9BDD-F40B-5A35-6E420CEA4CFD}"/>
              </a:ext>
            </a:extLst>
          </p:cNvPr>
          <p:cNvGrpSpPr/>
          <p:nvPr/>
        </p:nvGrpSpPr>
        <p:grpSpPr>
          <a:xfrm>
            <a:off x="7331649" y="295452"/>
            <a:ext cx="1469535" cy="1042515"/>
            <a:chOff x="504367" y="386201"/>
            <a:chExt cx="4050224" cy="1409882"/>
          </a:xfrm>
        </p:grpSpPr>
        <p:sp>
          <p:nvSpPr>
            <p:cNvPr id="67" name="Rechteck 33">
              <a:extLst>
                <a:ext uri="{FF2B5EF4-FFF2-40B4-BE49-F238E27FC236}">
                  <a16:creationId xmlns:a16="http://schemas.microsoft.com/office/drawing/2014/main" id="{4F262A17-CD43-64C6-7B29-B03487884CBD}"/>
                </a:ext>
              </a:extLst>
            </p:cNvPr>
            <p:cNvSpPr/>
            <p:nvPr/>
          </p:nvSpPr>
          <p:spPr>
            <a:xfrm>
              <a:off x="504367" y="386201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Class Name: BoatType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  <p:grpSp>
          <p:nvGrpSpPr>
            <p:cNvPr id="68" name="Gruppieren 65">
              <a:extLst>
                <a:ext uri="{FF2B5EF4-FFF2-40B4-BE49-F238E27FC236}">
                  <a16:creationId xmlns:a16="http://schemas.microsoft.com/office/drawing/2014/main" id="{8022B75C-9483-49D1-45C6-838D4C41F910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367" y="1031043"/>
              <a:ext cx="4050224" cy="765040"/>
              <a:chOff x="2846973" y="1650218"/>
              <a:chExt cx="2160004" cy="427102"/>
            </a:xfrm>
          </p:grpSpPr>
          <p:sp>
            <p:nvSpPr>
              <p:cNvPr id="70" name="Rechteck 67">
                <a:extLst>
                  <a:ext uri="{FF2B5EF4-FFF2-40B4-BE49-F238E27FC236}">
                    <a16:creationId xmlns:a16="http://schemas.microsoft.com/office/drawing/2014/main" id="{52121854-67A4-7C2D-719B-F1203807F1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46973" y="1650218"/>
                <a:ext cx="1080001" cy="42710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 err="1">
                    <a:solidFill>
                      <a:schemeClr val="tx1"/>
                    </a:solidFill>
                  </a:rPr>
                  <a:t>Describe</a:t>
                </a:r>
                <a:r>
                  <a:rPr lang="de-CH" sz="543">
                    <a:solidFill>
                      <a:schemeClr val="tx1"/>
                    </a:solidFill>
                  </a:rPr>
                  <a:t> different </a:t>
                </a:r>
                <a:r>
                  <a:rPr lang="de-CH" sz="543" err="1">
                    <a:solidFill>
                      <a:schemeClr val="tx1"/>
                    </a:solidFill>
                  </a:rPr>
                  <a:t>Boats</a:t>
                </a:r>
                <a:r>
                  <a:rPr lang="de-CH" sz="543">
                    <a:solidFill>
                      <a:schemeClr val="tx1"/>
                    </a:solidFill>
                  </a:rPr>
                  <a:t> in </a:t>
                </a:r>
                <a:r>
                  <a:rPr lang="de-CH" sz="543" err="1">
                    <a:solidFill>
                      <a:schemeClr val="tx1"/>
                    </a:solidFill>
                  </a:rPr>
                  <a:t>terms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of</a:t>
                </a:r>
                <a:r>
                  <a:rPr lang="de-CH" sz="543">
                    <a:solidFill>
                      <a:schemeClr val="tx1"/>
                    </a:solidFill>
                  </a:rPr>
                  <a:t> </a:t>
                </a:r>
                <a:r>
                  <a:rPr lang="de-CH" sz="543" err="1">
                    <a:solidFill>
                      <a:schemeClr val="tx1"/>
                    </a:solidFill>
                  </a:rPr>
                  <a:t>length</a:t>
                </a:r>
                <a:r>
                  <a:rPr lang="de-CH" sz="543">
                    <a:solidFill>
                      <a:schemeClr val="tx1"/>
                    </a:solidFill>
                  </a:rPr>
                  <a:t> and </a:t>
                </a:r>
                <a:r>
                  <a:rPr lang="de-CH" sz="543" err="1">
                    <a:solidFill>
                      <a:schemeClr val="tx1"/>
                    </a:solidFill>
                  </a:rPr>
                  <a:t>description</a:t>
                </a:r>
                <a:r>
                  <a:rPr lang="de-CH" sz="543">
                    <a:solidFill>
                      <a:schemeClr val="tx1"/>
                    </a:solidFill>
                  </a:rPr>
                  <a:t> (e.g. Name)</a:t>
                </a:r>
              </a:p>
            </p:txBody>
          </p:sp>
          <p:sp>
            <p:nvSpPr>
              <p:cNvPr id="71" name="Rechteck 68">
                <a:extLst>
                  <a:ext uri="{FF2B5EF4-FFF2-40B4-BE49-F238E27FC236}">
                    <a16:creationId xmlns:a16="http://schemas.microsoft.com/office/drawing/2014/main" id="{2A5AB07C-076D-B028-7C50-467EEA75C7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6976" y="1650218"/>
                <a:ext cx="1080001" cy="42710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5807" tIns="55807" rIns="55807" bIns="55807" rtlCol="0" anchor="t"/>
              <a:lstStyle/>
              <a:p>
                <a:r>
                  <a:rPr lang="de-CH" sz="543">
                    <a:solidFill>
                      <a:schemeClr val="tx1"/>
                    </a:solidFill>
                  </a:rPr>
                  <a:t>Boat</a:t>
                </a:r>
              </a:p>
            </p:txBody>
          </p:sp>
        </p:grpSp>
        <p:sp>
          <p:nvSpPr>
            <p:cNvPr id="69" name="Rechteck 66">
              <a:extLst>
                <a:ext uri="{FF2B5EF4-FFF2-40B4-BE49-F238E27FC236}">
                  <a16:creationId xmlns:a16="http://schemas.microsoft.com/office/drawing/2014/main" id="{EE8FB252-FCFF-A813-CFC9-323881A2582E}"/>
                </a:ext>
              </a:extLst>
            </p:cNvPr>
            <p:cNvSpPr/>
            <p:nvPr/>
          </p:nvSpPr>
          <p:spPr>
            <a:xfrm>
              <a:off x="504367" y="708624"/>
              <a:ext cx="4050216" cy="322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5807" tIns="0" rIns="55807" bIns="0" rtlCol="0" anchor="ctr"/>
            <a:lstStyle/>
            <a:p>
              <a:r>
                <a:rPr lang="de-CH" sz="543">
                  <a:solidFill>
                    <a:schemeClr val="tx1"/>
                  </a:solidFill>
                </a:rPr>
                <a:t>Description: A </a:t>
              </a:r>
              <a:r>
                <a:rPr lang="de-CH" sz="543" err="1">
                  <a:solidFill>
                    <a:schemeClr val="tx1"/>
                  </a:solidFill>
                </a:rPr>
                <a:t>blueprint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of</a:t>
              </a:r>
              <a:r>
                <a:rPr lang="de-CH" sz="543">
                  <a:solidFill>
                    <a:schemeClr val="tx1"/>
                  </a:solidFill>
                </a:rPr>
                <a:t> different </a:t>
              </a:r>
              <a:r>
                <a:rPr lang="de-CH" sz="543" err="1">
                  <a:solidFill>
                    <a:schemeClr val="tx1"/>
                  </a:solidFill>
                </a:rPr>
                <a:t>kinds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of</a:t>
              </a:r>
              <a:r>
                <a:rPr lang="de-CH" sz="543">
                  <a:solidFill>
                    <a:schemeClr val="tx1"/>
                  </a:solidFill>
                </a:rPr>
                <a:t> </a:t>
              </a:r>
              <a:r>
                <a:rPr lang="de-CH" sz="543" err="1">
                  <a:solidFill>
                    <a:schemeClr val="tx1"/>
                  </a:solidFill>
                </a:rPr>
                <a:t>Boats</a:t>
              </a:r>
              <a:endParaRPr lang="de-CH" sz="543" i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64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474</Words>
  <Application>Microsoft Macintosh PowerPoint</Application>
  <PresentationFormat>Custom</PresentationFormat>
  <Paragraphs>153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Johann Arnold</dc:creator>
  <cp:lastModifiedBy>Dominik Johann Arnold</cp:lastModifiedBy>
  <cp:revision>11</cp:revision>
  <dcterms:created xsi:type="dcterms:W3CDTF">2022-11-05T09:44:19Z</dcterms:created>
  <dcterms:modified xsi:type="dcterms:W3CDTF">2022-11-05T10:11:05Z</dcterms:modified>
</cp:coreProperties>
</file>