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96" r:id="rId3"/>
    <p:sldId id="297" r:id="rId4"/>
    <p:sldId id="298" r:id="rId5"/>
    <p:sldId id="299"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0E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55" autoAdjust="0"/>
    <p:restoredTop sz="68636" autoAdjust="0"/>
  </p:normalViewPr>
  <p:slideViewPr>
    <p:cSldViewPr snapToGrid="0">
      <p:cViewPr varScale="1">
        <p:scale>
          <a:sx n="52" d="100"/>
          <a:sy n="52" d="100"/>
        </p:scale>
        <p:origin x="1668"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25" d="100"/>
          <a:sy n="125" d="100"/>
        </p:scale>
        <p:origin x="2052" y="-33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2CE617-4E55-4C88-8056-E4170CB3D5D9}" type="datetime1">
              <a:rPr lang="de-DE" smtClean="0"/>
              <a:t>17.11.2019</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92539D-C2C1-4BD9-A104-153429CA0C1C}" type="slidenum">
              <a:rPr lang="de-DE" smtClean="0"/>
              <a:t>‹Nr.›</a:t>
            </a:fld>
            <a:endParaRPr lang="de-DE"/>
          </a:p>
        </p:txBody>
      </p:sp>
    </p:spTree>
    <p:extLst>
      <p:ext uri="{BB962C8B-B14F-4D97-AF65-F5344CB8AC3E}">
        <p14:creationId xmlns:p14="http://schemas.microsoft.com/office/powerpoint/2010/main" val="562422073"/>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2228DC-C190-4EC9-BBDC-AC7F7FC0E1B2}" type="datetime1">
              <a:rPr lang="de-DE" smtClean="0"/>
              <a:t>17.11.2019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183F9E-400F-4DFF-BD42-09DB006F263D}" type="slidenum">
              <a:rPr lang="de-DE" smtClean="0"/>
              <a:t>‹Nr.›</a:t>
            </a:fld>
            <a:endParaRPr lang="de-DE"/>
          </a:p>
        </p:txBody>
      </p:sp>
    </p:spTree>
    <p:extLst>
      <p:ext uri="{BB962C8B-B14F-4D97-AF65-F5344CB8AC3E}">
        <p14:creationId xmlns:p14="http://schemas.microsoft.com/office/powerpoint/2010/main" val="397405944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dirty="0"/>
          </a:p>
        </p:txBody>
      </p:sp>
      <p:sp>
        <p:nvSpPr>
          <p:cNvPr id="4" name="Foliennummernplatzhalter 3"/>
          <p:cNvSpPr>
            <a:spLocks noGrp="1"/>
          </p:cNvSpPr>
          <p:nvPr>
            <p:ph type="sldNum" sz="quarter" idx="10"/>
          </p:nvPr>
        </p:nvSpPr>
        <p:spPr/>
        <p:txBody>
          <a:bodyPr/>
          <a:lstStyle/>
          <a:p>
            <a:fld id="{E3183F9E-400F-4DFF-BD42-09DB006F263D}" type="slidenum">
              <a:rPr lang="de-DE" smtClean="0"/>
              <a:t>1</a:t>
            </a:fld>
            <a:endParaRPr lang="de-DE"/>
          </a:p>
        </p:txBody>
      </p:sp>
      <p:sp>
        <p:nvSpPr>
          <p:cNvPr id="5" name="Datumsplatzhalter 4"/>
          <p:cNvSpPr>
            <a:spLocks noGrp="1"/>
          </p:cNvSpPr>
          <p:nvPr>
            <p:ph type="dt" idx="11"/>
          </p:nvPr>
        </p:nvSpPr>
        <p:spPr/>
        <p:txBody>
          <a:bodyPr/>
          <a:lstStyle/>
          <a:p>
            <a:fld id="{EECBB28D-42E2-4786-9C01-EB16EE1D0F58}" type="datetime1">
              <a:rPr lang="de-DE" smtClean="0"/>
              <a:t>17.11.2019</a:t>
            </a:fld>
            <a:endParaRPr lang="de-DE"/>
          </a:p>
        </p:txBody>
      </p:sp>
      <p:sp>
        <p:nvSpPr>
          <p:cNvPr id="6" name="Fußzeilenplatzhalter 5"/>
          <p:cNvSpPr>
            <a:spLocks noGrp="1"/>
          </p:cNvSpPr>
          <p:nvPr>
            <p:ph type="ftr" sz="quarter" idx="12"/>
          </p:nvPr>
        </p:nvSpPr>
        <p:spPr/>
        <p:txBody>
          <a:bodyPr/>
          <a:lstStyle/>
          <a:p>
            <a:endParaRPr lang="de-DE"/>
          </a:p>
        </p:txBody>
      </p:sp>
      <p:sp>
        <p:nvSpPr>
          <p:cNvPr id="7" name="Kopfzeilenplatzhalter 6"/>
          <p:cNvSpPr>
            <a:spLocks noGrp="1"/>
          </p:cNvSpPr>
          <p:nvPr>
            <p:ph type="hdr" sz="quarter" idx="13"/>
          </p:nvPr>
        </p:nvSpPr>
        <p:spPr/>
        <p:txBody>
          <a:bodyPr/>
          <a:lstStyle/>
          <a:p>
            <a:endParaRPr lang="de-DE"/>
          </a:p>
        </p:txBody>
      </p:sp>
    </p:spTree>
    <p:extLst>
      <p:ext uri="{BB962C8B-B14F-4D97-AF65-F5344CB8AC3E}">
        <p14:creationId xmlns:p14="http://schemas.microsoft.com/office/powerpoint/2010/main" val="3568366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en-US" dirty="0"/>
              <a:t>Want</a:t>
            </a:r>
            <a:r>
              <a:rPr lang="en-US" baseline="0" dirty="0"/>
              <a:t> to estimate material properties from images of real world surfaces</a:t>
            </a:r>
            <a:endParaRPr lang="en-US" dirty="0"/>
          </a:p>
          <a:p>
            <a:pPr marL="171450" indent="-171450">
              <a:buFontTx/>
              <a:buChar char="-"/>
            </a:pPr>
            <a:r>
              <a:rPr lang="en-US" dirty="0"/>
              <a:t>Material properties here</a:t>
            </a:r>
            <a:r>
              <a:rPr lang="en-US" baseline="0" dirty="0"/>
              <a:t> specifically reflection properties (not transmission)</a:t>
            </a:r>
          </a:p>
          <a:p>
            <a:pPr marL="171450" indent="-171450">
              <a:buFontTx/>
              <a:buChar char="-"/>
            </a:pPr>
            <a:r>
              <a:rPr lang="en-US" baseline="0" dirty="0"/>
              <a:t>I have one constraint for this task: I want to do this using a differentiable renderer at some point </a:t>
            </a:r>
          </a:p>
          <a:p>
            <a:pPr marL="0" indent="0">
              <a:buFontTx/>
              <a:buNone/>
            </a:pPr>
            <a:r>
              <a:rPr lang="en-US" baseline="0" dirty="0"/>
              <a:t>--&gt; is a renderer which allows differentiation of the output image with respect to the rendering parameters like e.g. camera position</a:t>
            </a:r>
            <a:endParaRPr lang="en-US" dirty="0"/>
          </a:p>
          <a:p>
            <a:r>
              <a:rPr lang="en-US" dirty="0"/>
              <a:t>- SVBRDF = spatially varying reflectance distribution function</a:t>
            </a:r>
            <a:endParaRPr lang="de-DE" dirty="0"/>
          </a:p>
        </p:txBody>
      </p:sp>
      <p:sp>
        <p:nvSpPr>
          <p:cNvPr id="4" name="Kopfzeilenplatzhalter 3"/>
          <p:cNvSpPr>
            <a:spLocks noGrp="1"/>
          </p:cNvSpPr>
          <p:nvPr>
            <p:ph type="hdr" sz="quarter" idx="10"/>
          </p:nvPr>
        </p:nvSpPr>
        <p:spPr/>
        <p:txBody>
          <a:bodyPr/>
          <a:lstStyle/>
          <a:p>
            <a:endParaRPr lang="de-DE"/>
          </a:p>
        </p:txBody>
      </p:sp>
      <p:sp>
        <p:nvSpPr>
          <p:cNvPr id="5" name="Datumsplatzhalter 4"/>
          <p:cNvSpPr>
            <a:spLocks noGrp="1"/>
          </p:cNvSpPr>
          <p:nvPr>
            <p:ph type="dt" idx="11"/>
          </p:nvPr>
        </p:nvSpPr>
        <p:spPr/>
        <p:txBody>
          <a:bodyPr/>
          <a:lstStyle/>
          <a:p>
            <a:fld id="{A02228DC-C190-4EC9-BBDC-AC7F7FC0E1B2}" type="datetime1">
              <a:rPr lang="de-DE" smtClean="0"/>
              <a:t>17.11.2019</a:t>
            </a:fld>
            <a:endParaRPr lang="de-DE"/>
          </a:p>
        </p:txBody>
      </p:sp>
      <p:sp>
        <p:nvSpPr>
          <p:cNvPr id="6" name="Fußzeilenplatzhalter 5"/>
          <p:cNvSpPr>
            <a:spLocks noGrp="1"/>
          </p:cNvSpPr>
          <p:nvPr>
            <p:ph type="ftr" sz="quarter" idx="12"/>
          </p:nvPr>
        </p:nvSpPr>
        <p:spPr/>
        <p:txBody>
          <a:bodyPr/>
          <a:lstStyle/>
          <a:p>
            <a:endParaRPr lang="de-DE"/>
          </a:p>
        </p:txBody>
      </p:sp>
      <p:sp>
        <p:nvSpPr>
          <p:cNvPr id="7" name="Foliennummernplatzhalter 6"/>
          <p:cNvSpPr>
            <a:spLocks noGrp="1"/>
          </p:cNvSpPr>
          <p:nvPr>
            <p:ph type="sldNum" sz="quarter" idx="13"/>
          </p:nvPr>
        </p:nvSpPr>
        <p:spPr/>
        <p:txBody>
          <a:bodyPr/>
          <a:lstStyle/>
          <a:p>
            <a:fld id="{E3183F9E-400F-4DFF-BD42-09DB006F263D}" type="slidenum">
              <a:rPr lang="de-DE" smtClean="0"/>
              <a:t>2</a:t>
            </a:fld>
            <a:endParaRPr lang="de-DE"/>
          </a:p>
        </p:txBody>
      </p:sp>
    </p:spTree>
    <p:extLst>
      <p:ext uri="{BB962C8B-B14F-4D97-AF65-F5344CB8AC3E}">
        <p14:creationId xmlns:p14="http://schemas.microsoft.com/office/powerpoint/2010/main" val="273527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t>
            </a:r>
            <a:r>
              <a:rPr lang="en-US" baseline="0" dirty="0"/>
              <a:t> (Want to touch on why even care about surface appearance of objects (why differentiable renderer is more clear after the “how”))</a:t>
            </a:r>
            <a:endParaRPr lang="en-US" dirty="0"/>
          </a:p>
          <a:p>
            <a:pPr marL="0" indent="0">
              <a:buFontTx/>
              <a:buNone/>
            </a:pPr>
            <a:r>
              <a:rPr lang="en-US" dirty="0"/>
              <a:t>- Image-based material estimation is important if we want to have 3d reconstruction</a:t>
            </a:r>
            <a:r>
              <a:rPr lang="en-US" baseline="0" dirty="0"/>
              <a:t> methods which not only recover the geometry but also the appearance</a:t>
            </a:r>
            <a:r>
              <a:rPr lang="en-US" dirty="0"/>
              <a:t> of real world objects </a:t>
            </a:r>
          </a:p>
          <a:p>
            <a:pPr marL="0" indent="0">
              <a:buFontTx/>
              <a:buNone/>
            </a:pPr>
            <a:r>
              <a:rPr lang="en-US" baseline="0" dirty="0"/>
              <a:t>--- reconstructing </a:t>
            </a:r>
            <a:r>
              <a:rPr lang="en-US" dirty="0"/>
              <a:t>geometry from images is already</a:t>
            </a:r>
            <a:r>
              <a:rPr lang="en-US" baseline="0" dirty="0"/>
              <a:t> very advanced, material not so much</a:t>
            </a:r>
            <a:endParaRPr lang="en-US" dirty="0"/>
          </a:p>
          <a:p>
            <a:pPr marL="171450" indent="-171450">
              <a:buFontTx/>
              <a:buChar char="-"/>
            </a:pPr>
            <a:r>
              <a:rPr lang="en-US" dirty="0"/>
              <a:t>Biggest use-case of such methods is probably</a:t>
            </a:r>
            <a:r>
              <a:rPr lang="en-US" baseline="0" dirty="0"/>
              <a:t> the creation </a:t>
            </a:r>
            <a:r>
              <a:rPr lang="en-US" dirty="0"/>
              <a:t>photorealistic assets</a:t>
            </a:r>
          </a:p>
          <a:p>
            <a:pPr marL="171450" indent="-171450">
              <a:buFontTx/>
              <a:buChar char="-"/>
            </a:pPr>
            <a:r>
              <a:rPr lang="en-US" dirty="0"/>
              <a:t>-- for example for integration in virtual environments like games, movies</a:t>
            </a:r>
          </a:p>
          <a:p>
            <a:pPr marL="171450" indent="-171450">
              <a:buFontTx/>
              <a:buChar char="-"/>
            </a:pPr>
            <a:r>
              <a:rPr lang="en-US" dirty="0"/>
              <a:t>--</a:t>
            </a:r>
            <a:r>
              <a:rPr lang="en-US" baseline="0" dirty="0"/>
              <a:t> </a:t>
            </a:r>
            <a:r>
              <a:rPr lang="en-US" dirty="0"/>
              <a:t>cultural heritage (imagine</a:t>
            </a:r>
            <a:r>
              <a:rPr lang="en-US" baseline="0" dirty="0"/>
              <a:t> </a:t>
            </a:r>
            <a:r>
              <a:rPr lang="en-US" dirty="0"/>
              <a:t>ancient</a:t>
            </a:r>
            <a:r>
              <a:rPr lang="en-US" baseline="0" dirty="0"/>
              <a:t> artifacts being scanned and preserved)</a:t>
            </a:r>
          </a:p>
          <a:p>
            <a:pPr marL="171450" indent="-171450">
              <a:buFontTx/>
              <a:buChar char="-"/>
            </a:pPr>
            <a:r>
              <a:rPr lang="en-US" baseline="0" dirty="0"/>
              <a:t>Others</a:t>
            </a:r>
            <a:endParaRPr lang="en-US" dirty="0"/>
          </a:p>
          <a:p>
            <a:pPr marL="0" indent="0">
              <a:buFontTx/>
              <a:buNone/>
            </a:pPr>
            <a:r>
              <a:rPr lang="de-DE" dirty="0"/>
              <a:t>- </a:t>
            </a:r>
            <a:r>
              <a:rPr lang="de-DE" dirty="0" err="1"/>
              <a:t>Another</a:t>
            </a:r>
            <a:r>
              <a:rPr lang="de-DE" dirty="0"/>
              <a:t> </a:t>
            </a:r>
            <a:r>
              <a:rPr lang="de-DE" dirty="0" err="1"/>
              <a:t>use-case</a:t>
            </a:r>
            <a:r>
              <a:rPr lang="de-DE" dirty="0"/>
              <a:t> </a:t>
            </a:r>
            <a:r>
              <a:rPr lang="de-DE" dirty="0" err="1"/>
              <a:t>could</a:t>
            </a:r>
            <a:r>
              <a:rPr lang="de-DE" dirty="0"/>
              <a:t> </a:t>
            </a:r>
            <a:r>
              <a:rPr lang="de-DE" dirty="0" err="1"/>
              <a:t>be</a:t>
            </a:r>
            <a:r>
              <a:rPr lang="de-DE" dirty="0"/>
              <a:t> </a:t>
            </a:r>
            <a:r>
              <a:rPr lang="de-DE" dirty="0" err="1"/>
              <a:t>re-crafting</a:t>
            </a:r>
            <a:r>
              <a:rPr lang="de-DE" dirty="0"/>
              <a:t> </a:t>
            </a:r>
            <a:r>
              <a:rPr lang="de-DE" dirty="0" err="1"/>
              <a:t>of</a:t>
            </a:r>
            <a:r>
              <a:rPr lang="de-DE" baseline="0" dirty="0"/>
              <a:t> </a:t>
            </a:r>
            <a:r>
              <a:rPr lang="de-DE" dirty="0"/>
              <a:t>real </a:t>
            </a:r>
            <a:r>
              <a:rPr lang="de-DE" dirty="0" err="1"/>
              <a:t>world</a:t>
            </a:r>
            <a:r>
              <a:rPr lang="de-DE" dirty="0"/>
              <a:t> </a:t>
            </a:r>
            <a:r>
              <a:rPr lang="de-DE" dirty="0" err="1"/>
              <a:t>objects</a:t>
            </a:r>
            <a:r>
              <a:rPr lang="de-DE" dirty="0"/>
              <a:t> </a:t>
            </a:r>
            <a:r>
              <a:rPr lang="de-DE" dirty="0" err="1"/>
              <a:t>with</a:t>
            </a:r>
            <a:r>
              <a:rPr lang="de-DE" dirty="0"/>
              <a:t> </a:t>
            </a:r>
            <a:r>
              <a:rPr lang="de-DE" dirty="0" err="1"/>
              <a:t>the</a:t>
            </a:r>
            <a:r>
              <a:rPr lang="de-DE" dirty="0"/>
              <a:t> </a:t>
            </a:r>
            <a:r>
              <a:rPr lang="de-DE" dirty="0" err="1"/>
              <a:t>corresponding</a:t>
            </a:r>
            <a:r>
              <a:rPr lang="de-DE" dirty="0"/>
              <a:t> </a:t>
            </a:r>
            <a:r>
              <a:rPr lang="de-DE" dirty="0" err="1"/>
              <a:t>materials</a:t>
            </a:r>
            <a:r>
              <a:rPr lang="de-DE" dirty="0"/>
              <a:t> (e.g. </a:t>
            </a:r>
            <a:r>
              <a:rPr lang="de-DE" dirty="0" err="1"/>
              <a:t>multi</a:t>
            </a:r>
            <a:r>
              <a:rPr lang="de-DE" dirty="0"/>
              <a:t> material 3d </a:t>
            </a:r>
            <a:r>
              <a:rPr lang="de-DE" dirty="0" err="1"/>
              <a:t>printers</a:t>
            </a:r>
            <a:r>
              <a:rPr lang="de-DE" dirty="0"/>
              <a:t>) --- Not 100% </a:t>
            </a:r>
            <a:r>
              <a:rPr lang="de-DE" dirty="0" err="1"/>
              <a:t>sure</a:t>
            </a:r>
            <a:r>
              <a:rPr lang="de-DE" dirty="0"/>
              <a:t> </a:t>
            </a:r>
            <a:r>
              <a:rPr lang="de-DE" dirty="0" err="1"/>
              <a:t>how</a:t>
            </a:r>
            <a:r>
              <a:rPr lang="de-DE" dirty="0"/>
              <a:t> </a:t>
            </a:r>
            <a:r>
              <a:rPr lang="de-DE" dirty="0" err="1"/>
              <a:t>advanced</a:t>
            </a:r>
            <a:r>
              <a:rPr lang="de-DE" baseline="0" dirty="0"/>
              <a:t> </a:t>
            </a:r>
            <a:r>
              <a:rPr lang="de-DE" baseline="0" dirty="0" err="1"/>
              <a:t>this</a:t>
            </a:r>
            <a:r>
              <a:rPr lang="de-DE" baseline="0" dirty="0"/>
              <a:t> </a:t>
            </a:r>
            <a:r>
              <a:rPr lang="de-DE" baseline="0" dirty="0" err="1"/>
              <a:t>field</a:t>
            </a:r>
            <a:r>
              <a:rPr lang="de-DE" baseline="0" dirty="0"/>
              <a:t> </a:t>
            </a:r>
            <a:r>
              <a:rPr lang="de-DE" baseline="0" dirty="0" err="1"/>
              <a:t>is</a:t>
            </a:r>
            <a:endParaRPr lang="de-DE" dirty="0"/>
          </a:p>
        </p:txBody>
      </p:sp>
      <p:sp>
        <p:nvSpPr>
          <p:cNvPr id="4" name="Kopfzeilenplatzhalter 3"/>
          <p:cNvSpPr>
            <a:spLocks noGrp="1"/>
          </p:cNvSpPr>
          <p:nvPr>
            <p:ph type="hdr" sz="quarter" idx="10"/>
          </p:nvPr>
        </p:nvSpPr>
        <p:spPr/>
        <p:txBody>
          <a:bodyPr/>
          <a:lstStyle/>
          <a:p>
            <a:endParaRPr lang="de-DE"/>
          </a:p>
        </p:txBody>
      </p:sp>
      <p:sp>
        <p:nvSpPr>
          <p:cNvPr id="5" name="Datumsplatzhalter 4"/>
          <p:cNvSpPr>
            <a:spLocks noGrp="1"/>
          </p:cNvSpPr>
          <p:nvPr>
            <p:ph type="dt" idx="11"/>
          </p:nvPr>
        </p:nvSpPr>
        <p:spPr/>
        <p:txBody>
          <a:bodyPr/>
          <a:lstStyle/>
          <a:p>
            <a:fld id="{A02228DC-C190-4EC9-BBDC-AC7F7FC0E1B2}" type="datetime1">
              <a:rPr lang="de-DE" smtClean="0"/>
              <a:t>17.11.2019</a:t>
            </a:fld>
            <a:endParaRPr lang="de-DE"/>
          </a:p>
        </p:txBody>
      </p:sp>
      <p:sp>
        <p:nvSpPr>
          <p:cNvPr id="6" name="Fußzeilenplatzhalter 5"/>
          <p:cNvSpPr>
            <a:spLocks noGrp="1"/>
          </p:cNvSpPr>
          <p:nvPr>
            <p:ph type="ftr" sz="quarter" idx="12"/>
          </p:nvPr>
        </p:nvSpPr>
        <p:spPr/>
        <p:txBody>
          <a:bodyPr/>
          <a:lstStyle/>
          <a:p>
            <a:endParaRPr lang="de-DE"/>
          </a:p>
        </p:txBody>
      </p:sp>
      <p:sp>
        <p:nvSpPr>
          <p:cNvPr id="7" name="Foliennummernplatzhalter 6"/>
          <p:cNvSpPr>
            <a:spLocks noGrp="1"/>
          </p:cNvSpPr>
          <p:nvPr>
            <p:ph type="sldNum" sz="quarter" idx="13"/>
          </p:nvPr>
        </p:nvSpPr>
        <p:spPr/>
        <p:txBody>
          <a:bodyPr/>
          <a:lstStyle/>
          <a:p>
            <a:fld id="{E3183F9E-400F-4DFF-BD42-09DB006F263D}" type="slidenum">
              <a:rPr lang="de-DE" smtClean="0"/>
              <a:t>3</a:t>
            </a:fld>
            <a:endParaRPr lang="de-DE"/>
          </a:p>
        </p:txBody>
      </p:sp>
    </p:spTree>
    <p:extLst>
      <p:ext uri="{BB962C8B-B14F-4D97-AF65-F5344CB8AC3E}">
        <p14:creationId xmlns:p14="http://schemas.microsoft.com/office/powerpoint/2010/main" val="1414202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en-US" baseline="0" dirty="0"/>
              <a:t>Obviously I’m not going to building my own pipeline from scratch but </a:t>
            </a:r>
            <a:r>
              <a:rPr lang="en-US" dirty="0"/>
              <a:t>use an</a:t>
            </a:r>
            <a:r>
              <a:rPr lang="en-US" baseline="0" dirty="0"/>
              <a:t> existing one</a:t>
            </a:r>
          </a:p>
          <a:p>
            <a:pPr marL="171450" indent="-171450">
              <a:buFontTx/>
              <a:buChar char="-"/>
            </a:pPr>
            <a:r>
              <a:rPr lang="en-US" baseline="0" dirty="0"/>
              <a:t>Specifically I will use the paper </a:t>
            </a:r>
            <a:r>
              <a:rPr lang="en-DE" baseline="0" dirty="0"/>
              <a:t>…</a:t>
            </a:r>
            <a:r>
              <a:rPr lang="en-US" baseline="0" dirty="0"/>
              <a:t> as base </a:t>
            </a:r>
          </a:p>
          <a:p>
            <a:pPr marL="171450" indent="-171450">
              <a:buFontTx/>
              <a:buChar char="-"/>
            </a:pPr>
            <a:r>
              <a:rPr lang="en-US" baseline="0" dirty="0"/>
              <a:t>From a single flash image of a flat surface they output material reflection properties of this surface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How exactly these properties are modeled will follow in the technical presentation</a:t>
            </a:r>
          </a:p>
          <a:p>
            <a:pPr marL="171450" indent="-171450">
              <a:buFontTx/>
              <a:buChar char="-"/>
            </a:pPr>
            <a:r>
              <a:rPr lang="en-US" baseline="0" dirty="0"/>
              <a:t>They use a convolutional network that is trained with the help of a very basic differentiable renderer (they use some kind of rendering loss as training objective)</a:t>
            </a:r>
            <a:endParaRPr lang="en-US" dirty="0"/>
          </a:p>
          <a:p>
            <a:pPr marL="171450" indent="-171450">
              <a:buFontTx/>
              <a:buChar char="-"/>
            </a:pPr>
            <a:r>
              <a:rPr lang="en-US" dirty="0"/>
              <a:t>Current plan is integrating the Mitsuba 2 renderer</a:t>
            </a:r>
            <a:r>
              <a:rPr lang="en-US" baseline="0" dirty="0"/>
              <a:t> into their pipeline, so use a “real” renderer not just some </a:t>
            </a:r>
            <a:r>
              <a:rPr lang="en-US" baseline="0" dirty="0" err="1"/>
              <a:t>tensorflow</a:t>
            </a:r>
            <a:r>
              <a:rPr lang="en-US" baseline="0" dirty="0"/>
              <a:t> layers</a:t>
            </a:r>
            <a:endParaRPr lang="de-DE" baseline="0" dirty="0"/>
          </a:p>
          <a:p>
            <a:pPr marL="171450" indent="-171450">
              <a:buFontTx/>
              <a:buChar char="-"/>
            </a:pPr>
            <a:r>
              <a:rPr lang="en-US" baseline="0" dirty="0"/>
              <a:t>“Real” renderer would lay the basis for extending the idea from flat surface and reflectance properties to arbitrarily shaped scenes (where global illumination is important to consider) and also transmittance properties needed for e. g. translucent materials </a:t>
            </a:r>
            <a:endParaRPr lang="en-US" dirty="0"/>
          </a:p>
        </p:txBody>
      </p:sp>
      <p:sp>
        <p:nvSpPr>
          <p:cNvPr id="4" name="Kopfzeilenplatzhalter 3"/>
          <p:cNvSpPr>
            <a:spLocks noGrp="1"/>
          </p:cNvSpPr>
          <p:nvPr>
            <p:ph type="hdr" sz="quarter" idx="10"/>
          </p:nvPr>
        </p:nvSpPr>
        <p:spPr/>
        <p:txBody>
          <a:bodyPr/>
          <a:lstStyle/>
          <a:p>
            <a:endParaRPr lang="de-DE"/>
          </a:p>
        </p:txBody>
      </p:sp>
      <p:sp>
        <p:nvSpPr>
          <p:cNvPr id="5" name="Datumsplatzhalter 4"/>
          <p:cNvSpPr>
            <a:spLocks noGrp="1"/>
          </p:cNvSpPr>
          <p:nvPr>
            <p:ph type="dt" idx="11"/>
          </p:nvPr>
        </p:nvSpPr>
        <p:spPr/>
        <p:txBody>
          <a:bodyPr/>
          <a:lstStyle/>
          <a:p>
            <a:fld id="{A02228DC-C190-4EC9-BBDC-AC7F7FC0E1B2}" type="datetime1">
              <a:rPr lang="de-DE" smtClean="0"/>
              <a:t>17.11.2019</a:t>
            </a:fld>
            <a:endParaRPr lang="de-DE"/>
          </a:p>
        </p:txBody>
      </p:sp>
      <p:sp>
        <p:nvSpPr>
          <p:cNvPr id="6" name="Fußzeilenplatzhalter 5"/>
          <p:cNvSpPr>
            <a:spLocks noGrp="1"/>
          </p:cNvSpPr>
          <p:nvPr>
            <p:ph type="ftr" sz="quarter" idx="12"/>
          </p:nvPr>
        </p:nvSpPr>
        <p:spPr/>
        <p:txBody>
          <a:bodyPr/>
          <a:lstStyle/>
          <a:p>
            <a:endParaRPr lang="de-DE"/>
          </a:p>
        </p:txBody>
      </p:sp>
      <p:sp>
        <p:nvSpPr>
          <p:cNvPr id="7" name="Foliennummernplatzhalter 6"/>
          <p:cNvSpPr>
            <a:spLocks noGrp="1"/>
          </p:cNvSpPr>
          <p:nvPr>
            <p:ph type="sldNum" sz="quarter" idx="13"/>
          </p:nvPr>
        </p:nvSpPr>
        <p:spPr/>
        <p:txBody>
          <a:bodyPr/>
          <a:lstStyle/>
          <a:p>
            <a:fld id="{E3183F9E-400F-4DFF-BD42-09DB006F263D}" type="slidenum">
              <a:rPr lang="de-DE" smtClean="0"/>
              <a:t>4</a:t>
            </a:fld>
            <a:endParaRPr lang="de-DE"/>
          </a:p>
        </p:txBody>
      </p:sp>
    </p:spTree>
    <p:extLst>
      <p:ext uri="{BB962C8B-B14F-4D97-AF65-F5344CB8AC3E}">
        <p14:creationId xmlns:p14="http://schemas.microsoft.com/office/powerpoint/2010/main" val="2865844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r>
              <a:rPr lang="de-DE"/>
              <a:t>21.10.2019</a:t>
            </a:r>
          </a:p>
        </p:txBody>
      </p:sp>
      <p:sp>
        <p:nvSpPr>
          <p:cNvPr id="5" name="Fußzeilenplatzhalter 4"/>
          <p:cNvSpPr>
            <a:spLocks noGrp="1"/>
          </p:cNvSpPr>
          <p:nvPr>
            <p:ph type="ftr" sz="quarter" idx="11"/>
          </p:nvPr>
        </p:nvSpPr>
        <p:spPr/>
        <p:txBody>
          <a:bodyPr/>
          <a:lstStyle/>
          <a:p>
            <a:r>
              <a:rPr lang="de-DE"/>
              <a:t>Computer Graphics Project WS 2019/2020</a:t>
            </a:r>
          </a:p>
        </p:txBody>
      </p:sp>
      <p:sp>
        <p:nvSpPr>
          <p:cNvPr id="6" name="Foliennummernplatzhalter 5"/>
          <p:cNvSpPr>
            <a:spLocks noGrp="1"/>
          </p:cNvSpPr>
          <p:nvPr>
            <p:ph type="sldNum" sz="quarter" idx="12"/>
          </p:nvPr>
        </p:nvSpPr>
        <p:spPr/>
        <p:txBody>
          <a:bodyPr/>
          <a:lstStyle/>
          <a:p>
            <a:fld id="{50F8780B-A277-4DF9-8FC2-595931A1DBFA}" type="slidenum">
              <a:rPr lang="de-DE" smtClean="0"/>
              <a:t>‹Nr.›</a:t>
            </a:fld>
            <a:endParaRPr lang="de-DE"/>
          </a:p>
        </p:txBody>
      </p:sp>
      <p:pic>
        <p:nvPicPr>
          <p:cNvPr id="7" name="Picture 6" descr="TU Berlin">
            <a:extLst>
              <a:ext uri="{FF2B5EF4-FFF2-40B4-BE49-F238E27FC236}">
                <a16:creationId xmlns:a16="http://schemas.microsoft.com/office/drawing/2014/main" id="{B2B5E1C5-4119-4C7D-A4B8-B9F40439C90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82200" y="91848"/>
            <a:ext cx="2085975" cy="7143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Gerader Verbinder 7">
            <a:extLst>
              <a:ext uri="{FF2B5EF4-FFF2-40B4-BE49-F238E27FC236}">
                <a16:creationId xmlns:a16="http://schemas.microsoft.com/office/drawing/2014/main" id="{7DA246E2-D598-4891-A8AA-4F38DB709A7F}"/>
              </a:ext>
            </a:extLst>
          </p:cNvPr>
          <p:cNvCxnSpPr/>
          <p:nvPr userDrawn="1"/>
        </p:nvCxnSpPr>
        <p:spPr>
          <a:xfrm>
            <a:off x="0" y="858839"/>
            <a:ext cx="12192000" cy="0"/>
          </a:xfrm>
          <a:prstGeom prst="line">
            <a:avLst/>
          </a:prstGeom>
          <a:ln w="25400">
            <a:solidFill>
              <a:srgbClr val="C50E1F"/>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B5340A19-C895-4431-83AD-949FD00702D7}"/>
              </a:ext>
            </a:extLst>
          </p:cNvPr>
          <p:cNvCxnSpPr/>
          <p:nvPr userDrawn="1"/>
        </p:nvCxnSpPr>
        <p:spPr>
          <a:xfrm>
            <a:off x="0" y="6230695"/>
            <a:ext cx="12192000" cy="0"/>
          </a:xfrm>
          <a:prstGeom prst="line">
            <a:avLst/>
          </a:prstGeom>
          <a:ln w="25400">
            <a:solidFill>
              <a:srgbClr val="C50E1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3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325563"/>
          </a:xfrm>
          <a:prstGeom prst="rect">
            <a:avLst/>
          </a:prstGeom>
        </p:spPr>
        <p:txBody>
          <a:bodyPr/>
          <a:lstStyle/>
          <a:p>
            <a:r>
              <a:rPr lang="de-DE"/>
              <a:t>Titelmasterformat durch Klicken bearbeiten</a:t>
            </a:r>
          </a:p>
        </p:txBody>
      </p:sp>
      <p:sp>
        <p:nvSpPr>
          <p:cNvPr id="3" name="Vertikaler Textplatzhalter 2"/>
          <p:cNvSpPr>
            <a:spLocks noGrp="1"/>
          </p:cNvSpPr>
          <p:nvPr>
            <p:ph type="body" orient="vert" idx="1"/>
          </p:nvPr>
        </p:nvSpPr>
        <p:spPr>
          <a:xfrm>
            <a:off x="838200" y="1825625"/>
            <a:ext cx="10515600" cy="4351338"/>
          </a:xfrm>
          <a:prstGeom prst="rect">
            <a:avLst/>
          </a:prstGeo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r>
              <a:rPr lang="de-DE"/>
              <a:t>21.10.2019</a:t>
            </a:r>
          </a:p>
        </p:txBody>
      </p:sp>
      <p:sp>
        <p:nvSpPr>
          <p:cNvPr id="5" name="Fußzeilenplatzhalter 4"/>
          <p:cNvSpPr>
            <a:spLocks noGrp="1"/>
          </p:cNvSpPr>
          <p:nvPr>
            <p:ph type="ftr" sz="quarter" idx="11"/>
          </p:nvPr>
        </p:nvSpPr>
        <p:spPr/>
        <p:txBody>
          <a:bodyPr/>
          <a:lstStyle/>
          <a:p>
            <a:r>
              <a:rPr lang="de-DE"/>
              <a:t>Computer Graphics Project WS 2019/2020</a:t>
            </a:r>
          </a:p>
        </p:txBody>
      </p:sp>
      <p:sp>
        <p:nvSpPr>
          <p:cNvPr id="6" name="Foliennummernplatzhalter 5"/>
          <p:cNvSpPr>
            <a:spLocks noGrp="1"/>
          </p:cNvSpPr>
          <p:nvPr>
            <p:ph type="sldNum" sz="quarter" idx="12"/>
          </p:nvPr>
        </p:nvSpPr>
        <p:spPr/>
        <p:txBody>
          <a:bodyPr/>
          <a:lstStyle/>
          <a:p>
            <a:fld id="{50F8780B-A277-4DF9-8FC2-595931A1DBFA}" type="slidenum">
              <a:rPr lang="de-DE" smtClean="0"/>
              <a:t>‹Nr.›</a:t>
            </a:fld>
            <a:endParaRPr lang="de-DE"/>
          </a:p>
        </p:txBody>
      </p:sp>
    </p:spTree>
    <p:extLst>
      <p:ext uri="{BB962C8B-B14F-4D97-AF65-F5344CB8AC3E}">
        <p14:creationId xmlns:p14="http://schemas.microsoft.com/office/powerpoint/2010/main" val="401069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a:prstGeom prst="rect">
            <a:avLst/>
          </a:prstGeo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a:prstGeom prst="rect">
            <a:avLst/>
          </a:prstGeo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r>
              <a:rPr lang="de-DE"/>
              <a:t>21.10.2019</a:t>
            </a:r>
          </a:p>
        </p:txBody>
      </p:sp>
      <p:sp>
        <p:nvSpPr>
          <p:cNvPr id="5" name="Fußzeilenplatzhalter 4"/>
          <p:cNvSpPr>
            <a:spLocks noGrp="1"/>
          </p:cNvSpPr>
          <p:nvPr>
            <p:ph type="ftr" sz="quarter" idx="11"/>
          </p:nvPr>
        </p:nvSpPr>
        <p:spPr/>
        <p:txBody>
          <a:bodyPr/>
          <a:lstStyle/>
          <a:p>
            <a:r>
              <a:rPr lang="de-DE"/>
              <a:t>Computer Graphics Project WS 2019/2020</a:t>
            </a:r>
          </a:p>
        </p:txBody>
      </p:sp>
      <p:sp>
        <p:nvSpPr>
          <p:cNvPr id="6" name="Foliennummernplatzhalter 5"/>
          <p:cNvSpPr>
            <a:spLocks noGrp="1"/>
          </p:cNvSpPr>
          <p:nvPr>
            <p:ph type="sldNum" sz="quarter" idx="12"/>
          </p:nvPr>
        </p:nvSpPr>
        <p:spPr/>
        <p:txBody>
          <a:bodyPr/>
          <a:lstStyle/>
          <a:p>
            <a:fld id="{50F8780B-A277-4DF9-8FC2-595931A1DBFA}" type="slidenum">
              <a:rPr lang="de-DE" smtClean="0"/>
              <a:t>‹Nr.›</a:t>
            </a:fld>
            <a:endParaRPr lang="de-DE"/>
          </a:p>
        </p:txBody>
      </p:sp>
    </p:spTree>
    <p:extLst>
      <p:ext uri="{BB962C8B-B14F-4D97-AF65-F5344CB8AC3E}">
        <p14:creationId xmlns:p14="http://schemas.microsoft.com/office/powerpoint/2010/main" val="2367671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931878"/>
            <a:ext cx="10515600" cy="1108364"/>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838200" y="2093975"/>
            <a:ext cx="10515600" cy="4082987"/>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r>
              <a:rPr lang="de-DE"/>
              <a:t>21.10.2019</a:t>
            </a:r>
          </a:p>
        </p:txBody>
      </p:sp>
      <p:sp>
        <p:nvSpPr>
          <p:cNvPr id="5" name="Fußzeilenplatzhalter 4"/>
          <p:cNvSpPr>
            <a:spLocks noGrp="1"/>
          </p:cNvSpPr>
          <p:nvPr>
            <p:ph type="ftr" sz="quarter" idx="11"/>
          </p:nvPr>
        </p:nvSpPr>
        <p:spPr/>
        <p:txBody>
          <a:bodyPr/>
          <a:lstStyle/>
          <a:p>
            <a:r>
              <a:rPr lang="de-DE"/>
              <a:t>Computer Graphics Project WS 2019/2020</a:t>
            </a:r>
          </a:p>
        </p:txBody>
      </p:sp>
      <p:sp>
        <p:nvSpPr>
          <p:cNvPr id="6" name="Foliennummernplatzhalter 5"/>
          <p:cNvSpPr>
            <a:spLocks noGrp="1"/>
          </p:cNvSpPr>
          <p:nvPr>
            <p:ph type="sldNum" sz="quarter" idx="12"/>
          </p:nvPr>
        </p:nvSpPr>
        <p:spPr/>
        <p:txBody>
          <a:bodyPr/>
          <a:lstStyle/>
          <a:p>
            <a:fld id="{50F8780B-A277-4DF9-8FC2-595931A1DBFA}" type="slidenum">
              <a:rPr lang="de-DE" smtClean="0"/>
              <a:t>‹Nr.›</a:t>
            </a:fld>
            <a:endParaRPr lang="de-DE"/>
          </a:p>
        </p:txBody>
      </p:sp>
      <p:pic>
        <p:nvPicPr>
          <p:cNvPr id="7" name="Picture 6" descr="TU Berlin">
            <a:extLst>
              <a:ext uri="{FF2B5EF4-FFF2-40B4-BE49-F238E27FC236}">
                <a16:creationId xmlns:a16="http://schemas.microsoft.com/office/drawing/2014/main" id="{A50EE129-7F18-464A-862F-28A50F19807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82200" y="91848"/>
            <a:ext cx="2085975" cy="7143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Gerader Verbinder 7">
            <a:extLst>
              <a:ext uri="{FF2B5EF4-FFF2-40B4-BE49-F238E27FC236}">
                <a16:creationId xmlns:a16="http://schemas.microsoft.com/office/drawing/2014/main" id="{DC441616-50D2-4B08-9869-9EC9B9F4ABF8}"/>
              </a:ext>
            </a:extLst>
          </p:cNvPr>
          <p:cNvCxnSpPr/>
          <p:nvPr userDrawn="1"/>
        </p:nvCxnSpPr>
        <p:spPr>
          <a:xfrm>
            <a:off x="0" y="858839"/>
            <a:ext cx="12192000" cy="0"/>
          </a:xfrm>
          <a:prstGeom prst="line">
            <a:avLst/>
          </a:prstGeom>
          <a:ln w="25400">
            <a:solidFill>
              <a:srgbClr val="C50E1F"/>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9CDFCD78-C1F7-4C68-95EE-E2314690B0AC}"/>
              </a:ext>
            </a:extLst>
          </p:cNvPr>
          <p:cNvCxnSpPr/>
          <p:nvPr userDrawn="1"/>
        </p:nvCxnSpPr>
        <p:spPr>
          <a:xfrm>
            <a:off x="0" y="6230695"/>
            <a:ext cx="12192000" cy="0"/>
          </a:xfrm>
          <a:prstGeom prst="line">
            <a:avLst/>
          </a:prstGeom>
          <a:ln w="25400">
            <a:solidFill>
              <a:srgbClr val="C50E1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941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a:prstGeom prst="rect">
            <a:avLst/>
          </a:prstGeo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r>
              <a:rPr lang="de-DE"/>
              <a:t>21.10.2019</a:t>
            </a:r>
          </a:p>
        </p:txBody>
      </p:sp>
      <p:sp>
        <p:nvSpPr>
          <p:cNvPr id="5" name="Fußzeilenplatzhalter 4"/>
          <p:cNvSpPr>
            <a:spLocks noGrp="1"/>
          </p:cNvSpPr>
          <p:nvPr>
            <p:ph type="ftr" sz="quarter" idx="11"/>
          </p:nvPr>
        </p:nvSpPr>
        <p:spPr/>
        <p:txBody>
          <a:bodyPr/>
          <a:lstStyle/>
          <a:p>
            <a:r>
              <a:rPr lang="de-DE"/>
              <a:t>Computer Graphics Project WS 2019/2020</a:t>
            </a:r>
          </a:p>
        </p:txBody>
      </p:sp>
      <p:sp>
        <p:nvSpPr>
          <p:cNvPr id="6" name="Foliennummernplatzhalter 5"/>
          <p:cNvSpPr>
            <a:spLocks noGrp="1"/>
          </p:cNvSpPr>
          <p:nvPr>
            <p:ph type="sldNum" sz="quarter" idx="12"/>
          </p:nvPr>
        </p:nvSpPr>
        <p:spPr/>
        <p:txBody>
          <a:bodyPr/>
          <a:lstStyle/>
          <a:p>
            <a:fld id="{50F8780B-A277-4DF9-8FC2-595931A1DBFA}" type="slidenum">
              <a:rPr lang="de-DE" smtClean="0"/>
              <a:t>‹Nr.›</a:t>
            </a:fld>
            <a:endParaRPr lang="de-DE"/>
          </a:p>
        </p:txBody>
      </p:sp>
    </p:spTree>
    <p:extLst>
      <p:ext uri="{BB962C8B-B14F-4D97-AF65-F5344CB8AC3E}">
        <p14:creationId xmlns:p14="http://schemas.microsoft.com/office/powerpoint/2010/main" val="3269088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325563"/>
          </a:xfrm>
          <a:prstGeom prst="rect">
            <a:avLst/>
          </a:prstGeom>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r>
              <a:rPr lang="de-DE"/>
              <a:t>21.10.2019</a:t>
            </a:r>
          </a:p>
        </p:txBody>
      </p:sp>
      <p:sp>
        <p:nvSpPr>
          <p:cNvPr id="6" name="Fußzeilenplatzhalter 5"/>
          <p:cNvSpPr>
            <a:spLocks noGrp="1"/>
          </p:cNvSpPr>
          <p:nvPr>
            <p:ph type="ftr" sz="quarter" idx="11"/>
          </p:nvPr>
        </p:nvSpPr>
        <p:spPr/>
        <p:txBody>
          <a:bodyPr/>
          <a:lstStyle/>
          <a:p>
            <a:r>
              <a:rPr lang="de-DE"/>
              <a:t>Computer Graphics Project WS 2019/2020</a:t>
            </a:r>
          </a:p>
        </p:txBody>
      </p:sp>
      <p:sp>
        <p:nvSpPr>
          <p:cNvPr id="7" name="Foliennummernplatzhalter 6"/>
          <p:cNvSpPr>
            <a:spLocks noGrp="1"/>
          </p:cNvSpPr>
          <p:nvPr>
            <p:ph type="sldNum" sz="quarter" idx="12"/>
          </p:nvPr>
        </p:nvSpPr>
        <p:spPr/>
        <p:txBody>
          <a:bodyPr/>
          <a:lstStyle/>
          <a:p>
            <a:fld id="{50F8780B-A277-4DF9-8FC2-595931A1DBFA}" type="slidenum">
              <a:rPr lang="de-DE" smtClean="0"/>
              <a:t>‹Nr.›</a:t>
            </a:fld>
            <a:endParaRPr lang="de-DE"/>
          </a:p>
        </p:txBody>
      </p:sp>
    </p:spTree>
    <p:extLst>
      <p:ext uri="{BB962C8B-B14F-4D97-AF65-F5344CB8AC3E}">
        <p14:creationId xmlns:p14="http://schemas.microsoft.com/office/powerpoint/2010/main" val="1800211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a:prstGeom prst="rect">
            <a:avLst/>
          </a:prstGeo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r>
              <a:rPr lang="de-DE"/>
              <a:t>21.10.2019</a:t>
            </a:r>
          </a:p>
        </p:txBody>
      </p:sp>
      <p:sp>
        <p:nvSpPr>
          <p:cNvPr id="8" name="Fußzeilenplatzhalter 7"/>
          <p:cNvSpPr>
            <a:spLocks noGrp="1"/>
          </p:cNvSpPr>
          <p:nvPr>
            <p:ph type="ftr" sz="quarter" idx="11"/>
          </p:nvPr>
        </p:nvSpPr>
        <p:spPr/>
        <p:txBody>
          <a:bodyPr/>
          <a:lstStyle/>
          <a:p>
            <a:r>
              <a:rPr lang="de-DE"/>
              <a:t>Computer Graphics Project WS 2019/2020</a:t>
            </a:r>
          </a:p>
        </p:txBody>
      </p:sp>
      <p:sp>
        <p:nvSpPr>
          <p:cNvPr id="9" name="Foliennummernplatzhalter 8"/>
          <p:cNvSpPr>
            <a:spLocks noGrp="1"/>
          </p:cNvSpPr>
          <p:nvPr>
            <p:ph type="sldNum" sz="quarter" idx="12"/>
          </p:nvPr>
        </p:nvSpPr>
        <p:spPr/>
        <p:txBody>
          <a:bodyPr/>
          <a:lstStyle/>
          <a:p>
            <a:fld id="{50F8780B-A277-4DF9-8FC2-595931A1DBFA}" type="slidenum">
              <a:rPr lang="de-DE" smtClean="0"/>
              <a:t>‹Nr.›</a:t>
            </a:fld>
            <a:endParaRPr lang="de-DE"/>
          </a:p>
        </p:txBody>
      </p:sp>
    </p:spTree>
    <p:extLst>
      <p:ext uri="{BB962C8B-B14F-4D97-AF65-F5344CB8AC3E}">
        <p14:creationId xmlns:p14="http://schemas.microsoft.com/office/powerpoint/2010/main" val="3930483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325563"/>
          </a:xfrm>
          <a:prstGeom prst="rect">
            <a:avLst/>
          </a:prstGeom>
        </p:spPr>
        <p:txBody>
          <a:bodyPr/>
          <a:lstStyle/>
          <a:p>
            <a:r>
              <a:rPr lang="de-DE"/>
              <a:t>Titelmasterformat durch Klicken bearbeiten</a:t>
            </a:r>
          </a:p>
        </p:txBody>
      </p:sp>
      <p:sp>
        <p:nvSpPr>
          <p:cNvPr id="3" name="Datumsplatzhalter 2"/>
          <p:cNvSpPr>
            <a:spLocks noGrp="1"/>
          </p:cNvSpPr>
          <p:nvPr>
            <p:ph type="dt" sz="half" idx="10"/>
          </p:nvPr>
        </p:nvSpPr>
        <p:spPr/>
        <p:txBody>
          <a:bodyPr/>
          <a:lstStyle/>
          <a:p>
            <a:r>
              <a:rPr lang="de-DE"/>
              <a:t>21.10.2019</a:t>
            </a:r>
          </a:p>
        </p:txBody>
      </p:sp>
      <p:sp>
        <p:nvSpPr>
          <p:cNvPr id="4" name="Fußzeilenplatzhalter 3"/>
          <p:cNvSpPr>
            <a:spLocks noGrp="1"/>
          </p:cNvSpPr>
          <p:nvPr>
            <p:ph type="ftr" sz="quarter" idx="11"/>
          </p:nvPr>
        </p:nvSpPr>
        <p:spPr/>
        <p:txBody>
          <a:bodyPr/>
          <a:lstStyle/>
          <a:p>
            <a:r>
              <a:rPr lang="de-DE"/>
              <a:t>Computer Graphics Project WS 2019/2020</a:t>
            </a:r>
          </a:p>
        </p:txBody>
      </p:sp>
      <p:sp>
        <p:nvSpPr>
          <p:cNvPr id="5" name="Foliennummernplatzhalter 4"/>
          <p:cNvSpPr>
            <a:spLocks noGrp="1"/>
          </p:cNvSpPr>
          <p:nvPr>
            <p:ph type="sldNum" sz="quarter" idx="12"/>
          </p:nvPr>
        </p:nvSpPr>
        <p:spPr/>
        <p:txBody>
          <a:bodyPr/>
          <a:lstStyle/>
          <a:p>
            <a:fld id="{50F8780B-A277-4DF9-8FC2-595931A1DBFA}" type="slidenum">
              <a:rPr lang="de-DE" smtClean="0"/>
              <a:t>‹Nr.›</a:t>
            </a:fld>
            <a:endParaRPr lang="de-DE"/>
          </a:p>
        </p:txBody>
      </p:sp>
    </p:spTree>
    <p:extLst>
      <p:ext uri="{BB962C8B-B14F-4D97-AF65-F5344CB8AC3E}">
        <p14:creationId xmlns:p14="http://schemas.microsoft.com/office/powerpoint/2010/main" val="2457886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a:t>21.10.2019</a:t>
            </a:r>
          </a:p>
        </p:txBody>
      </p:sp>
      <p:sp>
        <p:nvSpPr>
          <p:cNvPr id="3" name="Fußzeilenplatzhalter 2"/>
          <p:cNvSpPr>
            <a:spLocks noGrp="1"/>
          </p:cNvSpPr>
          <p:nvPr>
            <p:ph type="ftr" sz="quarter" idx="11"/>
          </p:nvPr>
        </p:nvSpPr>
        <p:spPr/>
        <p:txBody>
          <a:bodyPr/>
          <a:lstStyle/>
          <a:p>
            <a:r>
              <a:rPr lang="de-DE"/>
              <a:t>Computer Graphics Project WS 2019/2020</a:t>
            </a:r>
          </a:p>
        </p:txBody>
      </p:sp>
      <p:sp>
        <p:nvSpPr>
          <p:cNvPr id="4" name="Foliennummernplatzhalter 3"/>
          <p:cNvSpPr>
            <a:spLocks noGrp="1"/>
          </p:cNvSpPr>
          <p:nvPr>
            <p:ph type="sldNum" sz="quarter" idx="12"/>
          </p:nvPr>
        </p:nvSpPr>
        <p:spPr/>
        <p:txBody>
          <a:bodyPr/>
          <a:lstStyle/>
          <a:p>
            <a:fld id="{50F8780B-A277-4DF9-8FC2-595931A1DBFA}" type="slidenum">
              <a:rPr lang="de-DE" smtClean="0"/>
              <a:t>‹Nr.›</a:t>
            </a:fld>
            <a:endParaRPr lang="de-DE"/>
          </a:p>
        </p:txBody>
      </p:sp>
    </p:spTree>
    <p:extLst>
      <p:ext uri="{BB962C8B-B14F-4D97-AF65-F5344CB8AC3E}">
        <p14:creationId xmlns:p14="http://schemas.microsoft.com/office/powerpoint/2010/main" val="559914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a:prstGeom prst="rect">
            <a:avLst/>
          </a:prstGeo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r>
              <a:rPr lang="de-DE"/>
              <a:t>21.10.2019</a:t>
            </a:r>
          </a:p>
        </p:txBody>
      </p:sp>
      <p:sp>
        <p:nvSpPr>
          <p:cNvPr id="6" name="Fußzeilenplatzhalter 5"/>
          <p:cNvSpPr>
            <a:spLocks noGrp="1"/>
          </p:cNvSpPr>
          <p:nvPr>
            <p:ph type="ftr" sz="quarter" idx="11"/>
          </p:nvPr>
        </p:nvSpPr>
        <p:spPr/>
        <p:txBody>
          <a:bodyPr/>
          <a:lstStyle/>
          <a:p>
            <a:r>
              <a:rPr lang="de-DE"/>
              <a:t>Computer Graphics Project WS 2019/2020</a:t>
            </a:r>
          </a:p>
        </p:txBody>
      </p:sp>
      <p:sp>
        <p:nvSpPr>
          <p:cNvPr id="7" name="Foliennummernplatzhalter 6"/>
          <p:cNvSpPr>
            <a:spLocks noGrp="1"/>
          </p:cNvSpPr>
          <p:nvPr>
            <p:ph type="sldNum" sz="quarter" idx="12"/>
          </p:nvPr>
        </p:nvSpPr>
        <p:spPr/>
        <p:txBody>
          <a:bodyPr/>
          <a:lstStyle/>
          <a:p>
            <a:fld id="{50F8780B-A277-4DF9-8FC2-595931A1DBFA}" type="slidenum">
              <a:rPr lang="de-DE" smtClean="0"/>
              <a:t>‹Nr.›</a:t>
            </a:fld>
            <a:endParaRPr lang="de-DE"/>
          </a:p>
        </p:txBody>
      </p:sp>
    </p:spTree>
    <p:extLst>
      <p:ext uri="{BB962C8B-B14F-4D97-AF65-F5344CB8AC3E}">
        <p14:creationId xmlns:p14="http://schemas.microsoft.com/office/powerpoint/2010/main" val="3743491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a:prstGeom prst="rect">
            <a:avLst/>
          </a:prstGeo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r>
              <a:rPr lang="de-DE"/>
              <a:t>21.10.2019</a:t>
            </a:r>
          </a:p>
        </p:txBody>
      </p:sp>
      <p:sp>
        <p:nvSpPr>
          <p:cNvPr id="6" name="Fußzeilenplatzhalter 5"/>
          <p:cNvSpPr>
            <a:spLocks noGrp="1"/>
          </p:cNvSpPr>
          <p:nvPr>
            <p:ph type="ftr" sz="quarter" idx="11"/>
          </p:nvPr>
        </p:nvSpPr>
        <p:spPr/>
        <p:txBody>
          <a:bodyPr/>
          <a:lstStyle/>
          <a:p>
            <a:r>
              <a:rPr lang="de-DE"/>
              <a:t>Computer Graphics Project WS 2019/2020</a:t>
            </a:r>
          </a:p>
        </p:txBody>
      </p:sp>
      <p:sp>
        <p:nvSpPr>
          <p:cNvPr id="7" name="Foliennummernplatzhalter 6"/>
          <p:cNvSpPr>
            <a:spLocks noGrp="1"/>
          </p:cNvSpPr>
          <p:nvPr>
            <p:ph type="sldNum" sz="quarter" idx="12"/>
          </p:nvPr>
        </p:nvSpPr>
        <p:spPr/>
        <p:txBody>
          <a:bodyPr/>
          <a:lstStyle/>
          <a:p>
            <a:fld id="{50F8780B-A277-4DF9-8FC2-595931A1DBFA}" type="slidenum">
              <a:rPr lang="de-DE" smtClean="0"/>
              <a:t>‹Nr.›</a:t>
            </a:fld>
            <a:endParaRPr lang="de-DE"/>
          </a:p>
        </p:txBody>
      </p:sp>
    </p:spTree>
    <p:extLst>
      <p:ext uri="{BB962C8B-B14F-4D97-AF65-F5344CB8AC3E}">
        <p14:creationId xmlns:p14="http://schemas.microsoft.com/office/powerpoint/2010/main" val="1769667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a:t>21.10.2019</a:t>
            </a:r>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Computer Graphics Project WS 2019/2020</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F8780B-A277-4DF9-8FC2-595931A1DBFA}" type="slidenum">
              <a:rPr lang="de-DE" smtClean="0"/>
              <a:t>‹Nr.›</a:t>
            </a:fld>
            <a:endParaRPr lang="de-DE"/>
          </a:p>
        </p:txBody>
      </p:sp>
    </p:spTree>
    <p:extLst>
      <p:ext uri="{BB962C8B-B14F-4D97-AF65-F5344CB8AC3E}">
        <p14:creationId xmlns:p14="http://schemas.microsoft.com/office/powerpoint/2010/main" val="83426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942295"/>
            <a:ext cx="9144000" cy="2387600"/>
          </a:xfrm>
        </p:spPr>
        <p:txBody>
          <a:bodyPr/>
          <a:lstStyle/>
          <a:p>
            <a:r>
              <a:rPr lang="de-DE" dirty="0"/>
              <a:t>Topic </a:t>
            </a:r>
            <a:r>
              <a:rPr lang="de-DE" dirty="0" err="1"/>
              <a:t>Presentation</a:t>
            </a:r>
            <a:endParaRPr lang="de-DE" dirty="0"/>
          </a:p>
        </p:txBody>
      </p:sp>
      <p:sp>
        <p:nvSpPr>
          <p:cNvPr id="3" name="Untertitel 2"/>
          <p:cNvSpPr>
            <a:spLocks noGrp="1"/>
          </p:cNvSpPr>
          <p:nvPr>
            <p:ph type="subTitle" idx="1"/>
          </p:nvPr>
        </p:nvSpPr>
        <p:spPr>
          <a:xfrm>
            <a:off x="838201" y="3602038"/>
            <a:ext cx="10515600" cy="1655762"/>
          </a:xfrm>
        </p:spPr>
        <p:txBody>
          <a:bodyPr/>
          <a:lstStyle/>
          <a:p>
            <a:r>
              <a:rPr lang="de-DE" dirty="0"/>
              <a:t>SVBRDF </a:t>
            </a:r>
            <a:r>
              <a:rPr lang="de-DE" dirty="0" err="1"/>
              <a:t>Estimation</a:t>
            </a:r>
            <a:r>
              <a:rPr lang="de-DE" dirty="0"/>
              <a:t> </a:t>
            </a:r>
            <a:r>
              <a:rPr lang="de-DE" dirty="0" err="1"/>
              <a:t>using</a:t>
            </a:r>
            <a:r>
              <a:rPr lang="de-DE" dirty="0"/>
              <a:t> a </a:t>
            </a:r>
            <a:r>
              <a:rPr lang="de-DE" dirty="0" err="1"/>
              <a:t>Physically-based</a:t>
            </a:r>
            <a:r>
              <a:rPr lang="de-DE" dirty="0"/>
              <a:t> </a:t>
            </a:r>
            <a:r>
              <a:rPr lang="de-DE" dirty="0" err="1"/>
              <a:t>Differentiable</a:t>
            </a:r>
            <a:r>
              <a:rPr lang="de-DE" dirty="0"/>
              <a:t> Renderer</a:t>
            </a:r>
            <a:br>
              <a:rPr lang="de-DE" dirty="0"/>
            </a:br>
            <a:br>
              <a:rPr lang="de-DE" dirty="0"/>
            </a:br>
            <a:br>
              <a:rPr lang="de-DE" dirty="0"/>
            </a:br>
            <a:r>
              <a:rPr lang="de-DE" sz="2000" dirty="0"/>
              <a:t>Markus Andreas Worchel</a:t>
            </a:r>
          </a:p>
        </p:txBody>
      </p:sp>
      <p:pic>
        <p:nvPicPr>
          <p:cNvPr id="1030" name="Picture 6" descr="TU Berl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2200" y="91848"/>
            <a:ext cx="2085975" cy="71437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Gerader Verbinder 6"/>
          <p:cNvCxnSpPr/>
          <p:nvPr/>
        </p:nvCxnSpPr>
        <p:spPr>
          <a:xfrm>
            <a:off x="0" y="858839"/>
            <a:ext cx="12192000" cy="0"/>
          </a:xfrm>
          <a:prstGeom prst="line">
            <a:avLst/>
          </a:prstGeom>
          <a:ln w="25400">
            <a:solidFill>
              <a:srgbClr val="C50E1F"/>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a:off x="0" y="6230695"/>
            <a:ext cx="12192000" cy="0"/>
          </a:xfrm>
          <a:prstGeom prst="line">
            <a:avLst/>
          </a:prstGeom>
          <a:ln w="25400">
            <a:solidFill>
              <a:srgbClr val="C50E1F"/>
            </a:solidFill>
          </a:ln>
        </p:spPr>
        <p:style>
          <a:lnRef idx="1">
            <a:schemeClr val="accent1"/>
          </a:lnRef>
          <a:fillRef idx="0">
            <a:schemeClr val="accent1"/>
          </a:fillRef>
          <a:effectRef idx="0">
            <a:schemeClr val="accent1"/>
          </a:effectRef>
          <a:fontRef idx="minor">
            <a:schemeClr val="tx1"/>
          </a:fontRef>
        </p:style>
      </p:cxnSp>
      <p:sp>
        <p:nvSpPr>
          <p:cNvPr id="12" name="Datumsplatzhalter 11">
            <a:extLst>
              <a:ext uri="{FF2B5EF4-FFF2-40B4-BE49-F238E27FC236}">
                <a16:creationId xmlns:a16="http://schemas.microsoft.com/office/drawing/2014/main" id="{B3B579F5-505A-469D-8706-9C9A1BC47944}"/>
              </a:ext>
            </a:extLst>
          </p:cNvPr>
          <p:cNvSpPr>
            <a:spLocks noGrp="1"/>
          </p:cNvSpPr>
          <p:nvPr>
            <p:ph type="dt" sz="half" idx="10"/>
          </p:nvPr>
        </p:nvSpPr>
        <p:spPr/>
        <p:txBody>
          <a:bodyPr/>
          <a:lstStyle/>
          <a:p>
            <a:r>
              <a:rPr lang="de-DE"/>
              <a:t>21.10.2019</a:t>
            </a:r>
          </a:p>
        </p:txBody>
      </p:sp>
      <p:sp>
        <p:nvSpPr>
          <p:cNvPr id="13" name="Fußzeilenplatzhalter 12">
            <a:extLst>
              <a:ext uri="{FF2B5EF4-FFF2-40B4-BE49-F238E27FC236}">
                <a16:creationId xmlns:a16="http://schemas.microsoft.com/office/drawing/2014/main" id="{8C63EAFF-300D-47D0-857C-99618D175BDB}"/>
              </a:ext>
            </a:extLst>
          </p:cNvPr>
          <p:cNvSpPr>
            <a:spLocks noGrp="1"/>
          </p:cNvSpPr>
          <p:nvPr>
            <p:ph type="ftr" sz="quarter" idx="11"/>
          </p:nvPr>
        </p:nvSpPr>
        <p:spPr/>
        <p:txBody>
          <a:bodyPr/>
          <a:lstStyle/>
          <a:p>
            <a:r>
              <a:rPr lang="de-DE"/>
              <a:t>Computer Graphics Project WS 2019/2020</a:t>
            </a:r>
          </a:p>
        </p:txBody>
      </p:sp>
      <p:sp>
        <p:nvSpPr>
          <p:cNvPr id="15" name="Foliennummernplatzhalter 14">
            <a:extLst>
              <a:ext uri="{FF2B5EF4-FFF2-40B4-BE49-F238E27FC236}">
                <a16:creationId xmlns:a16="http://schemas.microsoft.com/office/drawing/2014/main" id="{B05D78E0-2CDC-4C45-9B5B-94CDEA128E0E}"/>
              </a:ext>
            </a:extLst>
          </p:cNvPr>
          <p:cNvSpPr>
            <a:spLocks noGrp="1"/>
          </p:cNvSpPr>
          <p:nvPr>
            <p:ph type="sldNum" sz="quarter" idx="12"/>
          </p:nvPr>
        </p:nvSpPr>
        <p:spPr/>
        <p:txBody>
          <a:bodyPr/>
          <a:lstStyle/>
          <a:p>
            <a:fld id="{50F8780B-A277-4DF9-8FC2-595931A1DBFA}" type="slidenum">
              <a:rPr lang="de-DE" smtClean="0"/>
              <a:t>1</a:t>
            </a:fld>
            <a:endParaRPr lang="de-DE"/>
          </a:p>
        </p:txBody>
      </p:sp>
    </p:spTree>
    <p:extLst>
      <p:ext uri="{BB962C8B-B14F-4D97-AF65-F5344CB8AC3E}">
        <p14:creationId xmlns:p14="http://schemas.microsoft.com/office/powerpoint/2010/main" val="661740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7F5B29-DEC6-4006-B0AA-747B696ACEE3}"/>
              </a:ext>
            </a:extLst>
          </p:cNvPr>
          <p:cNvSpPr>
            <a:spLocks noGrp="1"/>
          </p:cNvSpPr>
          <p:nvPr>
            <p:ph type="title"/>
          </p:nvPr>
        </p:nvSpPr>
        <p:spPr/>
        <p:txBody>
          <a:bodyPr/>
          <a:lstStyle/>
          <a:p>
            <a:r>
              <a:rPr lang="en-US" dirty="0"/>
              <a:t>What?</a:t>
            </a:r>
            <a:endParaRPr lang="de-DE" dirty="0"/>
          </a:p>
        </p:txBody>
      </p:sp>
      <p:sp>
        <p:nvSpPr>
          <p:cNvPr id="4" name="Datumsplatzhalter 3">
            <a:extLst>
              <a:ext uri="{FF2B5EF4-FFF2-40B4-BE49-F238E27FC236}">
                <a16:creationId xmlns:a16="http://schemas.microsoft.com/office/drawing/2014/main" id="{705DE0FA-4D26-4C12-8D99-290D846D013E}"/>
              </a:ext>
            </a:extLst>
          </p:cNvPr>
          <p:cNvSpPr>
            <a:spLocks noGrp="1"/>
          </p:cNvSpPr>
          <p:nvPr>
            <p:ph type="dt" sz="half" idx="10"/>
          </p:nvPr>
        </p:nvSpPr>
        <p:spPr/>
        <p:txBody>
          <a:bodyPr/>
          <a:lstStyle/>
          <a:p>
            <a:r>
              <a:rPr lang="de-DE"/>
              <a:t>21.10.2019</a:t>
            </a:r>
          </a:p>
        </p:txBody>
      </p:sp>
      <p:sp>
        <p:nvSpPr>
          <p:cNvPr id="5" name="Fußzeilenplatzhalter 4">
            <a:extLst>
              <a:ext uri="{FF2B5EF4-FFF2-40B4-BE49-F238E27FC236}">
                <a16:creationId xmlns:a16="http://schemas.microsoft.com/office/drawing/2014/main" id="{A1477BE8-0906-4D80-BD21-B1B3F005ECB0}"/>
              </a:ext>
            </a:extLst>
          </p:cNvPr>
          <p:cNvSpPr>
            <a:spLocks noGrp="1"/>
          </p:cNvSpPr>
          <p:nvPr>
            <p:ph type="ftr" sz="quarter" idx="11"/>
          </p:nvPr>
        </p:nvSpPr>
        <p:spPr/>
        <p:txBody>
          <a:bodyPr/>
          <a:lstStyle/>
          <a:p>
            <a:r>
              <a:rPr lang="de-DE"/>
              <a:t>Computer Graphics Project WS 2019/2020</a:t>
            </a:r>
          </a:p>
        </p:txBody>
      </p:sp>
      <p:sp>
        <p:nvSpPr>
          <p:cNvPr id="6" name="Foliennummernplatzhalter 5">
            <a:extLst>
              <a:ext uri="{FF2B5EF4-FFF2-40B4-BE49-F238E27FC236}">
                <a16:creationId xmlns:a16="http://schemas.microsoft.com/office/drawing/2014/main" id="{34B73023-A6CF-4E07-8B54-31CE2FA23C26}"/>
              </a:ext>
            </a:extLst>
          </p:cNvPr>
          <p:cNvSpPr>
            <a:spLocks noGrp="1"/>
          </p:cNvSpPr>
          <p:nvPr>
            <p:ph type="sldNum" sz="quarter" idx="12"/>
          </p:nvPr>
        </p:nvSpPr>
        <p:spPr/>
        <p:txBody>
          <a:bodyPr/>
          <a:lstStyle/>
          <a:p>
            <a:fld id="{50F8780B-A277-4DF9-8FC2-595931A1DBFA}" type="slidenum">
              <a:rPr lang="de-DE" smtClean="0"/>
              <a:t>2</a:t>
            </a:fld>
            <a:endParaRPr lang="de-DE"/>
          </a:p>
        </p:txBody>
      </p:sp>
      <p:sp>
        <p:nvSpPr>
          <p:cNvPr id="9" name="Inhaltsplatzhalter 8"/>
          <p:cNvSpPr>
            <a:spLocks noGrp="1"/>
          </p:cNvSpPr>
          <p:nvPr>
            <p:ph idx="1"/>
          </p:nvPr>
        </p:nvSpPr>
        <p:spPr/>
        <p:txBody>
          <a:bodyPr/>
          <a:lstStyle/>
          <a:p>
            <a:r>
              <a:rPr lang="en-US" dirty="0"/>
              <a:t>Estimate surface material properties from images</a:t>
            </a:r>
          </a:p>
          <a:p>
            <a:r>
              <a:rPr lang="en-US" dirty="0"/>
              <a:t>Constraint: Use a physically-based differentiable renderer</a:t>
            </a:r>
          </a:p>
          <a:p>
            <a:endParaRPr lang="en-US" dirty="0"/>
          </a:p>
          <a:p>
            <a:endParaRPr lang="de-DE" dirty="0"/>
          </a:p>
        </p:txBody>
      </p:sp>
      <p:pic>
        <p:nvPicPr>
          <p:cNvPr id="11" name="Grafik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462274"/>
            <a:ext cx="10515600" cy="2174710"/>
          </a:xfrm>
          <a:prstGeom prst="rect">
            <a:avLst/>
          </a:prstGeom>
        </p:spPr>
      </p:pic>
    </p:spTree>
    <p:extLst>
      <p:ext uri="{BB962C8B-B14F-4D97-AF65-F5344CB8AC3E}">
        <p14:creationId xmlns:p14="http://schemas.microsoft.com/office/powerpoint/2010/main" val="1862435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7F5B29-DEC6-4006-B0AA-747B696ACEE3}"/>
              </a:ext>
            </a:extLst>
          </p:cNvPr>
          <p:cNvSpPr>
            <a:spLocks noGrp="1"/>
          </p:cNvSpPr>
          <p:nvPr>
            <p:ph type="title"/>
          </p:nvPr>
        </p:nvSpPr>
        <p:spPr/>
        <p:txBody>
          <a:bodyPr/>
          <a:lstStyle/>
          <a:p>
            <a:r>
              <a:rPr lang="en-US" dirty="0"/>
              <a:t>Why?</a:t>
            </a:r>
            <a:endParaRPr lang="de-DE" dirty="0"/>
          </a:p>
        </p:txBody>
      </p:sp>
      <p:sp>
        <p:nvSpPr>
          <p:cNvPr id="3" name="Inhaltsplatzhalter 2">
            <a:extLst>
              <a:ext uri="{FF2B5EF4-FFF2-40B4-BE49-F238E27FC236}">
                <a16:creationId xmlns:a16="http://schemas.microsoft.com/office/drawing/2014/main" id="{AD2F8B3A-A042-43E2-9863-DCD63DF02E8F}"/>
              </a:ext>
            </a:extLst>
          </p:cNvPr>
          <p:cNvSpPr>
            <a:spLocks noGrp="1"/>
          </p:cNvSpPr>
          <p:nvPr>
            <p:ph idx="1"/>
          </p:nvPr>
        </p:nvSpPr>
        <p:spPr>
          <a:xfrm>
            <a:off x="838200" y="2093975"/>
            <a:ext cx="10744200" cy="4082987"/>
          </a:xfrm>
        </p:spPr>
        <p:txBody>
          <a:bodyPr/>
          <a:lstStyle/>
          <a:p>
            <a:r>
              <a:rPr lang="en-US" dirty="0"/>
              <a:t>Gear towards holistic 3D reconstruction (geometry + material)</a:t>
            </a:r>
          </a:p>
          <a:p>
            <a:r>
              <a:rPr lang="en-US" dirty="0"/>
              <a:t>Photorealistic assets for </a:t>
            </a:r>
          </a:p>
          <a:p>
            <a:pPr lvl="1"/>
            <a:r>
              <a:rPr lang="en-US" dirty="0"/>
              <a:t>Games</a:t>
            </a:r>
          </a:p>
          <a:p>
            <a:pPr lvl="1"/>
            <a:r>
              <a:rPr lang="en-US" dirty="0"/>
              <a:t>Movies</a:t>
            </a:r>
          </a:p>
          <a:p>
            <a:pPr lvl="1"/>
            <a:r>
              <a:rPr lang="en-US" dirty="0"/>
              <a:t>Cultural heritage</a:t>
            </a:r>
          </a:p>
          <a:p>
            <a:pPr lvl="1"/>
            <a:r>
              <a:rPr lang="en-DE" dirty="0"/>
              <a:t>…</a:t>
            </a:r>
            <a:endParaRPr lang="en-US" dirty="0"/>
          </a:p>
          <a:p>
            <a:r>
              <a:rPr lang="de-DE" dirty="0"/>
              <a:t>Multi material 3D </a:t>
            </a:r>
            <a:r>
              <a:rPr lang="de-DE" dirty="0" err="1"/>
              <a:t>printing</a:t>
            </a:r>
            <a:endParaRPr lang="de-DE" dirty="0"/>
          </a:p>
        </p:txBody>
      </p:sp>
      <p:sp>
        <p:nvSpPr>
          <p:cNvPr id="4" name="Datumsplatzhalter 3">
            <a:extLst>
              <a:ext uri="{FF2B5EF4-FFF2-40B4-BE49-F238E27FC236}">
                <a16:creationId xmlns:a16="http://schemas.microsoft.com/office/drawing/2014/main" id="{705DE0FA-4D26-4C12-8D99-290D846D013E}"/>
              </a:ext>
            </a:extLst>
          </p:cNvPr>
          <p:cNvSpPr>
            <a:spLocks noGrp="1"/>
          </p:cNvSpPr>
          <p:nvPr>
            <p:ph type="dt" sz="half" idx="10"/>
          </p:nvPr>
        </p:nvSpPr>
        <p:spPr/>
        <p:txBody>
          <a:bodyPr/>
          <a:lstStyle/>
          <a:p>
            <a:r>
              <a:rPr lang="de-DE"/>
              <a:t>21.10.2019</a:t>
            </a:r>
          </a:p>
        </p:txBody>
      </p:sp>
      <p:sp>
        <p:nvSpPr>
          <p:cNvPr id="5" name="Fußzeilenplatzhalter 4">
            <a:extLst>
              <a:ext uri="{FF2B5EF4-FFF2-40B4-BE49-F238E27FC236}">
                <a16:creationId xmlns:a16="http://schemas.microsoft.com/office/drawing/2014/main" id="{A1477BE8-0906-4D80-BD21-B1B3F005ECB0}"/>
              </a:ext>
            </a:extLst>
          </p:cNvPr>
          <p:cNvSpPr>
            <a:spLocks noGrp="1"/>
          </p:cNvSpPr>
          <p:nvPr>
            <p:ph type="ftr" sz="quarter" idx="11"/>
          </p:nvPr>
        </p:nvSpPr>
        <p:spPr/>
        <p:txBody>
          <a:bodyPr/>
          <a:lstStyle/>
          <a:p>
            <a:r>
              <a:rPr lang="de-DE"/>
              <a:t>Computer Graphics Project WS 2019/2020</a:t>
            </a:r>
          </a:p>
        </p:txBody>
      </p:sp>
      <p:sp>
        <p:nvSpPr>
          <p:cNvPr id="6" name="Foliennummernplatzhalter 5">
            <a:extLst>
              <a:ext uri="{FF2B5EF4-FFF2-40B4-BE49-F238E27FC236}">
                <a16:creationId xmlns:a16="http://schemas.microsoft.com/office/drawing/2014/main" id="{34B73023-A6CF-4E07-8B54-31CE2FA23C26}"/>
              </a:ext>
            </a:extLst>
          </p:cNvPr>
          <p:cNvSpPr>
            <a:spLocks noGrp="1"/>
          </p:cNvSpPr>
          <p:nvPr>
            <p:ph type="sldNum" sz="quarter" idx="12"/>
          </p:nvPr>
        </p:nvSpPr>
        <p:spPr/>
        <p:txBody>
          <a:bodyPr/>
          <a:lstStyle/>
          <a:p>
            <a:fld id="{50F8780B-A277-4DF9-8FC2-595931A1DBFA}" type="slidenum">
              <a:rPr lang="de-DE" smtClean="0"/>
              <a:t>3</a:t>
            </a:fld>
            <a:endParaRPr lang="de-DE"/>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5513" y="2692893"/>
            <a:ext cx="5229576" cy="3040807"/>
          </a:xfrm>
          <a:prstGeom prst="rect">
            <a:avLst/>
          </a:prstGeom>
        </p:spPr>
      </p:pic>
    </p:spTree>
    <p:extLst>
      <p:ext uri="{BB962C8B-B14F-4D97-AF65-F5344CB8AC3E}">
        <p14:creationId xmlns:p14="http://schemas.microsoft.com/office/powerpoint/2010/main" val="349277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7F5B29-DEC6-4006-B0AA-747B696ACEE3}"/>
              </a:ext>
            </a:extLst>
          </p:cNvPr>
          <p:cNvSpPr>
            <a:spLocks noGrp="1"/>
          </p:cNvSpPr>
          <p:nvPr>
            <p:ph type="title"/>
          </p:nvPr>
        </p:nvSpPr>
        <p:spPr/>
        <p:txBody>
          <a:bodyPr/>
          <a:lstStyle/>
          <a:p>
            <a:r>
              <a:rPr lang="en-US" dirty="0"/>
              <a:t>How?</a:t>
            </a:r>
            <a:endParaRPr lang="de-DE" dirty="0"/>
          </a:p>
        </p:txBody>
      </p:sp>
      <p:sp>
        <p:nvSpPr>
          <p:cNvPr id="3" name="Inhaltsplatzhalter 2">
            <a:extLst>
              <a:ext uri="{FF2B5EF4-FFF2-40B4-BE49-F238E27FC236}">
                <a16:creationId xmlns:a16="http://schemas.microsoft.com/office/drawing/2014/main" id="{AD2F8B3A-A042-43E2-9863-DCD63DF02E8F}"/>
              </a:ext>
            </a:extLst>
          </p:cNvPr>
          <p:cNvSpPr>
            <a:spLocks noGrp="1"/>
          </p:cNvSpPr>
          <p:nvPr>
            <p:ph idx="1"/>
          </p:nvPr>
        </p:nvSpPr>
        <p:spPr/>
        <p:txBody>
          <a:bodyPr>
            <a:normAutofit/>
          </a:bodyPr>
          <a:lstStyle/>
          <a:p>
            <a:r>
              <a:rPr lang="en-US" dirty="0"/>
              <a:t>Single-Image SVBRDF Capture with a Rendering-Aware Deep Network (</a:t>
            </a:r>
            <a:r>
              <a:rPr lang="en-US" dirty="0" err="1"/>
              <a:t>Deschaintre</a:t>
            </a:r>
            <a:r>
              <a:rPr lang="en-US" dirty="0"/>
              <a:t> et al., 2018)</a:t>
            </a:r>
          </a:p>
          <a:p>
            <a:pPr lvl="1"/>
            <a:r>
              <a:rPr lang="en-US" dirty="0"/>
              <a:t>Method based on machine learning and differentiable rendering</a:t>
            </a:r>
          </a:p>
          <a:p>
            <a:pPr lvl="1"/>
            <a:r>
              <a:rPr lang="en-US" dirty="0"/>
              <a:t>Dataset of 200000 (artificial) material samples</a:t>
            </a:r>
          </a:p>
          <a:p>
            <a:r>
              <a:rPr lang="en-US" dirty="0"/>
              <a:t>Integration of Mitsuba 2 (</a:t>
            </a:r>
            <a:r>
              <a:rPr lang="en-US" dirty="0" err="1"/>
              <a:t>Nimier</a:t>
            </a:r>
            <a:r>
              <a:rPr lang="en-US" dirty="0"/>
              <a:t>-David et al., 2019)</a:t>
            </a:r>
          </a:p>
          <a:p>
            <a:r>
              <a:rPr lang="en-US" dirty="0"/>
              <a:t>“Real” renderer enables simulation of</a:t>
            </a:r>
          </a:p>
          <a:p>
            <a:pPr lvl="1"/>
            <a:r>
              <a:rPr lang="en-US" dirty="0"/>
              <a:t>Global illumination</a:t>
            </a:r>
          </a:p>
          <a:p>
            <a:pPr lvl="1"/>
            <a:r>
              <a:rPr lang="en-US" dirty="0"/>
              <a:t>Transmittance effects</a:t>
            </a:r>
            <a:endParaRPr lang="de-DE" dirty="0"/>
          </a:p>
        </p:txBody>
      </p:sp>
      <p:sp>
        <p:nvSpPr>
          <p:cNvPr id="4" name="Datumsplatzhalter 3">
            <a:extLst>
              <a:ext uri="{FF2B5EF4-FFF2-40B4-BE49-F238E27FC236}">
                <a16:creationId xmlns:a16="http://schemas.microsoft.com/office/drawing/2014/main" id="{705DE0FA-4D26-4C12-8D99-290D846D013E}"/>
              </a:ext>
            </a:extLst>
          </p:cNvPr>
          <p:cNvSpPr>
            <a:spLocks noGrp="1"/>
          </p:cNvSpPr>
          <p:nvPr>
            <p:ph type="dt" sz="half" idx="10"/>
          </p:nvPr>
        </p:nvSpPr>
        <p:spPr/>
        <p:txBody>
          <a:bodyPr/>
          <a:lstStyle/>
          <a:p>
            <a:r>
              <a:rPr lang="de-DE"/>
              <a:t>21.10.2019</a:t>
            </a:r>
          </a:p>
        </p:txBody>
      </p:sp>
      <p:sp>
        <p:nvSpPr>
          <p:cNvPr id="5" name="Fußzeilenplatzhalter 4">
            <a:extLst>
              <a:ext uri="{FF2B5EF4-FFF2-40B4-BE49-F238E27FC236}">
                <a16:creationId xmlns:a16="http://schemas.microsoft.com/office/drawing/2014/main" id="{A1477BE8-0906-4D80-BD21-B1B3F005ECB0}"/>
              </a:ext>
            </a:extLst>
          </p:cNvPr>
          <p:cNvSpPr>
            <a:spLocks noGrp="1"/>
          </p:cNvSpPr>
          <p:nvPr>
            <p:ph type="ftr" sz="quarter" idx="11"/>
          </p:nvPr>
        </p:nvSpPr>
        <p:spPr/>
        <p:txBody>
          <a:bodyPr/>
          <a:lstStyle/>
          <a:p>
            <a:r>
              <a:rPr lang="de-DE"/>
              <a:t>Computer Graphics Project WS 2019/2020</a:t>
            </a:r>
          </a:p>
        </p:txBody>
      </p:sp>
      <p:sp>
        <p:nvSpPr>
          <p:cNvPr id="6" name="Foliennummernplatzhalter 5">
            <a:extLst>
              <a:ext uri="{FF2B5EF4-FFF2-40B4-BE49-F238E27FC236}">
                <a16:creationId xmlns:a16="http://schemas.microsoft.com/office/drawing/2014/main" id="{34B73023-A6CF-4E07-8B54-31CE2FA23C26}"/>
              </a:ext>
            </a:extLst>
          </p:cNvPr>
          <p:cNvSpPr>
            <a:spLocks noGrp="1"/>
          </p:cNvSpPr>
          <p:nvPr>
            <p:ph type="sldNum" sz="quarter" idx="12"/>
          </p:nvPr>
        </p:nvSpPr>
        <p:spPr/>
        <p:txBody>
          <a:bodyPr/>
          <a:lstStyle/>
          <a:p>
            <a:fld id="{50F8780B-A277-4DF9-8FC2-595931A1DBFA}" type="slidenum">
              <a:rPr lang="de-DE" smtClean="0"/>
              <a:t>4</a:t>
            </a:fld>
            <a:endParaRPr lang="de-DE"/>
          </a:p>
        </p:txBody>
      </p:sp>
    </p:spTree>
    <p:extLst>
      <p:ext uri="{BB962C8B-B14F-4D97-AF65-F5344CB8AC3E}">
        <p14:creationId xmlns:p14="http://schemas.microsoft.com/office/powerpoint/2010/main" val="173557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7F5B29-DEC6-4006-B0AA-747B696ACEE3}"/>
              </a:ext>
            </a:extLst>
          </p:cNvPr>
          <p:cNvSpPr>
            <a:spLocks noGrp="1"/>
          </p:cNvSpPr>
          <p:nvPr>
            <p:ph type="title"/>
          </p:nvPr>
        </p:nvSpPr>
        <p:spPr/>
        <p:txBody>
          <a:bodyPr/>
          <a:lstStyle/>
          <a:p>
            <a:r>
              <a:rPr lang="en-US" dirty="0"/>
              <a:t>Schedule</a:t>
            </a:r>
            <a:endParaRPr lang="de-DE" dirty="0"/>
          </a:p>
        </p:txBody>
      </p:sp>
      <p:sp>
        <p:nvSpPr>
          <p:cNvPr id="3" name="Inhaltsplatzhalter 2">
            <a:extLst>
              <a:ext uri="{FF2B5EF4-FFF2-40B4-BE49-F238E27FC236}">
                <a16:creationId xmlns:a16="http://schemas.microsoft.com/office/drawing/2014/main" id="{AD2F8B3A-A042-43E2-9863-DCD63DF02E8F}"/>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Download database</a:t>
            </a:r>
          </a:p>
          <a:p>
            <a:pPr marL="514350" indent="-514350">
              <a:buFont typeface="+mj-lt"/>
              <a:buAutoNum type="arabicPeriod"/>
            </a:pPr>
            <a:r>
              <a:rPr lang="en-US" dirty="0"/>
              <a:t>Acquire testing and training code for the network</a:t>
            </a:r>
          </a:p>
          <a:p>
            <a:pPr lvl="1"/>
            <a:r>
              <a:rPr lang="en-US" dirty="0"/>
              <a:t>Contact authors for training code</a:t>
            </a:r>
          </a:p>
          <a:p>
            <a:pPr lvl="1"/>
            <a:r>
              <a:rPr lang="en-US" dirty="0"/>
              <a:t>Fallback: Re-implementation</a:t>
            </a:r>
          </a:p>
          <a:p>
            <a:pPr marL="514350" indent="-514350">
              <a:buFont typeface="+mj-lt"/>
              <a:buAutoNum type="arabicPeriod"/>
            </a:pPr>
            <a:r>
              <a:rPr lang="en-US" dirty="0"/>
              <a:t>Acquire code for Mitsuba 2</a:t>
            </a:r>
          </a:p>
          <a:p>
            <a:pPr lvl="1"/>
            <a:r>
              <a:rPr lang="en-US" dirty="0"/>
              <a:t>Not yet officially released</a:t>
            </a:r>
          </a:p>
          <a:p>
            <a:pPr lvl="1"/>
            <a:r>
              <a:rPr lang="en-US" dirty="0"/>
              <a:t>Fallback: Use other renderer like render (Li et al., 2018)</a:t>
            </a:r>
          </a:p>
          <a:p>
            <a:pPr marL="514350" indent="-514350">
              <a:buFont typeface="+mj-lt"/>
              <a:buAutoNum type="arabicPeriod"/>
            </a:pPr>
            <a:r>
              <a:rPr lang="en-GB" dirty="0"/>
              <a:t>Get familiar with papers, source code and data</a:t>
            </a:r>
          </a:p>
          <a:p>
            <a:pPr marL="514350" indent="-514350">
              <a:buFont typeface="+mj-lt"/>
              <a:buAutoNum type="arabicPeriod"/>
            </a:pPr>
            <a:r>
              <a:rPr lang="en-GB" dirty="0"/>
              <a:t>Replace rendering layers of the network with Mitsuba 2</a:t>
            </a:r>
          </a:p>
          <a:p>
            <a:pPr marL="514350" indent="-514350">
              <a:buFont typeface="+mj-lt"/>
              <a:buAutoNum type="arabicPeriod"/>
            </a:pPr>
            <a:r>
              <a:rPr lang="en-GB" dirty="0"/>
              <a:t>Evaluation (compare with unmodified method)</a:t>
            </a:r>
            <a:endParaRPr lang="en-US" dirty="0"/>
          </a:p>
          <a:p>
            <a:pPr marL="457200" lvl="1" indent="0">
              <a:buNone/>
            </a:pPr>
            <a:endParaRPr lang="de-DE" dirty="0"/>
          </a:p>
        </p:txBody>
      </p:sp>
      <p:sp>
        <p:nvSpPr>
          <p:cNvPr id="4" name="Datumsplatzhalter 3">
            <a:extLst>
              <a:ext uri="{FF2B5EF4-FFF2-40B4-BE49-F238E27FC236}">
                <a16:creationId xmlns:a16="http://schemas.microsoft.com/office/drawing/2014/main" id="{705DE0FA-4D26-4C12-8D99-290D846D013E}"/>
              </a:ext>
            </a:extLst>
          </p:cNvPr>
          <p:cNvSpPr>
            <a:spLocks noGrp="1"/>
          </p:cNvSpPr>
          <p:nvPr>
            <p:ph type="dt" sz="half" idx="10"/>
          </p:nvPr>
        </p:nvSpPr>
        <p:spPr/>
        <p:txBody>
          <a:bodyPr/>
          <a:lstStyle/>
          <a:p>
            <a:r>
              <a:rPr lang="de-DE"/>
              <a:t>21.10.2019</a:t>
            </a:r>
          </a:p>
        </p:txBody>
      </p:sp>
      <p:sp>
        <p:nvSpPr>
          <p:cNvPr id="5" name="Fußzeilenplatzhalter 4">
            <a:extLst>
              <a:ext uri="{FF2B5EF4-FFF2-40B4-BE49-F238E27FC236}">
                <a16:creationId xmlns:a16="http://schemas.microsoft.com/office/drawing/2014/main" id="{A1477BE8-0906-4D80-BD21-B1B3F005ECB0}"/>
              </a:ext>
            </a:extLst>
          </p:cNvPr>
          <p:cNvSpPr>
            <a:spLocks noGrp="1"/>
          </p:cNvSpPr>
          <p:nvPr>
            <p:ph type="ftr" sz="quarter" idx="11"/>
          </p:nvPr>
        </p:nvSpPr>
        <p:spPr/>
        <p:txBody>
          <a:bodyPr/>
          <a:lstStyle/>
          <a:p>
            <a:r>
              <a:rPr lang="de-DE"/>
              <a:t>Computer Graphics Project WS 2019/2020</a:t>
            </a:r>
          </a:p>
        </p:txBody>
      </p:sp>
      <p:sp>
        <p:nvSpPr>
          <p:cNvPr id="6" name="Foliennummernplatzhalter 5">
            <a:extLst>
              <a:ext uri="{FF2B5EF4-FFF2-40B4-BE49-F238E27FC236}">
                <a16:creationId xmlns:a16="http://schemas.microsoft.com/office/drawing/2014/main" id="{34B73023-A6CF-4E07-8B54-31CE2FA23C26}"/>
              </a:ext>
            </a:extLst>
          </p:cNvPr>
          <p:cNvSpPr>
            <a:spLocks noGrp="1"/>
          </p:cNvSpPr>
          <p:nvPr>
            <p:ph type="sldNum" sz="quarter" idx="12"/>
          </p:nvPr>
        </p:nvSpPr>
        <p:spPr/>
        <p:txBody>
          <a:bodyPr/>
          <a:lstStyle/>
          <a:p>
            <a:fld id="{50F8780B-A277-4DF9-8FC2-595931A1DBFA}" type="slidenum">
              <a:rPr lang="de-DE" smtClean="0"/>
              <a:t>5</a:t>
            </a:fld>
            <a:endParaRPr lang="de-DE"/>
          </a:p>
        </p:txBody>
      </p:sp>
    </p:spTree>
    <p:extLst>
      <p:ext uri="{BB962C8B-B14F-4D97-AF65-F5344CB8AC3E}">
        <p14:creationId xmlns:p14="http://schemas.microsoft.com/office/powerpoint/2010/main" val="3672424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580</Words>
  <Application>Microsoft Office PowerPoint</Application>
  <PresentationFormat>Breitbild</PresentationFormat>
  <Paragraphs>75</Paragraphs>
  <Slides>5</Slides>
  <Notes>4</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vt:i4>
      </vt:variant>
    </vt:vector>
  </HeadingPairs>
  <TitlesOfParts>
    <vt:vector size="9" baseType="lpstr">
      <vt:lpstr>Arial</vt:lpstr>
      <vt:lpstr>Calibri</vt:lpstr>
      <vt:lpstr>Calibri Light</vt:lpstr>
      <vt:lpstr>Office Theme</vt:lpstr>
      <vt:lpstr>Topic Presentation</vt:lpstr>
      <vt:lpstr>What?</vt:lpstr>
      <vt:lpstr>Why?</vt:lpstr>
      <vt:lpstr>How?</vt:lpstr>
      <vt:lpstr>Schedule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 Topic</dc:title>
  <dc:creator>Markus Worchel</dc:creator>
  <cp:lastModifiedBy>Markus Worchel</cp:lastModifiedBy>
  <cp:revision>570</cp:revision>
  <dcterms:created xsi:type="dcterms:W3CDTF">2016-02-12T16:33:03Z</dcterms:created>
  <dcterms:modified xsi:type="dcterms:W3CDTF">2019-11-17T14:31:08Z</dcterms:modified>
</cp:coreProperties>
</file>