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15"/>
  </p:notesMasterIdLst>
  <p:handoutMasterIdLst>
    <p:handoutMasterId r:id="rId16"/>
  </p:handoutMasterIdLst>
  <p:sldIdLst>
    <p:sldId id="292" r:id="rId2"/>
    <p:sldId id="325" r:id="rId3"/>
    <p:sldId id="341" r:id="rId4"/>
    <p:sldId id="344" r:id="rId5"/>
    <p:sldId id="343" r:id="rId6"/>
    <p:sldId id="340" r:id="rId7"/>
    <p:sldId id="338" r:id="rId8"/>
    <p:sldId id="327" r:id="rId9"/>
    <p:sldId id="328" r:id="rId10"/>
    <p:sldId id="332" r:id="rId11"/>
    <p:sldId id="339" r:id="rId12"/>
    <p:sldId id="334" r:id="rId13"/>
    <p:sldId id="342" r:id="rId14"/>
  </p:sldIdLst>
  <p:sldSz cx="10080625" cy="7559675"/>
  <p:notesSz cx="6669088" cy="97758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318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477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8636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0795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33">
          <p15:clr>
            <a:srgbClr val="A4A3A4"/>
          </p15:clr>
        </p15:guide>
        <p15:guide id="2" pos="19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Flinker Sandbeck (CHFS) | VIA" initials="CV" lastIdx="1" clrIdx="0">
    <p:extLst>
      <p:ext uri="{19B8F6BF-5375-455C-9EA6-DF929625EA0E}">
        <p15:presenceInfo xmlns:p15="http://schemas.microsoft.com/office/powerpoint/2012/main" userId="S::chfs@viauc.dk::2a1d0f46-1c4c-43b8-9116-4715986601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A42"/>
    <a:srgbClr val="9900CC"/>
    <a:srgbClr val="990000"/>
    <a:srgbClr val="00CC00"/>
    <a:srgbClr val="777777"/>
    <a:srgbClr val="660066"/>
    <a:srgbClr val="669900"/>
    <a:srgbClr val="C8C8C8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51417-9EEF-4446-A8F5-B18BB10651F5}" v="1970" dt="2018-08-24T08:37:52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633"/>
        <p:guide pos="19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073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073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fld id="{F43BA1DA-1AC4-4F74-902A-464D8C5BD29A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579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1088" y="939800"/>
            <a:ext cx="4506912" cy="3381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31528" y="4650393"/>
            <a:ext cx="4609150" cy="37534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83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C778C1-0846-4EFA-B3FE-1942A6256C5F}" type="datetime2">
              <a:rPr lang="da-DK" smtClean="0"/>
              <a:pPr>
                <a:defRPr/>
              </a:pPr>
              <a:t>30. august 2018</a:t>
            </a:fld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B1AA5-E27F-4640-9255-5BEDA3310F8F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368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C778C1-0846-4EFA-B3FE-1942A6256C5F}" type="datetime2">
              <a:rPr lang="da-DK" smtClean="0"/>
              <a:pPr>
                <a:defRPr/>
              </a:pPr>
              <a:t>30. august 2018</a:t>
            </a:fld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B1AA5-E27F-4640-9255-5BEDA3310F8F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485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10080625" cy="755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285" y="2152641"/>
            <a:ext cx="6580912" cy="1816189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add</a:t>
            </a:r>
            <a:r>
              <a:rPr lang="da-DK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285" y="4086609"/>
            <a:ext cx="6580912" cy="124105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add</a:t>
            </a:r>
            <a:r>
              <a:rPr lang="da-DK"/>
              <a:t> </a:t>
            </a:r>
            <a:r>
              <a:rPr lang="da-DK" err="1"/>
              <a:t>subtitle</a:t>
            </a:r>
            <a:endParaRPr lang="da-DK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569159" y="3492893"/>
            <a:ext cx="2481654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2569159" y="2112160"/>
            <a:ext cx="2436151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421766" y="643972"/>
            <a:ext cx="2334261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102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2612912" y="6541875"/>
            <a:ext cx="2514906" cy="101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102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102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102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102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102">
                <a:solidFill>
                  <a:schemeClr val="tx1"/>
                </a:solidFill>
                <a:latin typeface="+mn-lt"/>
              </a:rPr>
            </a:br>
            <a:r>
              <a:rPr lang="da-DK" altLang="da-DK" sz="1102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102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102" b="1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35289" y="643973"/>
            <a:ext cx="2182276" cy="504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 the World</a:t>
            </a:r>
          </a:p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2" y="1328185"/>
            <a:ext cx="693043" cy="69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1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31799" y="395460"/>
            <a:ext cx="9648825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31799" y="1475581"/>
            <a:ext cx="9648825" cy="547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-conde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800" y="395460"/>
            <a:ext cx="9648824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31800" y="1475581"/>
            <a:ext cx="9648823" cy="54006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6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31800" y="1475580"/>
            <a:ext cx="9648825" cy="5472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95734" algn="l"/>
                <a:tab pos="593217" algn="l"/>
                <a:tab pos="888950" algn="l"/>
                <a:tab pos="1186433" algn="l"/>
                <a:tab pos="1482167" algn="l"/>
                <a:tab pos="1777900" algn="l"/>
                <a:tab pos="2075383" algn="l"/>
                <a:tab pos="2371117" algn="l"/>
                <a:tab pos="2670349" algn="l"/>
                <a:tab pos="2967833" algn="l"/>
                <a:tab pos="3261816" algn="l"/>
              </a:tabLst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16220" indent="0">
              <a:spcBef>
                <a:spcPts val="0"/>
              </a:spcBef>
              <a:buNone/>
              <a:defRPr/>
            </a:lvl2pPr>
            <a:lvl3pPr marL="1023693" indent="0">
              <a:spcBef>
                <a:spcPts val="0"/>
              </a:spcBef>
              <a:buNone/>
              <a:defRPr/>
            </a:lvl3pPr>
            <a:lvl4pPr marL="1527664" indent="0">
              <a:spcBef>
                <a:spcPts val="0"/>
              </a:spcBef>
              <a:buNone/>
              <a:defRPr/>
            </a:lvl4pPr>
            <a:lvl5pPr marL="1527664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799" y="395460"/>
            <a:ext cx="9648825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572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31" y="265988"/>
            <a:ext cx="6997180" cy="1259946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15435" y="7272359"/>
            <a:ext cx="9129139" cy="286359"/>
          </a:xfrm>
          <a:prstGeom prst="rect">
            <a:avLst/>
          </a:prstGeom>
          <a:ln/>
        </p:spPr>
        <p:txBody>
          <a:bodyPr/>
          <a:lstStyle>
            <a:lvl1pPr algn="ctr">
              <a:defRPr sz="1323"/>
            </a:lvl1pPr>
          </a:lstStyle>
          <a:p>
            <a:pPr>
              <a:defRPr/>
            </a:pPr>
            <a:r>
              <a:rPr lang="da-DK"/>
              <a:t>Steffen Vissing Andersen (sva@viauc.dk)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24448" y="7272359"/>
            <a:ext cx="2352146" cy="277783"/>
          </a:xfrm>
          <a:prstGeom prst="rect">
            <a:avLst/>
          </a:prstGeom>
          <a:ln/>
        </p:spPr>
        <p:txBody>
          <a:bodyPr/>
          <a:lstStyle>
            <a:lvl1pPr algn="r">
              <a:defRPr sz="1323"/>
            </a:lvl1pPr>
          </a:lstStyle>
          <a:p>
            <a:pPr>
              <a:defRPr/>
            </a:pPr>
            <a:fld id="{4138EB8B-0E70-44F1-88EA-836AC20A617F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15435" y="7272359"/>
            <a:ext cx="2352146" cy="277783"/>
          </a:xfrm>
          <a:prstGeom prst="rect">
            <a:avLst/>
          </a:prstGeom>
          <a:ln/>
        </p:spPr>
        <p:txBody>
          <a:bodyPr/>
          <a:lstStyle>
            <a:lvl1pPr>
              <a:defRPr sz="1323"/>
            </a:lvl1pPr>
          </a:lstStyle>
          <a:p>
            <a:pPr>
              <a:defRPr/>
            </a:pPr>
            <a:r>
              <a:rPr lang="da-DK"/>
              <a:t>SDJI2-X-S13</a:t>
            </a:r>
          </a:p>
        </p:txBody>
      </p:sp>
    </p:spTree>
    <p:extLst>
      <p:ext uri="{BB962C8B-B14F-4D97-AF65-F5344CB8AC3E}">
        <p14:creationId xmlns:p14="http://schemas.microsoft.com/office/powerpoint/2010/main" val="178714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395460"/>
            <a:ext cx="9648824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431800" y="7183994"/>
            <a:ext cx="9289032" cy="26825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lIns="0" tIns="99208" rIns="0" bIns="0" rtlCol="0" anchor="t" anchorCtr="0"/>
          <a:lstStyle>
            <a:defPPr>
              <a:defRPr lang="da-DK"/>
            </a:defPPr>
            <a:lvl1pPr marL="0" algn="l" defTabSz="914400" rtl="0" eaLnBrk="1" latinLnBrk="0" hangingPunct="1">
              <a:lnSpc>
                <a:spcPct val="125000"/>
              </a:lnSpc>
              <a:defRPr sz="800" kern="120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54563" algn="ctr"/>
                <a:tab pos="7713663" algn="l"/>
                <a:tab pos="9509125" algn="r"/>
              </a:tabLst>
              <a:defRPr/>
            </a:pPr>
            <a:r>
              <a:rPr lang="da-DK" sz="882" dirty="0">
                <a:latin typeface="Arial" panose="020B0604020202020204" pitchFamily="34" charset="0"/>
                <a:cs typeface="Arial" panose="020B0604020202020204" pitchFamily="34" charset="0"/>
              </a:rPr>
              <a:t>VIA </a:t>
            </a:r>
            <a:r>
              <a:rPr lang="da-DK" sz="882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da-DK" sz="882" dirty="0">
                <a:latin typeface="Arial" panose="020B0604020202020204" pitchFamily="34" charset="0"/>
                <a:cs typeface="Arial" panose="020B0604020202020204" pitchFamily="34" charset="0"/>
              </a:rPr>
              <a:t> College, Software Engineering		</a:t>
            </a:r>
            <a:r>
              <a:rPr lang="en-GB" sz="882" dirty="0">
                <a:latin typeface="Arial" panose="020B0604020202020204" pitchFamily="34" charset="0"/>
                <a:cs typeface="Arial" panose="020B0604020202020204" pitchFamily="34" charset="0"/>
              </a:rPr>
              <a:t> 23</a:t>
            </a:r>
            <a:r>
              <a:rPr lang="en-GB" sz="882" baseline="0" dirty="0">
                <a:latin typeface="Arial" panose="020B0604020202020204" pitchFamily="34" charset="0"/>
                <a:cs typeface="Arial" panose="020B0604020202020204" pitchFamily="34" charset="0"/>
              </a:rPr>
              <a:t> August, 2018</a:t>
            </a:r>
            <a:r>
              <a:rPr lang="en-GB" sz="882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fld id="{5BA07366-CB75-4AA8-9E5B-928B849F427C}" type="slidenum">
              <a:rPr lang="da-DK" sz="882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754563" algn="ctr"/>
                  <a:tab pos="7713663" algn="l"/>
                  <a:tab pos="9509125" algn="r"/>
                </a:tabLst>
                <a:defRPr/>
              </a:pPr>
              <a:t>‹#›</a:t>
            </a:fld>
            <a:endParaRPr lang="da-DK" sz="88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da-DK" sz="88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1800" y="1475581"/>
            <a:ext cx="9648824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02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hf hdr="0"/>
  <p:txStyles>
    <p:titleStyle>
      <a:lvl1pPr algn="l" defTabSz="1007943" rtl="0" eaLnBrk="1" latinLnBrk="0" hangingPunct="1">
        <a:lnSpc>
          <a:spcPct val="73000"/>
        </a:lnSpc>
        <a:spcBef>
          <a:spcPct val="0"/>
        </a:spcBef>
        <a:buNone/>
        <a:defRPr sz="4000" kern="1200" spc="-276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91978" indent="-391978" algn="l" defTabSz="1007943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3200" kern="1200" spc="-11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88950" indent="-372730" algn="l" defTabSz="1007943" rtl="0" eaLnBrk="1" latinLnBrk="0" hangingPunct="1">
        <a:spcBef>
          <a:spcPts val="661"/>
        </a:spcBef>
        <a:buFont typeface="VIA Type Office" panose="02000503000000020004" pitchFamily="2" charset="0"/>
        <a:buChar char="–"/>
        <a:defRPr sz="2400" kern="1200" spc="-99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87672" indent="-363979" algn="l" defTabSz="1007943" rtl="0" eaLnBrk="1" latinLnBrk="0" hangingPunct="1">
        <a:lnSpc>
          <a:spcPct val="89000"/>
        </a:lnSpc>
        <a:spcBef>
          <a:spcPts val="661"/>
        </a:spcBef>
        <a:buFont typeface="VIA Type Office" panose="02000503000000020004" pitchFamily="2" charset="0"/>
        <a:buChar char="–"/>
        <a:defRPr sz="2000" kern="1200" spc="-55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knr@via.dk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hyperlink" Target="mailto:oih@via.dk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hyperlink" Target="mailto:jpe@via.dk" TargetMode="External"/><Relationship Id="rId2" Type="http://schemas.openxmlformats.org/officeDocument/2006/relationships/hyperlink" Target="mailto:jknr@via.dk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hyperlink" Target="mailto:lile@via.dk" TargetMode="External"/><Relationship Id="rId5" Type="http://schemas.openxmlformats.org/officeDocument/2006/relationships/image" Target="../media/image5.jpeg"/><Relationship Id="rId10" Type="http://schemas.openxmlformats.org/officeDocument/2006/relationships/hyperlink" Target="mailto:erl@via.dk" TargetMode="External"/><Relationship Id="rId4" Type="http://schemas.openxmlformats.org/officeDocument/2006/relationships/image" Target="../media/image4.jpeg"/><Relationship Id="rId9" Type="http://schemas.openxmlformats.org/officeDocument/2006/relationships/hyperlink" Target="mailto:chfs@via.d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enet.via.dk/sites/uddannelse/ict/Horsens/studymaterial/Pages/Semester-3.aspx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285" y="2152641"/>
            <a:ext cx="6813292" cy="1816189"/>
          </a:xfrm>
        </p:spPr>
        <p:txBody>
          <a:bodyPr/>
          <a:lstStyle/>
          <a:p>
            <a:r>
              <a:rPr lang="da-DK" sz="4800"/>
              <a:t>SEP3 – Semester Project 3: Heterogeneous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285" y="4715941"/>
            <a:ext cx="6580912" cy="1241050"/>
          </a:xfrm>
        </p:spPr>
        <p:txBody>
          <a:bodyPr/>
          <a:lstStyle/>
          <a:p>
            <a:r>
              <a:rPr lang="en-US"/>
              <a:t>Introduction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083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0" y="265988"/>
            <a:ext cx="9072561" cy="619229"/>
          </a:xfrm>
        </p:spPr>
        <p:txBody>
          <a:bodyPr/>
          <a:lstStyle/>
          <a:p>
            <a:r>
              <a:rPr lang="en-GB" dirty="0"/>
              <a:t>SEP3 Plan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C56CA7-F8EF-4E38-A14E-1E7A0521C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34100"/>
              </p:ext>
            </p:extLst>
          </p:nvPr>
        </p:nvGraphicFramePr>
        <p:xfrm>
          <a:off x="504030" y="1525934"/>
          <a:ext cx="9072562" cy="47139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4379">
                  <a:extLst>
                    <a:ext uri="{9D8B030D-6E8A-4147-A177-3AD203B41FA5}">
                      <a16:colId xmlns:a16="http://schemas.microsoft.com/office/drawing/2014/main" val="2853349512"/>
                    </a:ext>
                  </a:extLst>
                </a:gridCol>
                <a:gridCol w="3787488">
                  <a:extLst>
                    <a:ext uri="{9D8B030D-6E8A-4147-A177-3AD203B41FA5}">
                      <a16:colId xmlns:a16="http://schemas.microsoft.com/office/drawing/2014/main" val="3635605337"/>
                    </a:ext>
                  </a:extLst>
                </a:gridCol>
                <a:gridCol w="266848">
                  <a:extLst>
                    <a:ext uri="{9D8B030D-6E8A-4147-A177-3AD203B41FA5}">
                      <a16:colId xmlns:a16="http://schemas.microsoft.com/office/drawing/2014/main" val="1488408738"/>
                    </a:ext>
                  </a:extLst>
                </a:gridCol>
                <a:gridCol w="624668">
                  <a:extLst>
                    <a:ext uri="{9D8B030D-6E8A-4147-A177-3AD203B41FA5}">
                      <a16:colId xmlns:a16="http://schemas.microsoft.com/office/drawing/2014/main" val="2308812196"/>
                    </a:ext>
                  </a:extLst>
                </a:gridCol>
                <a:gridCol w="3769179">
                  <a:extLst>
                    <a:ext uri="{9D8B030D-6E8A-4147-A177-3AD203B41FA5}">
                      <a16:colId xmlns:a16="http://schemas.microsoft.com/office/drawing/2014/main" val="2447305927"/>
                    </a:ext>
                  </a:extLst>
                </a:gridCol>
              </a:tblGrid>
              <a:tr h="4252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15409"/>
                  </a:ext>
                </a:extLst>
              </a:tr>
              <a:tr h="425230"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Team and Semester Introduction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41652"/>
                  </a:ext>
                </a:extLst>
              </a:tr>
              <a:tr h="425230"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865625"/>
                  </a:ext>
                </a:extLst>
              </a:tr>
              <a:tr h="425230"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DEADLINE: Group Formation + Project Proposal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91929"/>
                  </a:ext>
                </a:extLst>
              </a:tr>
              <a:tr h="425230"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46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DEADLINE: Proof of Concept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143308"/>
                  </a:ext>
                </a:extLst>
              </a:tr>
              <a:tr h="425230"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DEADLINE: Project Description Draft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93335"/>
                  </a:ext>
                </a:extLst>
              </a:tr>
              <a:tr h="425230"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DEADLINE: Project Description Final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661503"/>
                  </a:ext>
                </a:extLst>
              </a:tr>
              <a:tr h="425230"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Guest Lecture: “What is continuous delivery and why is it so important?”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061695"/>
                  </a:ext>
                </a:extLst>
              </a:tr>
              <a:tr h="425230"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DEADLINE: Architecture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667960"/>
                  </a:ext>
                </a:extLst>
              </a:tr>
              <a:tr h="425230"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Autumn Break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DEADLINE: Final Project Hand-in, Wednesday 19/11, 12:00 noon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883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890AEC-F8A7-46A9-8F00-1F7B22F56A8B}"/>
              </a:ext>
            </a:extLst>
          </p:cNvPr>
          <p:cNvSpPr txBox="1"/>
          <p:nvPr/>
        </p:nvSpPr>
        <p:spPr>
          <a:xfrm>
            <a:off x="504030" y="6419597"/>
            <a:ext cx="4039094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On Thursdays: You can find us in our offices</a:t>
            </a:r>
          </a:p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(at least until noon)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10D0F-5479-434F-B2C1-1F18F02BBA49}"/>
              </a:ext>
            </a:extLst>
          </p:cNvPr>
          <p:cNvSpPr txBox="1"/>
          <p:nvPr/>
        </p:nvSpPr>
        <p:spPr>
          <a:xfrm>
            <a:off x="7266561" y="6419597"/>
            <a:ext cx="2310030" cy="461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i="1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Deadlines Thursday 23.59</a:t>
            </a:r>
          </a:p>
          <a:p>
            <a:pPr marL="0" indent="0" algn="r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i="1" spc="-100" dirty="0">
                <a:latin typeface="Via Light Office" panose="02000503000000020004" pitchFamily="2" charset="0"/>
              </a:rPr>
              <a:t>(except final hand-in)</a:t>
            </a:r>
            <a:endParaRPr lang="en-US" sz="1600" i="1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1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65988"/>
            <a:ext cx="6997180" cy="1259946"/>
          </a:xfrm>
        </p:spPr>
        <p:txBody>
          <a:bodyPr/>
          <a:lstStyle/>
          <a:p>
            <a:r>
              <a:rPr lang="en-GB"/>
              <a:t>Exam Info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5880B6-088C-4991-8C1C-183CA218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08" y="1215957"/>
            <a:ext cx="4535804" cy="4941652"/>
          </a:xfrm>
        </p:spPr>
        <p:txBody>
          <a:bodyPr>
            <a:normAutofit fontScale="92500"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Oral Examination</a:t>
            </a:r>
          </a:p>
          <a:p>
            <a:pPr lvl="0">
              <a:lnSpc>
                <a:spcPct val="100000"/>
              </a:lnSpc>
            </a:pPr>
            <a:endParaRPr lang="en-US" sz="2400" dirty="0"/>
          </a:p>
          <a:p>
            <a:pPr lvl="0">
              <a:lnSpc>
                <a:spcPct val="100000"/>
              </a:lnSpc>
            </a:pPr>
            <a:r>
              <a:rPr lang="en-US" sz="2400" dirty="0"/>
              <a:t>Joint exam with SDJ3 and DNP1</a:t>
            </a:r>
          </a:p>
          <a:p>
            <a:pPr lvl="0">
              <a:lnSpc>
                <a:spcPct val="100000"/>
              </a:lnSpc>
            </a:pPr>
            <a:endParaRPr lang="en-US" sz="2400" dirty="0"/>
          </a:p>
          <a:p>
            <a:pPr lvl="0">
              <a:lnSpc>
                <a:spcPct val="100000"/>
              </a:lnSpc>
            </a:pPr>
            <a:r>
              <a:rPr lang="en-US" sz="2400" dirty="0"/>
              <a:t>Group presentation followed by individual examination</a:t>
            </a:r>
          </a:p>
          <a:p>
            <a:pPr lvl="0">
              <a:lnSpc>
                <a:spcPct val="100000"/>
              </a:lnSpc>
            </a:pPr>
            <a:endParaRPr lang="en-US" sz="2400" dirty="0"/>
          </a:p>
          <a:p>
            <a:pPr lvl="0">
              <a:lnSpc>
                <a:spcPct val="100000"/>
              </a:lnSpc>
            </a:pPr>
            <a:r>
              <a:rPr lang="en-US" sz="2400" dirty="0"/>
              <a:t>Group presentation of the project - 5 minutes per person</a:t>
            </a:r>
          </a:p>
          <a:p>
            <a:pPr lvl="0">
              <a:lnSpc>
                <a:spcPct val="100000"/>
              </a:lnSpc>
            </a:pPr>
            <a:endParaRPr lang="en-US" sz="2400" dirty="0"/>
          </a:p>
          <a:p>
            <a:pPr lvl="0">
              <a:lnSpc>
                <a:spcPct val="100000"/>
              </a:lnSpc>
            </a:pPr>
            <a:r>
              <a:rPr lang="en-US" sz="2400" dirty="0"/>
              <a:t>Individual examination - 35 minutes</a:t>
            </a:r>
            <a:r>
              <a:rPr lang="en-US" sz="2000" dirty="0"/>
              <a:t> </a:t>
            </a:r>
            <a:r>
              <a:rPr lang="en-US" sz="1700" dirty="0"/>
              <a:t>(including examination in SDJ3 and DNP1)</a:t>
            </a:r>
          </a:p>
        </p:txBody>
      </p:sp>
      <p:pic>
        <p:nvPicPr>
          <p:cNvPr id="5122" name="Picture 2" descr="Image result for mr bean exam">
            <a:extLst>
              <a:ext uri="{FF2B5EF4-FFF2-40B4-BE49-F238E27FC236}">
                <a16:creationId xmlns:a16="http://schemas.microsoft.com/office/drawing/2014/main" id="{404CC1BC-203D-4122-95DF-6A887FD6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87" y="1298456"/>
            <a:ext cx="3889782" cy="477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7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65988"/>
            <a:ext cx="9576594" cy="1259946"/>
          </a:xfrm>
        </p:spPr>
        <p:txBody>
          <a:bodyPr/>
          <a:lstStyle/>
          <a:p>
            <a:r>
              <a:rPr lang="en-GB" dirty="0"/>
              <a:t>Group Formation + Project Proposal</a:t>
            </a:r>
            <a:br>
              <a:rPr lang="en-GB" dirty="0"/>
            </a:br>
            <a:r>
              <a:rPr lang="en-GB" dirty="0"/>
              <a:t>(deadline Thursday week 36)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7" y="2099910"/>
            <a:ext cx="9377710" cy="4275650"/>
          </a:xfrm>
        </p:spPr>
        <p:txBody>
          <a:bodyPr/>
          <a:lstStyle/>
          <a:p>
            <a:r>
              <a:rPr lang="en-GB"/>
              <a:t>4 members (or 5 members)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Send an email with your wish for group, i.e. group members and study numbers to </a:t>
            </a:r>
            <a:r>
              <a:rPr lang="en-GB">
                <a:hlinkClick r:id="rId2"/>
              </a:rPr>
              <a:t>jknr@via.dk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3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65988"/>
            <a:ext cx="9576594" cy="1259946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pic>
        <p:nvPicPr>
          <p:cNvPr id="2050" name="Picture 2" descr="http://counselingoneanother.com/wp-content/uploads/2018/04/questions.jpg">
            <a:extLst>
              <a:ext uri="{FF2B5EF4-FFF2-40B4-BE49-F238E27FC236}">
                <a16:creationId xmlns:a16="http://schemas.microsoft.com/office/drawing/2014/main" id="{C59EF443-5A70-4FDC-8D2A-75206276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2441575"/>
            <a:ext cx="40767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71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65988"/>
            <a:ext cx="9576594" cy="1259946"/>
          </a:xfrm>
        </p:spPr>
        <p:txBody>
          <a:bodyPr/>
          <a:lstStyle/>
          <a:p>
            <a:r>
              <a:rPr lang="en-GB"/>
              <a:t>The SEP3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9500" y="1521723"/>
            <a:ext cx="2467371" cy="622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4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</a:rPr>
              <a:t>Jakob Knop Rasmussen</a:t>
            </a:r>
          </a:p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4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hlinkClick r:id="rId2"/>
              </a:rPr>
              <a:t>jknr@via.dk</a:t>
            </a:r>
            <a:endParaRPr lang="en-US" sz="1400" kern="1200" spc="-100" baseline="0" dirty="0">
              <a:solidFill>
                <a:schemeClr val="tx1"/>
              </a:solidFill>
              <a:latin typeface="Via Light Office" panose="02000503000000020004" pitchFamily="2" charset="0"/>
            </a:endParaRPr>
          </a:p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400" spc="-100" dirty="0">
                <a:latin typeface="Via Light Office" panose="02000503000000020004" pitchFamily="2" charset="0"/>
              </a:rPr>
              <a:t>A.301a</a:t>
            </a:r>
          </a:p>
        </p:txBody>
      </p:sp>
      <p:pic>
        <p:nvPicPr>
          <p:cNvPr id="1026" name="Picture 2" descr="https://foto.viauc.dk/fotos/getphoto.aspx?PreferredHeight=150&amp;user=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0" y="5092695"/>
            <a:ext cx="1114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foto.viauc.dk/fotos/getphoto.aspx?PreferredHeight=150&amp;user=JKN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65" y="1525934"/>
            <a:ext cx="10763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foto.viauc.dk/fotos/getphoto.aspx?PreferredHeight=150&amp;user=CHF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85" y="3222687"/>
            <a:ext cx="1085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foto.viauc.dk/fotos/getphoto.aspx?PreferredHeight=150&amp;user=L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08" y="1475430"/>
            <a:ext cx="10668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foto.viauc.dk/fotos/getphoto.aspx?PreferredHeight=150&amp;user=JP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83" y="3176394"/>
            <a:ext cx="1114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foto.viauc.dk/fotos/getphoto.aspx?PreferredHeight=150&amp;user=OI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08" y="5046402"/>
            <a:ext cx="1114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979499" y="3222687"/>
            <a:ext cx="2467371" cy="622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1400" spc="-100" dirty="0">
                <a:latin typeface="Via Light Office" panose="02000503000000020004" pitchFamily="2" charset="0"/>
              </a:rPr>
              <a:t>Christian Flinker Sandbeck</a:t>
            </a:r>
            <a:endParaRPr lang="en-US" sz="1400" kern="1200" spc="-100" baseline="0" dirty="0">
              <a:solidFill>
                <a:schemeClr val="tx1"/>
              </a:solidFill>
              <a:latin typeface="Via Light Office" panose="02000503000000020004" pitchFamily="2" charset="0"/>
            </a:endParaRPr>
          </a:p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400" spc="-100" dirty="0">
                <a:latin typeface="Via Light Office" panose="02000503000000020004" pitchFamily="2" charset="0"/>
                <a:hlinkClick r:id="rId9"/>
              </a:rPr>
              <a:t>chfs@via.dk</a:t>
            </a:r>
            <a:endParaRPr lang="en-US" sz="1400" spc="-100" dirty="0">
              <a:latin typeface="Via Light Office" panose="02000503000000020004" pitchFamily="2" charset="0"/>
            </a:endParaRPr>
          </a:p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400" spc="-100" dirty="0">
                <a:latin typeface="Via Light Office" panose="02000503000000020004" pitchFamily="2" charset="0"/>
              </a:rPr>
              <a:t>A.304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79499" y="5092695"/>
            <a:ext cx="2467371" cy="622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4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</a:rPr>
              <a:t>Erland Ketil Larsen</a:t>
            </a:r>
          </a:p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400" spc="-100" dirty="0">
                <a:latin typeface="Via Light Office" panose="02000503000000020004" pitchFamily="2" charset="0"/>
                <a:hlinkClick r:id="rId10"/>
              </a:rPr>
              <a:t>erl@via.dk</a:t>
            </a:r>
            <a:endParaRPr lang="en-US" sz="1400" spc="-100" dirty="0">
              <a:latin typeface="Via Light Office" panose="02000503000000020004" pitchFamily="2" charset="0"/>
            </a:endParaRPr>
          </a:p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400" spc="-100" dirty="0">
                <a:latin typeface="Via Light Office" panose="02000503000000020004" pitchFamily="2" charset="0"/>
              </a:rPr>
              <a:t>A.304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08785" y="1475430"/>
            <a:ext cx="2467371" cy="622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1400" spc="-100" dirty="0">
                <a:latin typeface="Via Light Office" panose="02000503000000020004" pitchFamily="2" charset="0"/>
              </a:rPr>
              <a:t>Line Lindhardt Egsgaard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1400" spc="-100" dirty="0">
                <a:latin typeface="Via Light Office" panose="02000503000000020004" pitchFamily="2" charset="0"/>
                <a:hlinkClick r:id="rId11"/>
              </a:rPr>
              <a:t>lile@via.dk</a:t>
            </a:r>
            <a:endParaRPr lang="en-US" sz="1400" spc="-100" dirty="0">
              <a:latin typeface="Via Light Office" panose="02000503000000020004" pitchFamily="2" charset="0"/>
            </a:endParaRP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1400" spc="-100" dirty="0">
                <a:latin typeface="Via Light Office" panose="02000503000000020004" pitchFamily="2" charset="0"/>
              </a:rPr>
              <a:t>A.304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08785" y="3176394"/>
            <a:ext cx="2467371" cy="622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4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</a:rPr>
              <a:t>Jan Munch Pedersen</a:t>
            </a:r>
          </a:p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400" spc="-100" dirty="0">
                <a:latin typeface="Via Light Office" panose="02000503000000020004" pitchFamily="2" charset="0"/>
                <a:hlinkClick r:id="rId12"/>
              </a:rPr>
              <a:t>jpe@via.dk</a:t>
            </a:r>
            <a:endParaRPr lang="en-US" sz="1400" spc="-100" dirty="0">
              <a:latin typeface="Via Light Office" panose="02000503000000020004" pitchFamily="2" charset="0"/>
            </a:endParaRPr>
          </a:p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400" spc="-100" dirty="0">
                <a:latin typeface="Via Light Office" panose="02000503000000020004" pitchFamily="2" charset="0"/>
              </a:rPr>
              <a:t>A.301b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08785" y="5046402"/>
            <a:ext cx="2467371" cy="622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1400" spc="-100" dirty="0">
                <a:latin typeface="Via Light Office" panose="02000503000000020004" pitchFamily="2" charset="0"/>
              </a:rPr>
              <a:t>Ole Ildsgaard Hougaard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14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hlinkClick r:id="rId13"/>
              </a:rPr>
              <a:t>oih@via.dk</a:t>
            </a:r>
            <a:endParaRPr lang="en-US" sz="1400" kern="1200" spc="-100" baseline="0" dirty="0">
              <a:solidFill>
                <a:schemeClr val="tx1"/>
              </a:solidFill>
              <a:latin typeface="Via Light Office" panose="02000503000000020004" pitchFamily="2" charset="0"/>
            </a:endParaRPr>
          </a:p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400" spc="-100" dirty="0">
                <a:latin typeface="Via Light Office" panose="02000503000000020004" pitchFamily="2" charset="0"/>
              </a:rPr>
              <a:t>A.301b</a:t>
            </a:r>
          </a:p>
        </p:txBody>
      </p:sp>
    </p:spTree>
    <p:extLst>
      <p:ext uri="{BB962C8B-B14F-4D97-AF65-F5344CB8AC3E}">
        <p14:creationId xmlns:p14="http://schemas.microsoft.com/office/powerpoint/2010/main" val="344914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65988"/>
            <a:ext cx="9576594" cy="638684"/>
          </a:xfrm>
        </p:spPr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Semester Courses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4031" y="1525935"/>
            <a:ext cx="5702216" cy="4641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SDJ3</a:t>
            </a:r>
          </a:p>
          <a:p>
            <a:pPr marL="0" indent="0">
              <a:buNone/>
            </a:pPr>
            <a:r>
              <a:rPr lang="en-US" sz="1900" dirty="0"/>
              <a:t>Software Development of Distributed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DNP1</a:t>
            </a:r>
          </a:p>
          <a:p>
            <a:pPr marL="0" indent="0">
              <a:buNone/>
            </a:pPr>
            <a:r>
              <a:rPr lang="en-US" sz="1900" dirty="0"/>
              <a:t>Internet Technologies, C# and 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NES1</a:t>
            </a:r>
          </a:p>
          <a:p>
            <a:pPr marL="0" indent="0">
              <a:buNone/>
            </a:pPr>
            <a:r>
              <a:rPr lang="en-US" sz="1900" dirty="0"/>
              <a:t>Networking and Security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CAO</a:t>
            </a:r>
            <a:r>
              <a:rPr lang="en-US" sz="1800" dirty="0">
                <a:solidFill>
                  <a:schemeClr val="bg2"/>
                </a:solidFill>
              </a:rPr>
              <a:t> (not part of SEP3)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2"/>
                </a:solidFill>
              </a:rPr>
              <a:t>Computer Architecture and Organization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2D8763E-2BDF-47C5-AFB0-65FC56C84140}"/>
              </a:ext>
            </a:extLst>
          </p:cNvPr>
          <p:cNvSpPr/>
          <p:nvPr/>
        </p:nvSpPr>
        <p:spPr>
          <a:xfrm>
            <a:off x="5082702" y="1703647"/>
            <a:ext cx="617707" cy="3082362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6C28A-8F4F-4FCE-B543-64E6EF651A6F}"/>
              </a:ext>
            </a:extLst>
          </p:cNvPr>
          <p:cNvSpPr txBox="1"/>
          <p:nvPr/>
        </p:nvSpPr>
        <p:spPr>
          <a:xfrm>
            <a:off x="5875507" y="3089240"/>
            <a:ext cx="1517514" cy="311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Part of SEP3</a:t>
            </a:r>
          </a:p>
        </p:txBody>
      </p:sp>
    </p:spTree>
    <p:extLst>
      <p:ext uri="{BB962C8B-B14F-4D97-AF65-F5344CB8AC3E}">
        <p14:creationId xmlns:p14="http://schemas.microsoft.com/office/powerpoint/2010/main" val="40895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SEP3 Focus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3A938-B9C9-4960-8617-E321BC26CD6A}"/>
              </a:ext>
            </a:extLst>
          </p:cNvPr>
          <p:cNvSpPr txBox="1"/>
          <p:nvPr/>
        </p:nvSpPr>
        <p:spPr>
          <a:xfrm>
            <a:off x="504031" y="1293779"/>
            <a:ext cx="9072563" cy="12840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Working as a </a:t>
            </a:r>
            <a:r>
              <a:rPr lang="en-US" sz="3600" b="1" spc="-100" dirty="0">
                <a:latin typeface="Via Light Office" panose="02000503000000020004" pitchFamily="2" charset="0"/>
              </a:rPr>
              <a:t>real software team</a:t>
            </a:r>
            <a:endParaRPr lang="en-US" sz="3600" spc="-100" dirty="0">
              <a:latin typeface="Via Light Office" panose="02000503000000020004" pitchFamily="2" charset="0"/>
            </a:endParaRPr>
          </a:p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endParaRPr lang="en-US" sz="2800" spc="-100" dirty="0">
              <a:latin typeface="Via Light Office" panose="02000503000000020004" pitchFamily="2" charset="0"/>
            </a:endParaRPr>
          </a:p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spc="-100" dirty="0">
                <a:latin typeface="Via Light Office" panose="02000503000000020004" pitchFamily="2" charset="0"/>
              </a:rPr>
              <a:t>Your project should be under version control from start to finish</a:t>
            </a:r>
          </a:p>
        </p:txBody>
      </p:sp>
      <p:pic>
        <p:nvPicPr>
          <p:cNvPr id="3076" name="Picture 4" descr="https://i.imgflip.com/2gd1p5.jpg">
            <a:extLst>
              <a:ext uri="{FF2B5EF4-FFF2-40B4-BE49-F238E27FC236}">
                <a16:creationId xmlns:a16="http://schemas.microsoft.com/office/drawing/2014/main" id="{44113CA8-948D-42F2-A23A-570BCE0E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71" y="3375498"/>
            <a:ext cx="4074423" cy="33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66C29E-3AF4-4777-85F7-5AEC40573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29" y="3263460"/>
            <a:ext cx="40576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4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65988"/>
            <a:ext cx="6997180" cy="1259946"/>
          </a:xfrm>
        </p:spPr>
        <p:txBody>
          <a:bodyPr/>
          <a:lstStyle/>
          <a:p>
            <a:r>
              <a:rPr lang="en-GB"/>
              <a:t>SEP3 Focus</a:t>
            </a:r>
            <a:endParaRPr lang="en-GB" dirty="0"/>
          </a:p>
        </p:txBody>
      </p:sp>
      <p:pic>
        <p:nvPicPr>
          <p:cNvPr id="4098" name="Picture 2" descr="Image result for mob programming">
            <a:extLst>
              <a:ext uri="{FF2B5EF4-FFF2-40B4-BE49-F238E27FC236}">
                <a16:creationId xmlns:a16="http://schemas.microsoft.com/office/drawing/2014/main" id="{4F2CA4CA-5E89-4CC3-AE28-C6045BE1F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9" y="1214756"/>
            <a:ext cx="8378285" cy="558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1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65988"/>
            <a:ext cx="9576594" cy="1259946"/>
          </a:xfrm>
        </p:spPr>
        <p:txBody>
          <a:bodyPr/>
          <a:lstStyle/>
          <a:p>
            <a:r>
              <a:rPr lang="en-GB"/>
              <a:t>SEP3 Expectations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7" y="2099910"/>
            <a:ext cx="9377710" cy="427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Every Thursday in weeks 34-41, 43-51</a:t>
            </a:r>
          </a:p>
          <a:p>
            <a:pPr>
              <a:lnSpc>
                <a:spcPct val="100000"/>
              </a:lnSpc>
            </a:pPr>
            <a:r>
              <a:rPr lang="en-GB" dirty="0"/>
              <a:t>The last two weeks: spend 40+ hours per week per person</a:t>
            </a:r>
          </a:p>
          <a:p>
            <a:pPr lvl="1"/>
            <a:r>
              <a:rPr lang="en-GB" dirty="0"/>
              <a:t>Full workdays (and a few weekends)</a:t>
            </a:r>
          </a:p>
          <a:p>
            <a:pPr>
              <a:lnSpc>
                <a:spcPct val="100000"/>
              </a:lnSpc>
            </a:pPr>
            <a:r>
              <a:rPr lang="en-GB" dirty="0"/>
              <a:t>Plus 60 hours more</a:t>
            </a:r>
          </a:p>
          <a:p>
            <a:pPr>
              <a:lnSpc>
                <a:spcPct val="100000"/>
              </a:lnSpc>
            </a:pPr>
            <a:r>
              <a:rPr lang="en-GB" dirty="0"/>
              <a:t>Your primary work environment should be in class</a:t>
            </a:r>
          </a:p>
        </p:txBody>
      </p:sp>
    </p:spTree>
    <p:extLst>
      <p:ext uri="{BB962C8B-B14F-4D97-AF65-F5344CB8AC3E}">
        <p14:creationId xmlns:p14="http://schemas.microsoft.com/office/powerpoint/2010/main" val="308390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65988"/>
            <a:ext cx="6997180" cy="705537"/>
          </a:xfrm>
        </p:spPr>
        <p:txBody>
          <a:bodyPr/>
          <a:lstStyle/>
          <a:p>
            <a:r>
              <a:rPr lang="en-GB"/>
              <a:t>SEP3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3779837"/>
            <a:ext cx="9052743" cy="2760047"/>
          </a:xfrm>
        </p:spPr>
        <p:txBody>
          <a:bodyPr/>
          <a:lstStyle/>
          <a:p>
            <a:pPr lvl="0"/>
            <a:r>
              <a:rPr lang="en-GB" dirty="0"/>
              <a:t>Make a 3-tier architecture</a:t>
            </a:r>
            <a:endParaRPr lang="da-DK" dirty="0"/>
          </a:p>
          <a:p>
            <a:pPr lvl="0"/>
            <a:r>
              <a:rPr lang="en-GB" dirty="0"/>
              <a:t>Use Java and C#</a:t>
            </a:r>
            <a:endParaRPr lang="da-DK" dirty="0"/>
          </a:p>
          <a:p>
            <a:pPr lvl="0"/>
            <a:r>
              <a:rPr lang="en-GB" dirty="0"/>
              <a:t>Consume and expose a web service</a:t>
            </a:r>
            <a:endParaRPr lang="da-DK" dirty="0"/>
          </a:p>
          <a:p>
            <a:pPr lvl="0"/>
            <a:r>
              <a:rPr lang="en-GB" dirty="0"/>
              <a:t>Design and use a protocol for sockets</a:t>
            </a:r>
            <a:endParaRPr lang="da-DK" dirty="0"/>
          </a:p>
          <a:p>
            <a:pPr lvl="0"/>
            <a:r>
              <a:rPr lang="en-GB" dirty="0"/>
              <a:t>Create a GUI for each client</a:t>
            </a:r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>
            <a:off x="519275" y="3299524"/>
            <a:ext cx="2736081" cy="306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GB" sz="2400" dirty="0"/>
              <a:t>You have to…</a:t>
            </a:r>
            <a:endParaRPr lang="da-DK" sz="2400" kern="1200" spc="-100" baseline="0" dirty="0">
              <a:solidFill>
                <a:schemeClr val="tx1"/>
              </a:solidFill>
              <a:latin typeface="Via Light Office" panose="02000503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90CBA2-DBCA-42FC-A10A-46275D9AC6D1}"/>
              </a:ext>
            </a:extLst>
          </p:cNvPr>
          <p:cNvSpPr txBox="1">
            <a:spLocks/>
          </p:cNvSpPr>
          <p:nvPr/>
        </p:nvSpPr>
        <p:spPr>
          <a:xfrm>
            <a:off x="519275" y="1458819"/>
            <a:ext cx="9052742" cy="895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91978" indent="-391978" algn="l" defTabSz="1007943" rtl="0" eaLnBrk="1" latinLnBrk="0" hangingPunct="1">
              <a:lnSpc>
                <a:spcPct val="80000"/>
              </a:lnSpc>
              <a:spcBef>
                <a:spcPct val="20000"/>
              </a:spcBef>
              <a:buFont typeface="VIA Type Office" panose="02000503000000020004" pitchFamily="2" charset="0"/>
              <a:buChar char="–"/>
              <a:defRPr sz="3200" kern="1200" spc="-1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88950" indent="-372730" algn="l" defTabSz="1007943" rtl="0" eaLnBrk="1" latinLnBrk="0" hangingPunct="1">
              <a:spcBef>
                <a:spcPts val="661"/>
              </a:spcBef>
              <a:buFont typeface="VIA Type Office" panose="02000503000000020004" pitchFamily="2" charset="0"/>
              <a:buChar char="–"/>
              <a:defRPr sz="2400" kern="1200" spc="-99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87672" indent="-363979" algn="l" defTabSz="1007943" rtl="0" eaLnBrk="1" latinLnBrk="0" hangingPunct="1">
              <a:lnSpc>
                <a:spcPct val="89000"/>
              </a:lnSpc>
              <a:spcBef>
                <a:spcPts val="661"/>
              </a:spcBef>
              <a:buFont typeface="VIA Type Office" panose="02000503000000020004" pitchFamily="2" charset="0"/>
              <a:buChar char="–"/>
              <a:defRPr sz="2000" kern="1200" spc="-55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74145" indent="-346480" algn="l" defTabSz="1007943" rtl="0" eaLnBrk="1" latinLnBrk="0" hangingPunct="1">
              <a:lnSpc>
                <a:spcPct val="97000"/>
              </a:lnSpc>
              <a:spcBef>
                <a:spcPts val="661"/>
              </a:spcBef>
              <a:buFont typeface="VIA Type Office" panose="02000503000000020004" pitchFamily="2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74145" indent="-346480" algn="l" defTabSz="1007943" rtl="0" eaLnBrk="1" latinLnBrk="0" hangingPunct="1">
              <a:lnSpc>
                <a:spcPct val="97000"/>
              </a:lnSpc>
              <a:spcBef>
                <a:spcPts val="661"/>
              </a:spcBef>
              <a:buFont typeface="VIA Type Office" panose="02000503000000020004" pitchFamily="2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fontAlgn="auto">
              <a:spcAft>
                <a:spcPts val="0"/>
              </a:spcAft>
            </a:pPr>
            <a:r>
              <a:rPr lang="en-GB" sz="2400" dirty="0"/>
              <a:t>Based on </a:t>
            </a:r>
            <a:r>
              <a:rPr lang="en-GB" sz="2400" dirty="0">
                <a:hlinkClick r:id="rId2"/>
              </a:rPr>
              <a:t>Course Description</a:t>
            </a:r>
            <a:endParaRPr lang="en-GB" sz="2400" dirty="0"/>
          </a:p>
          <a:p>
            <a:pPr marL="391795" indent="-391795" fontAlgn="auto">
              <a:spcAft>
                <a:spcPts val="0"/>
              </a:spcAft>
            </a:pPr>
            <a:r>
              <a:rPr lang="en-GB" sz="2400" dirty="0"/>
              <a:t>Report has to follow Software Engineering guidelines (and templates)</a:t>
            </a:r>
          </a:p>
        </p:txBody>
      </p:sp>
    </p:spTree>
    <p:extLst>
      <p:ext uri="{BB962C8B-B14F-4D97-AF65-F5344CB8AC3E}">
        <p14:creationId xmlns:p14="http://schemas.microsoft.com/office/powerpoint/2010/main" val="78677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Definition: </a:t>
            </a:r>
            <a:r>
              <a:rPr lang="da-DK" b="1"/>
              <a:t>Heterogeneous System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7" y="2099910"/>
            <a:ext cx="8812748" cy="4275650"/>
          </a:xfrm>
        </p:spPr>
        <p:txBody>
          <a:bodyPr/>
          <a:lstStyle/>
          <a:p>
            <a:r>
              <a:rPr lang="en-US" dirty="0"/>
              <a:t>A heterogeneous system involves a variety of technologies. It applies to any of the following:</a:t>
            </a:r>
          </a:p>
          <a:p>
            <a:pPr lvl="1"/>
            <a:r>
              <a:rPr lang="en-US" dirty="0"/>
              <a:t>​Different networks</a:t>
            </a:r>
          </a:p>
          <a:p>
            <a:pPr lvl="1"/>
            <a:r>
              <a:rPr lang="en-US" dirty="0"/>
              <a:t>Different computer hardware</a:t>
            </a:r>
          </a:p>
          <a:p>
            <a:pPr lvl="1"/>
            <a:r>
              <a:rPr lang="en-US" dirty="0"/>
              <a:t>Different operating systems</a:t>
            </a:r>
          </a:p>
          <a:p>
            <a:pPr lvl="1"/>
            <a:r>
              <a:rPr lang="en-US" dirty="0"/>
              <a:t>Different programming languages</a:t>
            </a:r>
          </a:p>
          <a:p>
            <a:pPr lvl="1"/>
            <a:r>
              <a:rPr lang="en-US" dirty="0"/>
              <a:t>Different communication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256383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Heterogenous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2" y="1174283"/>
            <a:ext cx="8912994" cy="55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8600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83000"/>
          </a:lnSpc>
          <a:spcBef>
            <a:spcPct val="20000"/>
          </a:spcBef>
          <a:buFont typeface="VIA Type Office" panose="02000503000000020004" pitchFamily="2" charset="0"/>
          <a:buNone/>
          <a:defRPr sz="1600" kern="1200" spc="-100" baseline="0" dirty="0" smtClean="0">
            <a:solidFill>
              <a:schemeClr val="tx1"/>
            </a:solidFill>
            <a:latin typeface="Via Light Office" panose="02000503000000020004" pitchFamily="2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26487BB-FE3D-494A-A9C6-8C15B9D85F6B}" vid="{C65DB066-AEC4-4B55-8D0A-EA00B4BE1B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438</Words>
  <Application>Microsoft Office PowerPoint</Application>
  <PresentationFormat>Custom</PresentationFormat>
  <Paragraphs>113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Courier New</vt:lpstr>
      <vt:lpstr>Tahoma</vt:lpstr>
      <vt:lpstr>Times New Roman</vt:lpstr>
      <vt:lpstr>Via Light Office</vt:lpstr>
      <vt:lpstr>VIA Type Office</vt:lpstr>
      <vt:lpstr>Wingdings</vt:lpstr>
      <vt:lpstr>Blank</vt:lpstr>
      <vt:lpstr>SEP3 – Semester Project 3: Heterogeneous System</vt:lpstr>
      <vt:lpstr>The SEP3 Team</vt:lpstr>
      <vt:lpstr>3rd Semester Courses</vt:lpstr>
      <vt:lpstr>SEP3 Focus</vt:lpstr>
      <vt:lpstr>SEP3 Focus</vt:lpstr>
      <vt:lpstr>SEP3 Expectations and Recommendations</vt:lpstr>
      <vt:lpstr>SEP3 Requirements</vt:lpstr>
      <vt:lpstr>Definition: Heterogeneous System</vt:lpstr>
      <vt:lpstr>Heterogenous System</vt:lpstr>
      <vt:lpstr>SEP3 Plan</vt:lpstr>
      <vt:lpstr>Exam Info</vt:lpstr>
      <vt:lpstr>Group Formation + Project Proposal (deadline Thursday week 36)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jknr@via.dk</dc:creator>
  <cp:lastModifiedBy>Jakob Knop Rasmussen</cp:lastModifiedBy>
  <cp:revision>11</cp:revision>
  <dcterms:modified xsi:type="dcterms:W3CDTF">2018-08-30T13:45:13Z</dcterms:modified>
</cp:coreProperties>
</file>