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7" r:id="rId4"/>
    <p:sldId id="278" r:id="rId5"/>
    <p:sldId id="279" r:id="rId6"/>
    <p:sldId id="280" r:id="rId7"/>
    <p:sldId id="270" r:id="rId8"/>
    <p:sldId id="272" r:id="rId9"/>
    <p:sldId id="274" r:id="rId10"/>
    <p:sldId id="275" r:id="rId11"/>
    <p:sldId id="276" r:id="rId12"/>
    <p:sldId id="264" r:id="rId13"/>
    <p:sldId id="265" r:id="rId14"/>
    <p:sldId id="267" r:id="rId15"/>
    <p:sldId id="268" r:id="rId16"/>
    <p:sldId id="269" r:id="rId17"/>
    <p:sldId id="271" r:id="rId18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46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63B370F-732B-454C-8480-8A80CEF5F07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B0DC416-D508-4C99-8836-2493D933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3263" y="4508656"/>
            <a:ext cx="5560060" cy="36367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8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1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9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30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0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DC416-D508-4C99-8836-2493D933B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CE39-BE6F-43D1-9E88-009E7BA1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A103F-B7A5-4DC2-BAA2-165E5962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6A20-F25F-46E3-8AC1-E89F1EA8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2C70-A328-4789-9335-CB336C4A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87DE9-0588-495F-A681-1D63F421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886D-0594-481D-B4B2-60ED17E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BE183-4D35-453E-A4D2-18DEA45E9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3240-1CF7-4E66-B1B0-9554CB95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780C-4F75-41FE-857A-5729A8E4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CE92-DCC2-4887-80C7-11853C98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592A3-E70C-4FE7-B6ED-31431A07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E8FB-FC67-4032-8F0A-B128C9BF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C4BE-064D-49D4-887C-9D6F5C8A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CA64-BCB6-4DE9-9ABA-D5AEC77A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1123-3DE7-425C-98E9-BFFE37CC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616-EE6C-4EDE-B977-F819B5AB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223F-1AC4-4BBC-B360-AFBE6BC8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5305-BF57-4E33-88A3-3784395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41F4-C3C4-444E-A1ED-C97BFFA4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E240-83CA-4300-BF90-12B05EA2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3A5-4A54-476B-95C6-88EB14DF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F6C6-F8E7-4872-A38F-5031E9D2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DF4D-D2DC-4870-96AA-29F0E8FA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5F56-252F-4C1E-BFA5-3F8C477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B940-1402-4BBA-99D2-B8927C91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DD11-3FC3-4441-9753-BF4E28FC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CCD5-1C8F-4E2E-BA8F-9BD4C62C9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ABE9A-D3FA-480A-8FE8-6EBCBC2A2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6163-1F48-43C0-9E15-F6C91450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5844A-A0E3-4010-A001-F6F3D94D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20F2E-C494-465E-BA87-0B33A8FC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5FDC-BB99-4911-B717-FF5909B9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2D9A1-3DE2-497D-95F2-B26D5CE1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4BE90-C606-45CE-A8EF-D4098E54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F934F-05CA-49D1-AF88-AC5C9A403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A514-CA8B-4070-8A3B-04ACEB365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17B47-B559-4AC3-AC7D-ABFF93C6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FEEDC-EEF8-4842-81DD-598B68BC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DA7EC-293D-4B46-8409-7B2DDC27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D32F-F564-4AB9-8829-EE0A25F4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D6C04-D428-41E7-AB69-7FF7C3E8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C11A-D6E0-4006-B627-AAAD3AC6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49B6-6A4C-43C0-987A-831C2C31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EF206-2811-4B5A-B1A3-69CF6F90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8787C-2B8D-4D91-BD3C-4158B0DF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CDDC0-1F45-468A-8AF6-DA04B9A5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E4DC-8D17-47C5-A7B6-E6FB11C7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430F-6EB8-43A5-9F02-397148BC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F2D28-DC2F-4ECA-BD01-7F52573F1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177E-4FC0-446C-A708-E1D6F06D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CF2C-4E4A-46B2-A8C2-15AD9100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258B-2515-422A-832D-FB05184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86A3-E9E8-4645-903F-23F9B158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89F78-7628-4486-9D5B-9670B1AF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8301-852F-4918-8A7E-9D9FECD2D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E0C2-59F1-4E4E-A5F5-4682482E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4E18-A39B-49E6-92E4-57E29CEA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D8BC-02B8-4C0A-B9C6-C0D4EB9B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AE03C-1950-4776-B194-358732E4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5BA6-C94A-4BB8-BF53-568758E5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4CC4-BCC0-4371-BB86-6C7A5C28F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CE0A-6E94-4253-A062-836B29E0AA9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5D0E-9528-4A84-953E-D8775E60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4C8B-5D15-41F0-AF64-873C1F84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6745-E903-492C-9458-98D6D98A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0F-71DC-4E43-90EB-69B718A97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Orchestration &gt;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C7FC-DAE1-4788-A885-E6117AF63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Overcome automation challenges with </a:t>
            </a:r>
            <a:r>
              <a:rPr lang="en-US" dirty="0" err="1"/>
              <a:t>vRealize</a:t>
            </a:r>
            <a:r>
              <a:rPr lang="en-US" dirty="0"/>
              <a:t> Orchestrator</a:t>
            </a:r>
          </a:p>
        </p:txBody>
      </p:sp>
    </p:spTree>
    <p:extLst>
      <p:ext uri="{BB962C8B-B14F-4D97-AF65-F5344CB8AC3E}">
        <p14:creationId xmlns:p14="http://schemas.microsoft.com/office/powerpoint/2010/main" val="9970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2FE964-9199-45E2-964E-9D31CEB21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1" y="1634131"/>
            <a:ext cx="2881275" cy="1820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F23F78-EADF-4581-923E-99471396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tool to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A00AC-A0D9-4168-A064-572FE972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7" y="3395588"/>
            <a:ext cx="1245393" cy="1245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7FFA2-1966-4F8C-A653-12160C1CD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66" y="1574880"/>
            <a:ext cx="1173765" cy="1254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A880A-EE62-4C4F-83FC-08C9B4A90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03" y="3123000"/>
            <a:ext cx="1579931" cy="1579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56375-17D7-4CB2-B438-6F8DFBE870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5" y="4764881"/>
            <a:ext cx="1888131" cy="1183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FCF5DD-4B7B-4DF3-893A-3E8856901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75" y="4640981"/>
            <a:ext cx="18288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D2A42C-EDB1-4A56-AC03-8B6D747BA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13" y="1561238"/>
            <a:ext cx="4664025" cy="1963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E14ECC-971A-482E-A532-8D9DE4C97B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06" y="3827598"/>
            <a:ext cx="4692832" cy="26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3F78-EADF-4581-923E-99471396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Automation Sprawl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D825C-6E6D-4D94-A040-C60A9467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4481"/>
            <a:ext cx="4762500" cy="4670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AE930-5DDF-4430-BE28-D7F9BCA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31" y="715670"/>
            <a:ext cx="5155240" cy="2772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D54F15-AF0F-47DF-96C6-339DE0A3F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31" y="3609752"/>
            <a:ext cx="515523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DF56-01EB-492E-9856-07375E60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vRealize</a:t>
            </a:r>
            <a:r>
              <a:rPr lang="en-US" dirty="0"/>
              <a:t> Orchestrator (Its not just for </a:t>
            </a:r>
            <a:r>
              <a:rPr lang="en-US" dirty="0" err="1"/>
              <a:t>vRA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3B86-9147-48C2-AA19-3D07772F62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An Orchestration Platform</a:t>
            </a:r>
          </a:p>
          <a:p>
            <a:pPr>
              <a:lnSpc>
                <a:spcPct val="200000"/>
              </a:lnSpc>
            </a:pPr>
            <a:r>
              <a:rPr lang="en-US" dirty="0"/>
              <a:t>Robust Workflow Automation</a:t>
            </a:r>
          </a:p>
          <a:p>
            <a:pPr>
              <a:lnSpc>
                <a:spcPct val="200000"/>
              </a:lnSpc>
            </a:pPr>
            <a:r>
              <a:rPr lang="en-US" dirty="0"/>
              <a:t>GUI Based Drag &amp; Drop UI</a:t>
            </a:r>
          </a:p>
          <a:p>
            <a:pPr>
              <a:lnSpc>
                <a:spcPct val="200000"/>
              </a:lnSpc>
            </a:pPr>
            <a:r>
              <a:rPr lang="en-US" dirty="0"/>
              <a:t>Open &amp; Flexible Architecture</a:t>
            </a:r>
          </a:p>
          <a:p>
            <a:pPr>
              <a:lnSpc>
                <a:spcPct val="200000"/>
              </a:lnSpc>
            </a:pPr>
            <a:r>
              <a:rPr lang="en-US" dirty="0"/>
              <a:t>You may already own it!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CEDBAC3-7946-492D-A051-6D7CBF2EE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99918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41947-4661-4BA7-8C3F-FC76329DF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684" y="1959089"/>
            <a:ext cx="2764631" cy="37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0922-1B62-4DDD-BE54-670E688B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vRO</a:t>
            </a:r>
            <a:r>
              <a:rPr lang="en-US" dirty="0"/>
              <a:t>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16C018-87D0-4C54-9DC9-ADD0ECD11FD3}"/>
              </a:ext>
            </a:extLst>
          </p:cNvPr>
          <p:cNvSpPr/>
          <p:nvPr/>
        </p:nvSpPr>
        <p:spPr>
          <a:xfrm>
            <a:off x="1166682" y="3105665"/>
            <a:ext cx="9415849" cy="14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D7BF-3520-4101-9AE4-86001C543322}"/>
              </a:ext>
            </a:extLst>
          </p:cNvPr>
          <p:cNvSpPr txBox="1"/>
          <p:nvPr/>
        </p:nvSpPr>
        <p:spPr>
          <a:xfrm>
            <a:off x="5083774" y="3235687"/>
            <a:ext cx="14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vRO</a:t>
            </a:r>
            <a:r>
              <a:rPr lang="en-US" dirty="0">
                <a:solidFill>
                  <a:schemeClr val="bg1"/>
                </a:solidFill>
              </a:rPr>
              <a:t> Platform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409036-5128-4BBA-9EAF-6C25CF3CEAF4}"/>
              </a:ext>
            </a:extLst>
          </p:cNvPr>
          <p:cNvSpPr/>
          <p:nvPr/>
        </p:nvSpPr>
        <p:spPr>
          <a:xfrm>
            <a:off x="1611526" y="3377512"/>
            <a:ext cx="191117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D1B83-7DA4-4FA4-A957-E50AED99984C}"/>
              </a:ext>
            </a:extLst>
          </p:cNvPr>
          <p:cNvSpPr txBox="1"/>
          <p:nvPr/>
        </p:nvSpPr>
        <p:spPr>
          <a:xfrm>
            <a:off x="1650656" y="3650733"/>
            <a:ext cx="26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EAC6E6-3346-4422-92DD-28FB7DEDF3F1}"/>
              </a:ext>
            </a:extLst>
          </p:cNvPr>
          <p:cNvSpPr/>
          <p:nvPr/>
        </p:nvSpPr>
        <p:spPr>
          <a:xfrm>
            <a:off x="8275933" y="3377512"/>
            <a:ext cx="191117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B5997-61A3-4495-B66F-FB747915DC5F}"/>
              </a:ext>
            </a:extLst>
          </p:cNvPr>
          <p:cNvSpPr txBox="1"/>
          <p:nvPr/>
        </p:nvSpPr>
        <p:spPr>
          <a:xfrm>
            <a:off x="8372734" y="3645929"/>
            <a:ext cx="26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F222AB-A843-4733-BBDB-3CEC8727EFFB}"/>
              </a:ext>
            </a:extLst>
          </p:cNvPr>
          <p:cNvSpPr/>
          <p:nvPr/>
        </p:nvSpPr>
        <p:spPr>
          <a:xfrm>
            <a:off x="2616543" y="2076281"/>
            <a:ext cx="1787612" cy="8402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vRO</a:t>
            </a:r>
            <a:r>
              <a:rPr lang="en-US" dirty="0"/>
              <a:t> Client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AEC280-EF28-4B26-8C25-E18371E7A3C9}"/>
              </a:ext>
            </a:extLst>
          </p:cNvPr>
          <p:cNvSpPr/>
          <p:nvPr/>
        </p:nvSpPr>
        <p:spPr>
          <a:xfrm>
            <a:off x="4560669" y="2072782"/>
            <a:ext cx="1787612" cy="8402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vSphere Web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871BCC-740F-46EC-9D17-69A4B67727CB}"/>
              </a:ext>
            </a:extLst>
          </p:cNvPr>
          <p:cNvSpPr/>
          <p:nvPr/>
        </p:nvSpPr>
        <p:spPr>
          <a:xfrm>
            <a:off x="6492440" y="2068664"/>
            <a:ext cx="1787612" cy="8402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3B68CB3C-D3CD-4C70-B098-366AEA056A87}"/>
              </a:ext>
            </a:extLst>
          </p:cNvPr>
          <p:cNvSpPr/>
          <p:nvPr/>
        </p:nvSpPr>
        <p:spPr>
          <a:xfrm>
            <a:off x="1286132" y="4407244"/>
            <a:ext cx="1342768" cy="1070919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vCenter</a:t>
            </a:r>
            <a:endParaRPr lang="en-US" dirty="0"/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A221FD0D-F9AE-4019-A6CC-9566A8D50171}"/>
              </a:ext>
            </a:extLst>
          </p:cNvPr>
          <p:cNvSpPr/>
          <p:nvPr/>
        </p:nvSpPr>
        <p:spPr>
          <a:xfrm>
            <a:off x="2622722" y="4407244"/>
            <a:ext cx="1342768" cy="1070919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Directory</a:t>
            </a:r>
          </a:p>
        </p:txBody>
      </p:sp>
      <p:sp>
        <p:nvSpPr>
          <p:cNvPr id="16" name="Rectangle: Top Corners Snipped 15">
            <a:extLst>
              <a:ext uri="{FF2B5EF4-FFF2-40B4-BE49-F238E27FC236}">
                <a16:creationId xmlns:a16="http://schemas.microsoft.com/office/drawing/2014/main" id="{30C62ADE-AE52-4702-95F4-74F79A45FF5F}"/>
              </a:ext>
            </a:extLst>
          </p:cNvPr>
          <p:cNvSpPr/>
          <p:nvPr/>
        </p:nvSpPr>
        <p:spPr>
          <a:xfrm>
            <a:off x="3959312" y="4407245"/>
            <a:ext cx="1342768" cy="1070919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</a:t>
            </a: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FA6ED8B6-605C-45A1-9D9E-0F58549C6793}"/>
              </a:ext>
            </a:extLst>
          </p:cNvPr>
          <p:cNvSpPr/>
          <p:nvPr/>
        </p:nvSpPr>
        <p:spPr>
          <a:xfrm>
            <a:off x="5302080" y="4405999"/>
            <a:ext cx="1342768" cy="1070919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D7951E52-69D7-40B2-9FAA-1E4E628E793D}"/>
              </a:ext>
            </a:extLst>
          </p:cNvPr>
          <p:cNvSpPr/>
          <p:nvPr/>
        </p:nvSpPr>
        <p:spPr>
          <a:xfrm>
            <a:off x="6644848" y="4405998"/>
            <a:ext cx="1342768" cy="1070919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38D2B8C3-FF24-43FB-B7F2-F57BBA9C36F4}"/>
              </a:ext>
            </a:extLst>
          </p:cNvPr>
          <p:cNvSpPr/>
          <p:nvPr/>
        </p:nvSpPr>
        <p:spPr>
          <a:xfrm>
            <a:off x="9123406" y="4414235"/>
            <a:ext cx="1342768" cy="1070919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plugin</a:t>
            </a:r>
          </a:p>
        </p:txBody>
      </p:sp>
    </p:spTree>
    <p:extLst>
      <p:ext uri="{BB962C8B-B14F-4D97-AF65-F5344CB8AC3E}">
        <p14:creationId xmlns:p14="http://schemas.microsoft.com/office/powerpoint/2010/main" val="259348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C7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CB2BF-ABF5-4A4B-80E8-06680A34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B073C-B3BA-4094-965F-A0CCD9EB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93" y="961812"/>
            <a:ext cx="66260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5F09-4A5A-411D-8E69-5852970F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solve our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CBD1-FDCD-4DFA-B341-BFCA434D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element</a:t>
            </a:r>
          </a:p>
          <a:p>
            <a:pPr lvl="1"/>
            <a:r>
              <a:rPr lang="en-US" dirty="0"/>
              <a:t>Still technically a script – but with robust user interaction features.</a:t>
            </a:r>
          </a:p>
          <a:p>
            <a:r>
              <a:rPr lang="en-US" dirty="0"/>
              <a:t>Which tool?</a:t>
            </a:r>
          </a:p>
          <a:p>
            <a:pPr lvl="1"/>
            <a:r>
              <a:rPr lang="en-US" dirty="0"/>
              <a:t>Use them all!</a:t>
            </a:r>
          </a:p>
          <a:p>
            <a:r>
              <a:rPr lang="en-US" dirty="0"/>
              <a:t>Automation Sprawl</a:t>
            </a:r>
          </a:p>
          <a:p>
            <a:pPr lvl="1"/>
            <a:r>
              <a:rPr lang="en-US" dirty="0"/>
              <a:t>All actions are wrapped into highly visible workflows.</a:t>
            </a:r>
          </a:p>
        </p:txBody>
      </p:sp>
    </p:spTree>
    <p:extLst>
      <p:ext uri="{BB962C8B-B14F-4D97-AF65-F5344CB8AC3E}">
        <p14:creationId xmlns:p14="http://schemas.microsoft.com/office/powerpoint/2010/main" val="41018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30CB-7CB6-40F2-B5C6-FEFF78ED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get started?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02EB-0AA3-4B03-BDD4-9FCB78F1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</a:t>
            </a:r>
          </a:p>
          <a:p>
            <a:pPr lvl="1"/>
            <a:r>
              <a:rPr lang="en-US" dirty="0"/>
              <a:t>Do more with less!</a:t>
            </a:r>
          </a:p>
          <a:p>
            <a:pPr lvl="1"/>
            <a:r>
              <a:rPr lang="en-US" dirty="0" err="1"/>
              <a:t>CodeCapture</a:t>
            </a:r>
            <a:r>
              <a:rPr lang="en-US" dirty="0"/>
              <a:t>(Onyx) is your friend.</a:t>
            </a:r>
          </a:p>
          <a:p>
            <a:pPr lvl="1"/>
            <a:r>
              <a:rPr lang="en-US" dirty="0"/>
              <a:t>System.log();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VMware Marketplace (marketplace.vmware.com)</a:t>
            </a:r>
          </a:p>
          <a:p>
            <a:pPr lvl="1"/>
            <a:r>
              <a:rPr lang="en-US" dirty="0" err="1"/>
              <a:t>vRealize</a:t>
            </a:r>
            <a:r>
              <a:rPr lang="en-US" dirty="0"/>
              <a:t> Orchestrator landing page (vmware.com/ca/products/vrealize-orchestrator.html)</a:t>
            </a:r>
          </a:p>
          <a:p>
            <a:pPr lvl="1"/>
            <a:r>
              <a:rPr lang="en-US" dirty="0"/>
              <a:t>code.vmware.com</a:t>
            </a:r>
          </a:p>
          <a:p>
            <a:pPr lvl="1"/>
            <a:r>
              <a:rPr lang="en-US" dirty="0"/>
              <a:t>theithollow.com (Eric Shanks)</a:t>
            </a:r>
          </a:p>
          <a:p>
            <a:pPr lvl="1"/>
            <a:r>
              <a:rPr lang="en-US" dirty="0"/>
              <a:t>github.com/mwpreston</a:t>
            </a:r>
          </a:p>
        </p:txBody>
      </p:sp>
    </p:spTree>
    <p:extLst>
      <p:ext uri="{BB962C8B-B14F-4D97-AF65-F5344CB8AC3E}">
        <p14:creationId xmlns:p14="http://schemas.microsoft.com/office/powerpoint/2010/main" val="75697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64887-A51B-43A4-A6F3-80336083D795}"/>
              </a:ext>
            </a:extLst>
          </p:cNvPr>
          <p:cNvSpPr txBox="1"/>
          <p:nvPr/>
        </p:nvSpPr>
        <p:spPr>
          <a:xfrm>
            <a:off x="4382530" y="1746422"/>
            <a:ext cx="28914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B29F2-1E13-464E-A343-BFCF4FF9E9A8}"/>
              </a:ext>
            </a:extLst>
          </p:cNvPr>
          <p:cNvSpPr txBox="1"/>
          <p:nvPr/>
        </p:nvSpPr>
        <p:spPr>
          <a:xfrm>
            <a:off x="3171568" y="5782962"/>
            <a:ext cx="934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 Preston | E: mike.preston@rubrik.com | T: @mwpreston</a:t>
            </a:r>
          </a:p>
        </p:txBody>
      </p:sp>
    </p:spTree>
    <p:extLst>
      <p:ext uri="{BB962C8B-B14F-4D97-AF65-F5344CB8AC3E}">
        <p14:creationId xmlns:p14="http://schemas.microsoft.com/office/powerpoint/2010/main" val="324798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1032287" y="901085"/>
            <a:ext cx="5447172" cy="1003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4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Mike Preston</a:t>
            </a:r>
            <a:endParaRPr sz="4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04" name="Shape 704"/>
          <p:cNvGrpSpPr/>
          <p:nvPr/>
        </p:nvGrpSpPr>
        <p:grpSpPr>
          <a:xfrm>
            <a:off x="-684048" y="2249414"/>
            <a:ext cx="10166715" cy="3225969"/>
            <a:chOff x="-474163" y="2979884"/>
            <a:chExt cx="4855006" cy="1252839"/>
          </a:xfrm>
        </p:grpSpPr>
        <p:sp>
          <p:nvSpPr>
            <p:cNvPr id="705" name="Shape 705"/>
            <p:cNvSpPr txBox="1"/>
            <p:nvPr/>
          </p:nvSpPr>
          <p:spPr>
            <a:xfrm>
              <a:off x="-474163" y="2979884"/>
              <a:ext cx="1958224" cy="1243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2533" tIns="81267" rIns="162533" bIns="81267" anchor="t" anchorCtr="0">
              <a:noAutofit/>
            </a:bodyPr>
            <a:lstStyle/>
            <a:p>
              <a:pPr algn="r">
                <a:buClr>
                  <a:schemeClr val="dk1"/>
                </a:buClr>
                <a:buSzPts val="2000"/>
              </a:pPr>
              <a:r>
                <a:rPr lang="en-US" sz="2667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Writer</a:t>
              </a:r>
              <a:endParaRPr sz="2400" dirty="0"/>
            </a:p>
            <a:p>
              <a:pPr algn="r"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CA" sz="2667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Leader</a:t>
              </a:r>
            </a:p>
            <a:p>
              <a:pPr algn="r"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CA" sz="2667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Twitter</a:t>
              </a:r>
              <a:endParaRPr sz="2400" dirty="0"/>
            </a:p>
            <a:p>
              <a:pPr algn="r"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Day(Night) Job</a:t>
              </a:r>
              <a:endParaRPr sz="2667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algn="r"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Author</a:t>
              </a:r>
              <a:endParaRPr sz="2400" dirty="0"/>
            </a:p>
            <a:p>
              <a:pPr algn="r"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Certs</a:t>
              </a:r>
              <a:endParaRPr sz="2400" dirty="0"/>
            </a:p>
          </p:txBody>
        </p:sp>
        <p:sp>
          <p:nvSpPr>
            <p:cNvPr id="706" name="Shape 706"/>
            <p:cNvSpPr txBox="1"/>
            <p:nvPr/>
          </p:nvSpPr>
          <p:spPr>
            <a:xfrm>
              <a:off x="1366141" y="2982196"/>
              <a:ext cx="3014702" cy="1250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2533" tIns="81267" rIns="162533" bIns="81267" anchor="t" anchorCtr="0">
              <a:noAutofit/>
            </a:bodyPr>
            <a:lstStyle/>
            <a:p>
              <a:pPr>
                <a:buClr>
                  <a:schemeClr val="dk1"/>
                </a:buClr>
                <a:buSzPts val="2000"/>
              </a:pPr>
              <a:r>
                <a:rPr lang="en-US" sz="2667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@ blog.mwpreston.net</a:t>
              </a:r>
              <a:endParaRPr sz="2400" dirty="0"/>
            </a:p>
            <a:p>
              <a:pPr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@ Toronto VMUG</a:t>
              </a:r>
              <a:endParaRPr sz="2400" dirty="0"/>
            </a:p>
            <a:p>
              <a:pPr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@ mwpreston</a:t>
              </a:r>
              <a:endParaRPr sz="2400" dirty="0"/>
            </a:p>
            <a:p>
              <a:pPr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@ </a:t>
              </a:r>
              <a:r>
                <a:rPr lang="en-US" sz="2667" dirty="0" err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Rubrik</a:t>
              </a:r>
              <a:endParaRPr lang="en-US" sz="2667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Troubleshooting vSphere Storage</a:t>
              </a:r>
            </a:p>
            <a:p>
              <a:pPr>
                <a:spcBef>
                  <a:spcPts val="533"/>
                </a:spcBef>
                <a:buClr>
                  <a:schemeClr val="dk1"/>
                </a:buClr>
                <a:buSzPts val="2000"/>
              </a:pPr>
              <a:r>
                <a:rPr lang="en-US" sz="2667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VCP/VCAP/Other Randoms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3DBCF73-EF70-4497-915C-470BA8D17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07" b="15035"/>
          <a:stretch/>
        </p:blipFill>
        <p:spPr>
          <a:xfrm rot="20458045">
            <a:off x="8333225" y="1174623"/>
            <a:ext cx="3042649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outdoor, baseball, player&#10;&#10;Description automatically generated">
            <a:extLst>
              <a:ext uri="{FF2B5EF4-FFF2-40B4-BE49-F238E27FC236}">
                <a16:creationId xmlns:a16="http://schemas.microsoft.com/office/drawing/2014/main" id="{EC720E5C-B879-4125-A8C2-6E414551C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" r="-1" b="49803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9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A37B83B1-6E39-42AB-B454-C9D5DA9F3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648226"/>
            <a:ext cx="5462546" cy="3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9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front of a crowd posing for the camera&#10;&#10;Description automatically generated">
            <a:extLst>
              <a:ext uri="{FF2B5EF4-FFF2-40B4-BE49-F238E27FC236}">
                <a16:creationId xmlns:a16="http://schemas.microsoft.com/office/drawing/2014/main" id="{B70F9CC6-2BD9-491F-9411-B3A901561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9" b="1"/>
          <a:stretch/>
        </p:blipFill>
        <p:spPr>
          <a:xfrm>
            <a:off x="7794519" y="3506112"/>
            <a:ext cx="4397481" cy="3351888"/>
          </a:xfrm>
          <a:custGeom>
            <a:avLst/>
            <a:gdLst>
              <a:gd name="connsiteX0" fmla="*/ 0 w 4397481"/>
              <a:gd name="connsiteY0" fmla="*/ 0 h 3351888"/>
              <a:gd name="connsiteX1" fmla="*/ 4397481 w 4397481"/>
              <a:gd name="connsiteY1" fmla="*/ 0 h 3351888"/>
              <a:gd name="connsiteX2" fmla="*/ 4397481 w 4397481"/>
              <a:gd name="connsiteY2" fmla="*/ 3351888 h 3351888"/>
              <a:gd name="connsiteX3" fmla="*/ 1552363 w 4397481"/>
              <a:gd name="connsiteY3" fmla="*/ 3351888 h 33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60075A8-0BC5-4680-8CD1-C44E70D2A6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1" r="10230" b="-1"/>
          <a:stretch/>
        </p:blipFill>
        <p:spPr>
          <a:xfrm>
            <a:off x="20" y="10"/>
            <a:ext cx="9154673" cy="6863475"/>
          </a:xfrm>
          <a:custGeom>
            <a:avLst/>
            <a:gdLst>
              <a:gd name="connsiteX0" fmla="*/ 0 w 9154693"/>
              <a:gd name="connsiteY0" fmla="*/ 0 h 6863485"/>
              <a:gd name="connsiteX1" fmla="*/ 5976000 w 9154693"/>
              <a:gd name="connsiteY1" fmla="*/ 0 h 6863485"/>
              <a:gd name="connsiteX2" fmla="*/ 9154693 w 9154693"/>
              <a:gd name="connsiteY2" fmla="*/ 6863485 h 6863485"/>
              <a:gd name="connsiteX3" fmla="*/ 0 w 9154693"/>
              <a:gd name="connsiteY3" fmla="*/ 6863485 h 6863485"/>
              <a:gd name="connsiteX4" fmla="*/ 0 w 9154693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Picture 2" descr="A group of people in front of a crowd posing for the camera&#10;&#10;Description automatically generated">
            <a:extLst>
              <a:ext uri="{FF2B5EF4-FFF2-40B4-BE49-F238E27FC236}">
                <a16:creationId xmlns:a16="http://schemas.microsoft.com/office/drawing/2014/main" id="{F0177B90-938B-4D36-8CE2-AEECC6168B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" r="3" b="23734"/>
          <a:stretch/>
        </p:blipFill>
        <p:spPr>
          <a:xfrm>
            <a:off x="6168189" y="10"/>
            <a:ext cx="6023811" cy="3346394"/>
          </a:xfrm>
          <a:custGeom>
            <a:avLst/>
            <a:gdLst>
              <a:gd name="connsiteX0" fmla="*/ 0 w 6023811"/>
              <a:gd name="connsiteY0" fmla="*/ 0 h 3346404"/>
              <a:gd name="connsiteX1" fmla="*/ 6023811 w 6023811"/>
              <a:gd name="connsiteY1" fmla="*/ 0 h 3346404"/>
              <a:gd name="connsiteX2" fmla="*/ 6023811 w 6023811"/>
              <a:gd name="connsiteY2" fmla="*/ 3346404 h 3346404"/>
              <a:gd name="connsiteX3" fmla="*/ 1549824 w 6023811"/>
              <a:gd name="connsiteY3" fmla="*/ 3346404 h 334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98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752E-0C72-4C29-965B-E7B991E6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B72A-BEA6-4190-A2B9-7C32AF2E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trike="sngStrike" dirty="0"/>
              <a:t>Give away maple syrup</a:t>
            </a:r>
          </a:p>
          <a:p>
            <a:r>
              <a:rPr lang="en-CA" strike="sngStrike" dirty="0"/>
              <a:t>Talk about hockey</a:t>
            </a:r>
          </a:p>
          <a:p>
            <a:r>
              <a:rPr lang="en-CA" dirty="0"/>
              <a:t>Automation vs Orchestration</a:t>
            </a:r>
          </a:p>
          <a:p>
            <a:r>
              <a:rPr lang="en-CA" dirty="0"/>
              <a:t>Talk about </a:t>
            </a:r>
            <a:r>
              <a:rPr lang="en-CA" dirty="0" err="1"/>
              <a:t>vRO</a:t>
            </a:r>
            <a:endParaRPr lang="en-CA" dirty="0"/>
          </a:p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8573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9FE2-7985-4B52-9328-A3D9E5A6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vs Orchestration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18D33-E0BB-4FB0-A55E-CA49289A94A7}"/>
              </a:ext>
            </a:extLst>
          </p:cNvPr>
          <p:cNvSpPr txBox="1"/>
          <p:nvPr/>
        </p:nvSpPr>
        <p:spPr>
          <a:xfrm>
            <a:off x="2525072" y="1690688"/>
            <a:ext cx="35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0A175-C2F6-4C49-AD65-0004FC326EE1}"/>
              </a:ext>
            </a:extLst>
          </p:cNvPr>
          <p:cNvSpPr txBox="1"/>
          <p:nvPr/>
        </p:nvSpPr>
        <p:spPr>
          <a:xfrm>
            <a:off x="8049955" y="1694202"/>
            <a:ext cx="35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Orchestration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0161F-9623-4A36-B3A2-53971078F271}"/>
              </a:ext>
            </a:extLst>
          </p:cNvPr>
          <p:cNvSpPr txBox="1"/>
          <p:nvPr/>
        </p:nvSpPr>
        <p:spPr>
          <a:xfrm>
            <a:off x="964003" y="2129336"/>
            <a:ext cx="446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Set of instructions used to create a repeatable process that usually replaces manual labor.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133EB-A013-476F-A729-5C7D8F6A9917}"/>
              </a:ext>
            </a:extLst>
          </p:cNvPr>
          <p:cNvSpPr txBox="1"/>
          <p:nvPr/>
        </p:nvSpPr>
        <p:spPr>
          <a:xfrm>
            <a:off x="6442165" y="2129336"/>
            <a:ext cx="468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Multiple sets of instructions used to create a repeatable process that usually replaces manual labor.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6A87E7-E246-4197-9BB1-2B644A752162}"/>
              </a:ext>
            </a:extLst>
          </p:cNvPr>
          <p:cNvSpPr/>
          <p:nvPr/>
        </p:nvSpPr>
        <p:spPr>
          <a:xfrm>
            <a:off x="990773" y="3698581"/>
            <a:ext cx="4464908" cy="54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Limited to a single tool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BE577-A3AB-49D9-8003-134FE8D9F2AF}"/>
              </a:ext>
            </a:extLst>
          </p:cNvPr>
          <p:cNvSpPr/>
          <p:nvPr/>
        </p:nvSpPr>
        <p:spPr>
          <a:xfrm>
            <a:off x="990773" y="3016251"/>
            <a:ext cx="2051221" cy="54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task oriented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E7B2B3-7197-49EC-9B7F-EBF2C514D058}"/>
              </a:ext>
            </a:extLst>
          </p:cNvPr>
          <p:cNvSpPr/>
          <p:nvPr/>
        </p:nvSpPr>
        <p:spPr>
          <a:xfrm>
            <a:off x="3157324" y="3016251"/>
            <a:ext cx="2298357" cy="54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Solves a specific problem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B46C75-2783-4AF9-88B9-4ADD7E1E7C6C}"/>
              </a:ext>
            </a:extLst>
          </p:cNvPr>
          <p:cNvSpPr/>
          <p:nvPr/>
        </p:nvSpPr>
        <p:spPr>
          <a:xfrm>
            <a:off x="6563670" y="3698581"/>
            <a:ext cx="4464908" cy="54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Utilizes multiple automation tools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680F0-7378-4D0B-A200-27F7065BD53F}"/>
              </a:ext>
            </a:extLst>
          </p:cNvPr>
          <p:cNvSpPr/>
          <p:nvPr/>
        </p:nvSpPr>
        <p:spPr>
          <a:xfrm>
            <a:off x="6563670" y="3016251"/>
            <a:ext cx="2051221" cy="54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oriented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3D8A0F-3357-4D6E-9675-5AFEB9C18014}"/>
              </a:ext>
            </a:extLst>
          </p:cNvPr>
          <p:cNvSpPr/>
          <p:nvPr/>
        </p:nvSpPr>
        <p:spPr>
          <a:xfrm>
            <a:off x="8730221" y="3016251"/>
            <a:ext cx="2298357" cy="54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Solves a business process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2932322-B808-4D13-AAE1-E7F835A074D8}"/>
              </a:ext>
            </a:extLst>
          </p:cNvPr>
          <p:cNvSpPr/>
          <p:nvPr/>
        </p:nvSpPr>
        <p:spPr>
          <a:xfrm rot="10800000">
            <a:off x="1017084" y="4439466"/>
            <a:ext cx="10011494" cy="444844"/>
          </a:xfrm>
          <a:prstGeom prst="triangle">
            <a:avLst>
              <a:gd name="adj" fmla="val 50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E78FD3-8171-444D-BA8C-D8BB48A9EDFE}"/>
              </a:ext>
            </a:extLst>
          </p:cNvPr>
          <p:cNvSpPr/>
          <p:nvPr/>
        </p:nvSpPr>
        <p:spPr>
          <a:xfrm>
            <a:off x="4832625" y="4991741"/>
            <a:ext cx="238041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Savings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82615B-2C19-4657-AC3C-C8082D244C26}"/>
              </a:ext>
            </a:extLst>
          </p:cNvPr>
          <p:cNvSpPr/>
          <p:nvPr/>
        </p:nvSpPr>
        <p:spPr>
          <a:xfrm>
            <a:off x="2292129" y="4991740"/>
            <a:ext cx="238041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Reliability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14CA45-A29B-421B-8E2E-A89FCFAEC785}"/>
              </a:ext>
            </a:extLst>
          </p:cNvPr>
          <p:cNvSpPr/>
          <p:nvPr/>
        </p:nvSpPr>
        <p:spPr>
          <a:xfrm>
            <a:off x="7373121" y="4991740"/>
            <a:ext cx="238041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Consistency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7EB6D3-5342-4B02-A722-BD5260AF2584}"/>
              </a:ext>
            </a:extLst>
          </p:cNvPr>
          <p:cNvSpPr/>
          <p:nvPr/>
        </p:nvSpPr>
        <p:spPr>
          <a:xfrm>
            <a:off x="4844185" y="5715602"/>
            <a:ext cx="238041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Increased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5616D-67EC-4DB4-8FE4-6D039F6E726E}"/>
              </a:ext>
            </a:extLst>
          </p:cNvPr>
          <p:cNvSpPr txBox="1"/>
          <p:nvPr/>
        </p:nvSpPr>
        <p:spPr>
          <a:xfrm>
            <a:off x="5526912" y="4439466"/>
            <a:ext cx="14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251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51174-7651-4C78-A748-F744CC879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5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3F78-EADF-4581-923E-99471396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By removing the human element, we remove the human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882C4-1C74-423A-8D15-5A96F8E77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" y="1807368"/>
            <a:ext cx="5211604" cy="44377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E25DEE-4BE5-4856-BC9B-D7B46E0A6BE6}"/>
              </a:ext>
            </a:extLst>
          </p:cNvPr>
          <p:cNvSpPr/>
          <p:nvPr/>
        </p:nvSpPr>
        <p:spPr>
          <a:xfrm>
            <a:off x="6731724" y="1807368"/>
            <a:ext cx="4476205" cy="1908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rm</a:t>
            </a:r>
            <a:r>
              <a:rPr lang="en-CA" dirty="0"/>
              <a:t> –</a:t>
            </a:r>
            <a:r>
              <a:rPr lang="en-CA" dirty="0" err="1"/>
              <a:t>fr</a:t>
            </a:r>
            <a:r>
              <a:rPr lang="en-CA" dirty="0"/>
              <a:t> /*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23B18-6E03-4D8B-928D-DCDCC50E9597}"/>
              </a:ext>
            </a:extLst>
          </p:cNvPr>
          <p:cNvSpPr/>
          <p:nvPr/>
        </p:nvSpPr>
        <p:spPr>
          <a:xfrm>
            <a:off x="6731725" y="4336544"/>
            <a:ext cx="4476205" cy="1908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Get-VM * | Remove-VM -Force</a:t>
            </a:r>
          </a:p>
        </p:txBody>
      </p:sp>
    </p:spTree>
    <p:extLst>
      <p:ext uri="{BB962C8B-B14F-4D97-AF65-F5344CB8AC3E}">
        <p14:creationId xmlns:p14="http://schemas.microsoft.com/office/powerpoint/2010/main" val="1046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351</Words>
  <Application>Microsoft Office PowerPoint</Application>
  <PresentationFormat>Widescreen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Office Theme</vt:lpstr>
      <vt:lpstr>Orchestration &gt; Automation</vt:lpstr>
      <vt:lpstr>Mike Preston</vt:lpstr>
      <vt:lpstr>PowerPoint Presentation</vt:lpstr>
      <vt:lpstr>PowerPoint Presentation</vt:lpstr>
      <vt:lpstr>PowerPoint Presentation</vt:lpstr>
      <vt:lpstr>Agenda</vt:lpstr>
      <vt:lpstr>Automation vs Orchestration</vt:lpstr>
      <vt:lpstr>PowerPoint Presentation</vt:lpstr>
      <vt:lpstr>By removing the human element, we remove the human element</vt:lpstr>
      <vt:lpstr>Which tool to use?</vt:lpstr>
      <vt:lpstr>Automation Sprawl</vt:lpstr>
      <vt:lpstr>Introducing vRealize Orchestrator (Its not just for vRA)</vt:lpstr>
      <vt:lpstr>vRO Architecture</vt:lpstr>
      <vt:lpstr>Demo Time</vt:lpstr>
      <vt:lpstr>Did we solve our challenges?</vt:lpstr>
      <vt:lpstr>Want to get started?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Orchestration &gt; Automation</dc:title>
  <dc:creator>Mike Preston</dc:creator>
  <cp:lastModifiedBy>Mike Preston</cp:lastModifiedBy>
  <cp:revision>12</cp:revision>
  <dcterms:created xsi:type="dcterms:W3CDTF">2019-10-23T17:44:33Z</dcterms:created>
  <dcterms:modified xsi:type="dcterms:W3CDTF">2019-10-24T17:30:19Z</dcterms:modified>
</cp:coreProperties>
</file>