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0"/>
    <p:restoredTop sz="94733"/>
  </p:normalViewPr>
  <p:slideViewPr>
    <p:cSldViewPr snapToGrid="0">
      <p:cViewPr varScale="1">
        <p:scale>
          <a:sx n="104" d="100"/>
          <a:sy n="10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004EF5-D874-4204-BAFC-8AA73829CE42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BEF80AF-F5E5-4165-94B8-9C9495494BE8}">
      <dgm:prSet/>
      <dgm:spPr/>
      <dgm:t>
        <a:bodyPr/>
        <a:lstStyle/>
        <a:p>
          <a:r>
            <a:rPr lang="en-US"/>
            <a:t>Goal: to understand the relationship between critical/audience acclaim (IMDb ratings) and commercial success ( worldwide box office gross) for movies.</a:t>
          </a:r>
        </a:p>
      </dgm:t>
    </dgm:pt>
    <dgm:pt modelId="{AE75FD6E-0F48-41B1-8183-402B421644E1}" type="parTrans" cxnId="{CC0F3A2F-0AAC-46F8-9D4B-5606FAE5D7BD}">
      <dgm:prSet/>
      <dgm:spPr/>
      <dgm:t>
        <a:bodyPr/>
        <a:lstStyle/>
        <a:p>
          <a:endParaRPr lang="en-US"/>
        </a:p>
      </dgm:t>
    </dgm:pt>
    <dgm:pt modelId="{B84C1F41-A542-4397-A887-3F3EB0420E6E}" type="sibTrans" cxnId="{CC0F3A2F-0AAC-46F8-9D4B-5606FAE5D7BD}">
      <dgm:prSet/>
      <dgm:spPr/>
      <dgm:t>
        <a:bodyPr/>
        <a:lstStyle/>
        <a:p>
          <a:endParaRPr lang="en-US"/>
        </a:p>
      </dgm:t>
    </dgm:pt>
    <dgm:pt modelId="{B4BAD6BF-02BE-48AF-B1DE-5EB4E6C5374A}">
      <dgm:prSet/>
      <dgm:spPr/>
      <dgm:t>
        <a:bodyPr/>
        <a:lstStyle/>
        <a:p>
          <a:r>
            <a:rPr lang="en-US"/>
            <a:t>Key Question: Do higher-rated films earn significantly more at the box office, and how does genre influence this relationship?</a:t>
          </a:r>
        </a:p>
      </dgm:t>
    </dgm:pt>
    <dgm:pt modelId="{11E8F25E-6878-4EC5-B8CF-22DD100DAA96}" type="parTrans" cxnId="{BACC0E69-07FA-4C27-98FD-CE2107E959B9}">
      <dgm:prSet/>
      <dgm:spPr/>
      <dgm:t>
        <a:bodyPr/>
        <a:lstStyle/>
        <a:p>
          <a:endParaRPr lang="en-US"/>
        </a:p>
      </dgm:t>
    </dgm:pt>
    <dgm:pt modelId="{90FDC4DD-C13E-48D4-87F5-1D9D46F4B26B}" type="sibTrans" cxnId="{BACC0E69-07FA-4C27-98FD-CE2107E959B9}">
      <dgm:prSet/>
      <dgm:spPr/>
      <dgm:t>
        <a:bodyPr/>
        <a:lstStyle/>
        <a:p>
          <a:endParaRPr lang="en-US"/>
        </a:p>
      </dgm:t>
    </dgm:pt>
    <dgm:pt modelId="{0233C486-D052-4A6F-BB95-474FD75F4E1D}">
      <dgm:prSet/>
      <dgm:spPr/>
      <dgm:t>
        <a:bodyPr/>
        <a:lstStyle/>
        <a:p>
          <a:r>
            <a:rPr lang="en-US"/>
            <a:t>Data Sources</a:t>
          </a:r>
        </a:p>
      </dgm:t>
    </dgm:pt>
    <dgm:pt modelId="{914446ED-80E8-427F-9FC3-F6476433E858}" type="parTrans" cxnId="{49F985C1-BCD4-4E71-916A-B3AD4B69B8DC}">
      <dgm:prSet/>
      <dgm:spPr/>
      <dgm:t>
        <a:bodyPr/>
        <a:lstStyle/>
        <a:p>
          <a:endParaRPr lang="en-US"/>
        </a:p>
      </dgm:t>
    </dgm:pt>
    <dgm:pt modelId="{B1861991-1A06-4CBA-AECF-6929C1160775}" type="sibTrans" cxnId="{49F985C1-BCD4-4E71-916A-B3AD4B69B8DC}">
      <dgm:prSet/>
      <dgm:spPr/>
      <dgm:t>
        <a:bodyPr/>
        <a:lstStyle/>
        <a:p>
          <a:endParaRPr lang="en-US"/>
        </a:p>
      </dgm:t>
    </dgm:pt>
    <dgm:pt modelId="{543E58A0-CCCE-4147-B565-1F467C325CD0}">
      <dgm:prSet/>
      <dgm:spPr/>
      <dgm:t>
        <a:bodyPr/>
        <a:lstStyle/>
        <a:p>
          <a:r>
            <a:rPr lang="en-US"/>
            <a:t>IMDb Top 1000 rated movies (Kaggle)</a:t>
          </a:r>
        </a:p>
      </dgm:t>
    </dgm:pt>
    <dgm:pt modelId="{C083493F-F4E8-4CBD-A5B9-C34578E07526}" type="parTrans" cxnId="{5504786F-C69F-46ED-BE94-1382F65AC0EF}">
      <dgm:prSet/>
      <dgm:spPr/>
      <dgm:t>
        <a:bodyPr/>
        <a:lstStyle/>
        <a:p>
          <a:endParaRPr lang="en-US"/>
        </a:p>
      </dgm:t>
    </dgm:pt>
    <dgm:pt modelId="{00029789-2AA1-423E-9986-43B3DB6A7DDD}" type="sibTrans" cxnId="{5504786F-C69F-46ED-BE94-1382F65AC0EF}">
      <dgm:prSet/>
      <dgm:spPr/>
      <dgm:t>
        <a:bodyPr/>
        <a:lstStyle/>
        <a:p>
          <a:endParaRPr lang="en-US"/>
        </a:p>
      </dgm:t>
    </dgm:pt>
    <dgm:pt modelId="{4F5AA673-47D5-4445-AD57-E229928AEC0F}">
      <dgm:prSet/>
      <dgm:spPr/>
      <dgm:t>
        <a:bodyPr/>
        <a:lstStyle/>
        <a:p>
          <a:r>
            <a:rPr lang="en-US"/>
            <a:t>Box Office Mojo top worldwide grossing films (Web-scraped)</a:t>
          </a:r>
        </a:p>
      </dgm:t>
    </dgm:pt>
    <dgm:pt modelId="{38B09C0F-DFE7-42B3-814B-7A6E2EBAE59F}" type="parTrans" cxnId="{C6C83E7F-4ED3-418F-A9B8-4DF121D79AB8}">
      <dgm:prSet/>
      <dgm:spPr/>
      <dgm:t>
        <a:bodyPr/>
        <a:lstStyle/>
        <a:p>
          <a:endParaRPr lang="en-US"/>
        </a:p>
      </dgm:t>
    </dgm:pt>
    <dgm:pt modelId="{101C64CB-68BA-4AF9-B63C-A16577E8257B}" type="sibTrans" cxnId="{C6C83E7F-4ED3-418F-A9B8-4DF121D79AB8}">
      <dgm:prSet/>
      <dgm:spPr/>
      <dgm:t>
        <a:bodyPr/>
        <a:lstStyle/>
        <a:p>
          <a:endParaRPr lang="en-US"/>
        </a:p>
      </dgm:t>
    </dgm:pt>
    <dgm:pt modelId="{97C98087-B637-4604-82EC-D53416C16071}">
      <dgm:prSet/>
      <dgm:spPr/>
      <dgm:t>
        <a:bodyPr/>
        <a:lstStyle/>
        <a:p>
          <a:r>
            <a:rPr lang="en-US"/>
            <a:t>Combined dataset: Merged on Title/Year, includes genre dummies</a:t>
          </a:r>
        </a:p>
      </dgm:t>
    </dgm:pt>
    <dgm:pt modelId="{5C35E9F3-7340-4651-BC51-A9F1075EB697}" type="parTrans" cxnId="{59BEB996-40DF-4BEE-9CAF-C059C955C6CD}">
      <dgm:prSet/>
      <dgm:spPr/>
      <dgm:t>
        <a:bodyPr/>
        <a:lstStyle/>
        <a:p>
          <a:endParaRPr lang="en-US"/>
        </a:p>
      </dgm:t>
    </dgm:pt>
    <dgm:pt modelId="{EC0CA463-E87E-4676-B44E-8A2086C04822}" type="sibTrans" cxnId="{59BEB996-40DF-4BEE-9CAF-C059C955C6CD}">
      <dgm:prSet/>
      <dgm:spPr/>
      <dgm:t>
        <a:bodyPr/>
        <a:lstStyle/>
        <a:p>
          <a:endParaRPr lang="en-US"/>
        </a:p>
      </dgm:t>
    </dgm:pt>
    <dgm:pt modelId="{8947C289-6AFC-1042-B793-422434BFC39B}" type="pres">
      <dgm:prSet presAssocID="{79004EF5-D874-4204-BAFC-8AA73829CE42}" presName="linear" presStyleCnt="0">
        <dgm:presLayoutVars>
          <dgm:animLvl val="lvl"/>
          <dgm:resizeHandles val="exact"/>
        </dgm:presLayoutVars>
      </dgm:prSet>
      <dgm:spPr/>
    </dgm:pt>
    <dgm:pt modelId="{C74549DC-6359-F949-95C5-CB19DA74B399}" type="pres">
      <dgm:prSet presAssocID="{0BEF80AF-F5E5-4165-94B8-9C9495494BE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2BF5944-3423-3D4B-853C-4DB803A38D9B}" type="pres">
      <dgm:prSet presAssocID="{B84C1F41-A542-4397-A887-3F3EB0420E6E}" presName="spacer" presStyleCnt="0"/>
      <dgm:spPr/>
    </dgm:pt>
    <dgm:pt modelId="{F57288ED-8367-B849-8824-ECFF413EC06E}" type="pres">
      <dgm:prSet presAssocID="{B4BAD6BF-02BE-48AF-B1DE-5EB4E6C5374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5427215-698A-024F-BEF3-EBD3D6AA8889}" type="pres">
      <dgm:prSet presAssocID="{90FDC4DD-C13E-48D4-87F5-1D9D46F4B26B}" presName="spacer" presStyleCnt="0"/>
      <dgm:spPr/>
    </dgm:pt>
    <dgm:pt modelId="{4D9D0CFF-D17C-D143-82A9-8043B7FE4AAC}" type="pres">
      <dgm:prSet presAssocID="{0233C486-D052-4A6F-BB95-474FD75F4E1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0246317-8E28-644D-9D63-D5AB51297C04}" type="pres">
      <dgm:prSet presAssocID="{0233C486-D052-4A6F-BB95-474FD75F4E1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54D5B0A-8945-484A-86A2-B63A49E1D55A}" type="presOf" srcId="{97C98087-B637-4604-82EC-D53416C16071}" destId="{B0246317-8E28-644D-9D63-D5AB51297C04}" srcOrd="0" destOrd="2" presId="urn:microsoft.com/office/officeart/2005/8/layout/vList2"/>
    <dgm:cxn modelId="{CC0F3A2F-0AAC-46F8-9D4B-5606FAE5D7BD}" srcId="{79004EF5-D874-4204-BAFC-8AA73829CE42}" destId="{0BEF80AF-F5E5-4165-94B8-9C9495494BE8}" srcOrd="0" destOrd="0" parTransId="{AE75FD6E-0F48-41B1-8183-402B421644E1}" sibTransId="{B84C1F41-A542-4397-A887-3F3EB0420E6E}"/>
    <dgm:cxn modelId="{BB0DE258-5839-474E-BDE3-A8AC71D45A95}" type="presOf" srcId="{B4BAD6BF-02BE-48AF-B1DE-5EB4E6C5374A}" destId="{F57288ED-8367-B849-8824-ECFF413EC06E}" srcOrd="0" destOrd="0" presId="urn:microsoft.com/office/officeart/2005/8/layout/vList2"/>
    <dgm:cxn modelId="{BACC0E69-07FA-4C27-98FD-CE2107E959B9}" srcId="{79004EF5-D874-4204-BAFC-8AA73829CE42}" destId="{B4BAD6BF-02BE-48AF-B1DE-5EB4E6C5374A}" srcOrd="1" destOrd="0" parTransId="{11E8F25E-6878-4EC5-B8CF-22DD100DAA96}" sibTransId="{90FDC4DD-C13E-48D4-87F5-1D9D46F4B26B}"/>
    <dgm:cxn modelId="{5504786F-C69F-46ED-BE94-1382F65AC0EF}" srcId="{0233C486-D052-4A6F-BB95-474FD75F4E1D}" destId="{543E58A0-CCCE-4147-B565-1F467C325CD0}" srcOrd="0" destOrd="0" parTransId="{C083493F-F4E8-4CBD-A5B9-C34578E07526}" sibTransId="{00029789-2AA1-423E-9986-43B3DB6A7DDD}"/>
    <dgm:cxn modelId="{C5EDEE6F-E1C1-164C-88D7-31812A436DE7}" type="presOf" srcId="{0233C486-D052-4A6F-BB95-474FD75F4E1D}" destId="{4D9D0CFF-D17C-D143-82A9-8043B7FE4AAC}" srcOrd="0" destOrd="0" presId="urn:microsoft.com/office/officeart/2005/8/layout/vList2"/>
    <dgm:cxn modelId="{C6C83E7F-4ED3-418F-A9B8-4DF121D79AB8}" srcId="{0233C486-D052-4A6F-BB95-474FD75F4E1D}" destId="{4F5AA673-47D5-4445-AD57-E229928AEC0F}" srcOrd="1" destOrd="0" parTransId="{38B09C0F-DFE7-42B3-814B-7A6E2EBAE59F}" sibTransId="{101C64CB-68BA-4AF9-B63C-A16577E8257B}"/>
    <dgm:cxn modelId="{FCEE2491-F860-3040-86FD-DA1E3D30BAB9}" type="presOf" srcId="{543E58A0-CCCE-4147-B565-1F467C325CD0}" destId="{B0246317-8E28-644D-9D63-D5AB51297C04}" srcOrd="0" destOrd="0" presId="urn:microsoft.com/office/officeart/2005/8/layout/vList2"/>
    <dgm:cxn modelId="{59BEB996-40DF-4BEE-9CAF-C059C955C6CD}" srcId="{0233C486-D052-4A6F-BB95-474FD75F4E1D}" destId="{97C98087-B637-4604-82EC-D53416C16071}" srcOrd="2" destOrd="0" parTransId="{5C35E9F3-7340-4651-BC51-A9F1075EB697}" sibTransId="{EC0CA463-E87E-4676-B44E-8A2086C04822}"/>
    <dgm:cxn modelId="{2378CDA9-3CB2-D74C-AA27-71923F2B2E87}" type="presOf" srcId="{4F5AA673-47D5-4445-AD57-E229928AEC0F}" destId="{B0246317-8E28-644D-9D63-D5AB51297C04}" srcOrd="0" destOrd="1" presId="urn:microsoft.com/office/officeart/2005/8/layout/vList2"/>
    <dgm:cxn modelId="{49F985C1-BCD4-4E71-916A-B3AD4B69B8DC}" srcId="{79004EF5-D874-4204-BAFC-8AA73829CE42}" destId="{0233C486-D052-4A6F-BB95-474FD75F4E1D}" srcOrd="2" destOrd="0" parTransId="{914446ED-80E8-427F-9FC3-F6476433E858}" sibTransId="{B1861991-1A06-4CBA-AECF-6929C1160775}"/>
    <dgm:cxn modelId="{9AFA13D3-699D-FD4E-A79F-D55CD49B7CB9}" type="presOf" srcId="{0BEF80AF-F5E5-4165-94B8-9C9495494BE8}" destId="{C74549DC-6359-F949-95C5-CB19DA74B399}" srcOrd="0" destOrd="0" presId="urn:microsoft.com/office/officeart/2005/8/layout/vList2"/>
    <dgm:cxn modelId="{9738B0DC-034F-C141-BF6E-23A3548C82DE}" type="presOf" srcId="{79004EF5-D874-4204-BAFC-8AA73829CE42}" destId="{8947C289-6AFC-1042-B793-422434BFC39B}" srcOrd="0" destOrd="0" presId="urn:microsoft.com/office/officeart/2005/8/layout/vList2"/>
    <dgm:cxn modelId="{CE03320C-8F97-9E4E-AB42-EEC740E0772B}" type="presParOf" srcId="{8947C289-6AFC-1042-B793-422434BFC39B}" destId="{C74549DC-6359-F949-95C5-CB19DA74B399}" srcOrd="0" destOrd="0" presId="urn:microsoft.com/office/officeart/2005/8/layout/vList2"/>
    <dgm:cxn modelId="{FE4AEC9C-2D89-574A-836B-33CB23104000}" type="presParOf" srcId="{8947C289-6AFC-1042-B793-422434BFC39B}" destId="{C2BF5944-3423-3D4B-853C-4DB803A38D9B}" srcOrd="1" destOrd="0" presId="urn:microsoft.com/office/officeart/2005/8/layout/vList2"/>
    <dgm:cxn modelId="{44D69DB5-EAA6-9B4D-B9A1-CF4BC8685854}" type="presParOf" srcId="{8947C289-6AFC-1042-B793-422434BFC39B}" destId="{F57288ED-8367-B849-8824-ECFF413EC06E}" srcOrd="2" destOrd="0" presId="urn:microsoft.com/office/officeart/2005/8/layout/vList2"/>
    <dgm:cxn modelId="{6FA47BEF-3A23-D54E-B199-32484FE2FB91}" type="presParOf" srcId="{8947C289-6AFC-1042-B793-422434BFC39B}" destId="{35427215-698A-024F-BEF3-EBD3D6AA8889}" srcOrd="3" destOrd="0" presId="urn:microsoft.com/office/officeart/2005/8/layout/vList2"/>
    <dgm:cxn modelId="{E72CFFB4-FDA9-104C-A6AA-3B23E7861849}" type="presParOf" srcId="{8947C289-6AFC-1042-B793-422434BFC39B}" destId="{4D9D0CFF-D17C-D143-82A9-8043B7FE4AAC}" srcOrd="4" destOrd="0" presId="urn:microsoft.com/office/officeart/2005/8/layout/vList2"/>
    <dgm:cxn modelId="{FD554362-53F1-EE41-B8E8-BE29AFB2BF14}" type="presParOf" srcId="{8947C289-6AFC-1042-B793-422434BFC39B}" destId="{B0246317-8E28-644D-9D63-D5AB51297C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549DC-6359-F949-95C5-CB19DA74B399}">
      <dsp:nvSpPr>
        <dsp:cNvPr id="0" name=""/>
        <dsp:cNvSpPr/>
      </dsp:nvSpPr>
      <dsp:spPr>
        <a:xfrm>
          <a:off x="0" y="178271"/>
          <a:ext cx="10515600" cy="95471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Goal: to understand the relationship between critical/audience acclaim (IMDb ratings) and commercial success ( worldwide box office gross) for movies.</a:t>
          </a:r>
        </a:p>
      </dsp:txBody>
      <dsp:txXfrm>
        <a:off x="46606" y="224877"/>
        <a:ext cx="10422388" cy="861507"/>
      </dsp:txXfrm>
    </dsp:sp>
    <dsp:sp modelId="{F57288ED-8367-B849-8824-ECFF413EC06E}">
      <dsp:nvSpPr>
        <dsp:cNvPr id="0" name=""/>
        <dsp:cNvSpPr/>
      </dsp:nvSpPr>
      <dsp:spPr>
        <a:xfrm>
          <a:off x="0" y="1202111"/>
          <a:ext cx="10515600" cy="95471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Key Question: Do higher-rated films earn significantly more at the box office, and how does genre influence this relationship?</a:t>
          </a:r>
        </a:p>
      </dsp:txBody>
      <dsp:txXfrm>
        <a:off x="46606" y="1248717"/>
        <a:ext cx="10422388" cy="861507"/>
      </dsp:txXfrm>
    </dsp:sp>
    <dsp:sp modelId="{4D9D0CFF-D17C-D143-82A9-8043B7FE4AAC}">
      <dsp:nvSpPr>
        <dsp:cNvPr id="0" name=""/>
        <dsp:cNvSpPr/>
      </dsp:nvSpPr>
      <dsp:spPr>
        <a:xfrm>
          <a:off x="0" y="2225951"/>
          <a:ext cx="10515600" cy="95471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Sources</a:t>
          </a:r>
        </a:p>
      </dsp:txBody>
      <dsp:txXfrm>
        <a:off x="46606" y="2272557"/>
        <a:ext cx="10422388" cy="861507"/>
      </dsp:txXfrm>
    </dsp:sp>
    <dsp:sp modelId="{B0246317-8E28-644D-9D63-D5AB51297C04}">
      <dsp:nvSpPr>
        <dsp:cNvPr id="0" name=""/>
        <dsp:cNvSpPr/>
      </dsp:nvSpPr>
      <dsp:spPr>
        <a:xfrm>
          <a:off x="0" y="3180671"/>
          <a:ext cx="10515600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IMDb Top 1000 rated movies (Kaggle)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Box Office Mojo top worldwide grossing films (Web-scraped)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Combined dataset: Merged on Title/Year, includes genre dummies</a:t>
          </a:r>
        </a:p>
      </dsp:txBody>
      <dsp:txXfrm>
        <a:off x="0" y="3180671"/>
        <a:ext cx="10515600" cy="993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6727C-50AA-5109-B437-F14C1AC07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EA597-D70F-5450-E8DF-A5954B3D4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DFE5E-09E3-2183-5586-6E75BC056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7545-13A3-C146-A4A2-0AFEFDFBFCB6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BBB31-F9E4-F457-E9F3-4E084C21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9153E-D72B-9DBA-554F-5C909297F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BA1F-B616-6C4B-9129-6916A4EF6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7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28058-9F1F-71DC-2794-D5BAC343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E094D-4A01-D25C-AA49-BD537EDB2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67059-B3E3-22F4-1C7B-7FF462778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7545-13A3-C146-A4A2-0AFEFDFBFCB6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4DE4C-A4B2-619D-F0B9-5CDCA2182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7FEF6-CC30-1A76-AA95-FE4C9AEB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BA1F-B616-6C4B-9129-6916A4EF6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8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0031A8-36AB-0ED0-69CE-5EBFE4D0E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C9524-42DB-C59E-9846-4183788BF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D8496-56A4-6E04-FD54-49DB6246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7545-13A3-C146-A4A2-0AFEFDFBFCB6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ACBED-6D70-3AA3-4196-2C4030BE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AAD89-B91B-EC65-3528-038006B7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BA1F-B616-6C4B-9129-6916A4EF6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5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0D4E-5574-C589-0795-31C6C963A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59B4E-5995-B00B-E90D-01C195704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61FD7-8295-20F4-F370-E0454220B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7545-13A3-C146-A4A2-0AFEFDFBFCB6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B04D-7791-EFAA-5C07-10BF6CF9B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E8B04-026F-EAB7-5EC2-AF1794D6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BA1F-B616-6C4B-9129-6916A4EF6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02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6C630-782C-947F-7676-015D24569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4A854-8E91-9328-39B4-E20F36A4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8C2C7-22B1-B8AC-F14F-8EA72BF3A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7545-13A3-C146-A4A2-0AFEFDFBFCB6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C67C5-FAD9-7D8D-E6FA-311E7D442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A7826-F678-8CF4-F99D-46280CA6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BA1F-B616-6C4B-9129-6916A4EF6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2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2434D-6176-82C9-C232-5C6CA77D7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8A587-3997-B669-E088-2E8689F9A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24F69-16F3-0EDC-E200-A99783A02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AC4FB-AFA9-F5D0-58D8-5478C6746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7545-13A3-C146-A4A2-0AFEFDFBFCB6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B2A6C-CDFA-AC8E-FCCA-10344D66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AB7A2-9098-EC41-F218-01F7FA60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BA1F-B616-6C4B-9129-6916A4EF6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9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C79E-3BA4-6C68-6DD9-9AFFFD24F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93B81-4DD7-A337-19E4-2D4D40F57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B2DA8-104A-D27A-1946-BFB3A0F94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F9840-CC55-89AC-55D4-01B633AB0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1868A-A547-87DF-F3FC-12ECE67B11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A5C1B6-B9E4-D70F-153F-8CFE38178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7545-13A3-C146-A4A2-0AFEFDFBFCB6}" type="datetimeFigureOut">
              <a:rPr lang="en-US" smtClean="0"/>
              <a:t>4/27/25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3D7662-BBDF-FC1B-2548-FB9E1A96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A83042-A178-4B09-86EE-0757648C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BA1F-B616-6C4B-9129-6916A4EF6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76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7457-0BBF-EB60-F2BA-E9E8A6AAA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695F39-BF86-4E1B-7465-42A65DA07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7545-13A3-C146-A4A2-0AFEFDFBFCB6}" type="datetimeFigureOut">
              <a:rPr lang="en-US" smtClean="0"/>
              <a:t>4/27/25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BDFF5-8119-BA11-29F4-38904A77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D729E-D1D6-50D0-6F9E-9347659F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BA1F-B616-6C4B-9129-6916A4EF6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8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DEF631-58BF-4451-82B1-9E816C37B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7545-13A3-C146-A4A2-0AFEFDFBFCB6}" type="datetimeFigureOut">
              <a:rPr lang="en-US" smtClean="0"/>
              <a:t>4/27/25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ABFFE-5320-D1DF-6647-471EC6FA8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5CADE-ACC0-08F2-1F35-FCF1EA14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BA1F-B616-6C4B-9129-6916A4EF6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0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3C904-5F00-B0FD-A5AD-4DA2D9A98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FF333-FA6A-C65C-608F-AC7A4DB7B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5C95D-280A-64C4-1852-19D19F11B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9B445-4F2B-D055-DA1C-4287A899E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7545-13A3-C146-A4A2-0AFEFDFBFCB6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12F1F-3CBB-7A3C-2833-B6FDEED1E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41515-B92F-7C05-B1E8-800D6C542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BA1F-B616-6C4B-9129-6916A4EF6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1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49E32-92B3-81C7-15A6-57BABA1E1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D940F6-73E5-0C22-4E78-2C7BEDDDF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60F77-6375-4B72-4B5A-DDFE07244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A4C74-A3E2-9FEC-5D4E-1F3B0B57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7545-13A3-C146-A4A2-0AFEFDFBFCB6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2CE27-D3BE-C9C2-7DC0-1CE2E895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54EE1-3670-CB3B-B6BF-3D84C119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BA1F-B616-6C4B-9129-6916A4EF6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34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7029C5-91C0-3E28-4249-8FB97406A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3E1B9-DDB6-886C-DD3C-4D1DAD7A5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6E39E-F3A8-3E68-A582-030034610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B47545-13A3-C146-A4A2-0AFEFDFBFCB6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1546A-7129-11FB-94D0-4B8FCB9A1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1ABCB-9091-9F22-499A-A78F0AA10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ABBA1F-B616-6C4B-9129-6916A4EF6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9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Rectangle 235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Freeform: Shape 243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Freeform: Shape 245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4F16-139E-9F9B-BCAA-077B7C3DC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Data Wrangling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E98CC-0C63-5D10-ADC5-89B077EF2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6270" y="4142096"/>
            <a:ext cx="5338511" cy="105514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Michael Roper</a:t>
            </a:r>
          </a:p>
        </p:txBody>
      </p:sp>
      <p:sp>
        <p:nvSpPr>
          <p:cNvPr id="248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50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52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9" name="Oval 258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5" name="Freeform: Shape 264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200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58305F-546D-0DD0-F01E-7BB1AF52B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Project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B6212F-72EF-8867-7B47-43DEC7B116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345650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896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96DC2F-6E03-E115-E6F9-C4D241E4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Research Questions &amp; Hypotheses</a:t>
            </a:r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8E116-B99C-1EE0-721E-5A21D3693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chemeClr val="bg1"/>
                </a:solidFill>
              </a:rPr>
              <a:t>1.  Correlation Between Ratings and Earnings: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/>
                </a:solidFill>
              </a:rPr>
              <a:t>     Question:* Is there a significant correlation between IMDb scores and box office gross?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/>
                </a:solidFill>
              </a:rPr>
              <a:t>     Hypothesis:* Higher ratings correlate positively with higher earnings.</a:t>
            </a:r>
          </a:p>
          <a:p>
            <a:pPr marL="0" indent="0">
              <a:buNone/>
            </a:pPr>
            <a:endParaRPr lang="en-US" sz="13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300" dirty="0">
                <a:solidFill>
                  <a:schemeClr val="bg1"/>
                </a:solidFill>
              </a:rPr>
              <a:t>2.  Genre Impact on Success: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/>
                </a:solidFill>
              </a:rPr>
              <a:t>    Question: Which genres are associated with the highest earnings and/or ratings?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/>
                </a:solidFill>
              </a:rPr>
              <a:t>    Hypothesis: Action/Adventure genres dominate earnings; Dramas may have higher average ratings.</a:t>
            </a:r>
          </a:p>
          <a:p>
            <a:pPr marL="0" indent="0">
              <a:buNone/>
            </a:pPr>
            <a:endParaRPr lang="en-US" sz="13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300" dirty="0">
                <a:solidFill>
                  <a:schemeClr val="bg1"/>
                </a:solidFill>
              </a:rPr>
              <a:t>3.  Temporal Trends (Future Work):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/>
                </a:solidFill>
              </a:rPr>
              <a:t>    Question: Has the relationship between acclaim and success changed over time?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/>
                </a:solidFill>
              </a:rPr>
              <a:t>    Hypothesis: Potential strengthening of the link for recent franchise films.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983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865C4-9010-49A6-D1BC-E48D8A92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 Exploration: Key Variables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8F60A-8BE7-7611-6D5E-DF334FA58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68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CEC1-61D8-5CD8-387C-5A32F36B8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 Data Exploration: Rating vs. Gross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B5AA2-62CA-D87D-48C4-05A08F815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8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7C77-169A-9FCA-C19B-8559763DF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 Data Exploration: Genre Insights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F182B-EA75-C37E-3627-D12BFFC9D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67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72FB5-11C8-D0B8-9EFE-1EAE2030F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 Example: Rating vs. 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43C59-E206-E09F-5D49-D1276FCA1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29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9A3-D057-C484-2E3C-AFFBCE29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Machine Learning Check-in: Linear Regression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441A2-1018-068F-72D2-697BE9FC4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39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F7F0-BE39-B8EC-1582-1E5CF426D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Roadmap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96981-CE3D-F21B-7598-09DF2C38D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Explore additional features (Runtime, Certificate if available/useful).</a:t>
            </a:r>
          </a:p>
          <a:p>
            <a:pPr marL="0" indent="0">
              <a:buNone/>
            </a:pPr>
            <a:r>
              <a:rPr lang="en-US" dirty="0"/>
              <a:t>2. Build More Complex Models (Multiple Regression including Genre, Year, etc.).</a:t>
            </a:r>
          </a:p>
          <a:p>
            <a:pPr marL="0" indent="0">
              <a:buNone/>
            </a:pPr>
            <a:r>
              <a:rPr lang="en-US" dirty="0"/>
              <a:t>3. Further investigate outliers and their influence.</a:t>
            </a:r>
          </a:p>
          <a:p>
            <a:pPr marL="0" indent="0">
              <a:buNone/>
            </a:pPr>
            <a:r>
              <a:rPr lang="en-US" dirty="0"/>
              <a:t>4. Finalize analysis, visualizations, and reporting.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20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295</Words>
  <Application>Microsoft Macintosh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Data Wrangling Project</vt:lpstr>
      <vt:lpstr>Project Overview</vt:lpstr>
      <vt:lpstr>Research Questions &amp; Hypotheses </vt:lpstr>
      <vt:lpstr>Initial Data Exploration: Key Variables </vt:lpstr>
      <vt:lpstr>Initial Data Exploration: Rating vs. Gross </vt:lpstr>
      <vt:lpstr>Initial Data Exploration: Genre Insights </vt:lpstr>
      <vt:lpstr>Hypothesis Test Example: Rating vs. Earnings</vt:lpstr>
      <vt:lpstr>Machine Learning Check-in: Linear Regression </vt:lpstr>
      <vt:lpstr>Challenges &amp; Roadmap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Roper, Michael W</dc:creator>
  <cp:lastModifiedBy>Roper, Michael W</cp:lastModifiedBy>
  <cp:revision>1</cp:revision>
  <dcterms:created xsi:type="dcterms:W3CDTF">2025-04-28T03:41:34Z</dcterms:created>
  <dcterms:modified xsi:type="dcterms:W3CDTF">2025-04-28T18:49:22Z</dcterms:modified>
</cp:coreProperties>
</file>