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9260800" cy="38404800"/>
  <p:notesSz cx="6858000" cy="9144000"/>
  <p:defaultTextStyle>
    <a:defPPr>
      <a:defRPr lang="en-US"/>
    </a:defPPr>
    <a:lvl1pPr marL="0" algn="l" defTabSz="3247949" rtl="0" eaLnBrk="1" latinLnBrk="0" hangingPunct="1">
      <a:defRPr sz="6394" kern="1200">
        <a:solidFill>
          <a:schemeClr val="tx1"/>
        </a:solidFill>
        <a:latin typeface="+mn-lt"/>
        <a:ea typeface="+mn-ea"/>
        <a:cs typeface="+mn-cs"/>
      </a:defRPr>
    </a:lvl1pPr>
    <a:lvl2pPr marL="1623974" algn="l" defTabSz="3247949" rtl="0" eaLnBrk="1" latinLnBrk="0" hangingPunct="1">
      <a:defRPr sz="6394" kern="1200">
        <a:solidFill>
          <a:schemeClr val="tx1"/>
        </a:solidFill>
        <a:latin typeface="+mn-lt"/>
        <a:ea typeface="+mn-ea"/>
        <a:cs typeface="+mn-cs"/>
      </a:defRPr>
    </a:lvl2pPr>
    <a:lvl3pPr marL="3247949" algn="l" defTabSz="3247949" rtl="0" eaLnBrk="1" latinLnBrk="0" hangingPunct="1">
      <a:defRPr sz="6394" kern="1200">
        <a:solidFill>
          <a:schemeClr val="tx1"/>
        </a:solidFill>
        <a:latin typeface="+mn-lt"/>
        <a:ea typeface="+mn-ea"/>
        <a:cs typeface="+mn-cs"/>
      </a:defRPr>
    </a:lvl3pPr>
    <a:lvl4pPr marL="4871923" algn="l" defTabSz="3247949" rtl="0" eaLnBrk="1" latinLnBrk="0" hangingPunct="1">
      <a:defRPr sz="6394" kern="1200">
        <a:solidFill>
          <a:schemeClr val="tx1"/>
        </a:solidFill>
        <a:latin typeface="+mn-lt"/>
        <a:ea typeface="+mn-ea"/>
        <a:cs typeface="+mn-cs"/>
      </a:defRPr>
    </a:lvl4pPr>
    <a:lvl5pPr marL="6495898" algn="l" defTabSz="3247949" rtl="0" eaLnBrk="1" latinLnBrk="0" hangingPunct="1">
      <a:defRPr sz="6394" kern="1200">
        <a:solidFill>
          <a:schemeClr val="tx1"/>
        </a:solidFill>
        <a:latin typeface="+mn-lt"/>
        <a:ea typeface="+mn-ea"/>
        <a:cs typeface="+mn-cs"/>
      </a:defRPr>
    </a:lvl5pPr>
    <a:lvl6pPr marL="8119872" algn="l" defTabSz="3247949" rtl="0" eaLnBrk="1" latinLnBrk="0" hangingPunct="1">
      <a:defRPr sz="6394" kern="1200">
        <a:solidFill>
          <a:schemeClr val="tx1"/>
        </a:solidFill>
        <a:latin typeface="+mn-lt"/>
        <a:ea typeface="+mn-ea"/>
        <a:cs typeface="+mn-cs"/>
      </a:defRPr>
    </a:lvl6pPr>
    <a:lvl7pPr marL="9743846" algn="l" defTabSz="3247949" rtl="0" eaLnBrk="1" latinLnBrk="0" hangingPunct="1">
      <a:defRPr sz="6394" kern="1200">
        <a:solidFill>
          <a:schemeClr val="tx1"/>
        </a:solidFill>
        <a:latin typeface="+mn-lt"/>
        <a:ea typeface="+mn-ea"/>
        <a:cs typeface="+mn-cs"/>
      </a:defRPr>
    </a:lvl7pPr>
    <a:lvl8pPr marL="11367821" algn="l" defTabSz="3247949" rtl="0" eaLnBrk="1" latinLnBrk="0" hangingPunct="1">
      <a:defRPr sz="6394" kern="1200">
        <a:solidFill>
          <a:schemeClr val="tx1"/>
        </a:solidFill>
        <a:latin typeface="+mn-lt"/>
        <a:ea typeface="+mn-ea"/>
        <a:cs typeface="+mn-cs"/>
      </a:defRPr>
    </a:lvl8pPr>
    <a:lvl9pPr marL="12991795" algn="l" defTabSz="3247949" rtl="0" eaLnBrk="1" latinLnBrk="0" hangingPunct="1">
      <a:defRPr sz="639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5B7"/>
    <a:srgbClr val="A2CCE4"/>
    <a:srgbClr val="AEDF84"/>
    <a:srgbClr val="363C74"/>
    <a:srgbClr val="D7A900"/>
    <a:srgbClr val="D79BD5"/>
    <a:srgbClr val="3927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45" autoAdjust="0"/>
    <p:restoredTop sz="94660"/>
  </p:normalViewPr>
  <p:slideViewPr>
    <p:cSldViewPr snapToGrid="0">
      <p:cViewPr varScale="1">
        <p:scale>
          <a:sx n="19" d="100"/>
          <a:sy n="19" d="100"/>
        </p:scale>
        <p:origin x="285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0362C-8F9D-4D18-B5E0-3904E68B3E78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2663" y="1143000"/>
            <a:ext cx="2352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BDAE1-E600-4D54-AF97-F4BE73391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247949" rtl="0" eaLnBrk="1" latinLnBrk="0" hangingPunct="1">
      <a:defRPr sz="4262" kern="1200">
        <a:solidFill>
          <a:schemeClr val="tx1"/>
        </a:solidFill>
        <a:latin typeface="+mn-lt"/>
        <a:ea typeface="+mn-ea"/>
        <a:cs typeface="+mn-cs"/>
      </a:defRPr>
    </a:lvl1pPr>
    <a:lvl2pPr marL="1623974" algn="l" defTabSz="3247949" rtl="0" eaLnBrk="1" latinLnBrk="0" hangingPunct="1">
      <a:defRPr sz="4262" kern="1200">
        <a:solidFill>
          <a:schemeClr val="tx1"/>
        </a:solidFill>
        <a:latin typeface="+mn-lt"/>
        <a:ea typeface="+mn-ea"/>
        <a:cs typeface="+mn-cs"/>
      </a:defRPr>
    </a:lvl2pPr>
    <a:lvl3pPr marL="3247949" algn="l" defTabSz="3247949" rtl="0" eaLnBrk="1" latinLnBrk="0" hangingPunct="1">
      <a:defRPr sz="4262" kern="1200">
        <a:solidFill>
          <a:schemeClr val="tx1"/>
        </a:solidFill>
        <a:latin typeface="+mn-lt"/>
        <a:ea typeface="+mn-ea"/>
        <a:cs typeface="+mn-cs"/>
      </a:defRPr>
    </a:lvl3pPr>
    <a:lvl4pPr marL="4871923" algn="l" defTabSz="3247949" rtl="0" eaLnBrk="1" latinLnBrk="0" hangingPunct="1">
      <a:defRPr sz="4262" kern="1200">
        <a:solidFill>
          <a:schemeClr val="tx1"/>
        </a:solidFill>
        <a:latin typeface="+mn-lt"/>
        <a:ea typeface="+mn-ea"/>
        <a:cs typeface="+mn-cs"/>
      </a:defRPr>
    </a:lvl4pPr>
    <a:lvl5pPr marL="6495898" algn="l" defTabSz="3247949" rtl="0" eaLnBrk="1" latinLnBrk="0" hangingPunct="1">
      <a:defRPr sz="4262" kern="1200">
        <a:solidFill>
          <a:schemeClr val="tx1"/>
        </a:solidFill>
        <a:latin typeface="+mn-lt"/>
        <a:ea typeface="+mn-ea"/>
        <a:cs typeface="+mn-cs"/>
      </a:defRPr>
    </a:lvl5pPr>
    <a:lvl6pPr marL="8119872" algn="l" defTabSz="3247949" rtl="0" eaLnBrk="1" latinLnBrk="0" hangingPunct="1">
      <a:defRPr sz="4262" kern="1200">
        <a:solidFill>
          <a:schemeClr val="tx1"/>
        </a:solidFill>
        <a:latin typeface="+mn-lt"/>
        <a:ea typeface="+mn-ea"/>
        <a:cs typeface="+mn-cs"/>
      </a:defRPr>
    </a:lvl6pPr>
    <a:lvl7pPr marL="9743846" algn="l" defTabSz="3247949" rtl="0" eaLnBrk="1" latinLnBrk="0" hangingPunct="1">
      <a:defRPr sz="4262" kern="1200">
        <a:solidFill>
          <a:schemeClr val="tx1"/>
        </a:solidFill>
        <a:latin typeface="+mn-lt"/>
        <a:ea typeface="+mn-ea"/>
        <a:cs typeface="+mn-cs"/>
      </a:defRPr>
    </a:lvl7pPr>
    <a:lvl8pPr marL="11367821" algn="l" defTabSz="3247949" rtl="0" eaLnBrk="1" latinLnBrk="0" hangingPunct="1">
      <a:defRPr sz="4262" kern="1200">
        <a:solidFill>
          <a:schemeClr val="tx1"/>
        </a:solidFill>
        <a:latin typeface="+mn-lt"/>
        <a:ea typeface="+mn-ea"/>
        <a:cs typeface="+mn-cs"/>
      </a:defRPr>
    </a:lvl8pPr>
    <a:lvl9pPr marL="12991795" algn="l" defTabSz="3247949" rtl="0" eaLnBrk="1" latinLnBrk="0" hangingPunct="1">
      <a:defRPr sz="42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DAE1-E600-4D54-AF97-F4BE73391A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5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6285233"/>
            <a:ext cx="24871680" cy="1337056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20171413"/>
            <a:ext cx="21945600" cy="9272267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4B96-F8B1-4A3F-BA55-6ED3BDBD55E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29BC-7880-4FEA-BC1E-F7326591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1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4B96-F8B1-4A3F-BA55-6ED3BDBD55E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29BC-7880-4FEA-BC1E-F7326591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0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2" y="2044700"/>
            <a:ext cx="6309360" cy="325462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2" y="2044700"/>
            <a:ext cx="18562320" cy="325462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4B96-F8B1-4A3F-BA55-6ED3BDBD55E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29BC-7880-4FEA-BC1E-F7326591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4B96-F8B1-4A3F-BA55-6ED3BDBD55E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29BC-7880-4FEA-BC1E-F7326591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4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2" y="9574541"/>
            <a:ext cx="25237440" cy="15975327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2" y="25701001"/>
            <a:ext cx="25237440" cy="8401047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4B96-F8B1-4A3F-BA55-6ED3BDBD55E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29BC-7880-4FEA-BC1E-F7326591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8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10223500"/>
            <a:ext cx="12435840" cy="243674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10223500"/>
            <a:ext cx="12435840" cy="243674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4B96-F8B1-4A3F-BA55-6ED3BDBD55E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29BC-7880-4FEA-BC1E-F7326591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7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044708"/>
            <a:ext cx="25237440" cy="74231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4" y="9414513"/>
            <a:ext cx="12378688" cy="461390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4" y="14028420"/>
            <a:ext cx="12378688" cy="20633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2" y="9414513"/>
            <a:ext cx="12439651" cy="461390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2" y="14028420"/>
            <a:ext cx="12439651" cy="20633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4B96-F8B1-4A3F-BA55-6ED3BDBD55E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29BC-7880-4FEA-BC1E-F7326591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0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4B96-F8B1-4A3F-BA55-6ED3BDBD55E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29BC-7880-4FEA-BC1E-F7326591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1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4B96-F8B1-4A3F-BA55-6ED3BDBD55E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29BC-7880-4FEA-BC1E-F7326591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1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560320"/>
            <a:ext cx="9437370" cy="896112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5529588"/>
            <a:ext cx="14813280" cy="272923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1521440"/>
            <a:ext cx="9437370" cy="21344893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4B96-F8B1-4A3F-BA55-6ED3BDBD55E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29BC-7880-4FEA-BC1E-F7326591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0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560320"/>
            <a:ext cx="9437370" cy="896112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5529588"/>
            <a:ext cx="14813280" cy="272923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1521440"/>
            <a:ext cx="9437370" cy="21344893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4B96-F8B1-4A3F-BA55-6ED3BDBD55E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29BC-7880-4FEA-BC1E-F7326591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9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2044708"/>
            <a:ext cx="2523744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10223500"/>
            <a:ext cx="2523744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35595568"/>
            <a:ext cx="65836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D4B96-F8B1-4A3F-BA55-6ED3BDBD55E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35595568"/>
            <a:ext cx="98755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35595568"/>
            <a:ext cx="65836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29BC-7880-4FEA-BC1E-F7326591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3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9.emf"/><Relationship Id="rId7" Type="http://schemas.openxmlformats.org/officeDocument/2006/relationships/image" Target="../media/image2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5" Type="http://schemas.openxmlformats.org/officeDocument/2006/relationships/image" Target="../media/image6.emf"/><Relationship Id="rId23" Type="http://schemas.openxmlformats.org/officeDocument/2006/relationships/image" Target="../media/image10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9260800" cy="3657600"/>
          </a:xfrm>
          <a:prstGeom prst="rect">
            <a:avLst/>
          </a:prstGeom>
          <a:solidFill>
            <a:srgbClr val="0075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latin typeface="+mj-lt"/>
              </a:rPr>
              <a:t>Recognize My Face</a:t>
            </a:r>
          </a:p>
          <a:p>
            <a:pPr algn="ctr"/>
            <a:r>
              <a:rPr lang="en-US" sz="4800" dirty="0" smtClean="0">
                <a:latin typeface="+mj-lt"/>
              </a:rPr>
              <a:t>CSE546: Machine Learning</a:t>
            </a:r>
            <a:endParaRPr lang="en-US" sz="4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657600"/>
            <a:ext cx="29260800" cy="228600"/>
          </a:xfrm>
          <a:prstGeom prst="rect">
            <a:avLst/>
          </a:prstGeom>
          <a:solidFill>
            <a:srgbClr val="AED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7490400"/>
            <a:ext cx="29260800" cy="914400"/>
          </a:xfrm>
          <a:prstGeom prst="rect">
            <a:avLst/>
          </a:prstGeom>
          <a:solidFill>
            <a:srgbClr val="0075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53099" y="3977508"/>
            <a:ext cx="16154614" cy="206210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400" b="1" dirty="0" smtClean="0">
                <a:latin typeface="+mj-lt"/>
              </a:rPr>
              <a:t>Durmus U. Karatay, Matthias W. Smith</a:t>
            </a:r>
          </a:p>
          <a:p>
            <a:pPr algn="ctr"/>
            <a:r>
              <a:rPr lang="en-US" sz="6400" i="1" dirty="0" smtClean="0">
                <a:latin typeface="+mj-lt"/>
              </a:rPr>
              <a:t>Department of Physics, University of Washington</a:t>
            </a:r>
            <a:endParaRPr lang="en-US" sz="6400" i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3504" y="6197600"/>
            <a:ext cx="13716000" cy="3970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200" dirty="0" smtClean="0"/>
              <a:t>In this work we explore a well-known approach for facial recognition using Principal Component Analysis (PCA). PCA is generally used for dimensionality reduction. It projects images onto eigenspace. Face-space has the information of the variation among the training images. The eigenvectors of this face-space are referred to as eigenfaces</a:t>
            </a:r>
            <a:r>
              <a:rPr lang="en-US" sz="4200" baseline="30000" dirty="0" smtClean="0"/>
              <a:t>1</a:t>
            </a:r>
            <a:r>
              <a:rPr lang="en-US" sz="4200" dirty="0" smtClean="0"/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932152" y="6197600"/>
            <a:ext cx="1371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200" dirty="0" smtClean="0"/>
              <a:t>We train our algorithm on the training set, which corresponds to 60% of our dataset, and we choose classifiers for different features by running our algorithm on the validation set, 15% of our dataset. After choosing the best performing classifiers on the validation set, we run it on the test set.</a:t>
            </a:r>
            <a:endParaRPr lang="en-US" sz="4200" dirty="0"/>
          </a:p>
        </p:txBody>
      </p:sp>
      <p:sp>
        <p:nvSpPr>
          <p:cNvPr id="17" name="Rectangle 16"/>
          <p:cNvSpPr/>
          <p:nvPr/>
        </p:nvSpPr>
        <p:spPr>
          <a:xfrm>
            <a:off x="603504" y="21751388"/>
            <a:ext cx="13716000" cy="39319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200" dirty="0" smtClean="0"/>
              <a:t>We try to identify different sets of image features by calculating the projections of eigenfaces onto the images. Then, we use different classifiers to differentiate among features: person, orientation, mood and eyewear. We have studied 5 different classifiers, namely, nearest neighbor, 3NN, GMM, LDA and SVM</a:t>
            </a:r>
            <a:r>
              <a:rPr lang="en-US" sz="4200" baseline="30000" dirty="0" smtClean="0"/>
              <a:t>2, 3</a:t>
            </a:r>
            <a:r>
              <a:rPr lang="en-US" sz="4200" dirty="0" smtClean="0"/>
              <a:t>.</a:t>
            </a:r>
            <a:endParaRPr lang="en-US" sz="42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603504" y="18369735"/>
            <a:ext cx="1371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200" dirty="0" smtClean="0"/>
              <a:t>The dataset that we used for this study can be downloaded online</a:t>
            </a:r>
            <a:r>
              <a:rPr lang="en-US" sz="4200" baseline="30000" dirty="0"/>
              <a:t>*</a:t>
            </a:r>
            <a:r>
              <a:rPr lang="en-US" sz="4200" dirty="0" smtClean="0"/>
              <a:t>. The data consists of about 2000 images containing four different characteristic features: person, orientation, mood and eyewear.  Also, the dataset comes with three different resolutions.</a:t>
            </a:r>
            <a:endParaRPr lang="en-US" sz="4200" dirty="0" smtClean="0"/>
          </a:p>
        </p:txBody>
      </p:sp>
      <p:grpSp>
        <p:nvGrpSpPr>
          <p:cNvPr id="31" name="Group 30"/>
          <p:cNvGrpSpPr/>
          <p:nvPr/>
        </p:nvGrpSpPr>
        <p:grpSpPr>
          <a:xfrm>
            <a:off x="914400" y="25632508"/>
            <a:ext cx="13716000" cy="11697009"/>
            <a:chOff x="14932152" y="6313814"/>
            <a:chExt cx="13716000" cy="11697009"/>
          </a:xfrm>
        </p:grpSpPr>
        <p:sp>
          <p:nvSpPr>
            <p:cNvPr id="14" name="TextBox 13"/>
            <p:cNvSpPr txBox="1"/>
            <p:nvPr/>
          </p:nvSpPr>
          <p:spPr>
            <a:xfrm>
              <a:off x="14932152" y="16810494"/>
              <a:ext cx="13716000" cy="1200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Fig 2: Success rate of different classifiers for classifying different features: (a) person, (b) orientation, (c) mood and (d) eyewear.</a:t>
              </a:r>
              <a:endParaRPr lang="en-US" sz="36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4932152" y="6313814"/>
              <a:ext cx="13716000" cy="10300794"/>
              <a:chOff x="15328232" y="7587156"/>
              <a:chExt cx="13716000" cy="10300794"/>
            </a:xfrm>
          </p:grpSpPr>
          <p:graphicFrame>
            <p:nvGraphicFramePr>
              <p:cNvPr id="22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8086701"/>
                  </p:ext>
                </p:extLst>
              </p:nvPr>
            </p:nvGraphicFramePr>
            <p:xfrm>
              <a:off x="22186232" y="7587156"/>
              <a:ext cx="6858000" cy="5143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7" name="Acrobat Document" r:id="rId4" imgW="10972800" imgH="8229600" progId="AcroExch.Document.11">
                      <p:embed/>
                    </p:oleObj>
                  </mc:Choice>
                  <mc:Fallback>
                    <p:oleObj name="Acrobat Document" r:id="rId4" imgW="10972800" imgH="8229600" progId="AcroExch.Document.11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2186232" y="7587156"/>
                            <a:ext cx="6858000" cy="5143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9583358"/>
                  </p:ext>
                </p:extLst>
              </p:nvPr>
            </p:nvGraphicFramePr>
            <p:xfrm>
              <a:off x="15328232" y="12744450"/>
              <a:ext cx="6858000" cy="5143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8" name="Acrobat Document" r:id="rId6" imgW="10972800" imgH="8229600" progId="AcroExch.Document.11">
                      <p:embed/>
                    </p:oleObj>
                  </mc:Choice>
                  <mc:Fallback>
                    <p:oleObj name="Acrobat Document" r:id="rId6" imgW="10972800" imgH="8229600" progId="AcroExch.Document.11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15328232" y="12744450"/>
                            <a:ext cx="6858000" cy="5143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89706023"/>
                  </p:ext>
                </p:extLst>
              </p:nvPr>
            </p:nvGraphicFramePr>
            <p:xfrm>
              <a:off x="15328232" y="7587156"/>
              <a:ext cx="6858000" cy="5143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9" name="Acrobat Document" r:id="rId8" imgW="10972800" imgH="8229600" progId="AcroExch.Document.11">
                      <p:embed/>
                    </p:oleObj>
                  </mc:Choice>
                  <mc:Fallback>
                    <p:oleObj name="Acrobat Document" r:id="rId8" imgW="10972800" imgH="8229600" progId="AcroExch.Document.11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5328232" y="7587156"/>
                            <a:ext cx="6858000" cy="5143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67855230"/>
                  </p:ext>
                </p:extLst>
              </p:nvPr>
            </p:nvGraphicFramePr>
            <p:xfrm>
              <a:off x="22186232" y="12744450"/>
              <a:ext cx="6858000" cy="5143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0" name="Acrobat Document" r:id="rId10" imgW="10972800" imgH="8229600" progId="AcroExch.Document.11">
                      <p:embed/>
                    </p:oleObj>
                  </mc:Choice>
                  <mc:Fallback>
                    <p:oleObj name="Acrobat Document" r:id="rId10" imgW="10972800" imgH="8229600" progId="AcroExch.Document.11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22186232" y="12744450"/>
                            <a:ext cx="6858000" cy="5143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" name="Rectangle 26"/>
            <p:cNvSpPr/>
            <p:nvPr/>
          </p:nvSpPr>
          <p:spPr>
            <a:xfrm>
              <a:off x="14932152" y="6746750"/>
              <a:ext cx="74090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smtClean="0"/>
                <a:t>(a)</a:t>
              </a:r>
              <a:endParaRPr lang="en-US" sz="40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790152" y="6757321"/>
              <a:ext cx="76495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smtClean="0"/>
                <a:t>(b)</a:t>
              </a:r>
              <a:endParaRPr lang="en-US" sz="4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932152" y="11878009"/>
              <a:ext cx="71205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smtClean="0"/>
                <a:t>(c)</a:t>
              </a:r>
              <a:endParaRPr lang="en-US" sz="4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790152" y="11878009"/>
              <a:ext cx="76495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smtClean="0"/>
                <a:t>(d)</a:t>
              </a:r>
              <a:endParaRPr lang="en-US" sz="40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03504" y="10141363"/>
            <a:ext cx="13716000" cy="8006106"/>
            <a:chOff x="603504" y="10598563"/>
            <a:chExt cx="13716000" cy="8006106"/>
          </a:xfrm>
        </p:grpSpPr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495097"/>
                </p:ext>
              </p:extLst>
            </p:nvPr>
          </p:nvGraphicFramePr>
          <p:xfrm>
            <a:off x="603504" y="10598563"/>
            <a:ext cx="13716000" cy="731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Acrobat Document" r:id="rId12" imgW="10286821" imgH="5486161" progId="AcroExch.Document.11">
                    <p:embed/>
                  </p:oleObj>
                </mc:Choice>
                <mc:Fallback>
                  <p:oleObj name="Acrobat Document" r:id="rId12" imgW="10286821" imgH="5486161" progId="AcroExch.Document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03504" y="10598563"/>
                          <a:ext cx="13716000" cy="731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603504" y="17958338"/>
              <a:ext cx="137160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Fig 1: The most significant 18 eigenfaces for the hi-res dataset.</a:t>
              </a:r>
              <a:endParaRPr lang="en-US" sz="36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932152" y="9420605"/>
            <a:ext cx="13716000" cy="8538042"/>
            <a:chOff x="14932152" y="9420605"/>
            <a:chExt cx="13716000" cy="8538042"/>
          </a:xfrm>
        </p:grpSpPr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3341447"/>
                </p:ext>
              </p:extLst>
            </p:nvPr>
          </p:nvGraphicFramePr>
          <p:xfrm>
            <a:off x="16303752" y="9420605"/>
            <a:ext cx="10972800" cy="822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Acrobat Document" r:id="rId14" imgW="10972800" imgH="8229600" progId="AcroExch.Document.11">
                    <p:embed/>
                  </p:oleObj>
                </mc:Choice>
                <mc:Fallback>
                  <p:oleObj name="Acrobat Document" r:id="rId14" imgW="10972800" imgH="8229600" progId="AcroExch.Document.11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6303752" y="9420605"/>
                          <a:ext cx="10972800" cy="8229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TextBox 35"/>
            <p:cNvSpPr txBox="1"/>
            <p:nvPr/>
          </p:nvSpPr>
          <p:spPr>
            <a:xfrm>
              <a:off x="14932152" y="17312316"/>
              <a:ext cx="137160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Fig 3: The best performing classifiers on the test set.</a:t>
              </a:r>
              <a:endParaRPr lang="en-US" sz="36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4932152" y="21121987"/>
            <a:ext cx="13716000" cy="10504754"/>
            <a:chOff x="14932152" y="18901475"/>
            <a:chExt cx="13716000" cy="10504754"/>
          </a:xfrm>
        </p:grpSpPr>
        <p:grpSp>
          <p:nvGrpSpPr>
            <p:cNvPr id="43" name="Group 42"/>
            <p:cNvGrpSpPr/>
            <p:nvPr/>
          </p:nvGrpSpPr>
          <p:grpSpPr>
            <a:xfrm>
              <a:off x="14932152" y="18901475"/>
              <a:ext cx="13716000" cy="10504754"/>
              <a:chOff x="14932152" y="18901475"/>
              <a:chExt cx="13716000" cy="10504754"/>
            </a:xfrm>
          </p:grpSpPr>
          <p:graphicFrame>
            <p:nvGraphicFramePr>
              <p:cNvPr id="38" name="Object 3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436399"/>
                  </p:ext>
                </p:extLst>
              </p:nvPr>
            </p:nvGraphicFramePr>
            <p:xfrm>
              <a:off x="14932152" y="18901475"/>
              <a:ext cx="6858000" cy="4572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3" name="Acrobat Document" r:id="rId16" imgW="8229600" imgH="5486161" progId="AcroExch.Document.11">
                      <p:embed/>
                    </p:oleObj>
                  </mc:Choice>
                  <mc:Fallback>
                    <p:oleObj name="Acrobat Document" r:id="rId16" imgW="8229600" imgH="5486161" progId="AcroExch.Document.11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14932152" y="18901475"/>
                            <a:ext cx="6858000" cy="4572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Object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97382579"/>
                  </p:ext>
                </p:extLst>
              </p:nvPr>
            </p:nvGraphicFramePr>
            <p:xfrm>
              <a:off x="21790152" y="18901475"/>
              <a:ext cx="6858000" cy="4572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4" name="Acrobat Document" r:id="rId18" imgW="8229600" imgH="5486161" progId="AcroExch.Document.11">
                      <p:embed/>
                    </p:oleObj>
                  </mc:Choice>
                  <mc:Fallback>
                    <p:oleObj name="Acrobat Document" r:id="rId18" imgW="8229600" imgH="5486161" progId="AcroExch.Document.11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21790152" y="18901475"/>
                            <a:ext cx="6858000" cy="4572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Object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293536"/>
                  </p:ext>
                </p:extLst>
              </p:nvPr>
            </p:nvGraphicFramePr>
            <p:xfrm>
              <a:off x="14932152" y="23742260"/>
              <a:ext cx="6858000" cy="4572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5" name="Acrobat Document" r:id="rId20" imgW="8229600" imgH="5486161" progId="AcroExch.Document.11">
                      <p:embed/>
                    </p:oleObj>
                  </mc:Choice>
                  <mc:Fallback>
                    <p:oleObj name="Acrobat Document" r:id="rId20" imgW="8229600" imgH="5486161" progId="AcroExch.Document.11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14932152" y="23742260"/>
                            <a:ext cx="6858000" cy="4572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Object 4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55968704"/>
                  </p:ext>
                </p:extLst>
              </p:nvPr>
            </p:nvGraphicFramePr>
            <p:xfrm>
              <a:off x="21790152" y="23742260"/>
              <a:ext cx="6858000" cy="4572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6" name="Acrobat Document" r:id="rId22" imgW="8229600" imgH="5486161" progId="AcroExch.Document.11">
                      <p:embed/>
                    </p:oleObj>
                  </mc:Choice>
                  <mc:Fallback>
                    <p:oleObj name="Acrobat Document" r:id="rId22" imgW="8229600" imgH="5486161" progId="AcroExch.Document.11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21790152" y="23742260"/>
                            <a:ext cx="6858000" cy="4572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" name="TextBox 41"/>
              <p:cNvSpPr txBox="1"/>
              <p:nvPr/>
            </p:nvSpPr>
            <p:spPr>
              <a:xfrm>
                <a:off x="14932152" y="28205900"/>
                <a:ext cx="13716000" cy="12003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Fig 4: Scatter plots for the most two significant eigenfaces: </a:t>
                </a:r>
                <a:r>
                  <a:rPr lang="en-US" sz="3600" dirty="0" smtClean="0"/>
                  <a:t>(a) person, (b) orientation, (c) mood and (d) eyewear.</a:t>
                </a:r>
                <a:endParaRPr lang="en-US" sz="3600" dirty="0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14932152" y="19245732"/>
              <a:ext cx="74090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smtClean="0"/>
                <a:t>(a)</a:t>
              </a:r>
              <a:endParaRPr lang="en-US" sz="4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1790152" y="19245732"/>
              <a:ext cx="76495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smtClean="0"/>
                <a:t>(b)</a:t>
              </a:r>
              <a:endParaRPr lang="en-US" sz="40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4963685" y="24062360"/>
              <a:ext cx="71205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smtClean="0"/>
                <a:t>(c)</a:t>
              </a:r>
              <a:endParaRPr lang="en-US" sz="4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1853530" y="24076089"/>
              <a:ext cx="76495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smtClean="0"/>
                <a:t>(d)</a:t>
              </a:r>
              <a:endParaRPr lang="en-US" sz="40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5302606" y="32009751"/>
            <a:ext cx="13716000" cy="50167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References:</a:t>
            </a:r>
          </a:p>
          <a:p>
            <a:r>
              <a:rPr lang="en-US" sz="3200" dirty="0"/>
              <a:t>1) Turk, Matthew and </a:t>
            </a:r>
            <a:r>
              <a:rPr lang="en-US" sz="3200" dirty="0" err="1"/>
              <a:t>Pentland</a:t>
            </a:r>
            <a:r>
              <a:rPr lang="en-US" sz="3200" dirty="0"/>
              <a:t>, Alex. Eigenfaces for recognition. </a:t>
            </a:r>
            <a:r>
              <a:rPr lang="en-US" sz="3200" dirty="0"/>
              <a:t>Journal of Cognitive </a:t>
            </a:r>
            <a:r>
              <a:rPr lang="en-US" sz="3200" dirty="0" smtClean="0"/>
              <a:t>Neuroscience, 3(1</a:t>
            </a:r>
            <a:r>
              <a:rPr lang="en-US" sz="3200" dirty="0"/>
              <a:t>):71–86, Jan 1991.</a:t>
            </a:r>
          </a:p>
          <a:p>
            <a:r>
              <a:rPr lang="en-US" sz="3200" dirty="0"/>
              <a:t>2) Murphy, Kevin P. Machine learning a probabilistic perspective. Cambridge, Mass: MIT Press, 2012.</a:t>
            </a:r>
          </a:p>
          <a:p>
            <a:r>
              <a:rPr lang="en-US" sz="3200" dirty="0" smtClean="0"/>
              <a:t>3) </a:t>
            </a:r>
            <a:r>
              <a:rPr lang="en-US" sz="3200" dirty="0" err="1" smtClean="0"/>
              <a:t>Pedregosa</a:t>
            </a:r>
            <a:r>
              <a:rPr lang="en-US" sz="3200" dirty="0"/>
              <a:t> et al. </a:t>
            </a:r>
            <a:r>
              <a:rPr lang="en-US" sz="3200" dirty="0" err="1"/>
              <a:t>Scikit</a:t>
            </a:r>
            <a:r>
              <a:rPr lang="en-US" sz="3200" dirty="0"/>
              <a:t>-learn: Machine Learning in Python. JMLR 12, pp. 2825-2830, 2011.</a:t>
            </a:r>
          </a:p>
          <a:p>
            <a:endParaRPr lang="en-US" sz="3200" dirty="0"/>
          </a:p>
          <a:p>
            <a:r>
              <a:rPr lang="en-US" sz="3200" dirty="0"/>
              <a:t>*http://www.cs.cmu.edu/afs/cs.cmu.edu/project/theo-8/faceimages/faces/</a:t>
            </a:r>
          </a:p>
          <a:p>
            <a:endParaRPr lang="en-US" sz="3200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14932152" y="18102882"/>
            <a:ext cx="1371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200" dirty="0" smtClean="0"/>
              <a:t>The scatter plots show clustering of the training dataset over most prominent two eigenfaces. It’s clear that it’s </a:t>
            </a:r>
            <a:r>
              <a:rPr lang="en-US" sz="4200" dirty="0" smtClean="0"/>
              <a:t>nearly impossible to determine mood, since there is more noise than correlation between the labels.</a:t>
            </a:r>
            <a:endParaRPr lang="en-US" sz="4200" dirty="0" smtClean="0"/>
          </a:p>
        </p:txBody>
      </p:sp>
    </p:spTree>
    <p:extLst>
      <p:ext uri="{BB962C8B-B14F-4D97-AF65-F5344CB8AC3E}">
        <p14:creationId xmlns:p14="http://schemas.microsoft.com/office/powerpoint/2010/main" val="429218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427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Adobe Acrobat Document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Durmus Ugur Karatay</dc:creator>
  <cp:lastModifiedBy>Durmus Ugur Karatay</cp:lastModifiedBy>
  <cp:revision>14</cp:revision>
  <dcterms:created xsi:type="dcterms:W3CDTF">2013-12-03T22:45:41Z</dcterms:created>
  <dcterms:modified xsi:type="dcterms:W3CDTF">2013-12-04T03:31:07Z</dcterms:modified>
</cp:coreProperties>
</file>