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56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ng, Feng" initials="FF" lastIdx="1" clrIdx="0">
    <p:extLst>
      <p:ext uri="{19B8F6BF-5375-455C-9EA6-DF929625EA0E}">
        <p15:presenceInfo xmlns:p15="http://schemas.microsoft.com/office/powerpoint/2012/main" userId="Feng, F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00"/>
    <a:srgbClr val="7F7F7F"/>
    <a:srgbClr val="FF3737"/>
    <a:srgbClr val="4B9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0" d="100"/>
          <a:sy n="80" d="100"/>
        </p:scale>
        <p:origin x="6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69DD-9D50-497E-8DAC-CCA0C3258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574FF-B54A-40DD-9600-281791821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5EA69-DF01-4A8E-BBBE-E0D6B6EA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FB6F-463D-4B9F-99A1-87D94398F43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8EFA3-85AB-4AAD-83AE-8D1301AE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B6F8-142D-42A4-AB5C-DF9C2B6D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57A1-F8BE-4FA8-9F6D-9FDA47E7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6D2F-5EE3-4C63-A301-5FFCC69A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81466-D5AD-41EC-BA34-78EE9F178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2D33-C1F9-4235-AE42-C06E139B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FB6F-463D-4B9F-99A1-87D94398F43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98A5-D8FF-4547-824E-17197035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8C3F-1247-44D2-ACD5-3E11A68D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57A1-F8BE-4FA8-9F6D-9FDA47E7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5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C94BD-8291-46E0-9166-62D186606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D1E35-560D-4143-AB9D-97C9D24F2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11A4-D001-48F0-86EB-FB4F0825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FB6F-463D-4B9F-99A1-87D94398F43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8DE5-498F-406C-BC21-5F609761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8A93-BC5E-40A8-9A06-AEF189CB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57A1-F8BE-4FA8-9F6D-9FDA47E7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D4DD-AB3A-44EC-A74C-7CE3C98C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4A45-1194-4C5A-B413-DAE3F3CF4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627D6-5CBE-418D-B974-DDA9C495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FB6F-463D-4B9F-99A1-87D94398F43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4C9A1-52EC-4778-934B-CB2F841D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CFC74-B013-4469-AB6F-827E1D0D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57A1-F8BE-4FA8-9F6D-9FDA47E7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0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0902-51E1-4CE9-BC9C-63175032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081F9-9933-4F46-99C5-F85D5B4F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24AD6-EA93-456F-8223-BBAC3460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FB6F-463D-4B9F-99A1-87D94398F43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8F7E9-0528-41FF-A57C-A26451A9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15D5-1793-4345-94E4-D5825DEB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57A1-F8BE-4FA8-9F6D-9FDA47E7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4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1D0D-3DD9-4CC5-BD06-FAB21D19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DAC0-8894-4F8E-86B6-149297262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E9E4-3BE6-44EB-A80E-9AE1D998F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A96C-647B-479A-9EE3-4C28D303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FB6F-463D-4B9F-99A1-87D94398F43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2D128-B719-44EE-BD7B-AA8FC346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BC452-5F23-469F-8CD2-F2734828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57A1-F8BE-4FA8-9F6D-9FDA47E7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7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9A83-9244-4292-8743-323E8209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F689C-0748-4CC5-A6EF-B86CC7C1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4636A-F1E9-4956-9B7C-03523CF90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BFCB2-C215-49D4-BDEA-D993B4B32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F5508-D180-4586-A5B2-95F204843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A558D-6BCF-441A-9A88-9FD77802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FB6F-463D-4B9F-99A1-87D94398F43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CA1FE-FD2D-45D7-AE39-25E2EA1D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5F5AD-0A90-4B5F-B7D3-E8FCBEB7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57A1-F8BE-4FA8-9F6D-9FDA47E7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8019-3447-4CBF-A25F-0407F094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4B8EA-580B-452A-A150-35668E6B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FB6F-463D-4B9F-99A1-87D94398F43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E53D9-2492-4C4C-B19A-482D71D6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E171B-1064-4A85-90E4-8971847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57A1-F8BE-4FA8-9F6D-9FDA47E7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8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F1E29-4810-4AA3-A1E8-F86D7332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FB6F-463D-4B9F-99A1-87D94398F43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1A2C8-46A0-4C0C-BE2A-33891D5C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1B178-1ECF-4065-AD2E-9328ECAD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57A1-F8BE-4FA8-9F6D-9FDA47E7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A4E9-3DFA-4891-B46D-CB5C85E2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955C-AFDA-45A9-9CDC-AAF876565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D224B-4B7F-4C62-8BB4-57A9307E8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A5C1-45D8-4C19-AEF2-BDB156C1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FB6F-463D-4B9F-99A1-87D94398F43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1EC99-60BB-4C75-A21D-4325B678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21883-F4CF-4902-B326-123C1C59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57A1-F8BE-4FA8-9F6D-9FDA47E7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6C77-08F0-4AB8-9479-E6E869C2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DF06F-AFD6-46B2-BE01-CE827BD11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8ED94-F659-42DA-831E-4819EB9D2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A489A-E209-4045-B954-C2C39316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FB6F-463D-4B9F-99A1-87D94398F43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4B6F3-9FEF-4E00-A470-48E4202B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A2151-14D6-49AB-94E5-52C75B71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57A1-F8BE-4FA8-9F6D-9FDA47E7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2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E00FF-9F7C-4F0B-8642-555DE867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6C428-FDA2-4613-A5AB-3DD6F155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2B7B-C09A-4CB7-848F-C6C519D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FB6F-463D-4B9F-99A1-87D94398F43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72C3-DA6E-46F4-AFDB-CBAA90BC3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A691-B69A-4966-A294-DFA49C723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957A1-F8BE-4FA8-9F6D-9FDA47E7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7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C34C2F-F8A9-479F-88A8-915728B32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36" y="1590694"/>
            <a:ext cx="2657475" cy="1990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8439A-0E8C-4054-B7FE-D350CFFDE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68" y="1504236"/>
            <a:ext cx="2849074" cy="2259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B3740-F202-421F-8930-896ECDBF3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490" y="1504236"/>
            <a:ext cx="2849074" cy="219484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7EE80AF-6FC4-4895-923F-043CD79518E8}"/>
              </a:ext>
            </a:extLst>
          </p:cNvPr>
          <p:cNvSpPr/>
          <p:nvPr/>
        </p:nvSpPr>
        <p:spPr>
          <a:xfrm>
            <a:off x="2575112" y="4713774"/>
            <a:ext cx="266700" cy="25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19073-F03D-49D3-A5B3-34D5EB827026}"/>
              </a:ext>
            </a:extLst>
          </p:cNvPr>
          <p:cNvSpPr/>
          <p:nvPr/>
        </p:nvSpPr>
        <p:spPr>
          <a:xfrm>
            <a:off x="2657662" y="3745214"/>
            <a:ext cx="88898" cy="981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87C4A2-DE2F-4573-9885-86B922482C8A}"/>
              </a:ext>
            </a:extLst>
          </p:cNvPr>
          <p:cNvSpPr/>
          <p:nvPr/>
        </p:nvSpPr>
        <p:spPr>
          <a:xfrm>
            <a:off x="2657662" y="4955074"/>
            <a:ext cx="88898" cy="18637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6AD7E5-5D32-4263-9155-0449ACF8C4A8}"/>
              </a:ext>
            </a:extLst>
          </p:cNvPr>
          <p:cNvSpPr/>
          <p:nvPr/>
        </p:nvSpPr>
        <p:spPr>
          <a:xfrm>
            <a:off x="5661622" y="4892841"/>
            <a:ext cx="266700" cy="254000"/>
          </a:xfrm>
          <a:prstGeom prst="ellipse">
            <a:avLst/>
          </a:prstGeom>
          <a:solidFill>
            <a:srgbClr val="FF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DAE15-3B10-4898-9240-6ECC4E402D0C}"/>
              </a:ext>
            </a:extLst>
          </p:cNvPr>
          <p:cNvSpPr/>
          <p:nvPr/>
        </p:nvSpPr>
        <p:spPr>
          <a:xfrm>
            <a:off x="5744172" y="3924282"/>
            <a:ext cx="101600" cy="981259"/>
          </a:xfrm>
          <a:prstGeom prst="rect">
            <a:avLst/>
          </a:prstGeom>
          <a:solidFill>
            <a:srgbClr val="FF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DF6571-0130-4105-940B-D9105F808FE1}"/>
              </a:ext>
            </a:extLst>
          </p:cNvPr>
          <p:cNvSpPr/>
          <p:nvPr/>
        </p:nvSpPr>
        <p:spPr>
          <a:xfrm>
            <a:off x="8999504" y="4955414"/>
            <a:ext cx="266700" cy="254000"/>
          </a:xfrm>
          <a:prstGeom prst="ellipse">
            <a:avLst/>
          </a:prstGeom>
          <a:solidFill>
            <a:srgbClr val="4B9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726B7-AEFD-4920-8F36-3E3A7F741BE8}"/>
              </a:ext>
            </a:extLst>
          </p:cNvPr>
          <p:cNvSpPr/>
          <p:nvPr/>
        </p:nvSpPr>
        <p:spPr>
          <a:xfrm>
            <a:off x="9082054" y="4371214"/>
            <a:ext cx="101600" cy="596900"/>
          </a:xfrm>
          <a:prstGeom prst="rect">
            <a:avLst/>
          </a:prstGeom>
          <a:solidFill>
            <a:srgbClr val="4B9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EB917D-4483-4AE1-BF2A-34FB99871EAF}"/>
              </a:ext>
            </a:extLst>
          </p:cNvPr>
          <p:cNvSpPr/>
          <p:nvPr/>
        </p:nvSpPr>
        <p:spPr>
          <a:xfrm>
            <a:off x="5744172" y="5092617"/>
            <a:ext cx="101600" cy="981259"/>
          </a:xfrm>
          <a:prstGeom prst="rect">
            <a:avLst/>
          </a:prstGeom>
          <a:solidFill>
            <a:srgbClr val="FF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810AFF-4B2D-41B3-8132-DEE2DAB3995D}"/>
              </a:ext>
            </a:extLst>
          </p:cNvPr>
          <p:cNvSpPr txBox="1"/>
          <p:nvPr/>
        </p:nvSpPr>
        <p:spPr>
          <a:xfrm>
            <a:off x="2746560" y="405566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L=270um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35F87-0D16-499D-804C-8821A5997C54}"/>
              </a:ext>
            </a:extLst>
          </p:cNvPr>
          <p:cNvSpPr txBox="1"/>
          <p:nvPr/>
        </p:nvSpPr>
        <p:spPr>
          <a:xfrm>
            <a:off x="2759262" y="544708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L=555um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A0F850-5B04-46B5-B197-34684EE03277}"/>
              </a:ext>
            </a:extLst>
          </p:cNvPr>
          <p:cNvSpPr txBox="1"/>
          <p:nvPr/>
        </p:nvSpPr>
        <p:spPr>
          <a:xfrm>
            <a:off x="5864412" y="423446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L=250um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2B2101-C319-4649-939E-217CC9486191}"/>
              </a:ext>
            </a:extLst>
          </p:cNvPr>
          <p:cNvSpPr txBox="1"/>
          <p:nvPr/>
        </p:nvSpPr>
        <p:spPr>
          <a:xfrm>
            <a:off x="5877522" y="539858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L=250um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19BA41-027A-456C-B9F4-9C8F9FBEE4F8}"/>
              </a:ext>
            </a:extLst>
          </p:cNvPr>
          <p:cNvSpPr txBox="1"/>
          <p:nvPr/>
        </p:nvSpPr>
        <p:spPr>
          <a:xfrm>
            <a:off x="9156077" y="447864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L=150um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235A2-AC81-46D0-B291-A9E6705451B2}"/>
              </a:ext>
            </a:extLst>
          </p:cNvPr>
          <p:cNvSpPr txBox="1"/>
          <p:nvPr/>
        </p:nvSpPr>
        <p:spPr>
          <a:xfrm>
            <a:off x="3744010" y="229293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A627F9-623D-4008-80F2-99140083AE9B}"/>
              </a:ext>
            </a:extLst>
          </p:cNvPr>
          <p:cNvSpPr txBox="1"/>
          <p:nvPr/>
        </p:nvSpPr>
        <p:spPr>
          <a:xfrm>
            <a:off x="6804419" y="229293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27AC3D-D860-49D9-B8AE-4BD1919BCEF3}"/>
              </a:ext>
            </a:extLst>
          </p:cNvPr>
          <p:cNvSpPr txBox="1"/>
          <p:nvPr/>
        </p:nvSpPr>
        <p:spPr>
          <a:xfrm>
            <a:off x="10211174" y="229818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6E4F09-CDDA-43D1-8A20-382C342A23DB}"/>
              </a:ext>
            </a:extLst>
          </p:cNvPr>
          <p:cNvGrpSpPr/>
          <p:nvPr/>
        </p:nvGrpSpPr>
        <p:grpSpPr>
          <a:xfrm>
            <a:off x="7887577" y="3566928"/>
            <a:ext cx="2552987" cy="92748"/>
            <a:chOff x="7846130" y="4757614"/>
            <a:chExt cx="2552987" cy="9274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EDC880E-4299-48A0-A7AB-AFA50DA9AB2E}"/>
                </a:ext>
              </a:extLst>
            </p:cNvPr>
            <p:cNvCxnSpPr>
              <a:cxnSpLocks/>
            </p:cNvCxnSpPr>
            <p:nvPr/>
          </p:nvCxnSpPr>
          <p:spPr>
            <a:xfrm>
              <a:off x="7846130" y="4850362"/>
              <a:ext cx="35657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A099B1-11F7-4D39-B200-7FDCD2BFDC40}"/>
                </a:ext>
              </a:extLst>
            </p:cNvPr>
            <p:cNvCxnSpPr>
              <a:cxnSpLocks/>
            </p:cNvCxnSpPr>
            <p:nvPr/>
          </p:nvCxnSpPr>
          <p:spPr>
            <a:xfrm>
              <a:off x="8202706" y="4760119"/>
              <a:ext cx="0" cy="902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9490EA-2862-486F-B4E4-6E830FD3D318}"/>
                </a:ext>
              </a:extLst>
            </p:cNvPr>
            <p:cNvCxnSpPr>
              <a:cxnSpLocks/>
            </p:cNvCxnSpPr>
            <p:nvPr/>
          </p:nvCxnSpPr>
          <p:spPr>
            <a:xfrm>
              <a:off x="8202706" y="4757614"/>
              <a:ext cx="191940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20451D-65D2-4023-AFC5-08EEBAD64C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5826" y="4850362"/>
              <a:ext cx="27329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D473E16-B676-4DA5-89BF-EDBB4003C146}"/>
                </a:ext>
              </a:extLst>
            </p:cNvPr>
            <p:cNvCxnSpPr>
              <a:cxnSpLocks/>
            </p:cNvCxnSpPr>
            <p:nvPr/>
          </p:nvCxnSpPr>
          <p:spPr>
            <a:xfrm>
              <a:off x="10125826" y="4760119"/>
              <a:ext cx="0" cy="902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85DF90-166C-4DEB-862D-D2F2906BF5EE}"/>
              </a:ext>
            </a:extLst>
          </p:cNvPr>
          <p:cNvGrpSpPr/>
          <p:nvPr/>
        </p:nvGrpSpPr>
        <p:grpSpPr>
          <a:xfrm>
            <a:off x="4569278" y="3566928"/>
            <a:ext cx="2426663" cy="92748"/>
            <a:chOff x="7846130" y="4757614"/>
            <a:chExt cx="2552987" cy="9274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35E8BD6-3CD7-487A-B621-AE66F9B6F725}"/>
                </a:ext>
              </a:extLst>
            </p:cNvPr>
            <p:cNvCxnSpPr>
              <a:cxnSpLocks/>
            </p:cNvCxnSpPr>
            <p:nvPr/>
          </p:nvCxnSpPr>
          <p:spPr>
            <a:xfrm>
              <a:off x="7846130" y="4850362"/>
              <a:ext cx="35657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3CD44B7-4D72-404C-A5B2-5D094CCEB25C}"/>
                </a:ext>
              </a:extLst>
            </p:cNvPr>
            <p:cNvCxnSpPr>
              <a:cxnSpLocks/>
            </p:cNvCxnSpPr>
            <p:nvPr/>
          </p:nvCxnSpPr>
          <p:spPr>
            <a:xfrm>
              <a:off x="8202706" y="4760119"/>
              <a:ext cx="0" cy="902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7F31FA-61C1-4207-9A6E-CD1B0C9E4945}"/>
                </a:ext>
              </a:extLst>
            </p:cNvPr>
            <p:cNvCxnSpPr>
              <a:cxnSpLocks/>
            </p:cNvCxnSpPr>
            <p:nvPr/>
          </p:nvCxnSpPr>
          <p:spPr>
            <a:xfrm>
              <a:off x="8202706" y="4757614"/>
              <a:ext cx="191940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D712FE5-1BD9-4072-835D-A797C4419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5826" y="4850362"/>
              <a:ext cx="27329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220F56-9416-4734-B654-1508F49578CC}"/>
                </a:ext>
              </a:extLst>
            </p:cNvPr>
            <p:cNvCxnSpPr>
              <a:cxnSpLocks/>
            </p:cNvCxnSpPr>
            <p:nvPr/>
          </p:nvCxnSpPr>
          <p:spPr>
            <a:xfrm>
              <a:off x="10125826" y="4760119"/>
              <a:ext cx="0" cy="902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9927DC-A561-4577-B6B0-1762D64F5EFB}"/>
              </a:ext>
            </a:extLst>
          </p:cNvPr>
          <p:cNvGrpSpPr/>
          <p:nvPr/>
        </p:nvGrpSpPr>
        <p:grpSpPr>
          <a:xfrm>
            <a:off x="1713778" y="3566557"/>
            <a:ext cx="2090967" cy="90243"/>
            <a:chOff x="7846130" y="4757614"/>
            <a:chExt cx="2552987" cy="9274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166EFD9-DFC6-4EC2-94F6-6267B50D1FEA}"/>
                </a:ext>
              </a:extLst>
            </p:cNvPr>
            <p:cNvCxnSpPr>
              <a:cxnSpLocks/>
            </p:cNvCxnSpPr>
            <p:nvPr/>
          </p:nvCxnSpPr>
          <p:spPr>
            <a:xfrm>
              <a:off x="7846130" y="4850362"/>
              <a:ext cx="35657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22E9E30-07CC-468E-8B11-DD5243DD9AE9}"/>
                </a:ext>
              </a:extLst>
            </p:cNvPr>
            <p:cNvCxnSpPr>
              <a:cxnSpLocks/>
            </p:cNvCxnSpPr>
            <p:nvPr/>
          </p:nvCxnSpPr>
          <p:spPr>
            <a:xfrm>
              <a:off x="8202706" y="4760119"/>
              <a:ext cx="0" cy="902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CA11A2D-3392-456B-84C6-CE64C657275F}"/>
                </a:ext>
              </a:extLst>
            </p:cNvPr>
            <p:cNvCxnSpPr>
              <a:cxnSpLocks/>
            </p:cNvCxnSpPr>
            <p:nvPr/>
          </p:nvCxnSpPr>
          <p:spPr>
            <a:xfrm>
              <a:off x="8202706" y="4757614"/>
              <a:ext cx="191940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FC1285-ECA1-4CE3-97A4-1A1264DC7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5826" y="4850362"/>
              <a:ext cx="27329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681BAE0-C8E8-4968-AD0F-C376D885F33C}"/>
                </a:ext>
              </a:extLst>
            </p:cNvPr>
            <p:cNvCxnSpPr>
              <a:cxnSpLocks/>
            </p:cNvCxnSpPr>
            <p:nvPr/>
          </p:nvCxnSpPr>
          <p:spPr>
            <a:xfrm>
              <a:off x="10125826" y="4760119"/>
              <a:ext cx="0" cy="902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0012D8A-E99C-4FD0-A097-77864A464399}"/>
              </a:ext>
            </a:extLst>
          </p:cNvPr>
          <p:cNvSpPr txBox="1"/>
          <p:nvPr/>
        </p:nvSpPr>
        <p:spPr>
          <a:xfrm>
            <a:off x="2818046" y="329312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300pA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FC248D-BDD6-4711-BB9C-6433743A0AF0}"/>
              </a:ext>
            </a:extLst>
          </p:cNvPr>
          <p:cNvSpPr txBox="1"/>
          <p:nvPr/>
        </p:nvSpPr>
        <p:spPr>
          <a:xfrm>
            <a:off x="5959771" y="329694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300pA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5F4946-AD49-45C4-8622-88B2863F17C4}"/>
              </a:ext>
            </a:extLst>
          </p:cNvPr>
          <p:cNvSpPr txBox="1"/>
          <p:nvPr/>
        </p:nvSpPr>
        <p:spPr>
          <a:xfrm>
            <a:off x="9322594" y="329484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300pA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F2F41F-6545-4D3B-8846-772C095E895B}"/>
              </a:ext>
            </a:extLst>
          </p:cNvPr>
          <p:cNvSpPr/>
          <p:nvPr/>
        </p:nvSpPr>
        <p:spPr>
          <a:xfrm>
            <a:off x="1848632" y="137271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Cortico-Pontine PN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4B12B5-C75E-4F7B-B93A-9A1F567BC6F5}"/>
              </a:ext>
            </a:extLst>
          </p:cNvPr>
          <p:cNvSpPr/>
          <p:nvPr/>
        </p:nvSpPr>
        <p:spPr>
          <a:xfrm>
            <a:off x="5536631" y="1372718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73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</a:t>
            </a:r>
            <a:endParaRPr lang="en-US" dirty="0">
              <a:solidFill>
                <a:srgbClr val="FF3737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55EC9A-ED4A-44F6-84F6-69FE00274B87}"/>
              </a:ext>
            </a:extLst>
          </p:cNvPr>
          <p:cNvSpPr/>
          <p:nvPr/>
        </p:nvSpPr>
        <p:spPr>
          <a:xfrm>
            <a:off x="8999504" y="1406028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B91D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PV</a:t>
            </a:r>
            <a:endParaRPr lang="en-US" dirty="0">
              <a:solidFill>
                <a:srgbClr val="4B91D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42E301-FD7D-4DC7-B397-3D0FB322E252}"/>
              </a:ext>
            </a:extLst>
          </p:cNvPr>
          <p:cNvSpPr/>
          <p:nvPr/>
        </p:nvSpPr>
        <p:spPr>
          <a:xfrm>
            <a:off x="265121" y="88351"/>
            <a:ext cx="10404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- 1000-cell model with the following cell numbers: 800 Cortico-Pontine (CP) PNs, 100 PVs and 100 SOM cells</a:t>
            </a:r>
            <a:endParaRPr lang="en-US" sz="24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039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2F1F94-1704-47F6-A673-495CBFCA7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161" y="643467"/>
            <a:ext cx="7423677" cy="557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3578C-3265-4463-9F18-A6F5332E07E5}"/>
              </a:ext>
            </a:extLst>
          </p:cNvPr>
          <p:cNvSpPr txBox="1"/>
          <p:nvPr/>
        </p:nvSpPr>
        <p:spPr>
          <a:xfrm rot="16200000">
            <a:off x="2305880" y="30811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6B687-BF29-4421-8006-1B7C8004E532}"/>
              </a:ext>
            </a:extLst>
          </p:cNvPr>
          <p:cNvSpPr txBox="1"/>
          <p:nvPr/>
        </p:nvSpPr>
        <p:spPr>
          <a:xfrm>
            <a:off x="5886013" y="584520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(ms)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283C2-F7A0-4E89-A38B-07AC1AF3B366}"/>
              </a:ext>
            </a:extLst>
          </p:cNvPr>
          <p:cNvSpPr txBox="1"/>
          <p:nvPr/>
        </p:nvSpPr>
        <p:spPr>
          <a:xfrm>
            <a:off x="9134540" y="1136843"/>
            <a:ext cx="48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FD3D8-0A4E-45A9-8A63-EE2B487E0C76}"/>
              </a:ext>
            </a:extLst>
          </p:cNvPr>
          <p:cNvSpPr txBox="1"/>
          <p:nvPr/>
        </p:nvSpPr>
        <p:spPr>
          <a:xfrm>
            <a:off x="9139304" y="1506175"/>
            <a:ext cx="44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449570-9925-4CEC-8039-962A040C0BDE}"/>
              </a:ext>
            </a:extLst>
          </p:cNvPr>
          <p:cNvSpPr txBox="1"/>
          <p:nvPr/>
        </p:nvSpPr>
        <p:spPr>
          <a:xfrm>
            <a:off x="9147941" y="246188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85387-394F-47D2-8E70-9DC6091FE6FB}"/>
              </a:ext>
            </a:extLst>
          </p:cNvPr>
          <p:cNvSpPr txBox="1"/>
          <p:nvPr/>
        </p:nvSpPr>
        <p:spPr>
          <a:xfrm>
            <a:off x="5490705" y="64346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Raster plot</a:t>
            </a:r>
          </a:p>
        </p:txBody>
      </p:sp>
    </p:spTree>
    <p:extLst>
      <p:ext uri="{BB962C8B-B14F-4D97-AF65-F5344CB8AC3E}">
        <p14:creationId xmlns:p14="http://schemas.microsoft.com/office/powerpoint/2010/main" val="2192828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C0F4C-E67F-4FB2-9F1A-195CC26A8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330" y="823706"/>
            <a:ext cx="5932575" cy="44550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385FF3-C3FE-49A3-B1E0-4EF57B25A2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91"/>
          <a:stretch/>
        </p:blipFill>
        <p:spPr>
          <a:xfrm>
            <a:off x="-34514" y="832520"/>
            <a:ext cx="5440703" cy="4455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3578C-3265-4463-9F18-A6F5332E07E5}"/>
              </a:ext>
            </a:extLst>
          </p:cNvPr>
          <p:cNvSpPr txBox="1"/>
          <p:nvPr/>
        </p:nvSpPr>
        <p:spPr>
          <a:xfrm rot="16200000">
            <a:off x="-105529" y="26957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6B687-BF29-4421-8006-1B7C8004E532}"/>
              </a:ext>
            </a:extLst>
          </p:cNvPr>
          <p:cNvSpPr txBox="1"/>
          <p:nvPr/>
        </p:nvSpPr>
        <p:spPr>
          <a:xfrm>
            <a:off x="2422596" y="492703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(ms)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283C2-F7A0-4E89-A38B-07AC1AF3B366}"/>
              </a:ext>
            </a:extLst>
          </p:cNvPr>
          <p:cNvSpPr txBox="1"/>
          <p:nvPr/>
        </p:nvSpPr>
        <p:spPr>
          <a:xfrm>
            <a:off x="10319961" y="1056815"/>
            <a:ext cx="48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FD3D8-0A4E-45A9-8A63-EE2B487E0C76}"/>
              </a:ext>
            </a:extLst>
          </p:cNvPr>
          <p:cNvSpPr txBox="1"/>
          <p:nvPr/>
        </p:nvSpPr>
        <p:spPr>
          <a:xfrm>
            <a:off x="10324725" y="1426147"/>
            <a:ext cx="44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449570-9925-4CEC-8039-962A040C0BDE}"/>
              </a:ext>
            </a:extLst>
          </p:cNvPr>
          <p:cNvSpPr txBox="1"/>
          <p:nvPr/>
        </p:nvSpPr>
        <p:spPr>
          <a:xfrm>
            <a:off x="10333362" y="238186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85387-394F-47D2-8E70-9DC6091FE6FB}"/>
              </a:ext>
            </a:extLst>
          </p:cNvPr>
          <p:cNvSpPr txBox="1"/>
          <p:nvPr/>
        </p:nvSpPr>
        <p:spPr>
          <a:xfrm>
            <a:off x="2528860" y="68748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PN-PN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4524A-9A2D-447A-BF10-C845DFF0182E}"/>
              </a:ext>
            </a:extLst>
          </p:cNvPr>
          <p:cNvSpPr txBox="1"/>
          <p:nvPr/>
        </p:nvSpPr>
        <p:spPr>
          <a:xfrm>
            <a:off x="7641377" y="492703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(ms)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B32E6F-FDBC-41F7-BBC0-E6656794F3C3}"/>
              </a:ext>
            </a:extLst>
          </p:cNvPr>
          <p:cNvSpPr txBox="1"/>
          <p:nvPr/>
        </p:nvSpPr>
        <p:spPr>
          <a:xfrm>
            <a:off x="7412359" y="69304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STP</a:t>
            </a:r>
          </a:p>
        </p:txBody>
      </p:sp>
    </p:spTree>
    <p:extLst>
      <p:ext uri="{BB962C8B-B14F-4D97-AF65-F5344CB8AC3E}">
        <p14:creationId xmlns:p14="http://schemas.microsoft.com/office/powerpoint/2010/main" val="235502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D423A3-5FA7-4BD2-A893-558947BE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89" y="920926"/>
            <a:ext cx="5932575" cy="4455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9B8B11-1654-4208-B912-F9B0933BA9D5}"/>
              </a:ext>
            </a:extLst>
          </p:cNvPr>
          <p:cNvSpPr txBox="1"/>
          <p:nvPr/>
        </p:nvSpPr>
        <p:spPr>
          <a:xfrm rot="16200000">
            <a:off x="584283" y="26276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807F5-FF5A-4C96-9183-DDDC7E2867F0}"/>
              </a:ext>
            </a:extLst>
          </p:cNvPr>
          <p:cNvSpPr txBox="1"/>
          <p:nvPr/>
        </p:nvSpPr>
        <p:spPr>
          <a:xfrm>
            <a:off x="6096000" y="28122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3B94DD-C1BA-4C83-A3C2-20A4DBBB1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82" y="1019352"/>
            <a:ext cx="5932575" cy="4455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37C3F6-7AB9-413C-99A6-7203469BC62D}"/>
              </a:ext>
            </a:extLst>
          </p:cNvPr>
          <p:cNvSpPr txBox="1"/>
          <p:nvPr/>
        </p:nvSpPr>
        <p:spPr>
          <a:xfrm rot="16200000">
            <a:off x="6397524" y="281229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F9982A-202A-4B59-B366-A6FECE7F9B62}"/>
              </a:ext>
            </a:extLst>
          </p:cNvPr>
          <p:cNvSpPr txBox="1"/>
          <p:nvPr/>
        </p:nvSpPr>
        <p:spPr>
          <a:xfrm>
            <a:off x="11935322" y="1383612"/>
            <a:ext cx="48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84C9C-9DEE-43C6-8D0A-445D84C970F0}"/>
              </a:ext>
            </a:extLst>
          </p:cNvPr>
          <p:cNvSpPr txBox="1"/>
          <p:nvPr/>
        </p:nvSpPr>
        <p:spPr>
          <a:xfrm>
            <a:off x="11940086" y="1752944"/>
            <a:ext cx="44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3FCA9F-87AE-4DE3-8A61-39C7D2743018}"/>
              </a:ext>
            </a:extLst>
          </p:cNvPr>
          <p:cNvSpPr txBox="1"/>
          <p:nvPr/>
        </p:nvSpPr>
        <p:spPr>
          <a:xfrm>
            <a:off x="11940523" y="299696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7F6187-5B9C-48AF-8D11-346A63AD4140}"/>
              </a:ext>
            </a:extLst>
          </p:cNvPr>
          <p:cNvSpPr txBox="1"/>
          <p:nvPr/>
        </p:nvSpPr>
        <p:spPr>
          <a:xfrm>
            <a:off x="8641134" y="920926"/>
            <a:ext cx="21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Decrease PN-PN </a:t>
            </a:r>
            <a:r>
              <a:rPr lang="en-US" b="1" dirty="0" err="1"/>
              <a:t>wgt</a:t>
            </a:r>
            <a:endParaRPr lang="en-US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5F6F2C-91FF-4E10-854A-D3EEE34D3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464" y="5740222"/>
            <a:ext cx="5932575" cy="44550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407B8D-D8E9-4CC0-B53D-664DE1A72A97}"/>
              </a:ext>
            </a:extLst>
          </p:cNvPr>
          <p:cNvSpPr txBox="1"/>
          <p:nvPr/>
        </p:nvSpPr>
        <p:spPr>
          <a:xfrm>
            <a:off x="1900940" y="888660"/>
            <a:ext cx="412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afferents drive, no PN-&gt;PV or PN-&gt;PV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EEE93-C2CF-4E33-A4A8-0A65410EB347}"/>
              </a:ext>
            </a:extLst>
          </p:cNvPr>
          <p:cNvSpPr txBox="1"/>
          <p:nvPr/>
        </p:nvSpPr>
        <p:spPr>
          <a:xfrm>
            <a:off x="7649837" y="5726037"/>
            <a:ext cx="412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afferents drive, no PN-&gt;PV or PN-&gt;PV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E41072-1EF3-4975-9B2F-651EE96C1930}"/>
              </a:ext>
            </a:extLst>
          </p:cNvPr>
          <p:cNvSpPr txBox="1"/>
          <p:nvPr/>
        </p:nvSpPr>
        <p:spPr>
          <a:xfrm rot="16200000">
            <a:off x="6397524" y="764899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ID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66B8B36-6840-4112-A65B-C02BFFA4429D}"/>
              </a:ext>
            </a:extLst>
          </p:cNvPr>
          <p:cNvSpPr/>
          <p:nvPr/>
        </p:nvSpPr>
        <p:spPr>
          <a:xfrm rot="5400000">
            <a:off x="9633603" y="5323005"/>
            <a:ext cx="460145" cy="30276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08FB38-4F97-41B8-B4CC-F065B49BAD54}"/>
              </a:ext>
            </a:extLst>
          </p:cNvPr>
          <p:cNvSpPr txBox="1"/>
          <p:nvPr/>
        </p:nvSpPr>
        <p:spPr>
          <a:xfrm>
            <a:off x="11945724" y="74442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PN</a:t>
            </a:r>
          </a:p>
        </p:txBody>
      </p:sp>
    </p:spTree>
    <p:extLst>
      <p:ext uri="{BB962C8B-B14F-4D97-AF65-F5344CB8AC3E}">
        <p14:creationId xmlns:p14="http://schemas.microsoft.com/office/powerpoint/2010/main" val="37742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61">
            <a:extLst>
              <a:ext uri="{FF2B5EF4-FFF2-40B4-BE49-F238E27FC236}">
                <a16:creationId xmlns:a16="http://schemas.microsoft.com/office/drawing/2014/main" id="{968361E2-8CFF-425C-8F71-855A16DF2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1"/>
          <a:stretch/>
        </p:blipFill>
        <p:spPr>
          <a:xfrm>
            <a:off x="541020" y="1445246"/>
            <a:ext cx="5932575" cy="4211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EE00-415C-4405-8CDB-FE9913F6D869}"/>
              </a:ext>
            </a:extLst>
          </p:cNvPr>
          <p:cNvSpPr txBox="1"/>
          <p:nvPr/>
        </p:nvSpPr>
        <p:spPr>
          <a:xfrm>
            <a:off x="3306093" y="5287186"/>
            <a:ext cx="59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BDAE8-6C20-472E-A773-5361E96E08D7}"/>
              </a:ext>
            </a:extLst>
          </p:cNvPr>
          <p:cNvSpPr txBox="1"/>
          <p:nvPr/>
        </p:nvSpPr>
        <p:spPr>
          <a:xfrm rot="16200000">
            <a:off x="318500" y="3020601"/>
            <a:ext cx="12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1/f residue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1A1848-D866-4A87-B5E9-EED2F113F087}"/>
              </a:ext>
            </a:extLst>
          </p:cNvPr>
          <p:cNvCxnSpPr/>
          <p:nvPr/>
        </p:nvCxnSpPr>
        <p:spPr>
          <a:xfrm>
            <a:off x="6326222" y="3036284"/>
            <a:ext cx="33904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01AA68-8E17-4450-BC15-C5259ADE9666}"/>
              </a:ext>
            </a:extLst>
          </p:cNvPr>
          <p:cNvCxnSpPr>
            <a:cxnSpLocks/>
          </p:cNvCxnSpPr>
          <p:nvPr/>
        </p:nvCxnSpPr>
        <p:spPr>
          <a:xfrm>
            <a:off x="6664499" y="2651140"/>
            <a:ext cx="0" cy="38514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7B263F-34A4-46D7-A1AF-130436C66454}"/>
              </a:ext>
            </a:extLst>
          </p:cNvPr>
          <p:cNvCxnSpPr>
            <a:cxnSpLocks/>
          </p:cNvCxnSpPr>
          <p:nvPr/>
        </p:nvCxnSpPr>
        <p:spPr>
          <a:xfrm flipH="1">
            <a:off x="6664499" y="2651141"/>
            <a:ext cx="164592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F6DAC1-1506-44ED-BADC-E2A89CC48D1C}"/>
              </a:ext>
            </a:extLst>
          </p:cNvPr>
          <p:cNvGrpSpPr/>
          <p:nvPr/>
        </p:nvGrpSpPr>
        <p:grpSpPr>
          <a:xfrm>
            <a:off x="6829091" y="2651139"/>
            <a:ext cx="1482098" cy="385144"/>
            <a:chOff x="6829091" y="1761340"/>
            <a:chExt cx="1482098" cy="34268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0EAA96-B9E3-4563-BEDD-89B67930D1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091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4023C3-6321-4CCC-83DB-13A9989B6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3683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87F80D6-10C2-4360-8D59-8B9C496AAB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8275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2654152-74A8-48BC-8725-9A7244C29A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2867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FD4605-F6E5-40DD-A210-096502222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7459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41B89C-E6C2-4127-B151-A473E8020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2051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0D67C9-9715-46F7-9321-C8D10C06ED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6643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41744C-FAAA-4B8A-A0BE-A3FAE6441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1235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0E8999-214B-4477-B749-FCADFFC2B1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5827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AF4F30-7850-40BE-AD64-F783697721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0419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874ED-9BEF-43A3-A764-DAE153A733C0}"/>
              </a:ext>
            </a:extLst>
          </p:cNvPr>
          <p:cNvCxnSpPr>
            <a:cxnSpLocks/>
          </p:cNvCxnSpPr>
          <p:nvPr/>
        </p:nvCxnSpPr>
        <p:spPr>
          <a:xfrm>
            <a:off x="8310419" y="3036283"/>
            <a:ext cx="82789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058F1E0-07E9-4F7D-8B6C-FB476963436E}"/>
              </a:ext>
            </a:extLst>
          </p:cNvPr>
          <p:cNvSpPr txBox="1"/>
          <p:nvPr/>
        </p:nvSpPr>
        <p:spPr>
          <a:xfrm>
            <a:off x="6559954" y="3052481"/>
            <a:ext cx="21226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Change ensemble of 80 CPs every 100 ms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E01884-06BE-413E-890B-E28DD97E142E}"/>
              </a:ext>
            </a:extLst>
          </p:cNvPr>
          <p:cNvSpPr/>
          <p:nvPr/>
        </p:nvSpPr>
        <p:spPr>
          <a:xfrm>
            <a:off x="8252584" y="2864940"/>
            <a:ext cx="957313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800" dirty="0"/>
              <a:t>Resting for 500 ms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286409-4550-4BC2-A749-02BA5213CA17}"/>
              </a:ext>
            </a:extLst>
          </p:cNvPr>
          <p:cNvCxnSpPr/>
          <p:nvPr/>
        </p:nvCxnSpPr>
        <p:spPr>
          <a:xfrm>
            <a:off x="6326222" y="3765756"/>
            <a:ext cx="3390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2A8BCE8-038E-4BE8-B616-F82ECA408DE6}"/>
              </a:ext>
            </a:extLst>
          </p:cNvPr>
          <p:cNvCxnSpPr>
            <a:cxnSpLocks/>
          </p:cNvCxnSpPr>
          <p:nvPr/>
        </p:nvCxnSpPr>
        <p:spPr>
          <a:xfrm>
            <a:off x="8310419" y="3765755"/>
            <a:ext cx="8278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89993F-5948-4C10-BDA3-B594A6D58C67}"/>
              </a:ext>
            </a:extLst>
          </p:cNvPr>
          <p:cNvCxnSpPr/>
          <p:nvPr/>
        </p:nvCxnSpPr>
        <p:spPr>
          <a:xfrm>
            <a:off x="10783461" y="3765755"/>
            <a:ext cx="3390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2253894F-18CA-4A3F-B92F-6D98794053E5}"/>
              </a:ext>
            </a:extLst>
          </p:cNvPr>
          <p:cNvSpPr/>
          <p:nvPr/>
        </p:nvSpPr>
        <p:spPr>
          <a:xfrm>
            <a:off x="8252584" y="3594412"/>
            <a:ext cx="9573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Resting for 500 ms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6657A09-6250-4E3C-8160-18A625D39D01}"/>
              </a:ext>
            </a:extLst>
          </p:cNvPr>
          <p:cNvSpPr/>
          <p:nvPr/>
        </p:nvSpPr>
        <p:spPr>
          <a:xfrm>
            <a:off x="6664632" y="2998663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F217FF9-7DAB-40B1-BF70-ABD58032BE29}"/>
              </a:ext>
            </a:extLst>
          </p:cNvPr>
          <p:cNvSpPr/>
          <p:nvPr/>
        </p:nvSpPr>
        <p:spPr>
          <a:xfrm>
            <a:off x="6832298" y="2954374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5D3523B-AF0B-4D0B-BA9D-F330C5A5B01C}"/>
              </a:ext>
            </a:extLst>
          </p:cNvPr>
          <p:cNvSpPr/>
          <p:nvPr/>
        </p:nvSpPr>
        <p:spPr>
          <a:xfrm>
            <a:off x="6993365" y="2917797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2396B80-8EAD-4D65-A92F-9A598D0C1A8D}"/>
              </a:ext>
            </a:extLst>
          </p:cNvPr>
          <p:cNvSpPr/>
          <p:nvPr/>
        </p:nvSpPr>
        <p:spPr>
          <a:xfrm>
            <a:off x="7160270" y="2882157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C9D03B-9294-42A1-9891-BB927FF6B418}"/>
              </a:ext>
            </a:extLst>
          </p:cNvPr>
          <p:cNvSpPr/>
          <p:nvPr/>
        </p:nvSpPr>
        <p:spPr>
          <a:xfrm>
            <a:off x="7324092" y="2843557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E3DA03B-F8C4-4C82-A1B7-3B8257164871}"/>
              </a:ext>
            </a:extLst>
          </p:cNvPr>
          <p:cNvSpPr/>
          <p:nvPr/>
        </p:nvSpPr>
        <p:spPr>
          <a:xfrm>
            <a:off x="7485159" y="2805698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F1EFBFA-07E4-450C-96F6-0F0C559BD972}"/>
              </a:ext>
            </a:extLst>
          </p:cNvPr>
          <p:cNvSpPr/>
          <p:nvPr/>
        </p:nvSpPr>
        <p:spPr>
          <a:xfrm>
            <a:off x="7651733" y="2769121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9182240-AC25-4F91-9DE9-A9EB2DEBD2ED}"/>
              </a:ext>
            </a:extLst>
          </p:cNvPr>
          <p:cNvSpPr/>
          <p:nvPr/>
        </p:nvSpPr>
        <p:spPr>
          <a:xfrm>
            <a:off x="7814177" y="2735255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FB9605C-7293-4789-A413-A9A54AAA51BC}"/>
              </a:ext>
            </a:extLst>
          </p:cNvPr>
          <p:cNvSpPr/>
          <p:nvPr/>
        </p:nvSpPr>
        <p:spPr>
          <a:xfrm>
            <a:off x="7983315" y="2694784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EEB9725-4892-447F-BE34-98BE2FC7C7DF}"/>
              </a:ext>
            </a:extLst>
          </p:cNvPr>
          <p:cNvSpPr/>
          <p:nvPr/>
        </p:nvSpPr>
        <p:spPr>
          <a:xfrm>
            <a:off x="8149352" y="2651141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8E9CBB3-24FD-4388-ACA8-8203D28EF013}"/>
              </a:ext>
            </a:extLst>
          </p:cNvPr>
          <p:cNvCxnSpPr>
            <a:cxnSpLocks/>
          </p:cNvCxnSpPr>
          <p:nvPr/>
        </p:nvCxnSpPr>
        <p:spPr>
          <a:xfrm>
            <a:off x="9137541" y="2659018"/>
            <a:ext cx="0" cy="38514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8E7F3A1-D198-4AE6-BB4E-D81EAF2FA5BD}"/>
              </a:ext>
            </a:extLst>
          </p:cNvPr>
          <p:cNvCxnSpPr>
            <a:cxnSpLocks/>
          </p:cNvCxnSpPr>
          <p:nvPr/>
        </p:nvCxnSpPr>
        <p:spPr>
          <a:xfrm flipH="1">
            <a:off x="9137541" y="2659019"/>
            <a:ext cx="164592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0921C82-51AB-4883-8A86-1F757EE46053}"/>
              </a:ext>
            </a:extLst>
          </p:cNvPr>
          <p:cNvGrpSpPr/>
          <p:nvPr/>
        </p:nvGrpSpPr>
        <p:grpSpPr>
          <a:xfrm>
            <a:off x="9302133" y="2659017"/>
            <a:ext cx="1482098" cy="385144"/>
            <a:chOff x="6829091" y="1761340"/>
            <a:chExt cx="1482098" cy="342686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4E6610E-D5F6-4C2A-8A2F-91D232B9C9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091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AF20BBA-1704-4886-933D-FFD2919F6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3683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FC2E0DD-C305-4A56-9412-2591D23F7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8275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B6D002-34B9-407A-9D2F-65A0710DE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2867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07B4B7D-F488-464F-A6A7-91C247D20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7459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B47B7C2-B0B8-443A-A096-FEDA8A2D42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2051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494B34F-56F5-4217-8019-FA20AF7468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6643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19241E7-76F3-49F3-8C27-3F3EF91E5A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1235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6E5A0FF-AFDE-47B2-AF37-7A154145A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5827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42BFD74-86CC-4282-9972-ED0FDADBA6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0419" y="1761340"/>
              <a:ext cx="770" cy="34268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8E8DDE5-228F-4B27-AA83-75F4BBCB338A}"/>
              </a:ext>
            </a:extLst>
          </p:cNvPr>
          <p:cNvSpPr/>
          <p:nvPr/>
        </p:nvSpPr>
        <p:spPr>
          <a:xfrm>
            <a:off x="9137674" y="3006541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D025A2F-A2E4-4501-9C06-A686CEF8776F}"/>
              </a:ext>
            </a:extLst>
          </p:cNvPr>
          <p:cNvSpPr/>
          <p:nvPr/>
        </p:nvSpPr>
        <p:spPr>
          <a:xfrm>
            <a:off x="9305340" y="2962252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0FE5801-331D-4F41-965A-7A5A5F2EADF2}"/>
              </a:ext>
            </a:extLst>
          </p:cNvPr>
          <p:cNvSpPr/>
          <p:nvPr/>
        </p:nvSpPr>
        <p:spPr>
          <a:xfrm>
            <a:off x="9466407" y="2925675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C72916C-B908-485F-8671-74E8DDAF34D7}"/>
              </a:ext>
            </a:extLst>
          </p:cNvPr>
          <p:cNvSpPr/>
          <p:nvPr/>
        </p:nvSpPr>
        <p:spPr>
          <a:xfrm>
            <a:off x="9633312" y="2890035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A3448D0-7245-495D-93A6-E914FA690383}"/>
              </a:ext>
            </a:extLst>
          </p:cNvPr>
          <p:cNvSpPr/>
          <p:nvPr/>
        </p:nvSpPr>
        <p:spPr>
          <a:xfrm>
            <a:off x="9797134" y="2851435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C95EF82-1D82-46FC-A851-5FEA18C323EA}"/>
              </a:ext>
            </a:extLst>
          </p:cNvPr>
          <p:cNvSpPr/>
          <p:nvPr/>
        </p:nvSpPr>
        <p:spPr>
          <a:xfrm>
            <a:off x="9958201" y="2813576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3896B6F-97B6-4B28-B213-378AD140D49F}"/>
              </a:ext>
            </a:extLst>
          </p:cNvPr>
          <p:cNvSpPr/>
          <p:nvPr/>
        </p:nvSpPr>
        <p:spPr>
          <a:xfrm>
            <a:off x="10124775" y="2776999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4019673-46D7-4776-8B4E-657A251621B5}"/>
              </a:ext>
            </a:extLst>
          </p:cNvPr>
          <p:cNvSpPr/>
          <p:nvPr/>
        </p:nvSpPr>
        <p:spPr>
          <a:xfrm>
            <a:off x="10287219" y="2743133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892B58E-92D0-4D2C-9AA7-0897D6306C1E}"/>
              </a:ext>
            </a:extLst>
          </p:cNvPr>
          <p:cNvSpPr/>
          <p:nvPr/>
        </p:nvSpPr>
        <p:spPr>
          <a:xfrm>
            <a:off x="10456357" y="2702662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491F49D-DDB0-41B3-8E5D-6D6FDCF0EFA6}"/>
              </a:ext>
            </a:extLst>
          </p:cNvPr>
          <p:cNvSpPr/>
          <p:nvPr/>
        </p:nvSpPr>
        <p:spPr>
          <a:xfrm>
            <a:off x="10622394" y="2659019"/>
            <a:ext cx="161067" cy="36576"/>
          </a:xfrm>
          <a:prstGeom prst="rect">
            <a:avLst/>
          </a:prstGeom>
          <a:solidFill>
            <a:srgbClr val="0000FF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89346C6-9271-4382-9FBE-553FF946DA2F}"/>
              </a:ext>
            </a:extLst>
          </p:cNvPr>
          <p:cNvCxnSpPr/>
          <p:nvPr/>
        </p:nvCxnSpPr>
        <p:spPr>
          <a:xfrm>
            <a:off x="10783461" y="3043117"/>
            <a:ext cx="33904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F7CE1E7-41E2-4653-9B44-11A9D29846DC}"/>
              </a:ext>
            </a:extLst>
          </p:cNvPr>
          <p:cNvSpPr/>
          <p:nvPr/>
        </p:nvSpPr>
        <p:spPr>
          <a:xfrm>
            <a:off x="6661697" y="3718991"/>
            <a:ext cx="1645920" cy="45719"/>
          </a:xfrm>
          <a:prstGeom prst="rect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BB85FC2-E6CA-4F52-A67E-38EC56DBDAAC}"/>
              </a:ext>
            </a:extLst>
          </p:cNvPr>
          <p:cNvSpPr/>
          <p:nvPr/>
        </p:nvSpPr>
        <p:spPr>
          <a:xfrm>
            <a:off x="9135241" y="3718991"/>
            <a:ext cx="1645920" cy="45719"/>
          </a:xfrm>
          <a:prstGeom prst="rect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2AAA465-9D7C-4A94-B36F-F91EB195DC16}"/>
              </a:ext>
            </a:extLst>
          </p:cNvPr>
          <p:cNvSpPr txBox="1"/>
          <p:nvPr/>
        </p:nvSpPr>
        <p:spPr>
          <a:xfrm>
            <a:off x="6919474" y="3495629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Long burst afferent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C14D25D-E200-415E-AC9F-A0439ACF3246}"/>
              </a:ext>
            </a:extLst>
          </p:cNvPr>
          <p:cNvSpPr txBox="1"/>
          <p:nvPr/>
        </p:nvSpPr>
        <p:spPr>
          <a:xfrm>
            <a:off x="6920488" y="2417611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Short burst afferent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D998901-7327-44FA-B482-F44428517A60}"/>
              </a:ext>
            </a:extLst>
          </p:cNvPr>
          <p:cNvSpPr txBox="1"/>
          <p:nvPr/>
        </p:nvSpPr>
        <p:spPr>
          <a:xfrm>
            <a:off x="6433394" y="3794932"/>
            <a:ext cx="2425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Using the same ensemble of 80 CPs for 1000 ms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9E1A71F-12BC-4BD1-BAE0-6BD992C0BDBB}"/>
              </a:ext>
            </a:extLst>
          </p:cNvPr>
          <p:cNvCxnSpPr>
            <a:cxnSpLocks/>
          </p:cNvCxnSpPr>
          <p:nvPr/>
        </p:nvCxnSpPr>
        <p:spPr>
          <a:xfrm>
            <a:off x="1729946" y="1445246"/>
            <a:ext cx="234778" cy="741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878A3D8-7265-4AEA-A716-38BDD832371F}"/>
              </a:ext>
            </a:extLst>
          </p:cNvPr>
          <p:cNvSpPr txBox="1"/>
          <p:nvPr/>
        </p:nvSpPr>
        <p:spPr>
          <a:xfrm>
            <a:off x="937017" y="1137469"/>
            <a:ext cx="2680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</a:t>
            </a:r>
            <a:r>
              <a:rPr lang="en-US" sz="1400" dirty="0"/>
              <a:t>nherent frequency of the afferent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3A64CDF-4ED0-4C0C-81BA-998235B0F60D}"/>
              </a:ext>
            </a:extLst>
          </p:cNvPr>
          <p:cNvSpPr txBox="1"/>
          <p:nvPr/>
        </p:nvSpPr>
        <p:spPr>
          <a:xfrm>
            <a:off x="2443068" y="1653630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Beta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ABEDF09-127C-46FE-B565-1801807D720E}"/>
              </a:ext>
            </a:extLst>
          </p:cNvPr>
          <p:cNvCxnSpPr>
            <a:cxnSpLocks/>
          </p:cNvCxnSpPr>
          <p:nvPr/>
        </p:nvCxnSpPr>
        <p:spPr>
          <a:xfrm flipV="1">
            <a:off x="2989490" y="1628917"/>
            <a:ext cx="0" cy="36933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0F9166F-86C4-4B45-B66F-223165FB23AB}"/>
              </a:ext>
            </a:extLst>
          </p:cNvPr>
          <p:cNvSpPr txBox="1"/>
          <p:nvPr/>
        </p:nvSpPr>
        <p:spPr>
          <a:xfrm>
            <a:off x="3034924" y="156835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Gamma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DB78901-B7A8-4174-BF41-DD8A0A343EED}"/>
              </a:ext>
            </a:extLst>
          </p:cNvPr>
          <p:cNvCxnSpPr>
            <a:cxnSpLocks/>
          </p:cNvCxnSpPr>
          <p:nvPr/>
        </p:nvCxnSpPr>
        <p:spPr>
          <a:xfrm>
            <a:off x="3904181" y="1585046"/>
            <a:ext cx="0" cy="33595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14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518CC-C783-4891-8031-B4FEDA196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1"/>
          <a:stretch/>
        </p:blipFill>
        <p:spPr>
          <a:xfrm>
            <a:off x="669608" y="1507029"/>
            <a:ext cx="5932575" cy="4211272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968361E2-8CFF-425C-8F71-855A16DF2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1"/>
          <a:stretch/>
        </p:blipFill>
        <p:spPr>
          <a:xfrm>
            <a:off x="6096000" y="1507029"/>
            <a:ext cx="5932575" cy="4211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EE00-415C-4405-8CDB-FE9913F6D869}"/>
              </a:ext>
            </a:extLst>
          </p:cNvPr>
          <p:cNvSpPr txBox="1"/>
          <p:nvPr/>
        </p:nvSpPr>
        <p:spPr>
          <a:xfrm>
            <a:off x="8861073" y="5348969"/>
            <a:ext cx="59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BDAE8-6C20-472E-A773-5361E96E08D7}"/>
              </a:ext>
            </a:extLst>
          </p:cNvPr>
          <p:cNvSpPr txBox="1"/>
          <p:nvPr/>
        </p:nvSpPr>
        <p:spPr>
          <a:xfrm rot="16200000">
            <a:off x="264831" y="3131813"/>
            <a:ext cx="12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1/f residue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9E1A71F-12BC-4BD1-BAE0-6BD992C0BDBB}"/>
              </a:ext>
            </a:extLst>
          </p:cNvPr>
          <p:cNvCxnSpPr>
            <a:cxnSpLocks/>
          </p:cNvCxnSpPr>
          <p:nvPr/>
        </p:nvCxnSpPr>
        <p:spPr>
          <a:xfrm>
            <a:off x="7284926" y="1507029"/>
            <a:ext cx="234778" cy="741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878A3D8-7265-4AEA-A716-38BDD832371F}"/>
              </a:ext>
            </a:extLst>
          </p:cNvPr>
          <p:cNvSpPr txBox="1"/>
          <p:nvPr/>
        </p:nvSpPr>
        <p:spPr>
          <a:xfrm>
            <a:off x="6491997" y="1199252"/>
            <a:ext cx="2680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</a:t>
            </a:r>
            <a:r>
              <a:rPr lang="en-US" sz="1400" dirty="0"/>
              <a:t>nherent frequency of the afferent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3A64CDF-4ED0-4C0C-81BA-998235B0F60D}"/>
              </a:ext>
            </a:extLst>
          </p:cNvPr>
          <p:cNvSpPr txBox="1"/>
          <p:nvPr/>
        </p:nvSpPr>
        <p:spPr>
          <a:xfrm>
            <a:off x="7998048" y="1715413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Beta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ABEDF09-127C-46FE-B565-1801807D720E}"/>
              </a:ext>
            </a:extLst>
          </p:cNvPr>
          <p:cNvCxnSpPr>
            <a:cxnSpLocks/>
          </p:cNvCxnSpPr>
          <p:nvPr/>
        </p:nvCxnSpPr>
        <p:spPr>
          <a:xfrm flipV="1">
            <a:off x="8544470" y="1690700"/>
            <a:ext cx="0" cy="36933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0F9166F-86C4-4B45-B66F-223165FB23AB}"/>
              </a:ext>
            </a:extLst>
          </p:cNvPr>
          <p:cNvSpPr txBox="1"/>
          <p:nvPr/>
        </p:nvSpPr>
        <p:spPr>
          <a:xfrm>
            <a:off x="8589904" y="16301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Gamma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DB78901-B7A8-4174-BF41-DD8A0A343EED}"/>
              </a:ext>
            </a:extLst>
          </p:cNvPr>
          <p:cNvCxnSpPr>
            <a:cxnSpLocks/>
          </p:cNvCxnSpPr>
          <p:nvPr/>
        </p:nvCxnSpPr>
        <p:spPr>
          <a:xfrm>
            <a:off x="9459161" y="1646829"/>
            <a:ext cx="0" cy="33595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6B1C1C8-39D5-497D-B580-7407BD5A6185}"/>
              </a:ext>
            </a:extLst>
          </p:cNvPr>
          <p:cNvSpPr txBox="1"/>
          <p:nvPr/>
        </p:nvSpPr>
        <p:spPr>
          <a:xfrm>
            <a:off x="2504883" y="1199252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Afferent burst rate=25Hz</a:t>
            </a:r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335862-001E-4FD9-AD87-626B98958B68}"/>
              </a:ext>
            </a:extLst>
          </p:cNvPr>
          <p:cNvSpPr txBox="1"/>
          <p:nvPr/>
        </p:nvSpPr>
        <p:spPr>
          <a:xfrm>
            <a:off x="9160117" y="1215942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Afferent burst rate=50Hz</a:t>
            </a:r>
            <a:endParaRPr lang="en-US" sz="1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DC70C5-5D76-425A-9F24-6BD4161DCD92}"/>
              </a:ext>
            </a:extLst>
          </p:cNvPr>
          <p:cNvSpPr txBox="1"/>
          <p:nvPr/>
        </p:nvSpPr>
        <p:spPr>
          <a:xfrm>
            <a:off x="3349527" y="5348969"/>
            <a:ext cx="59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Hz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235B1385-A86B-4F44-92D3-F0BD750D6178}"/>
              </a:ext>
            </a:extLst>
          </p:cNvPr>
          <p:cNvSpPr/>
          <p:nvPr/>
        </p:nvSpPr>
        <p:spPr>
          <a:xfrm>
            <a:off x="5514840" y="1215942"/>
            <a:ext cx="815546" cy="155658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6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61">
            <a:extLst>
              <a:ext uri="{FF2B5EF4-FFF2-40B4-BE49-F238E27FC236}">
                <a16:creationId xmlns:a16="http://schemas.microsoft.com/office/drawing/2014/main" id="{968361E2-8CFF-425C-8F71-855A16DF2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1"/>
          <a:stretch/>
        </p:blipFill>
        <p:spPr>
          <a:xfrm>
            <a:off x="2118198" y="469061"/>
            <a:ext cx="5932575" cy="4211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BDAE8-6C20-472E-A773-5361E96E08D7}"/>
              </a:ext>
            </a:extLst>
          </p:cNvPr>
          <p:cNvSpPr txBox="1"/>
          <p:nvPr/>
        </p:nvSpPr>
        <p:spPr>
          <a:xfrm rot="16200000">
            <a:off x="1724941" y="2062623"/>
            <a:ext cx="12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1/f residue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9E1A71F-12BC-4BD1-BAE0-6BD992C0BDBB}"/>
              </a:ext>
            </a:extLst>
          </p:cNvPr>
          <p:cNvCxnSpPr>
            <a:cxnSpLocks/>
          </p:cNvCxnSpPr>
          <p:nvPr/>
        </p:nvCxnSpPr>
        <p:spPr>
          <a:xfrm>
            <a:off x="3307124" y="469061"/>
            <a:ext cx="234778" cy="741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878A3D8-7265-4AEA-A716-38BDD832371F}"/>
              </a:ext>
            </a:extLst>
          </p:cNvPr>
          <p:cNvSpPr txBox="1"/>
          <p:nvPr/>
        </p:nvSpPr>
        <p:spPr>
          <a:xfrm>
            <a:off x="2514195" y="161284"/>
            <a:ext cx="2680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</a:t>
            </a:r>
            <a:r>
              <a:rPr lang="en-US" sz="1400" dirty="0"/>
              <a:t>nherent frequency of the afferent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3A64CDF-4ED0-4C0C-81BA-998235B0F60D}"/>
              </a:ext>
            </a:extLst>
          </p:cNvPr>
          <p:cNvSpPr txBox="1"/>
          <p:nvPr/>
        </p:nvSpPr>
        <p:spPr>
          <a:xfrm>
            <a:off x="4020246" y="677445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Beta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ABEDF09-127C-46FE-B565-1801807D720E}"/>
              </a:ext>
            </a:extLst>
          </p:cNvPr>
          <p:cNvCxnSpPr>
            <a:cxnSpLocks/>
          </p:cNvCxnSpPr>
          <p:nvPr/>
        </p:nvCxnSpPr>
        <p:spPr>
          <a:xfrm flipV="1">
            <a:off x="4566668" y="652732"/>
            <a:ext cx="0" cy="36933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0F9166F-86C4-4B45-B66F-223165FB23AB}"/>
              </a:ext>
            </a:extLst>
          </p:cNvPr>
          <p:cNvSpPr txBox="1"/>
          <p:nvPr/>
        </p:nvSpPr>
        <p:spPr>
          <a:xfrm>
            <a:off x="4612102" y="59217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Gamma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DB78901-B7A8-4174-BF41-DD8A0A343EED}"/>
              </a:ext>
            </a:extLst>
          </p:cNvPr>
          <p:cNvCxnSpPr>
            <a:cxnSpLocks/>
          </p:cNvCxnSpPr>
          <p:nvPr/>
        </p:nvCxnSpPr>
        <p:spPr>
          <a:xfrm>
            <a:off x="5481359" y="608861"/>
            <a:ext cx="0" cy="33595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4335862-001E-4FD9-AD87-626B98958B68}"/>
              </a:ext>
            </a:extLst>
          </p:cNvPr>
          <p:cNvSpPr txBox="1"/>
          <p:nvPr/>
        </p:nvSpPr>
        <p:spPr>
          <a:xfrm>
            <a:off x="5182315" y="177974"/>
            <a:ext cx="2874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Fixed duration of afferents at 100ms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DC70C5-5D76-425A-9F24-6BD4161DCD92}"/>
              </a:ext>
            </a:extLst>
          </p:cNvPr>
          <p:cNvSpPr txBox="1"/>
          <p:nvPr/>
        </p:nvSpPr>
        <p:spPr>
          <a:xfrm>
            <a:off x="3349527" y="5348969"/>
            <a:ext cx="59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Hz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235B1385-A86B-4F44-92D3-F0BD750D6178}"/>
              </a:ext>
            </a:extLst>
          </p:cNvPr>
          <p:cNvSpPr/>
          <p:nvPr/>
        </p:nvSpPr>
        <p:spPr>
          <a:xfrm rot="18452833">
            <a:off x="3220589" y="4811478"/>
            <a:ext cx="1267687" cy="182187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71CB2-0E41-4AAC-9FFB-F05DFB7D6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1"/>
          <a:stretch/>
        </p:blipFill>
        <p:spPr>
          <a:xfrm>
            <a:off x="4324560" y="5450847"/>
            <a:ext cx="5932575" cy="4211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FD3EAA-61C3-4937-BE23-0F7975BCCD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71"/>
          <a:stretch/>
        </p:blipFill>
        <p:spPr>
          <a:xfrm>
            <a:off x="-1175672" y="5431609"/>
            <a:ext cx="5932575" cy="4211273"/>
          </a:xfrm>
          <a:prstGeom prst="rect">
            <a:avLst/>
          </a:prstGeom>
        </p:spPr>
      </p:pic>
      <p:sp>
        <p:nvSpPr>
          <p:cNvPr id="19" name="Arrow: Left 18">
            <a:extLst>
              <a:ext uri="{FF2B5EF4-FFF2-40B4-BE49-F238E27FC236}">
                <a16:creationId xmlns:a16="http://schemas.microsoft.com/office/drawing/2014/main" id="{D0A4B291-3873-4358-A3E8-BC647EDC3BA3}"/>
              </a:ext>
            </a:extLst>
          </p:cNvPr>
          <p:cNvSpPr/>
          <p:nvPr/>
        </p:nvSpPr>
        <p:spPr>
          <a:xfrm rot="13846525">
            <a:off x="4990769" y="4802047"/>
            <a:ext cx="1267687" cy="182187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CB8987-54F9-422D-9396-5CA716A9EEF7}"/>
              </a:ext>
            </a:extLst>
          </p:cNvPr>
          <p:cNvSpPr txBox="1"/>
          <p:nvPr/>
        </p:nvSpPr>
        <p:spPr>
          <a:xfrm rot="16200000">
            <a:off x="-1456410" y="7277923"/>
            <a:ext cx="12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1/f residue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35522E-78F2-4683-B4A7-C2719143F931}"/>
              </a:ext>
            </a:extLst>
          </p:cNvPr>
          <p:cNvSpPr txBox="1"/>
          <p:nvPr/>
        </p:nvSpPr>
        <p:spPr>
          <a:xfrm>
            <a:off x="1198241" y="927355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E0121B-50D6-4446-B582-2E11FF40D855}"/>
              </a:ext>
            </a:extLst>
          </p:cNvPr>
          <p:cNvSpPr txBox="1"/>
          <p:nvPr/>
        </p:nvSpPr>
        <p:spPr>
          <a:xfrm>
            <a:off x="7316254" y="932144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C53922-C2A8-4661-AFD9-1E46BF2BB0E3}"/>
              </a:ext>
            </a:extLst>
          </p:cNvPr>
          <p:cNvSpPr txBox="1"/>
          <p:nvPr/>
        </p:nvSpPr>
        <p:spPr>
          <a:xfrm>
            <a:off x="-351037" y="5152852"/>
            <a:ext cx="367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Jittered duration of afferents from 80 to 120ms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182A2F-B133-4FFB-84A9-BDCC607F38F1}"/>
              </a:ext>
            </a:extLst>
          </p:cNvPr>
          <p:cNvSpPr txBox="1"/>
          <p:nvPr/>
        </p:nvSpPr>
        <p:spPr>
          <a:xfrm>
            <a:off x="6013191" y="5195080"/>
            <a:ext cx="367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Jittered duration of afferents from 40 to 160ms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2CF034-C4CC-4879-8535-7E18AA85396C}"/>
              </a:ext>
            </a:extLst>
          </p:cNvPr>
          <p:cNvCxnSpPr>
            <a:cxnSpLocks/>
          </p:cNvCxnSpPr>
          <p:nvPr/>
        </p:nvCxnSpPr>
        <p:spPr>
          <a:xfrm flipH="1" flipV="1">
            <a:off x="6521116" y="6680026"/>
            <a:ext cx="587570" cy="782564"/>
          </a:xfrm>
          <a:prstGeom prst="straightConnector1">
            <a:avLst/>
          </a:prstGeom>
          <a:ln w="2222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99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E4A2F6-D288-4507-AC49-C0820DBDB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3"/>
          <a:stretch/>
        </p:blipFill>
        <p:spPr>
          <a:xfrm>
            <a:off x="4865947" y="1780673"/>
            <a:ext cx="5932575" cy="421477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4335862-001E-4FD9-AD87-626B98958B68}"/>
              </a:ext>
            </a:extLst>
          </p:cNvPr>
          <p:cNvSpPr txBox="1"/>
          <p:nvPr/>
        </p:nvSpPr>
        <p:spPr>
          <a:xfrm>
            <a:off x="6027594" y="1472896"/>
            <a:ext cx="400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Short burst always impinges on the same ensemble </a:t>
            </a:r>
            <a:endParaRPr lang="en-US" sz="1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DC70C5-5D76-425A-9F24-6BD4161DCD92}"/>
              </a:ext>
            </a:extLst>
          </p:cNvPr>
          <p:cNvSpPr txBox="1"/>
          <p:nvPr/>
        </p:nvSpPr>
        <p:spPr>
          <a:xfrm>
            <a:off x="7689600" y="5529860"/>
            <a:ext cx="59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BDAE8-6C20-472E-A773-5361E96E08D7}"/>
              </a:ext>
            </a:extLst>
          </p:cNvPr>
          <p:cNvSpPr txBox="1"/>
          <p:nvPr/>
        </p:nvSpPr>
        <p:spPr>
          <a:xfrm rot="16200000">
            <a:off x="4542279" y="3576983"/>
            <a:ext cx="12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1/f residue</a:t>
            </a:r>
          </a:p>
        </p:txBody>
      </p:sp>
    </p:spTree>
    <p:extLst>
      <p:ext uri="{BB962C8B-B14F-4D97-AF65-F5344CB8AC3E}">
        <p14:creationId xmlns:p14="http://schemas.microsoft.com/office/powerpoint/2010/main" val="3148751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53E29B-4C20-47CE-A5DD-F6B52843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748" y="828133"/>
            <a:ext cx="5932575" cy="4455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C1D297-92B8-48C7-9CC1-B94F20782468}"/>
              </a:ext>
            </a:extLst>
          </p:cNvPr>
          <p:cNvSpPr txBox="1"/>
          <p:nvPr/>
        </p:nvSpPr>
        <p:spPr>
          <a:xfrm rot="16200000">
            <a:off x="3425840" y="280976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3B68F8-0208-40D8-AB12-10756394E797}"/>
              </a:ext>
            </a:extLst>
          </p:cNvPr>
          <p:cNvSpPr txBox="1"/>
          <p:nvPr/>
        </p:nvSpPr>
        <p:spPr>
          <a:xfrm>
            <a:off x="6095999" y="5098503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(ms)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B6C30-3265-4FAF-8F2F-35B17447EFF7}"/>
              </a:ext>
            </a:extLst>
          </p:cNvPr>
          <p:cNvSpPr txBox="1"/>
          <p:nvPr/>
        </p:nvSpPr>
        <p:spPr>
          <a:xfrm>
            <a:off x="9134540" y="1136843"/>
            <a:ext cx="48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LTS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8C5BF-3963-4682-AE4C-6DA129186E05}"/>
              </a:ext>
            </a:extLst>
          </p:cNvPr>
          <p:cNvSpPr txBox="1"/>
          <p:nvPr/>
        </p:nvSpPr>
        <p:spPr>
          <a:xfrm>
            <a:off x="9139304" y="1506175"/>
            <a:ext cx="44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0F1B9D-798A-4CB3-8D6D-0F9AF0D697FA}"/>
              </a:ext>
            </a:extLst>
          </p:cNvPr>
          <p:cNvSpPr txBox="1"/>
          <p:nvPr/>
        </p:nvSpPr>
        <p:spPr>
          <a:xfrm>
            <a:off x="9147941" y="246188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430344-6780-46DE-A3E1-8CC783D9570C}"/>
              </a:ext>
            </a:extLst>
          </p:cNvPr>
          <p:cNvSpPr txBox="1"/>
          <p:nvPr/>
        </p:nvSpPr>
        <p:spPr>
          <a:xfrm>
            <a:off x="6256824" y="78078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Raster plot</a:t>
            </a:r>
          </a:p>
        </p:txBody>
      </p:sp>
    </p:spTree>
    <p:extLst>
      <p:ext uri="{BB962C8B-B14F-4D97-AF65-F5344CB8AC3E}">
        <p14:creationId xmlns:p14="http://schemas.microsoft.com/office/powerpoint/2010/main" val="109150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C42E301-FD7D-4DC7-B397-3D0FB322E252}"/>
              </a:ext>
            </a:extLst>
          </p:cNvPr>
          <p:cNvSpPr/>
          <p:nvPr/>
        </p:nvSpPr>
        <p:spPr>
          <a:xfrm>
            <a:off x="265121" y="88351"/>
            <a:ext cx="10404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  Connectivity majorly relies on info that Drew provided</a:t>
            </a:r>
            <a:endParaRPr lang="en-US" sz="24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0BF793-A839-44C9-A98B-0D862287C867}"/>
              </a:ext>
            </a:extLst>
          </p:cNvPr>
          <p:cNvSpPr txBox="1"/>
          <p:nvPr/>
        </p:nvSpPr>
        <p:spPr>
          <a:xfrm>
            <a:off x="58728" y="919206"/>
            <a:ext cx="83833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CP-&gt;CP : 10% of pairs are unidirectional, out of them 30% are reciprocal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b="1" dirty="0"/>
              <a:t>2&amp;3. </a:t>
            </a:r>
            <a:r>
              <a:rPr lang="en-US" dirty="0"/>
              <a:t>CP-&gt;PV : 20% of pairs are unidirectional, 30% are reciprocal, and they are counted for </a:t>
            </a:r>
            <a:r>
              <a:rPr lang="en-US" b="1" dirty="0"/>
              <a:t>3. </a:t>
            </a:r>
            <a:r>
              <a:rPr lang="en-US" dirty="0"/>
              <a:t>PV-&gt;CP</a:t>
            </a:r>
          </a:p>
          <a:p>
            <a:endParaRPr lang="en-US" dirty="0"/>
          </a:p>
          <a:p>
            <a:r>
              <a:rPr lang="en-US" b="1" dirty="0"/>
              <a:t>4. </a:t>
            </a:r>
            <a:r>
              <a:rPr lang="en-US" dirty="0"/>
              <a:t>PV-&gt;PV: 34% of pairs are unidirectional, 43% are reciprocal</a:t>
            </a:r>
          </a:p>
          <a:p>
            <a:endParaRPr lang="en-US" dirty="0"/>
          </a:p>
          <a:p>
            <a:r>
              <a:rPr lang="en-US" b="1" dirty="0"/>
              <a:t>5. </a:t>
            </a:r>
            <a:r>
              <a:rPr lang="en-US" dirty="0"/>
              <a:t>SOM-&gt;CP: 26/74 of pairs are unidirectional, and 13/74 of pairs are reciprocal, </a:t>
            </a:r>
            <a:r>
              <a:rPr lang="en-US" dirty="0" err="1"/>
              <a:t>Beierlein</a:t>
            </a:r>
            <a:r>
              <a:rPr lang="en-US" dirty="0"/>
              <a:t> et al 2003</a:t>
            </a:r>
          </a:p>
          <a:p>
            <a:endParaRPr lang="en-US" dirty="0"/>
          </a:p>
          <a:p>
            <a:r>
              <a:rPr lang="en-US" b="1" dirty="0"/>
              <a:t>6. </a:t>
            </a:r>
            <a:r>
              <a:rPr lang="en-US" dirty="0"/>
              <a:t>CP-&gt;SOM: 36/63 of pairs are unidirectional. </a:t>
            </a:r>
            <a:r>
              <a:rPr lang="en-US" dirty="0" err="1"/>
              <a:t>Beierlein</a:t>
            </a:r>
            <a:r>
              <a:rPr lang="en-US" dirty="0"/>
              <a:t> et al 2003</a:t>
            </a:r>
          </a:p>
          <a:p>
            <a:endParaRPr lang="en-US" dirty="0"/>
          </a:p>
          <a:p>
            <a:r>
              <a:rPr lang="en-US" b="1" dirty="0"/>
              <a:t>7&amp;8. </a:t>
            </a:r>
            <a:r>
              <a:rPr lang="en-US" dirty="0"/>
              <a:t>17/32 of pairs are unidirectional in SOM-&gt;PV, 11/32 are unidirectional in PV-&gt;SOM, and 7/32 of pairs are reciprocal, Gibson et al 1999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49636C2-C41E-4D49-BC96-DC475DCF1A84}"/>
              </a:ext>
            </a:extLst>
          </p:cNvPr>
          <p:cNvGrpSpPr/>
          <p:nvPr/>
        </p:nvGrpSpPr>
        <p:grpSpPr>
          <a:xfrm>
            <a:off x="8697540" y="243710"/>
            <a:ext cx="2162539" cy="2383656"/>
            <a:chOff x="8697540" y="243710"/>
            <a:chExt cx="2162539" cy="2383656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601ACA0-8AFA-4DEC-9D90-68ADD96F56CF}"/>
                </a:ext>
              </a:extLst>
            </p:cNvPr>
            <p:cNvGrpSpPr/>
            <p:nvPr/>
          </p:nvGrpSpPr>
          <p:grpSpPr>
            <a:xfrm>
              <a:off x="8697540" y="243710"/>
              <a:ext cx="2162539" cy="2383656"/>
              <a:chOff x="5826369" y="734682"/>
              <a:chExt cx="2162539" cy="2383656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1F7D1BF-56D1-4BF9-8A46-6F84DF3B2FB1}"/>
                  </a:ext>
                </a:extLst>
              </p:cNvPr>
              <p:cNvGrpSpPr/>
              <p:nvPr/>
            </p:nvGrpSpPr>
            <p:grpSpPr>
              <a:xfrm>
                <a:off x="5980821" y="930859"/>
                <a:ext cx="1970063" cy="2052470"/>
                <a:chOff x="2792144" y="1877476"/>
                <a:chExt cx="1970063" cy="205247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F963777-24F8-42D1-9DDD-F6A866307161}"/>
                    </a:ext>
                  </a:extLst>
                </p:cNvPr>
                <p:cNvGrpSpPr/>
                <p:nvPr/>
              </p:nvGrpSpPr>
              <p:grpSpPr>
                <a:xfrm>
                  <a:off x="3352507" y="1877476"/>
                  <a:ext cx="173736" cy="2052470"/>
                  <a:chOff x="2246530" y="1014082"/>
                  <a:chExt cx="217627" cy="3080548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9ECF10B6-616E-4AEB-ADF6-D4E875398025}"/>
                      </a:ext>
                    </a:extLst>
                  </p:cNvPr>
                  <p:cNvSpPr/>
                  <p:nvPr/>
                </p:nvSpPr>
                <p:spPr>
                  <a:xfrm>
                    <a:off x="2246530" y="1989624"/>
                    <a:ext cx="217627" cy="254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B7298529-F782-4B74-9417-B902CE812B59}"/>
                      </a:ext>
                    </a:extLst>
                  </p:cNvPr>
                  <p:cNvSpPr/>
                  <p:nvPr/>
                </p:nvSpPr>
                <p:spPr>
                  <a:xfrm>
                    <a:off x="2314762" y="2230924"/>
                    <a:ext cx="88898" cy="186370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66D8CF84-1CE9-4947-B446-80FFDB834DA4}"/>
                      </a:ext>
                    </a:extLst>
                  </p:cNvPr>
                  <p:cNvSpPr/>
                  <p:nvPr/>
                </p:nvSpPr>
                <p:spPr>
                  <a:xfrm>
                    <a:off x="2314762" y="1014082"/>
                    <a:ext cx="88898" cy="98126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6D29FAF7-8F26-4B49-A100-529E4DC6E5D2}"/>
                    </a:ext>
                  </a:extLst>
                </p:cNvPr>
                <p:cNvGrpSpPr/>
                <p:nvPr/>
              </p:nvGrpSpPr>
              <p:grpSpPr>
                <a:xfrm>
                  <a:off x="3477947" y="2199248"/>
                  <a:ext cx="419044" cy="534872"/>
                  <a:chOff x="2422870" y="2161309"/>
                  <a:chExt cx="585894" cy="737495"/>
                </a:xfrm>
              </p:grpSpPr>
              <p:sp>
                <p:nvSpPr>
                  <p:cNvPr id="5" name="Freeform: Shape 4">
                    <a:extLst>
                      <a:ext uri="{FF2B5EF4-FFF2-40B4-BE49-F238E27FC236}">
                        <a16:creationId xmlns:a16="http://schemas.microsoft.com/office/drawing/2014/main" id="{50E3AA69-E935-4367-8F82-8D25F01CAD52}"/>
                      </a:ext>
                    </a:extLst>
                  </p:cNvPr>
                  <p:cNvSpPr/>
                  <p:nvPr/>
                </p:nvSpPr>
                <p:spPr>
                  <a:xfrm>
                    <a:off x="2422870" y="2245022"/>
                    <a:ext cx="585894" cy="653782"/>
                  </a:xfrm>
                  <a:custGeom>
                    <a:avLst/>
                    <a:gdLst>
                      <a:gd name="connsiteX0" fmla="*/ 0 w 525878"/>
                      <a:gd name="connsiteY0" fmla="*/ 480060 h 572279"/>
                      <a:gd name="connsiteX1" fmla="*/ 457200 w 525878"/>
                      <a:gd name="connsiteY1" fmla="*/ 571500 h 572279"/>
                      <a:gd name="connsiteX2" fmla="*/ 480060 w 525878"/>
                      <a:gd name="connsiteY2" fmla="*/ 434340 h 572279"/>
                      <a:gd name="connsiteX3" fmla="*/ 34290 w 525878"/>
                      <a:gd name="connsiteY3" fmla="*/ 0 h 572279"/>
                      <a:gd name="connsiteX4" fmla="*/ 34290 w 525878"/>
                      <a:gd name="connsiteY4" fmla="*/ 0 h 5722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5878" h="572279">
                        <a:moveTo>
                          <a:pt x="0" y="480060"/>
                        </a:moveTo>
                        <a:cubicBezTo>
                          <a:pt x="188595" y="529590"/>
                          <a:pt x="377190" y="579120"/>
                          <a:pt x="457200" y="571500"/>
                        </a:cubicBezTo>
                        <a:cubicBezTo>
                          <a:pt x="537210" y="563880"/>
                          <a:pt x="550545" y="529590"/>
                          <a:pt x="480060" y="434340"/>
                        </a:cubicBezTo>
                        <a:cubicBezTo>
                          <a:pt x="409575" y="339090"/>
                          <a:pt x="34290" y="0"/>
                          <a:pt x="34290" y="0"/>
                        </a:cubicBezTo>
                        <a:lnTo>
                          <a:pt x="34290" y="0"/>
                        </a:lnTo>
                      </a:path>
                    </a:pathLst>
                  </a:cu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9C229F37-8BA6-4AD4-9A76-3D822931E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55579" y="2161309"/>
                    <a:ext cx="0" cy="187036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0D29E94F-7DE3-4CBD-8788-B6F64C570E12}"/>
                    </a:ext>
                  </a:extLst>
                </p:cNvPr>
                <p:cNvGrpSpPr/>
                <p:nvPr/>
              </p:nvGrpSpPr>
              <p:grpSpPr>
                <a:xfrm>
                  <a:off x="4289611" y="2179080"/>
                  <a:ext cx="150869" cy="474160"/>
                  <a:chOff x="3731653" y="2363932"/>
                  <a:chExt cx="266700" cy="838200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3F3E036F-5D49-4AC4-ABE4-BD1542DFDC82}"/>
                      </a:ext>
                    </a:extLst>
                  </p:cNvPr>
                  <p:cNvSpPr/>
                  <p:nvPr/>
                </p:nvSpPr>
                <p:spPr>
                  <a:xfrm>
                    <a:off x="3731653" y="2948132"/>
                    <a:ext cx="266700" cy="254000"/>
                  </a:xfrm>
                  <a:prstGeom prst="ellipse">
                    <a:avLst/>
                  </a:prstGeom>
                  <a:solidFill>
                    <a:srgbClr val="4B9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C81D9EC4-0288-4997-AE99-1D62FE602000}"/>
                      </a:ext>
                    </a:extLst>
                  </p:cNvPr>
                  <p:cNvSpPr/>
                  <p:nvPr/>
                </p:nvSpPr>
                <p:spPr>
                  <a:xfrm>
                    <a:off x="3814203" y="2363932"/>
                    <a:ext cx="101600" cy="596900"/>
                  </a:xfrm>
                  <a:prstGeom prst="rect">
                    <a:avLst/>
                  </a:prstGeom>
                  <a:solidFill>
                    <a:srgbClr val="4B9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16DCF4C7-8963-433B-B805-EDE56FD78F00}"/>
                    </a:ext>
                  </a:extLst>
                </p:cNvPr>
                <p:cNvSpPr/>
                <p:nvPr/>
              </p:nvSpPr>
              <p:spPr>
                <a:xfrm>
                  <a:off x="3477947" y="2347404"/>
                  <a:ext cx="802651" cy="254980"/>
                </a:xfrm>
                <a:custGeom>
                  <a:avLst/>
                  <a:gdLst>
                    <a:gd name="connsiteX0" fmla="*/ 0 w 743578"/>
                    <a:gd name="connsiteY0" fmla="*/ 221064 h 221064"/>
                    <a:gd name="connsiteX1" fmla="*/ 743578 w 743578"/>
                    <a:gd name="connsiteY1" fmla="*/ 0 h 221064"/>
                    <a:gd name="connsiteX2" fmla="*/ 743578 w 743578"/>
                    <a:gd name="connsiteY2" fmla="*/ 0 h 221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3578" h="221064">
                      <a:moveTo>
                        <a:pt x="0" y="221064"/>
                      </a:moveTo>
                      <a:lnTo>
                        <a:pt x="743578" y="0"/>
                      </a:lnTo>
                      <a:lnTo>
                        <a:pt x="743578" y="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53CEB78-484E-4A95-8C04-A348C2D11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785" y="2291360"/>
                  <a:ext cx="0" cy="135649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AEC3AA2-574C-42A5-B807-E5EE7DDD7E8D}"/>
                    </a:ext>
                  </a:extLst>
                </p:cNvPr>
                <p:cNvSpPr txBox="1"/>
                <p:nvPr/>
              </p:nvSpPr>
              <p:spPr>
                <a:xfrm>
                  <a:off x="3974704" y="219924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120A2C4F-8265-4F9D-9A0E-DE12DB525A13}"/>
                    </a:ext>
                  </a:extLst>
                </p:cNvPr>
                <p:cNvSpPr/>
                <p:nvPr/>
              </p:nvSpPr>
              <p:spPr>
                <a:xfrm>
                  <a:off x="4440480" y="2505223"/>
                  <a:ext cx="249292" cy="143685"/>
                </a:xfrm>
                <a:custGeom>
                  <a:avLst/>
                  <a:gdLst>
                    <a:gd name="connsiteX0" fmla="*/ 0 w 525878"/>
                    <a:gd name="connsiteY0" fmla="*/ 480060 h 572279"/>
                    <a:gd name="connsiteX1" fmla="*/ 457200 w 525878"/>
                    <a:gd name="connsiteY1" fmla="*/ 571500 h 572279"/>
                    <a:gd name="connsiteX2" fmla="*/ 480060 w 525878"/>
                    <a:gd name="connsiteY2" fmla="*/ 434340 h 572279"/>
                    <a:gd name="connsiteX3" fmla="*/ 34290 w 525878"/>
                    <a:gd name="connsiteY3" fmla="*/ 0 h 572279"/>
                    <a:gd name="connsiteX4" fmla="*/ 34290 w 525878"/>
                    <a:gd name="connsiteY4" fmla="*/ 0 h 572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5878" h="572279">
                      <a:moveTo>
                        <a:pt x="0" y="480060"/>
                      </a:moveTo>
                      <a:cubicBezTo>
                        <a:pt x="188595" y="529590"/>
                        <a:pt x="377190" y="579120"/>
                        <a:pt x="457200" y="571500"/>
                      </a:cubicBezTo>
                      <a:cubicBezTo>
                        <a:pt x="537210" y="563880"/>
                        <a:pt x="550545" y="529590"/>
                        <a:pt x="480060" y="434340"/>
                      </a:cubicBezTo>
                      <a:cubicBezTo>
                        <a:pt x="409575" y="339090"/>
                        <a:pt x="34290" y="0"/>
                        <a:pt x="34290" y="0"/>
                      </a:cubicBezTo>
                      <a:lnTo>
                        <a:pt x="34290" y="0"/>
                      </a:lnTo>
                    </a:path>
                  </a:pathLst>
                </a:custGeom>
                <a:noFill/>
                <a:ln>
                  <a:solidFill>
                    <a:srgbClr val="00B0F0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8C58FE0-54F7-424A-8A7C-BFBFA1BF9502}"/>
                    </a:ext>
                  </a:extLst>
                </p:cNvPr>
                <p:cNvCxnSpPr>
                  <a:cxnSpLocks/>
                  <a:stCxn id="63" idx="2"/>
                  <a:endCxn id="34" idx="0"/>
                </p:cNvCxnSpPr>
                <p:nvPr/>
              </p:nvCxnSpPr>
              <p:spPr>
                <a:xfrm flipH="1">
                  <a:off x="3477947" y="2581398"/>
                  <a:ext cx="811664" cy="20986"/>
                </a:xfrm>
                <a:prstGeom prst="line">
                  <a:avLst/>
                </a:prstGeom>
                <a:noFill/>
                <a:ln>
                  <a:solidFill>
                    <a:srgbClr val="00B0F0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F4F1330-30BC-4776-99AC-57560593CFB0}"/>
                    </a:ext>
                  </a:extLst>
                </p:cNvPr>
                <p:cNvSpPr txBox="1"/>
                <p:nvPr/>
              </p:nvSpPr>
              <p:spPr>
                <a:xfrm>
                  <a:off x="4460521" y="223305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EE4C0D0-AE9F-49CA-BB2D-05AE91DD328E}"/>
                    </a:ext>
                  </a:extLst>
                </p:cNvPr>
                <p:cNvSpPr txBox="1"/>
                <p:nvPr/>
              </p:nvSpPr>
              <p:spPr>
                <a:xfrm>
                  <a:off x="3535386" y="25405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CFD409C-326E-45F6-8ACB-D83ADEBADF88}"/>
                    </a:ext>
                  </a:extLst>
                </p:cNvPr>
                <p:cNvSpPr txBox="1"/>
                <p:nvPr/>
              </p:nvSpPr>
              <p:spPr>
                <a:xfrm>
                  <a:off x="3852411" y="238391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424E2F4F-D709-4FBA-BEE1-5D37C15855D8}"/>
                    </a:ext>
                  </a:extLst>
                </p:cNvPr>
                <p:cNvGrpSpPr/>
                <p:nvPr/>
              </p:nvGrpSpPr>
              <p:grpSpPr>
                <a:xfrm>
                  <a:off x="2792144" y="2004081"/>
                  <a:ext cx="127211" cy="1025316"/>
                  <a:chOff x="2149091" y="3904922"/>
                  <a:chExt cx="266700" cy="2149594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3CB7ED9C-DE57-4FF7-9FF2-134D85CD637D}"/>
                      </a:ext>
                    </a:extLst>
                  </p:cNvPr>
                  <p:cNvSpPr/>
                  <p:nvPr/>
                </p:nvSpPr>
                <p:spPr>
                  <a:xfrm>
                    <a:off x="2149091" y="4873481"/>
                    <a:ext cx="266700" cy="254000"/>
                  </a:xfrm>
                  <a:prstGeom prst="ellipse">
                    <a:avLst/>
                  </a:prstGeom>
                  <a:solidFill>
                    <a:srgbClr val="FF37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884BE710-5900-49A2-AF6F-FAA96918892B}"/>
                      </a:ext>
                    </a:extLst>
                  </p:cNvPr>
                  <p:cNvSpPr/>
                  <p:nvPr/>
                </p:nvSpPr>
                <p:spPr>
                  <a:xfrm>
                    <a:off x="2231641" y="3904922"/>
                    <a:ext cx="101600" cy="981259"/>
                  </a:xfrm>
                  <a:prstGeom prst="rect">
                    <a:avLst/>
                  </a:prstGeom>
                  <a:solidFill>
                    <a:srgbClr val="FF37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D8542D1E-8071-455A-8213-560F3654A95B}"/>
                      </a:ext>
                    </a:extLst>
                  </p:cNvPr>
                  <p:cNvSpPr/>
                  <p:nvPr/>
                </p:nvSpPr>
                <p:spPr>
                  <a:xfrm>
                    <a:off x="2231641" y="5073257"/>
                    <a:ext cx="101600" cy="981259"/>
                  </a:xfrm>
                  <a:prstGeom prst="rect">
                    <a:avLst/>
                  </a:prstGeom>
                  <a:solidFill>
                    <a:srgbClr val="FF37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1D467FC-5823-42FE-8174-9E822D623087}"/>
                    </a:ext>
                  </a:extLst>
                </p:cNvPr>
                <p:cNvCxnSpPr>
                  <a:cxnSpLocks/>
                  <a:stCxn id="80" idx="7"/>
                </p:cNvCxnSpPr>
                <p:nvPr/>
              </p:nvCxnSpPr>
              <p:spPr>
                <a:xfrm flipV="1">
                  <a:off x="2900725" y="2163833"/>
                  <a:ext cx="441387" cy="319974"/>
                </a:xfrm>
                <a:prstGeom prst="line">
                  <a:avLst/>
                </a:prstGeom>
                <a:noFill/>
                <a:ln>
                  <a:solidFill>
                    <a:srgbClr val="00B0F0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18E3D49A-F140-42CB-84E7-DC3FCFF8ED74}"/>
                    </a:ext>
                  </a:extLst>
                </p:cNvPr>
                <p:cNvSpPr/>
                <p:nvPr/>
              </p:nvSpPr>
              <p:spPr>
                <a:xfrm>
                  <a:off x="2907030" y="2449830"/>
                  <a:ext cx="1398270" cy="755282"/>
                </a:xfrm>
                <a:custGeom>
                  <a:avLst/>
                  <a:gdLst>
                    <a:gd name="connsiteX0" fmla="*/ 0 w 1398270"/>
                    <a:gd name="connsiteY0" fmla="*/ 121920 h 755282"/>
                    <a:gd name="connsiteX1" fmla="*/ 468630 w 1398270"/>
                    <a:gd name="connsiteY1" fmla="*/ 754380 h 755282"/>
                    <a:gd name="connsiteX2" fmla="*/ 1398270 w 1398270"/>
                    <a:gd name="connsiteY2" fmla="*/ 0 h 75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98270" h="755282">
                      <a:moveTo>
                        <a:pt x="0" y="121920"/>
                      </a:moveTo>
                      <a:cubicBezTo>
                        <a:pt x="117792" y="448310"/>
                        <a:pt x="235585" y="774700"/>
                        <a:pt x="468630" y="754380"/>
                      </a:cubicBezTo>
                      <a:cubicBezTo>
                        <a:pt x="701675" y="734060"/>
                        <a:pt x="1049972" y="367030"/>
                        <a:pt x="1398270" y="0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B269FC2E-D7EC-4164-A999-44A9AF981466}"/>
                    </a:ext>
                  </a:extLst>
                </p:cNvPr>
                <p:cNvSpPr/>
                <p:nvPr/>
              </p:nvSpPr>
              <p:spPr>
                <a:xfrm>
                  <a:off x="2933700" y="2552700"/>
                  <a:ext cx="1409700" cy="504072"/>
                </a:xfrm>
                <a:custGeom>
                  <a:avLst/>
                  <a:gdLst>
                    <a:gd name="connsiteX0" fmla="*/ 1409700 w 1409700"/>
                    <a:gd name="connsiteY0" fmla="*/ 110490 h 504072"/>
                    <a:gd name="connsiteX1" fmla="*/ 605790 w 1409700"/>
                    <a:gd name="connsiteY1" fmla="*/ 502920 h 504072"/>
                    <a:gd name="connsiteX2" fmla="*/ 0 w 1409700"/>
                    <a:gd name="connsiteY2" fmla="*/ 0 h 504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9700" h="504072">
                      <a:moveTo>
                        <a:pt x="1409700" y="110490"/>
                      </a:moveTo>
                      <a:cubicBezTo>
                        <a:pt x="1125220" y="315912"/>
                        <a:pt x="840740" y="521335"/>
                        <a:pt x="605790" y="502920"/>
                      </a:cubicBezTo>
                      <a:cubicBezTo>
                        <a:pt x="370840" y="484505"/>
                        <a:pt x="185420" y="242252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9944FC1-53AD-46E5-ABA0-BBE00FF0032A}"/>
                    </a:ext>
                  </a:extLst>
                </p:cNvPr>
                <p:cNvSpPr txBox="1"/>
                <p:nvPr/>
              </p:nvSpPr>
              <p:spPr>
                <a:xfrm>
                  <a:off x="3044794" y="2004081"/>
                  <a:ext cx="2434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E2B1B61-5F22-409E-B949-732964C973AE}"/>
                    </a:ext>
                  </a:extLst>
                </p:cNvPr>
                <p:cNvSpPr txBox="1"/>
                <p:nvPr/>
              </p:nvSpPr>
              <p:spPr>
                <a:xfrm>
                  <a:off x="3004830" y="289871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B4FA963B-680B-4A95-9843-4B0D76CDD92D}"/>
                    </a:ext>
                  </a:extLst>
                </p:cNvPr>
                <p:cNvSpPr txBox="1"/>
                <p:nvPr/>
              </p:nvSpPr>
              <p:spPr>
                <a:xfrm>
                  <a:off x="3149318" y="271468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</p:grp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DBC0305-6281-400A-AF88-2BD49AC8F639}"/>
                  </a:ext>
                </a:extLst>
              </p:cNvPr>
              <p:cNvSpPr/>
              <p:nvPr/>
            </p:nvSpPr>
            <p:spPr>
              <a:xfrm>
                <a:off x="5826369" y="734682"/>
                <a:ext cx="2162539" cy="23836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C36A68-237F-487C-A182-FAFE6BE679C7}"/>
                </a:ext>
              </a:extLst>
            </p:cNvPr>
            <p:cNvCxnSpPr>
              <a:stCxn id="60" idx="1"/>
              <a:endCxn id="81" idx="3"/>
            </p:cNvCxnSpPr>
            <p:nvPr/>
          </p:nvCxnSpPr>
          <p:spPr>
            <a:xfrm flipH="1" flipV="1">
              <a:off x="8939828" y="800513"/>
              <a:ext cx="497970" cy="31412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F2D9136-1576-49DF-A8ED-8CFAF45DEAB6}"/>
                </a:ext>
              </a:extLst>
            </p:cNvPr>
            <p:cNvCxnSpPr>
              <a:cxnSpLocks/>
            </p:cNvCxnSpPr>
            <p:nvPr/>
          </p:nvCxnSpPr>
          <p:spPr>
            <a:xfrm>
              <a:off x="8945125" y="734682"/>
              <a:ext cx="0" cy="13564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45660F18-1BB5-4CDE-83C4-7E49FB7FD0DF}"/>
              </a:ext>
            </a:extLst>
          </p:cNvPr>
          <p:cNvSpPr txBox="1"/>
          <p:nvPr/>
        </p:nvSpPr>
        <p:spPr>
          <a:xfrm>
            <a:off x="9131348" y="870200"/>
            <a:ext cx="27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5028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C42E301-FD7D-4DC7-B397-3D0FB322E252}"/>
              </a:ext>
            </a:extLst>
          </p:cNvPr>
          <p:cNvSpPr/>
          <p:nvPr/>
        </p:nvSpPr>
        <p:spPr>
          <a:xfrm>
            <a:off x="265121" y="88351"/>
            <a:ext cx="10404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 term plasticity</a:t>
            </a:r>
            <a:endParaRPr lang="en-US" sz="24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5629776-A277-44D7-94A7-40974C6A11A2}"/>
              </a:ext>
            </a:extLst>
          </p:cNvPr>
          <p:cNvSpPr/>
          <p:nvPr/>
        </p:nvSpPr>
        <p:spPr>
          <a:xfrm>
            <a:off x="265121" y="955033"/>
            <a:ext cx="5149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PV-CP and CP-PV and synapses have short-term depression, 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CP-SOM synapses show short-term facilitation</a:t>
            </a:r>
            <a:endParaRPr lang="en-US" sz="24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FEF8BDE2-5525-4A03-B178-39B4AB61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524" y="499502"/>
            <a:ext cx="3245454" cy="1065013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6F42BD1E-75B1-490A-8B5F-24769B77C930}"/>
              </a:ext>
            </a:extLst>
          </p:cNvPr>
          <p:cNvSpPr txBox="1"/>
          <p:nvPr/>
        </p:nvSpPr>
        <p:spPr>
          <a:xfrm>
            <a:off x="6193246" y="179827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PV to CP (with 50Hz stim.)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4829C81-7AB8-4504-BD94-909607302087}"/>
              </a:ext>
            </a:extLst>
          </p:cNvPr>
          <p:cNvSpPr txBox="1"/>
          <p:nvPr/>
        </p:nvSpPr>
        <p:spPr>
          <a:xfrm>
            <a:off x="8443189" y="721133"/>
            <a:ext cx="988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Gaba current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E70071B-F3CA-4E55-9688-3263C0C21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465" y="1586751"/>
            <a:ext cx="3427299" cy="1417961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EF323A4-F131-4F9C-B240-80264615D12A}"/>
              </a:ext>
            </a:extLst>
          </p:cNvPr>
          <p:cNvSpPr txBox="1"/>
          <p:nvPr/>
        </p:nvSpPr>
        <p:spPr>
          <a:xfrm>
            <a:off x="7763556" y="2260317"/>
            <a:ext cx="988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EPSP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6672CF-5A31-450C-83D4-DB47E38839CE}"/>
              </a:ext>
            </a:extLst>
          </p:cNvPr>
          <p:cNvSpPr txBox="1"/>
          <p:nvPr/>
        </p:nvSpPr>
        <p:spPr>
          <a:xfrm>
            <a:off x="6597644" y="1580678"/>
            <a:ext cx="262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CP to PV (with 67Hz stim.)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4E368-01F3-4AB8-ADE1-C6C6B8CC42FA}"/>
              </a:ext>
            </a:extLst>
          </p:cNvPr>
          <p:cNvSpPr txBox="1"/>
          <p:nvPr/>
        </p:nvSpPr>
        <p:spPr>
          <a:xfrm>
            <a:off x="5837717" y="680642"/>
            <a:ext cx="35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nA</a:t>
            </a:r>
            <a:endParaRPr 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882BCE-BD45-45BE-B82A-B2784D9852F8}"/>
              </a:ext>
            </a:extLst>
          </p:cNvPr>
          <p:cNvSpPr txBox="1"/>
          <p:nvPr/>
        </p:nvSpPr>
        <p:spPr>
          <a:xfrm>
            <a:off x="5640750" y="2102770"/>
            <a:ext cx="393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mV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F660645-4EEE-4F20-B8AD-FC24F9DB3362}"/>
              </a:ext>
            </a:extLst>
          </p:cNvPr>
          <p:cNvSpPr txBox="1"/>
          <p:nvPr/>
        </p:nvSpPr>
        <p:spPr>
          <a:xfrm>
            <a:off x="8688411" y="2693734"/>
            <a:ext cx="712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 (ms)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50D4D3-225A-4ACC-B272-CD3C1A989C06}"/>
              </a:ext>
            </a:extLst>
          </p:cNvPr>
          <p:cNvSpPr txBox="1"/>
          <p:nvPr/>
        </p:nvSpPr>
        <p:spPr>
          <a:xfrm>
            <a:off x="8752483" y="394611"/>
            <a:ext cx="712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 (ms)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E6315-6B29-40C4-A374-55FB5D67B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87" y="3604113"/>
            <a:ext cx="5015412" cy="16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5E6DC3-FDF8-4679-A1A6-0FE103F2B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7401" y="680642"/>
            <a:ext cx="1554279" cy="1711013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10A4A61-98E1-4999-AB02-0FB968A9CC39}"/>
              </a:ext>
            </a:extLst>
          </p:cNvPr>
          <p:cNvGrpSpPr/>
          <p:nvPr/>
        </p:nvGrpSpPr>
        <p:grpSpPr>
          <a:xfrm>
            <a:off x="5837717" y="4055339"/>
            <a:ext cx="2162539" cy="2383656"/>
            <a:chOff x="8697540" y="243710"/>
            <a:chExt cx="2162539" cy="2383656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8B226BF-B621-49EE-87FE-39FE9D5DC41E}"/>
                </a:ext>
              </a:extLst>
            </p:cNvPr>
            <p:cNvGrpSpPr/>
            <p:nvPr/>
          </p:nvGrpSpPr>
          <p:grpSpPr>
            <a:xfrm>
              <a:off x="8697540" y="243710"/>
              <a:ext cx="2162539" cy="2383656"/>
              <a:chOff x="5826369" y="734682"/>
              <a:chExt cx="2162539" cy="2383656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EE1DCBAD-D894-4697-BA3A-05F930CD94DF}"/>
                  </a:ext>
                </a:extLst>
              </p:cNvPr>
              <p:cNvGrpSpPr/>
              <p:nvPr/>
            </p:nvGrpSpPr>
            <p:grpSpPr>
              <a:xfrm>
                <a:off x="5980821" y="930859"/>
                <a:ext cx="734099" cy="2052470"/>
                <a:chOff x="2792144" y="1877476"/>
                <a:chExt cx="734099" cy="2052470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F88F08EB-AE68-4082-924B-842403B216A6}"/>
                    </a:ext>
                  </a:extLst>
                </p:cNvPr>
                <p:cNvGrpSpPr/>
                <p:nvPr/>
              </p:nvGrpSpPr>
              <p:grpSpPr>
                <a:xfrm>
                  <a:off x="3352507" y="1877476"/>
                  <a:ext cx="173736" cy="2052470"/>
                  <a:chOff x="2246530" y="1014082"/>
                  <a:chExt cx="217627" cy="3080548"/>
                </a:xfrm>
              </p:grpSpPr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1F3B82FD-C41C-4895-9155-51520B1D1D74}"/>
                      </a:ext>
                    </a:extLst>
                  </p:cNvPr>
                  <p:cNvSpPr/>
                  <p:nvPr/>
                </p:nvSpPr>
                <p:spPr>
                  <a:xfrm>
                    <a:off x="2246530" y="1989624"/>
                    <a:ext cx="217627" cy="254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EE1966E2-F1F5-48B1-810A-0104982ED7CC}"/>
                      </a:ext>
                    </a:extLst>
                  </p:cNvPr>
                  <p:cNvSpPr/>
                  <p:nvPr/>
                </p:nvSpPr>
                <p:spPr>
                  <a:xfrm>
                    <a:off x="2314762" y="2230924"/>
                    <a:ext cx="88898" cy="186370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AAE45AFA-1D41-4F2B-A2A4-74E898BC9DCC}"/>
                      </a:ext>
                    </a:extLst>
                  </p:cNvPr>
                  <p:cNvSpPr/>
                  <p:nvPr/>
                </p:nvSpPr>
                <p:spPr>
                  <a:xfrm>
                    <a:off x="2314762" y="1014082"/>
                    <a:ext cx="88898" cy="98126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10E79380-0721-4717-8609-9FCA36965551}"/>
                    </a:ext>
                  </a:extLst>
                </p:cNvPr>
                <p:cNvGrpSpPr/>
                <p:nvPr/>
              </p:nvGrpSpPr>
              <p:grpSpPr>
                <a:xfrm>
                  <a:off x="2792144" y="2004081"/>
                  <a:ext cx="127211" cy="1025316"/>
                  <a:chOff x="2149091" y="3904922"/>
                  <a:chExt cx="266700" cy="2149594"/>
                </a:xfrm>
              </p:grpSpPr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2A4E19E9-F9C0-49EC-AD69-122EF67DC551}"/>
                      </a:ext>
                    </a:extLst>
                  </p:cNvPr>
                  <p:cNvSpPr/>
                  <p:nvPr/>
                </p:nvSpPr>
                <p:spPr>
                  <a:xfrm>
                    <a:off x="2149091" y="4873481"/>
                    <a:ext cx="266700" cy="254000"/>
                  </a:xfrm>
                  <a:prstGeom prst="ellipse">
                    <a:avLst/>
                  </a:prstGeom>
                  <a:solidFill>
                    <a:srgbClr val="FF37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A62A7EEF-C26E-4D6E-B090-DA19813B6CBF}"/>
                      </a:ext>
                    </a:extLst>
                  </p:cNvPr>
                  <p:cNvSpPr/>
                  <p:nvPr/>
                </p:nvSpPr>
                <p:spPr>
                  <a:xfrm>
                    <a:off x="2231641" y="3904922"/>
                    <a:ext cx="101600" cy="981259"/>
                  </a:xfrm>
                  <a:prstGeom prst="rect">
                    <a:avLst/>
                  </a:prstGeom>
                  <a:solidFill>
                    <a:srgbClr val="FF37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6E12ED5B-664F-4441-B82E-076D6763BD2A}"/>
                      </a:ext>
                    </a:extLst>
                  </p:cNvPr>
                  <p:cNvSpPr/>
                  <p:nvPr/>
                </p:nvSpPr>
                <p:spPr>
                  <a:xfrm>
                    <a:off x="2231641" y="5073257"/>
                    <a:ext cx="101600" cy="981259"/>
                  </a:xfrm>
                  <a:prstGeom prst="rect">
                    <a:avLst/>
                  </a:prstGeom>
                  <a:solidFill>
                    <a:srgbClr val="FF37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D220F13-3235-4653-858A-182A714592B7}"/>
                  </a:ext>
                </a:extLst>
              </p:cNvPr>
              <p:cNvSpPr/>
              <p:nvPr/>
            </p:nvSpPr>
            <p:spPr>
              <a:xfrm>
                <a:off x="5826369" y="734682"/>
                <a:ext cx="2162539" cy="23836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2AA909E-3963-47E3-8544-6E057BF8655D}"/>
                </a:ext>
              </a:extLst>
            </p:cNvPr>
            <p:cNvCxnSpPr>
              <a:stCxn id="182" idx="1"/>
              <a:endCxn id="176" idx="3"/>
            </p:cNvCxnSpPr>
            <p:nvPr/>
          </p:nvCxnSpPr>
          <p:spPr>
            <a:xfrm flipH="1" flipV="1">
              <a:off x="8939828" y="800513"/>
              <a:ext cx="497970" cy="31412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5BFFC5F-A923-42DA-9CD5-8888FC97BB75}"/>
                </a:ext>
              </a:extLst>
            </p:cNvPr>
            <p:cNvCxnSpPr>
              <a:cxnSpLocks/>
            </p:cNvCxnSpPr>
            <p:nvPr/>
          </p:nvCxnSpPr>
          <p:spPr>
            <a:xfrm>
              <a:off x="8945125" y="734682"/>
              <a:ext cx="0" cy="13564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C292E9BA-0225-4BA2-9503-44901E875290}"/>
              </a:ext>
            </a:extLst>
          </p:cNvPr>
          <p:cNvSpPr txBox="1"/>
          <p:nvPr/>
        </p:nvSpPr>
        <p:spPr>
          <a:xfrm>
            <a:off x="6271525" y="4681829"/>
            <a:ext cx="27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9520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C42E301-FD7D-4DC7-B397-3D0FB322E252}"/>
              </a:ext>
            </a:extLst>
          </p:cNvPr>
          <p:cNvSpPr/>
          <p:nvPr/>
        </p:nvSpPr>
        <p:spPr>
          <a:xfrm>
            <a:off x="265121" y="88351"/>
            <a:ext cx="10404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Network Results</a:t>
            </a:r>
            <a:endParaRPr lang="en-US" sz="2400" b="1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5629776-A277-44D7-94A7-40974C6A11A2}"/>
              </a:ext>
            </a:extLst>
          </p:cNvPr>
          <p:cNvSpPr/>
          <p:nvPr/>
        </p:nvSpPr>
        <p:spPr>
          <a:xfrm>
            <a:off x="265120" y="770367"/>
            <a:ext cx="98585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Baseline extrinsic inputs at 2 Hz result in the following firing rates: mean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±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std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CP: 0.54±0.28, PVs: 2.81±1.06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SOMs: 1.22±0.2 Hz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36C510-90E8-4470-BD1C-454045481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1"/>
          <a:stretch/>
        </p:blipFill>
        <p:spPr>
          <a:xfrm>
            <a:off x="265120" y="1544716"/>
            <a:ext cx="11177776" cy="467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4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C42E301-FD7D-4DC7-B397-3D0FB322E252}"/>
              </a:ext>
            </a:extLst>
          </p:cNvPr>
          <p:cNvSpPr/>
          <p:nvPr/>
        </p:nvSpPr>
        <p:spPr>
          <a:xfrm>
            <a:off x="265121" y="88351"/>
            <a:ext cx="10404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Network Results</a:t>
            </a:r>
            <a:endParaRPr lang="en-US" sz="2400" b="1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5629776-A277-44D7-94A7-40974C6A11A2}"/>
              </a:ext>
            </a:extLst>
          </p:cNvPr>
          <p:cNvSpPr/>
          <p:nvPr/>
        </p:nvSpPr>
        <p:spPr>
          <a:xfrm>
            <a:off x="265120" y="770367"/>
            <a:ext cx="98585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To the baseline model we add extrinsic inputs with burst style at 50 Hz to 1/8 (100 cells) of the CP cells.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 designed two types of bursts, one called short burst and another one is long burst. Schematic plots for burst is displayed as below: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C55404-C2EB-4486-B120-2B23F64838B6}"/>
              </a:ext>
            </a:extLst>
          </p:cNvPr>
          <p:cNvGrpSpPr/>
          <p:nvPr/>
        </p:nvGrpSpPr>
        <p:grpSpPr>
          <a:xfrm>
            <a:off x="753913" y="3767532"/>
            <a:ext cx="5324670" cy="635722"/>
            <a:chOff x="0" y="2525489"/>
            <a:chExt cx="5324670" cy="6357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8D1C88-5B67-48E1-92A4-6E653092590D}"/>
                </a:ext>
              </a:extLst>
            </p:cNvPr>
            <p:cNvSpPr/>
            <p:nvPr/>
          </p:nvSpPr>
          <p:spPr>
            <a:xfrm>
              <a:off x="1465527" y="2525489"/>
              <a:ext cx="762179" cy="635722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68E0352-F6A3-496C-A068-725C083EB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988" y="3159968"/>
              <a:ext cx="1448111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43D091-46EB-4862-8819-5644AD3B0172}"/>
                </a:ext>
              </a:extLst>
            </p:cNvPr>
            <p:cNvSpPr/>
            <p:nvPr/>
          </p:nvSpPr>
          <p:spPr>
            <a:xfrm>
              <a:off x="3395098" y="2525489"/>
              <a:ext cx="762179" cy="635722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15BFC00-F6AE-43A5-BAB0-1A5E33CF0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6559" y="3159968"/>
              <a:ext cx="1448111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E3BCF6-5CE6-4693-961B-4A17F9DBD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158725"/>
              <a:ext cx="1448111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AF3F0D0-A5C2-4BD1-9F94-D63D03AA42BC}"/>
              </a:ext>
            </a:extLst>
          </p:cNvPr>
          <p:cNvSpPr txBox="1"/>
          <p:nvPr/>
        </p:nvSpPr>
        <p:spPr>
          <a:xfrm>
            <a:off x="736496" y="4141866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Baseline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78F2F-331E-4A7F-884D-B3E3C25F56FB}"/>
              </a:ext>
            </a:extLst>
          </p:cNvPr>
          <p:cNvSpPr txBox="1"/>
          <p:nvPr/>
        </p:nvSpPr>
        <p:spPr>
          <a:xfrm>
            <a:off x="5079388" y="3666312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...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8ADB5B-D117-483E-AABD-8B81B3471E29}"/>
              </a:ext>
            </a:extLst>
          </p:cNvPr>
          <p:cNvGrpSpPr/>
          <p:nvPr/>
        </p:nvGrpSpPr>
        <p:grpSpPr>
          <a:xfrm>
            <a:off x="771330" y="5670421"/>
            <a:ext cx="9397621" cy="699051"/>
            <a:chOff x="788747" y="3216370"/>
            <a:chExt cx="9397621" cy="69905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F70566F-F1B6-4095-BBA7-57ECE48C4801}"/>
                </a:ext>
              </a:extLst>
            </p:cNvPr>
            <p:cNvGrpSpPr/>
            <p:nvPr/>
          </p:nvGrpSpPr>
          <p:grpSpPr>
            <a:xfrm>
              <a:off x="788747" y="3265378"/>
              <a:ext cx="9397621" cy="645163"/>
              <a:chOff x="0" y="1989606"/>
              <a:chExt cx="9397621" cy="64516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0C0029B-F8FB-4D20-A0A8-7FE559F2DDD1}"/>
                  </a:ext>
                </a:extLst>
              </p:cNvPr>
              <p:cNvSpPr/>
              <p:nvPr/>
            </p:nvSpPr>
            <p:spPr>
              <a:xfrm>
                <a:off x="1706257" y="1989606"/>
                <a:ext cx="2370607" cy="635722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268D57B-BCB2-4380-9684-EDC184CED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01" y="2614116"/>
                <a:ext cx="1523370" cy="1121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86A078E-76CC-4E5C-9C3F-A0F3DD1B8F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9510" y="2633526"/>
                <a:ext cx="1448111" cy="124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FE712C0-27D1-4AC6-95E3-EE12E3AC73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2625328"/>
                <a:ext cx="1706257" cy="24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52881A5-278A-4653-9853-540D8A637283}"/>
                </a:ext>
              </a:extLst>
            </p:cNvPr>
            <p:cNvSpPr txBox="1"/>
            <p:nvPr/>
          </p:nvSpPr>
          <p:spPr>
            <a:xfrm>
              <a:off x="8974058" y="3216370"/>
              <a:ext cx="4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...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C120C2-5207-4278-90C9-1FF3C2E25F76}"/>
                </a:ext>
              </a:extLst>
            </p:cNvPr>
            <p:cNvSpPr txBox="1"/>
            <p:nvPr/>
          </p:nvSpPr>
          <p:spPr>
            <a:xfrm>
              <a:off x="805004" y="3607644"/>
              <a:ext cx="797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Baseline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342E1E-0E25-4097-A02B-6B2CD2F45A8E}"/>
              </a:ext>
            </a:extLst>
          </p:cNvPr>
          <p:cNvSpPr txBox="1"/>
          <p:nvPr/>
        </p:nvSpPr>
        <p:spPr>
          <a:xfrm>
            <a:off x="2055252" y="442022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4C8439-7425-4D8B-948E-37F1679663A6}"/>
              </a:ext>
            </a:extLst>
          </p:cNvPr>
          <p:cNvSpPr txBox="1"/>
          <p:nvPr/>
        </p:nvSpPr>
        <p:spPr>
          <a:xfrm>
            <a:off x="3154427" y="444964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424E7E-1C23-4B24-A012-2E68641153CB}"/>
              </a:ext>
            </a:extLst>
          </p:cNvPr>
          <p:cNvSpPr txBox="1"/>
          <p:nvPr/>
        </p:nvSpPr>
        <p:spPr>
          <a:xfrm>
            <a:off x="5286163" y="636087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C11402-EB7A-4186-BE4A-86FA8122AEAA}"/>
              </a:ext>
            </a:extLst>
          </p:cNvPr>
          <p:cNvSpPr txBox="1"/>
          <p:nvPr/>
        </p:nvSpPr>
        <p:spPr>
          <a:xfrm>
            <a:off x="3186122" y="637335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1000ms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12B8DF-150C-4F8F-B0F0-0C2441104CCB}"/>
              </a:ext>
            </a:extLst>
          </p:cNvPr>
          <p:cNvSpPr/>
          <p:nvPr/>
        </p:nvSpPr>
        <p:spPr>
          <a:xfrm>
            <a:off x="6331801" y="5723373"/>
            <a:ext cx="2370607" cy="635722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96B987-0B13-46D6-8AD4-51969963E4B4}"/>
              </a:ext>
            </a:extLst>
          </p:cNvPr>
          <p:cNvCxnSpPr>
            <a:cxnSpLocks/>
          </p:cNvCxnSpPr>
          <p:nvPr/>
        </p:nvCxnSpPr>
        <p:spPr>
          <a:xfrm flipV="1">
            <a:off x="736198" y="2963333"/>
            <a:ext cx="55956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CDA2A5-BCBA-4191-915C-25FF982C0BA5}"/>
              </a:ext>
            </a:extLst>
          </p:cNvPr>
          <p:cNvSpPr txBox="1"/>
          <p:nvPr/>
        </p:nvSpPr>
        <p:spPr>
          <a:xfrm>
            <a:off x="753913" y="2607924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Baseline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9DE4C1-7867-4817-8CAD-BD66D9B9F09C}"/>
              </a:ext>
            </a:extLst>
          </p:cNvPr>
          <p:cNvSpPr txBox="1"/>
          <p:nvPr/>
        </p:nvSpPr>
        <p:spPr>
          <a:xfrm>
            <a:off x="6331801" y="2607923"/>
            <a:ext cx="5630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Baseline simulation means, just feed 2Hz random </a:t>
            </a:r>
            <a:r>
              <a:rPr lang="en-US" sz="1400" dirty="0" err="1"/>
              <a:t>Possion</a:t>
            </a:r>
            <a:r>
              <a:rPr lang="en-US" sz="1400" dirty="0"/>
              <a:t> input to each CPs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29F3E6-4D5E-4B6C-8759-A12455C0D377}"/>
              </a:ext>
            </a:extLst>
          </p:cNvPr>
          <p:cNvSpPr txBox="1"/>
          <p:nvPr/>
        </p:nvSpPr>
        <p:spPr>
          <a:xfrm>
            <a:off x="21511" y="3417038"/>
            <a:ext cx="232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Short burst simulation means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094E83-AFBB-43EB-8B8E-6B16F4AF332B}"/>
              </a:ext>
            </a:extLst>
          </p:cNvPr>
          <p:cNvSpPr txBox="1"/>
          <p:nvPr/>
        </p:nvSpPr>
        <p:spPr>
          <a:xfrm>
            <a:off x="0" y="5484959"/>
            <a:ext cx="1760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Long burst simulation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C4EC1C-0CBB-4C40-B439-B1F81B5C2890}"/>
              </a:ext>
            </a:extLst>
          </p:cNvPr>
          <p:cNvSpPr/>
          <p:nvPr/>
        </p:nvSpPr>
        <p:spPr>
          <a:xfrm>
            <a:off x="6521302" y="4304551"/>
            <a:ext cx="415498" cy="5090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7E3CE8-B565-4FA7-BA7B-8E3946875987}"/>
              </a:ext>
            </a:extLst>
          </p:cNvPr>
          <p:cNvSpPr txBox="1"/>
          <p:nvPr/>
        </p:nvSpPr>
        <p:spPr>
          <a:xfrm>
            <a:off x="6936800" y="4150084"/>
            <a:ext cx="5127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Indicates 20% of the CPs get additional independent </a:t>
            </a:r>
          </a:p>
          <a:p>
            <a:r>
              <a:rPr lang="en-US" dirty="0" err="1"/>
              <a:t>Possion</a:t>
            </a:r>
            <a:r>
              <a:rPr lang="en-US" dirty="0"/>
              <a:t> input at 50Hz during defined time window.</a:t>
            </a:r>
          </a:p>
        </p:txBody>
      </p:sp>
    </p:spTree>
    <p:extLst>
      <p:ext uri="{BB962C8B-B14F-4D97-AF65-F5344CB8AC3E}">
        <p14:creationId xmlns:p14="http://schemas.microsoft.com/office/powerpoint/2010/main" val="328184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C42E301-FD7D-4DC7-B397-3D0FB322E252}"/>
              </a:ext>
            </a:extLst>
          </p:cNvPr>
          <p:cNvSpPr/>
          <p:nvPr/>
        </p:nvSpPr>
        <p:spPr>
          <a:xfrm>
            <a:off x="265121" y="88351"/>
            <a:ext cx="10404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Network Results-FR</a:t>
            </a:r>
            <a:endParaRPr lang="en-US" sz="2400" b="1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5629776-A277-44D7-94A7-40974C6A11A2}"/>
              </a:ext>
            </a:extLst>
          </p:cNvPr>
          <p:cNvSpPr/>
          <p:nvPr/>
        </p:nvSpPr>
        <p:spPr>
          <a:xfrm>
            <a:off x="265120" y="770367"/>
            <a:ext cx="11926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 Additional short/long burst extrinsic inputs at 50 Hz result in the following firing rates (calculated over entire simulation time, regardless of burst or baseline) : 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13A3F-516F-402C-A808-789F2E2B6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2"/>
          <a:stretch/>
        </p:blipFill>
        <p:spPr>
          <a:xfrm>
            <a:off x="163425" y="2666487"/>
            <a:ext cx="5932575" cy="41915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2BE96F-FDD1-4246-93BB-156B354CE6BD}"/>
              </a:ext>
            </a:extLst>
          </p:cNvPr>
          <p:cNvSpPr/>
          <p:nvPr/>
        </p:nvSpPr>
        <p:spPr>
          <a:xfrm>
            <a:off x="1710267" y="2020156"/>
            <a:ext cx="3369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CP: 1.16±1.87, PVs: 4.51±2.37,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SOMs: 10.7±0.9 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8ACFE-EEC0-4659-8CE0-EB4DD0DAF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2"/>
          <a:stretch/>
        </p:blipFill>
        <p:spPr>
          <a:xfrm>
            <a:off x="6096000" y="2641839"/>
            <a:ext cx="5932575" cy="41915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A299B1-BB10-4A67-A6A7-1D94A713C3DC}"/>
              </a:ext>
            </a:extLst>
          </p:cNvPr>
          <p:cNvSpPr/>
          <p:nvPr/>
        </p:nvSpPr>
        <p:spPr>
          <a:xfrm>
            <a:off x="7642842" y="2017265"/>
            <a:ext cx="3369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CP: 2±4.18, PVs: 4.65±2.55,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SOMs: 22.96±1.8 Hz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58855-9AEA-4D24-8A77-593E03297B2D}"/>
              </a:ext>
            </a:extLst>
          </p:cNvPr>
          <p:cNvSpPr txBox="1"/>
          <p:nvPr/>
        </p:nvSpPr>
        <p:spPr>
          <a:xfrm>
            <a:off x="2506973" y="1706103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Short burst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79E297-3151-4310-B05D-5CA7A530E6D6}"/>
              </a:ext>
            </a:extLst>
          </p:cNvPr>
          <p:cNvSpPr txBox="1"/>
          <p:nvPr/>
        </p:nvSpPr>
        <p:spPr>
          <a:xfrm>
            <a:off x="8202179" y="1692859"/>
            <a:ext cx="172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Long burst input</a:t>
            </a:r>
          </a:p>
        </p:txBody>
      </p:sp>
    </p:spTree>
    <p:extLst>
      <p:ext uri="{BB962C8B-B14F-4D97-AF65-F5344CB8AC3E}">
        <p14:creationId xmlns:p14="http://schemas.microsoft.com/office/powerpoint/2010/main" val="183218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EF6316-52D5-40BF-8AC9-A31815FF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846"/>
            <a:ext cx="4399974" cy="3304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3038B8-A207-45DF-BA88-DE559B5DE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7"/>
          <a:stretch/>
        </p:blipFill>
        <p:spPr>
          <a:xfrm>
            <a:off x="4114961" y="640846"/>
            <a:ext cx="3992814" cy="3300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ABD8F-35C4-42F2-BD23-66365179614B}"/>
              </a:ext>
            </a:extLst>
          </p:cNvPr>
          <p:cNvSpPr txBox="1"/>
          <p:nvPr/>
        </p:nvSpPr>
        <p:spPr>
          <a:xfrm rot="16200000">
            <a:off x="-1151437" y="2086797"/>
            <a:ext cx="267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Spectrum residue from 1/f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AC882-6FB4-474A-87C6-8F50BFF09DC3}"/>
              </a:ext>
            </a:extLst>
          </p:cNvPr>
          <p:cNvSpPr txBox="1"/>
          <p:nvPr/>
        </p:nvSpPr>
        <p:spPr>
          <a:xfrm>
            <a:off x="1490243" y="42144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baseline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EC57C-728E-471D-BD88-36E9E10BEA3F}"/>
              </a:ext>
            </a:extLst>
          </p:cNvPr>
          <p:cNvSpPr txBox="1"/>
          <p:nvPr/>
        </p:nvSpPr>
        <p:spPr>
          <a:xfrm>
            <a:off x="5223208" y="421440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Short burst input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2EF37A-84C1-44F9-9BEF-D56653F49D55}"/>
              </a:ext>
            </a:extLst>
          </p:cNvPr>
          <p:cNvSpPr/>
          <p:nvPr/>
        </p:nvSpPr>
        <p:spPr>
          <a:xfrm>
            <a:off x="5924067" y="790772"/>
            <a:ext cx="210154" cy="292608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4858A8-1724-401F-A1ED-0D4562C0D2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67"/>
          <a:stretch/>
        </p:blipFill>
        <p:spPr>
          <a:xfrm>
            <a:off x="7793610" y="658497"/>
            <a:ext cx="3992814" cy="330098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8CA923-0938-4FCC-AA3E-0A1E76C121C7}"/>
              </a:ext>
            </a:extLst>
          </p:cNvPr>
          <p:cNvSpPr/>
          <p:nvPr/>
        </p:nvSpPr>
        <p:spPr>
          <a:xfrm>
            <a:off x="8901857" y="935360"/>
            <a:ext cx="195251" cy="267220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92714-C2F3-4BFF-88F7-6F9601E230B5}"/>
              </a:ext>
            </a:extLst>
          </p:cNvPr>
          <p:cNvSpPr txBox="1"/>
          <p:nvPr/>
        </p:nvSpPr>
        <p:spPr>
          <a:xfrm>
            <a:off x="8856861" y="421440"/>
            <a:ext cx="172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Long burst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0A16DA-D8BB-4511-AD53-9521268ABFD5}"/>
              </a:ext>
            </a:extLst>
          </p:cNvPr>
          <p:cNvSpPr/>
          <p:nvPr/>
        </p:nvSpPr>
        <p:spPr>
          <a:xfrm>
            <a:off x="369332" y="4445312"/>
            <a:ext cx="11417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 It is clear that, short burst input would generate prominent gamma oscillation, while long burst suppresses gamma but enhance beta oscillation.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7D4F08-F416-4F91-86B7-758BA2F91CCB}"/>
              </a:ext>
            </a:extLst>
          </p:cNvPr>
          <p:cNvSpPr txBox="1"/>
          <p:nvPr/>
        </p:nvSpPr>
        <p:spPr>
          <a:xfrm>
            <a:off x="878140" y="3607566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A6BFB-C155-44DA-88F5-FE11B2C4152F}"/>
              </a:ext>
            </a:extLst>
          </p:cNvPr>
          <p:cNvSpPr txBox="1"/>
          <p:nvPr/>
        </p:nvSpPr>
        <p:spPr>
          <a:xfrm>
            <a:off x="2488728" y="3591627"/>
            <a:ext cx="5357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A0AEB2-1927-4CD7-93ED-16B67431C4DD}"/>
              </a:ext>
            </a:extLst>
          </p:cNvPr>
          <p:cNvSpPr txBox="1"/>
          <p:nvPr/>
        </p:nvSpPr>
        <p:spPr>
          <a:xfrm>
            <a:off x="4565404" y="358843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52EC7-BA84-4832-9F64-F39633FF400E}"/>
              </a:ext>
            </a:extLst>
          </p:cNvPr>
          <p:cNvSpPr txBox="1"/>
          <p:nvPr/>
        </p:nvSpPr>
        <p:spPr>
          <a:xfrm>
            <a:off x="6175992" y="3572498"/>
            <a:ext cx="5357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59FC2-D762-4628-B32A-2089D67352F6}"/>
              </a:ext>
            </a:extLst>
          </p:cNvPr>
          <p:cNvSpPr txBox="1"/>
          <p:nvPr/>
        </p:nvSpPr>
        <p:spPr>
          <a:xfrm>
            <a:off x="8397617" y="3604376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245A30-9D23-4A74-A17F-BE20DC4DE13A}"/>
              </a:ext>
            </a:extLst>
          </p:cNvPr>
          <p:cNvSpPr txBox="1"/>
          <p:nvPr/>
        </p:nvSpPr>
        <p:spPr>
          <a:xfrm>
            <a:off x="10008205" y="3588437"/>
            <a:ext cx="5357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0466D-DAA1-46FF-9072-12A30730F9A3}"/>
              </a:ext>
            </a:extLst>
          </p:cNvPr>
          <p:cNvSpPr txBox="1"/>
          <p:nvPr/>
        </p:nvSpPr>
        <p:spPr>
          <a:xfrm>
            <a:off x="1842098" y="375716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690CCB-77BA-42B2-930B-4510AA4589F1}"/>
              </a:ext>
            </a:extLst>
          </p:cNvPr>
          <p:cNvSpPr txBox="1"/>
          <p:nvPr/>
        </p:nvSpPr>
        <p:spPr>
          <a:xfrm>
            <a:off x="5936277" y="3757164"/>
            <a:ext cx="346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EEA8AB-C9DF-49CE-A82A-53413DFC8457}"/>
              </a:ext>
            </a:extLst>
          </p:cNvPr>
          <p:cNvSpPr txBox="1"/>
          <p:nvPr/>
        </p:nvSpPr>
        <p:spPr>
          <a:xfrm>
            <a:off x="9742765" y="3757164"/>
            <a:ext cx="346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Hz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A4254-D210-4E69-9F8B-3AF1D3313E50}"/>
              </a:ext>
            </a:extLst>
          </p:cNvPr>
          <p:cNvSpPr/>
          <p:nvPr/>
        </p:nvSpPr>
        <p:spPr>
          <a:xfrm>
            <a:off x="-1" y="-181393"/>
            <a:ext cx="10404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Network Results-PSD</a:t>
            </a:r>
            <a:endParaRPr lang="en-US" sz="2400" b="1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82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95FFD6-F34D-4C23-94C8-138F6008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30128"/>
            <a:ext cx="5932575" cy="4455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5EC2A0-F10F-4982-ABAD-2BEB662A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5" y="330128"/>
            <a:ext cx="5932575" cy="4455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0241C-2E95-4057-8542-F2A914C1D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99" y="4470200"/>
            <a:ext cx="5932575" cy="44550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D7CA9D-6468-4026-969C-40B359237DED}"/>
              </a:ext>
            </a:extLst>
          </p:cNvPr>
          <p:cNvSpPr txBox="1"/>
          <p:nvPr/>
        </p:nvSpPr>
        <p:spPr>
          <a:xfrm>
            <a:off x="5188226" y="5744817"/>
            <a:ext cx="130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What I have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B8DA1-C805-4E11-ADA1-C3C1B196123D}"/>
              </a:ext>
            </a:extLst>
          </p:cNvPr>
          <p:cNvSpPr txBox="1"/>
          <p:nvPr/>
        </p:nvSpPr>
        <p:spPr>
          <a:xfrm>
            <a:off x="7586869" y="792479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D3E9-CA54-4B9A-8285-67EA16F9052F}"/>
              </a:ext>
            </a:extLst>
          </p:cNvPr>
          <p:cNvSpPr txBox="1"/>
          <p:nvPr/>
        </p:nvSpPr>
        <p:spPr>
          <a:xfrm rot="16200000">
            <a:off x="2820045" y="6613003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 (mv)</a:t>
            </a:r>
          </a:p>
        </p:txBody>
      </p:sp>
    </p:spTree>
    <p:extLst>
      <p:ext uri="{BB962C8B-B14F-4D97-AF65-F5344CB8AC3E}">
        <p14:creationId xmlns:p14="http://schemas.microsoft.com/office/powerpoint/2010/main" val="111309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8F383D5-4551-4D99-A8B3-F5DAC5E567FE}"/>
              </a:ext>
            </a:extLst>
          </p:cNvPr>
          <p:cNvGrpSpPr/>
          <p:nvPr/>
        </p:nvGrpSpPr>
        <p:grpSpPr>
          <a:xfrm>
            <a:off x="9775867" y="258807"/>
            <a:ext cx="5932575" cy="4664845"/>
            <a:chOff x="10414568" y="941387"/>
            <a:chExt cx="5932575" cy="46648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7481B9-CD6D-4E38-AFD4-B6AF521F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14568" y="1151196"/>
              <a:ext cx="5932575" cy="445503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71D12B-90C6-46F9-BBBE-828A521B92FF}"/>
                </a:ext>
              </a:extLst>
            </p:cNvPr>
            <p:cNvSpPr txBox="1"/>
            <p:nvPr/>
          </p:nvSpPr>
          <p:spPr>
            <a:xfrm>
              <a:off x="12015988" y="941387"/>
              <a:ext cx="1897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STP off for P2SOM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27C560-7581-45F3-8F08-EE874D693AAE}"/>
              </a:ext>
            </a:extLst>
          </p:cNvPr>
          <p:cNvGrpSpPr/>
          <p:nvPr/>
        </p:nvGrpSpPr>
        <p:grpSpPr>
          <a:xfrm>
            <a:off x="4481993" y="258807"/>
            <a:ext cx="5932575" cy="4664845"/>
            <a:chOff x="4481993" y="941387"/>
            <a:chExt cx="5932575" cy="46648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F03440-CD4B-48B6-A982-3248CF512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993" y="1151196"/>
              <a:ext cx="5932575" cy="445503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B0F10A-6AF3-4E41-8397-0C710C7CCBC2}"/>
                </a:ext>
              </a:extLst>
            </p:cNvPr>
            <p:cNvSpPr/>
            <p:nvPr/>
          </p:nvSpPr>
          <p:spPr>
            <a:xfrm>
              <a:off x="6710925" y="941387"/>
              <a:ext cx="30649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STP off for between PN and PV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D4C9E7-5AD6-4D8B-9478-336B60FC6F17}"/>
              </a:ext>
            </a:extLst>
          </p:cNvPr>
          <p:cNvGrpSpPr/>
          <p:nvPr/>
        </p:nvGrpSpPr>
        <p:grpSpPr>
          <a:xfrm>
            <a:off x="4481992" y="4751250"/>
            <a:ext cx="5932575" cy="4664845"/>
            <a:chOff x="3609756" y="5446709"/>
            <a:chExt cx="5932575" cy="46648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4B5314-E276-4F6E-AF14-578FFB6FE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9756" y="5656518"/>
              <a:ext cx="5932575" cy="445503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EE051A-E9DF-4AB9-8343-F0C1E95366F2}"/>
                </a:ext>
              </a:extLst>
            </p:cNvPr>
            <p:cNvSpPr/>
            <p:nvPr/>
          </p:nvSpPr>
          <p:spPr>
            <a:xfrm>
              <a:off x="5213497" y="5446709"/>
              <a:ext cx="2027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STP off for all conns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137C6E-B67B-4018-BF71-84B069687209}"/>
              </a:ext>
            </a:extLst>
          </p:cNvPr>
          <p:cNvGrpSpPr/>
          <p:nvPr/>
        </p:nvGrpSpPr>
        <p:grpSpPr>
          <a:xfrm>
            <a:off x="-917879" y="258807"/>
            <a:ext cx="5932575" cy="4664845"/>
            <a:chOff x="-917879" y="258807"/>
            <a:chExt cx="5932575" cy="466484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6BC381D-5B02-4516-A95D-BC2CAD339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17879" y="468616"/>
              <a:ext cx="5932575" cy="4455036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4AA72-FFA6-4004-B82F-A55CE0AFCB4A}"/>
                </a:ext>
              </a:extLst>
            </p:cNvPr>
            <p:cNvSpPr/>
            <p:nvPr/>
          </p:nvSpPr>
          <p:spPr>
            <a:xfrm>
              <a:off x="883662" y="258807"/>
              <a:ext cx="873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STP 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75AFAE-14AC-4A62-BB25-1C819590BF49}"/>
              </a:ext>
            </a:extLst>
          </p:cNvPr>
          <p:cNvGrpSpPr/>
          <p:nvPr/>
        </p:nvGrpSpPr>
        <p:grpSpPr>
          <a:xfrm>
            <a:off x="5148296" y="-1952447"/>
            <a:ext cx="2162539" cy="2383656"/>
            <a:chOff x="8697540" y="243710"/>
            <a:chExt cx="2162539" cy="23836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737067D-4CCA-4A8D-B539-362640078FCC}"/>
                </a:ext>
              </a:extLst>
            </p:cNvPr>
            <p:cNvGrpSpPr/>
            <p:nvPr/>
          </p:nvGrpSpPr>
          <p:grpSpPr>
            <a:xfrm>
              <a:off x="8697540" y="243710"/>
              <a:ext cx="2162539" cy="2383656"/>
              <a:chOff x="5826369" y="734682"/>
              <a:chExt cx="2162539" cy="238365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F55081C-EA69-47F5-B084-1E8AC124851E}"/>
                  </a:ext>
                </a:extLst>
              </p:cNvPr>
              <p:cNvGrpSpPr/>
              <p:nvPr/>
            </p:nvGrpSpPr>
            <p:grpSpPr>
              <a:xfrm>
                <a:off x="5980821" y="930859"/>
                <a:ext cx="1648336" cy="2052470"/>
                <a:chOff x="2792144" y="1877476"/>
                <a:chExt cx="1648336" cy="205247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A5DBAD8-9ED7-4852-9294-DE0D1DB45DD5}"/>
                    </a:ext>
                  </a:extLst>
                </p:cNvPr>
                <p:cNvGrpSpPr/>
                <p:nvPr/>
              </p:nvGrpSpPr>
              <p:grpSpPr>
                <a:xfrm>
                  <a:off x="3352507" y="1877476"/>
                  <a:ext cx="173736" cy="2052470"/>
                  <a:chOff x="2246530" y="1014082"/>
                  <a:chExt cx="217627" cy="3080548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50482D1F-C1A8-42A0-8E31-412DBF9E3C87}"/>
                      </a:ext>
                    </a:extLst>
                  </p:cNvPr>
                  <p:cNvSpPr/>
                  <p:nvPr/>
                </p:nvSpPr>
                <p:spPr>
                  <a:xfrm>
                    <a:off x="2246530" y="1989624"/>
                    <a:ext cx="217627" cy="254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25E1E0-6F2A-41D3-8C6F-75BF4F5A15CE}"/>
                      </a:ext>
                    </a:extLst>
                  </p:cNvPr>
                  <p:cNvSpPr/>
                  <p:nvPr/>
                </p:nvSpPr>
                <p:spPr>
                  <a:xfrm>
                    <a:off x="2314762" y="2230924"/>
                    <a:ext cx="88898" cy="186370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D3EB2C7-1404-4360-81CC-3B8CAE1D86C0}"/>
                      </a:ext>
                    </a:extLst>
                  </p:cNvPr>
                  <p:cNvSpPr/>
                  <p:nvPr/>
                </p:nvSpPr>
                <p:spPr>
                  <a:xfrm>
                    <a:off x="2314762" y="1014082"/>
                    <a:ext cx="88898" cy="98126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9E4697C-6F71-470D-B0DE-9728FB6BF1A9}"/>
                    </a:ext>
                  </a:extLst>
                </p:cNvPr>
                <p:cNvGrpSpPr/>
                <p:nvPr/>
              </p:nvGrpSpPr>
              <p:grpSpPr>
                <a:xfrm>
                  <a:off x="4289611" y="2179080"/>
                  <a:ext cx="150869" cy="474160"/>
                  <a:chOff x="3731653" y="2363932"/>
                  <a:chExt cx="266700" cy="838200"/>
                </a:xfrm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BFD3280A-5B00-4B38-AB1B-C9CFE79F73BA}"/>
                      </a:ext>
                    </a:extLst>
                  </p:cNvPr>
                  <p:cNvSpPr/>
                  <p:nvPr/>
                </p:nvSpPr>
                <p:spPr>
                  <a:xfrm>
                    <a:off x="3731653" y="2948132"/>
                    <a:ext cx="266700" cy="254000"/>
                  </a:xfrm>
                  <a:prstGeom prst="ellipse">
                    <a:avLst/>
                  </a:prstGeom>
                  <a:solidFill>
                    <a:srgbClr val="4B9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EC748EAB-A88D-46A0-B96F-97B0AD29569F}"/>
                      </a:ext>
                    </a:extLst>
                  </p:cNvPr>
                  <p:cNvSpPr/>
                  <p:nvPr/>
                </p:nvSpPr>
                <p:spPr>
                  <a:xfrm>
                    <a:off x="3814203" y="2363932"/>
                    <a:ext cx="101600" cy="596900"/>
                  </a:xfrm>
                  <a:prstGeom prst="rect">
                    <a:avLst/>
                  </a:prstGeom>
                  <a:solidFill>
                    <a:srgbClr val="4B9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3191DEEB-FB7C-45F4-AB90-7D9138855689}"/>
                    </a:ext>
                  </a:extLst>
                </p:cNvPr>
                <p:cNvSpPr/>
                <p:nvPr/>
              </p:nvSpPr>
              <p:spPr>
                <a:xfrm>
                  <a:off x="3477947" y="2347404"/>
                  <a:ext cx="802651" cy="254980"/>
                </a:xfrm>
                <a:custGeom>
                  <a:avLst/>
                  <a:gdLst>
                    <a:gd name="connsiteX0" fmla="*/ 0 w 743578"/>
                    <a:gd name="connsiteY0" fmla="*/ 221064 h 221064"/>
                    <a:gd name="connsiteX1" fmla="*/ 743578 w 743578"/>
                    <a:gd name="connsiteY1" fmla="*/ 0 h 221064"/>
                    <a:gd name="connsiteX2" fmla="*/ 743578 w 743578"/>
                    <a:gd name="connsiteY2" fmla="*/ 0 h 221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3578" h="221064">
                      <a:moveTo>
                        <a:pt x="0" y="221064"/>
                      </a:moveTo>
                      <a:lnTo>
                        <a:pt x="743578" y="0"/>
                      </a:lnTo>
                      <a:lnTo>
                        <a:pt x="743578" y="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FC10FA7-3741-46CD-8CD2-D19DD29B4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785" y="2291360"/>
                  <a:ext cx="0" cy="135649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9D475A7A-37CC-4E19-92A0-FA43F745606C}"/>
                    </a:ext>
                  </a:extLst>
                </p:cNvPr>
                <p:cNvCxnSpPr>
                  <a:cxnSpLocks/>
                  <a:stCxn id="43" idx="2"/>
                  <a:endCxn id="25" idx="0"/>
                </p:cNvCxnSpPr>
                <p:nvPr/>
              </p:nvCxnSpPr>
              <p:spPr>
                <a:xfrm flipH="1">
                  <a:off x="3477947" y="2581398"/>
                  <a:ext cx="811664" cy="20986"/>
                </a:xfrm>
                <a:prstGeom prst="line">
                  <a:avLst/>
                </a:prstGeom>
                <a:noFill/>
                <a:ln>
                  <a:solidFill>
                    <a:srgbClr val="00B0F0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319A29E-EB53-49FD-971B-F25CC07ADD09}"/>
                    </a:ext>
                  </a:extLst>
                </p:cNvPr>
                <p:cNvGrpSpPr/>
                <p:nvPr/>
              </p:nvGrpSpPr>
              <p:grpSpPr>
                <a:xfrm>
                  <a:off x="2792144" y="2004081"/>
                  <a:ext cx="127211" cy="1025316"/>
                  <a:chOff x="2149091" y="3904922"/>
                  <a:chExt cx="266700" cy="2149594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95E5A145-CE1E-4F6A-832A-45C70F02B63F}"/>
                      </a:ext>
                    </a:extLst>
                  </p:cNvPr>
                  <p:cNvSpPr/>
                  <p:nvPr/>
                </p:nvSpPr>
                <p:spPr>
                  <a:xfrm>
                    <a:off x="2149091" y="4873481"/>
                    <a:ext cx="266700" cy="254000"/>
                  </a:xfrm>
                  <a:prstGeom prst="ellipse">
                    <a:avLst/>
                  </a:prstGeom>
                  <a:solidFill>
                    <a:srgbClr val="FF37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511DEFFE-DBD3-4D96-81CC-0B179381C966}"/>
                      </a:ext>
                    </a:extLst>
                  </p:cNvPr>
                  <p:cNvSpPr/>
                  <p:nvPr/>
                </p:nvSpPr>
                <p:spPr>
                  <a:xfrm>
                    <a:off x="2231641" y="3904922"/>
                    <a:ext cx="101600" cy="981259"/>
                  </a:xfrm>
                  <a:prstGeom prst="rect">
                    <a:avLst/>
                  </a:prstGeom>
                  <a:solidFill>
                    <a:srgbClr val="FF37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AA0F146-D6C9-48FB-BA3C-7EF42C800CD8}"/>
                      </a:ext>
                    </a:extLst>
                  </p:cNvPr>
                  <p:cNvSpPr/>
                  <p:nvPr/>
                </p:nvSpPr>
                <p:spPr>
                  <a:xfrm>
                    <a:off x="2231641" y="5073257"/>
                    <a:ext cx="101600" cy="981259"/>
                  </a:xfrm>
                  <a:prstGeom prst="rect">
                    <a:avLst/>
                  </a:prstGeom>
                  <a:solidFill>
                    <a:srgbClr val="FF37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C7482F-0154-44FF-B002-C719D673DD15}"/>
                  </a:ext>
                </a:extLst>
              </p:cNvPr>
              <p:cNvSpPr/>
              <p:nvPr/>
            </p:nvSpPr>
            <p:spPr>
              <a:xfrm>
                <a:off x="5826369" y="734682"/>
                <a:ext cx="2162539" cy="23836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02EEF55-67C3-415B-9470-CE38B21ACDB7}"/>
                </a:ext>
              </a:extLst>
            </p:cNvPr>
            <p:cNvCxnSpPr>
              <a:stCxn id="47" idx="1"/>
              <a:endCxn id="41" idx="3"/>
            </p:cNvCxnSpPr>
            <p:nvPr/>
          </p:nvCxnSpPr>
          <p:spPr>
            <a:xfrm flipH="1" flipV="1">
              <a:off x="8939828" y="800513"/>
              <a:ext cx="497970" cy="31412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BEBC452-435A-4B28-BB1C-9373F54FD887}"/>
                </a:ext>
              </a:extLst>
            </p:cNvPr>
            <p:cNvCxnSpPr>
              <a:cxnSpLocks/>
            </p:cNvCxnSpPr>
            <p:nvPr/>
          </p:nvCxnSpPr>
          <p:spPr>
            <a:xfrm>
              <a:off x="8945125" y="734682"/>
              <a:ext cx="0" cy="13564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676FD4D2-C063-49D0-BADD-8EDFB0F83039}"/>
              </a:ext>
            </a:extLst>
          </p:cNvPr>
          <p:cNvSpPr/>
          <p:nvPr/>
        </p:nvSpPr>
        <p:spPr>
          <a:xfrm>
            <a:off x="6229565" y="-1461475"/>
            <a:ext cx="467827" cy="653782"/>
          </a:xfrm>
          <a:prstGeom prst="mathMultiply">
            <a:avLst>
              <a:gd name="adj1" fmla="val 120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03A7FE6-7106-4EF2-B0C7-26D48100BF72}"/>
              </a:ext>
            </a:extLst>
          </p:cNvPr>
          <p:cNvGrpSpPr/>
          <p:nvPr/>
        </p:nvGrpSpPr>
        <p:grpSpPr>
          <a:xfrm>
            <a:off x="13156307" y="-1796177"/>
            <a:ext cx="2162539" cy="2383656"/>
            <a:chOff x="8697540" y="243710"/>
            <a:chExt cx="2162539" cy="238365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388A2E0-A812-46F1-B1C0-08618D1B96E5}"/>
                </a:ext>
              </a:extLst>
            </p:cNvPr>
            <p:cNvGrpSpPr/>
            <p:nvPr/>
          </p:nvGrpSpPr>
          <p:grpSpPr>
            <a:xfrm>
              <a:off x="8697540" y="243710"/>
              <a:ext cx="2162539" cy="2383656"/>
              <a:chOff x="5826369" y="734682"/>
              <a:chExt cx="2162539" cy="238365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D1DB20B-16BE-4A1F-8C4C-1BE12106AF38}"/>
                  </a:ext>
                </a:extLst>
              </p:cNvPr>
              <p:cNvGrpSpPr/>
              <p:nvPr/>
            </p:nvGrpSpPr>
            <p:grpSpPr>
              <a:xfrm>
                <a:off x="5980821" y="930859"/>
                <a:ext cx="1648336" cy="2052470"/>
                <a:chOff x="2792144" y="1877476"/>
                <a:chExt cx="1648336" cy="2052470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2AAB2FA-A1EE-41CC-81C4-8F447B7C2AD8}"/>
                    </a:ext>
                  </a:extLst>
                </p:cNvPr>
                <p:cNvGrpSpPr/>
                <p:nvPr/>
              </p:nvGrpSpPr>
              <p:grpSpPr>
                <a:xfrm>
                  <a:off x="3352507" y="1877476"/>
                  <a:ext cx="173736" cy="2052470"/>
                  <a:chOff x="2246530" y="1014082"/>
                  <a:chExt cx="217627" cy="3080548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13D89A84-169A-4006-9004-E2DC5299BA9C}"/>
                      </a:ext>
                    </a:extLst>
                  </p:cNvPr>
                  <p:cNvSpPr/>
                  <p:nvPr/>
                </p:nvSpPr>
                <p:spPr>
                  <a:xfrm>
                    <a:off x="2246530" y="1989624"/>
                    <a:ext cx="217627" cy="254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5847D21-EE97-423C-8AF7-6C6117301ADA}"/>
                      </a:ext>
                    </a:extLst>
                  </p:cNvPr>
                  <p:cNvSpPr/>
                  <p:nvPr/>
                </p:nvSpPr>
                <p:spPr>
                  <a:xfrm>
                    <a:off x="2314762" y="2230924"/>
                    <a:ext cx="88898" cy="186370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3CD4F8ED-4BB2-4219-9861-23DCAF393580}"/>
                      </a:ext>
                    </a:extLst>
                  </p:cNvPr>
                  <p:cNvSpPr/>
                  <p:nvPr/>
                </p:nvSpPr>
                <p:spPr>
                  <a:xfrm>
                    <a:off x="2314762" y="1014082"/>
                    <a:ext cx="88898" cy="98126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9B53B059-AF0E-4A0F-B67C-A33B328C2259}"/>
                    </a:ext>
                  </a:extLst>
                </p:cNvPr>
                <p:cNvGrpSpPr/>
                <p:nvPr/>
              </p:nvGrpSpPr>
              <p:grpSpPr>
                <a:xfrm>
                  <a:off x="4289611" y="2179080"/>
                  <a:ext cx="150869" cy="474160"/>
                  <a:chOff x="3731653" y="2363932"/>
                  <a:chExt cx="266700" cy="838200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578FC6B2-2E2F-4739-9261-6AA620C7403C}"/>
                      </a:ext>
                    </a:extLst>
                  </p:cNvPr>
                  <p:cNvSpPr/>
                  <p:nvPr/>
                </p:nvSpPr>
                <p:spPr>
                  <a:xfrm>
                    <a:off x="3731653" y="2948132"/>
                    <a:ext cx="266700" cy="254000"/>
                  </a:xfrm>
                  <a:prstGeom prst="ellipse">
                    <a:avLst/>
                  </a:prstGeom>
                  <a:solidFill>
                    <a:srgbClr val="4B9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AC645B7-D23C-4D17-8D8C-6C2E0D98A58F}"/>
                      </a:ext>
                    </a:extLst>
                  </p:cNvPr>
                  <p:cNvSpPr/>
                  <p:nvPr/>
                </p:nvSpPr>
                <p:spPr>
                  <a:xfrm>
                    <a:off x="3814203" y="2363932"/>
                    <a:ext cx="101600" cy="596900"/>
                  </a:xfrm>
                  <a:prstGeom prst="rect">
                    <a:avLst/>
                  </a:prstGeom>
                  <a:solidFill>
                    <a:srgbClr val="4B9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F5064A91-ED32-4024-BC9E-BF05DC9F2E95}"/>
                    </a:ext>
                  </a:extLst>
                </p:cNvPr>
                <p:cNvSpPr/>
                <p:nvPr/>
              </p:nvSpPr>
              <p:spPr>
                <a:xfrm>
                  <a:off x="3477947" y="2347404"/>
                  <a:ext cx="802651" cy="254980"/>
                </a:xfrm>
                <a:custGeom>
                  <a:avLst/>
                  <a:gdLst>
                    <a:gd name="connsiteX0" fmla="*/ 0 w 743578"/>
                    <a:gd name="connsiteY0" fmla="*/ 221064 h 221064"/>
                    <a:gd name="connsiteX1" fmla="*/ 743578 w 743578"/>
                    <a:gd name="connsiteY1" fmla="*/ 0 h 221064"/>
                    <a:gd name="connsiteX2" fmla="*/ 743578 w 743578"/>
                    <a:gd name="connsiteY2" fmla="*/ 0 h 221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3578" h="221064">
                      <a:moveTo>
                        <a:pt x="0" y="221064"/>
                      </a:moveTo>
                      <a:lnTo>
                        <a:pt x="743578" y="0"/>
                      </a:lnTo>
                      <a:lnTo>
                        <a:pt x="743578" y="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CFD1BA0-9697-4AA4-BE85-E9E606DEB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785" y="2291360"/>
                  <a:ext cx="0" cy="135649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1761A9A-2CC7-432D-BD2C-E8E4712F3532}"/>
                    </a:ext>
                  </a:extLst>
                </p:cNvPr>
                <p:cNvCxnSpPr>
                  <a:cxnSpLocks/>
                  <a:stCxn id="66" idx="2"/>
                  <a:endCxn id="59" idx="0"/>
                </p:cNvCxnSpPr>
                <p:nvPr/>
              </p:nvCxnSpPr>
              <p:spPr>
                <a:xfrm flipH="1">
                  <a:off x="3477947" y="2581398"/>
                  <a:ext cx="811664" cy="20986"/>
                </a:xfrm>
                <a:prstGeom prst="line">
                  <a:avLst/>
                </a:prstGeom>
                <a:noFill/>
                <a:ln>
                  <a:solidFill>
                    <a:srgbClr val="00B0F0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B0EB068D-1FE6-4AC2-8F9D-28F6B2C53F1A}"/>
                    </a:ext>
                  </a:extLst>
                </p:cNvPr>
                <p:cNvGrpSpPr/>
                <p:nvPr/>
              </p:nvGrpSpPr>
              <p:grpSpPr>
                <a:xfrm>
                  <a:off x="2792144" y="2004081"/>
                  <a:ext cx="127211" cy="1025316"/>
                  <a:chOff x="2149091" y="3904922"/>
                  <a:chExt cx="266700" cy="2149594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D8FED8BA-C01A-4C30-B976-3583665F6431}"/>
                      </a:ext>
                    </a:extLst>
                  </p:cNvPr>
                  <p:cNvSpPr/>
                  <p:nvPr/>
                </p:nvSpPr>
                <p:spPr>
                  <a:xfrm>
                    <a:off x="2149091" y="4873481"/>
                    <a:ext cx="266700" cy="254000"/>
                  </a:xfrm>
                  <a:prstGeom prst="ellipse">
                    <a:avLst/>
                  </a:prstGeom>
                  <a:solidFill>
                    <a:srgbClr val="FF37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C29B7C7D-46FE-4080-80AA-621521046744}"/>
                      </a:ext>
                    </a:extLst>
                  </p:cNvPr>
                  <p:cNvSpPr/>
                  <p:nvPr/>
                </p:nvSpPr>
                <p:spPr>
                  <a:xfrm>
                    <a:off x="2231641" y="3904922"/>
                    <a:ext cx="101600" cy="981259"/>
                  </a:xfrm>
                  <a:prstGeom prst="rect">
                    <a:avLst/>
                  </a:prstGeom>
                  <a:solidFill>
                    <a:srgbClr val="FF37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EDDB6900-839A-4630-8CB8-EFC61109E1F1}"/>
                      </a:ext>
                    </a:extLst>
                  </p:cNvPr>
                  <p:cNvSpPr/>
                  <p:nvPr/>
                </p:nvSpPr>
                <p:spPr>
                  <a:xfrm>
                    <a:off x="2231641" y="5073257"/>
                    <a:ext cx="101600" cy="981259"/>
                  </a:xfrm>
                  <a:prstGeom prst="rect">
                    <a:avLst/>
                  </a:prstGeom>
                  <a:solidFill>
                    <a:srgbClr val="FF37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0E17730-0DAF-4A2D-A082-D643A272B04C}"/>
                  </a:ext>
                </a:extLst>
              </p:cNvPr>
              <p:cNvSpPr/>
              <p:nvPr/>
            </p:nvSpPr>
            <p:spPr>
              <a:xfrm>
                <a:off x="5826369" y="734682"/>
                <a:ext cx="2162539" cy="23836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E658AFB-A10B-43D3-AB23-6AC29B84E09A}"/>
                </a:ext>
              </a:extLst>
            </p:cNvPr>
            <p:cNvCxnSpPr>
              <a:stCxn id="68" idx="1"/>
              <a:endCxn id="64" idx="3"/>
            </p:cNvCxnSpPr>
            <p:nvPr/>
          </p:nvCxnSpPr>
          <p:spPr>
            <a:xfrm flipH="1" flipV="1">
              <a:off x="8939828" y="800513"/>
              <a:ext cx="497970" cy="31412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6E5A1B3-2D37-46CF-9292-CEA5FF8B7AFA}"/>
                </a:ext>
              </a:extLst>
            </p:cNvPr>
            <p:cNvCxnSpPr>
              <a:cxnSpLocks/>
            </p:cNvCxnSpPr>
            <p:nvPr/>
          </p:nvCxnSpPr>
          <p:spPr>
            <a:xfrm>
              <a:off x="8945125" y="734682"/>
              <a:ext cx="0" cy="13564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E60D27A2-B7C6-416C-97F5-FDC01905600D}"/>
              </a:ext>
            </a:extLst>
          </p:cNvPr>
          <p:cNvSpPr/>
          <p:nvPr/>
        </p:nvSpPr>
        <p:spPr>
          <a:xfrm>
            <a:off x="13395033" y="-1419417"/>
            <a:ext cx="467827" cy="653782"/>
          </a:xfrm>
          <a:prstGeom prst="mathMultiply">
            <a:avLst>
              <a:gd name="adj1" fmla="val 120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37F8C5-4DE7-48D7-91DE-8317898DE08C}"/>
              </a:ext>
            </a:extLst>
          </p:cNvPr>
          <p:cNvGrpSpPr/>
          <p:nvPr/>
        </p:nvGrpSpPr>
        <p:grpSpPr>
          <a:xfrm>
            <a:off x="10546523" y="5832589"/>
            <a:ext cx="2162539" cy="2383656"/>
            <a:chOff x="8697540" y="243710"/>
            <a:chExt cx="2162539" cy="238365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46419B5-4F83-4D06-B756-59B3862D5F8D}"/>
                </a:ext>
              </a:extLst>
            </p:cNvPr>
            <p:cNvGrpSpPr/>
            <p:nvPr/>
          </p:nvGrpSpPr>
          <p:grpSpPr>
            <a:xfrm>
              <a:off x="8697540" y="243710"/>
              <a:ext cx="2162539" cy="2383656"/>
              <a:chOff x="5826369" y="734682"/>
              <a:chExt cx="2162539" cy="238365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B464885-7F8C-4A69-92E2-1FB12C25D02B}"/>
                  </a:ext>
                </a:extLst>
              </p:cNvPr>
              <p:cNvGrpSpPr/>
              <p:nvPr/>
            </p:nvGrpSpPr>
            <p:grpSpPr>
              <a:xfrm>
                <a:off x="5980821" y="930859"/>
                <a:ext cx="1648336" cy="2052470"/>
                <a:chOff x="2792144" y="1877476"/>
                <a:chExt cx="1648336" cy="205247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8850205-D9A9-43C9-AA1D-AFCC3A42FB88}"/>
                    </a:ext>
                  </a:extLst>
                </p:cNvPr>
                <p:cNvGrpSpPr/>
                <p:nvPr/>
              </p:nvGrpSpPr>
              <p:grpSpPr>
                <a:xfrm>
                  <a:off x="3352507" y="1877476"/>
                  <a:ext cx="173736" cy="2052470"/>
                  <a:chOff x="2246530" y="1014082"/>
                  <a:chExt cx="217627" cy="3080548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F068FB0B-7BCB-44D0-8DB5-5A2D0B5C1C79}"/>
                      </a:ext>
                    </a:extLst>
                  </p:cNvPr>
                  <p:cNvSpPr/>
                  <p:nvPr/>
                </p:nvSpPr>
                <p:spPr>
                  <a:xfrm>
                    <a:off x="2246530" y="1989624"/>
                    <a:ext cx="217627" cy="254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9493A5E1-3228-4513-A4AD-F2CA6CB7520E}"/>
                      </a:ext>
                    </a:extLst>
                  </p:cNvPr>
                  <p:cNvSpPr/>
                  <p:nvPr/>
                </p:nvSpPr>
                <p:spPr>
                  <a:xfrm>
                    <a:off x="2314762" y="2230924"/>
                    <a:ext cx="88898" cy="186370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49334C56-B9E4-48C7-AE46-09B26DC79161}"/>
                      </a:ext>
                    </a:extLst>
                  </p:cNvPr>
                  <p:cNvSpPr/>
                  <p:nvPr/>
                </p:nvSpPr>
                <p:spPr>
                  <a:xfrm>
                    <a:off x="2314762" y="1014082"/>
                    <a:ext cx="88898" cy="98126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AEA72-358B-4ACB-B193-5D6A84C95A54}"/>
                    </a:ext>
                  </a:extLst>
                </p:cNvPr>
                <p:cNvGrpSpPr/>
                <p:nvPr/>
              </p:nvGrpSpPr>
              <p:grpSpPr>
                <a:xfrm>
                  <a:off x="4289611" y="2179080"/>
                  <a:ext cx="150869" cy="474160"/>
                  <a:chOff x="3731653" y="2363932"/>
                  <a:chExt cx="266700" cy="838200"/>
                </a:xfrm>
              </p:grpSpPr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ED2A27BC-565B-4270-920C-1C0A0D6C622A}"/>
                      </a:ext>
                    </a:extLst>
                  </p:cNvPr>
                  <p:cNvSpPr/>
                  <p:nvPr/>
                </p:nvSpPr>
                <p:spPr>
                  <a:xfrm>
                    <a:off x="3731653" y="2948132"/>
                    <a:ext cx="266700" cy="254000"/>
                  </a:xfrm>
                  <a:prstGeom prst="ellipse">
                    <a:avLst/>
                  </a:prstGeom>
                  <a:solidFill>
                    <a:srgbClr val="4B9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0B1DE46-C858-43CB-B270-6B5AC4E4FE59}"/>
                      </a:ext>
                    </a:extLst>
                  </p:cNvPr>
                  <p:cNvSpPr/>
                  <p:nvPr/>
                </p:nvSpPr>
                <p:spPr>
                  <a:xfrm>
                    <a:off x="3814203" y="2363932"/>
                    <a:ext cx="101600" cy="596900"/>
                  </a:xfrm>
                  <a:prstGeom prst="rect">
                    <a:avLst/>
                  </a:prstGeom>
                  <a:solidFill>
                    <a:srgbClr val="4B9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033702B0-8005-4DFE-89A4-7E1BF54E64FC}"/>
                    </a:ext>
                  </a:extLst>
                </p:cNvPr>
                <p:cNvSpPr/>
                <p:nvPr/>
              </p:nvSpPr>
              <p:spPr>
                <a:xfrm>
                  <a:off x="3477947" y="2347404"/>
                  <a:ext cx="802651" cy="254980"/>
                </a:xfrm>
                <a:custGeom>
                  <a:avLst/>
                  <a:gdLst>
                    <a:gd name="connsiteX0" fmla="*/ 0 w 743578"/>
                    <a:gd name="connsiteY0" fmla="*/ 221064 h 221064"/>
                    <a:gd name="connsiteX1" fmla="*/ 743578 w 743578"/>
                    <a:gd name="connsiteY1" fmla="*/ 0 h 221064"/>
                    <a:gd name="connsiteX2" fmla="*/ 743578 w 743578"/>
                    <a:gd name="connsiteY2" fmla="*/ 0 h 221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3578" h="221064">
                      <a:moveTo>
                        <a:pt x="0" y="221064"/>
                      </a:moveTo>
                      <a:lnTo>
                        <a:pt x="743578" y="0"/>
                      </a:lnTo>
                      <a:lnTo>
                        <a:pt x="743578" y="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CDCBA43A-1290-4043-B13D-62E09D343E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785" y="2291360"/>
                  <a:ext cx="0" cy="135649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116B5946-6BBF-452E-BEC1-BBB8DE28F757}"/>
                    </a:ext>
                  </a:extLst>
                </p:cNvPr>
                <p:cNvCxnSpPr>
                  <a:cxnSpLocks/>
                  <a:stCxn id="87" idx="2"/>
                  <a:endCxn id="80" idx="0"/>
                </p:cNvCxnSpPr>
                <p:nvPr/>
              </p:nvCxnSpPr>
              <p:spPr>
                <a:xfrm flipH="1">
                  <a:off x="3477947" y="2581398"/>
                  <a:ext cx="811664" cy="20986"/>
                </a:xfrm>
                <a:prstGeom prst="line">
                  <a:avLst/>
                </a:prstGeom>
                <a:noFill/>
                <a:ln>
                  <a:solidFill>
                    <a:srgbClr val="00B0F0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C7CF6F8-C946-4E3C-9465-6050BB130FC1}"/>
                    </a:ext>
                  </a:extLst>
                </p:cNvPr>
                <p:cNvGrpSpPr/>
                <p:nvPr/>
              </p:nvGrpSpPr>
              <p:grpSpPr>
                <a:xfrm>
                  <a:off x="2792144" y="2004081"/>
                  <a:ext cx="127211" cy="1025316"/>
                  <a:chOff x="2149091" y="3904922"/>
                  <a:chExt cx="266700" cy="2149594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6F14A20D-BC53-431F-83F9-FDDC4EBAE31A}"/>
                      </a:ext>
                    </a:extLst>
                  </p:cNvPr>
                  <p:cNvSpPr/>
                  <p:nvPr/>
                </p:nvSpPr>
                <p:spPr>
                  <a:xfrm>
                    <a:off x="2149091" y="4873481"/>
                    <a:ext cx="266700" cy="254000"/>
                  </a:xfrm>
                  <a:prstGeom prst="ellipse">
                    <a:avLst/>
                  </a:prstGeom>
                  <a:solidFill>
                    <a:srgbClr val="FF37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08443B-BC71-46D4-91B6-BC3444A9A201}"/>
                      </a:ext>
                    </a:extLst>
                  </p:cNvPr>
                  <p:cNvSpPr/>
                  <p:nvPr/>
                </p:nvSpPr>
                <p:spPr>
                  <a:xfrm>
                    <a:off x="2231641" y="3904922"/>
                    <a:ext cx="101600" cy="981259"/>
                  </a:xfrm>
                  <a:prstGeom prst="rect">
                    <a:avLst/>
                  </a:prstGeom>
                  <a:solidFill>
                    <a:srgbClr val="FF37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D3E3C053-45B8-4F37-893F-E71C5AA879FA}"/>
                      </a:ext>
                    </a:extLst>
                  </p:cNvPr>
                  <p:cNvSpPr/>
                  <p:nvPr/>
                </p:nvSpPr>
                <p:spPr>
                  <a:xfrm>
                    <a:off x="2231641" y="5073257"/>
                    <a:ext cx="101600" cy="981259"/>
                  </a:xfrm>
                  <a:prstGeom prst="rect">
                    <a:avLst/>
                  </a:prstGeom>
                  <a:solidFill>
                    <a:srgbClr val="FF37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E79E73C-1DF6-46B6-9025-A5B9213BF02D}"/>
                  </a:ext>
                </a:extLst>
              </p:cNvPr>
              <p:cNvSpPr/>
              <p:nvPr/>
            </p:nvSpPr>
            <p:spPr>
              <a:xfrm>
                <a:off x="5826369" y="734682"/>
                <a:ext cx="2162539" cy="23836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08DE8F-C645-4F02-8E3A-B75E62C6ED9C}"/>
                </a:ext>
              </a:extLst>
            </p:cNvPr>
            <p:cNvCxnSpPr>
              <a:stCxn id="89" idx="1"/>
              <a:endCxn id="85" idx="3"/>
            </p:cNvCxnSpPr>
            <p:nvPr/>
          </p:nvCxnSpPr>
          <p:spPr>
            <a:xfrm flipH="1" flipV="1">
              <a:off x="8939828" y="800513"/>
              <a:ext cx="497970" cy="31412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42F90D5-9EBB-4F49-B9F9-239C58C126D8}"/>
                </a:ext>
              </a:extLst>
            </p:cNvPr>
            <p:cNvCxnSpPr>
              <a:cxnSpLocks/>
            </p:cNvCxnSpPr>
            <p:nvPr/>
          </p:nvCxnSpPr>
          <p:spPr>
            <a:xfrm>
              <a:off x="8945125" y="734682"/>
              <a:ext cx="0" cy="13564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C3BB0342-3CEF-49E9-9A2B-F688E38E51F0}"/>
              </a:ext>
            </a:extLst>
          </p:cNvPr>
          <p:cNvSpPr/>
          <p:nvPr/>
        </p:nvSpPr>
        <p:spPr>
          <a:xfrm>
            <a:off x="11643708" y="6389384"/>
            <a:ext cx="467827" cy="653782"/>
          </a:xfrm>
          <a:prstGeom prst="mathMultiply">
            <a:avLst>
              <a:gd name="adj1" fmla="val 120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167ECC57-7B9A-461D-B7C7-AEE7679ACB59}"/>
              </a:ext>
            </a:extLst>
          </p:cNvPr>
          <p:cNvSpPr/>
          <p:nvPr/>
        </p:nvSpPr>
        <p:spPr>
          <a:xfrm>
            <a:off x="10783332" y="6199710"/>
            <a:ext cx="467827" cy="653782"/>
          </a:xfrm>
          <a:prstGeom prst="mathMultiply">
            <a:avLst>
              <a:gd name="adj1" fmla="val 120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768A075-64EC-493A-849A-A1E1FAB7E358}"/>
              </a:ext>
            </a:extLst>
          </p:cNvPr>
          <p:cNvGrpSpPr/>
          <p:nvPr/>
        </p:nvGrpSpPr>
        <p:grpSpPr>
          <a:xfrm>
            <a:off x="1014978" y="-1952447"/>
            <a:ext cx="2162539" cy="2383656"/>
            <a:chOff x="8697540" y="243710"/>
            <a:chExt cx="2162539" cy="238365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B4B32FD-734F-4D10-A7E0-AB1AC0AC004A}"/>
                </a:ext>
              </a:extLst>
            </p:cNvPr>
            <p:cNvGrpSpPr/>
            <p:nvPr/>
          </p:nvGrpSpPr>
          <p:grpSpPr>
            <a:xfrm>
              <a:off x="8697540" y="243710"/>
              <a:ext cx="2162539" cy="2383656"/>
              <a:chOff x="5826369" y="734682"/>
              <a:chExt cx="2162539" cy="2383656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C2B22B6-35E0-4F9E-9159-06A6BB58ABEC}"/>
                  </a:ext>
                </a:extLst>
              </p:cNvPr>
              <p:cNvGrpSpPr/>
              <p:nvPr/>
            </p:nvGrpSpPr>
            <p:grpSpPr>
              <a:xfrm>
                <a:off x="5980821" y="930859"/>
                <a:ext cx="1648336" cy="2052470"/>
                <a:chOff x="2792144" y="1877476"/>
                <a:chExt cx="1648336" cy="2052470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5E06FACD-7426-4DFC-95D0-6F9946AF1C26}"/>
                    </a:ext>
                  </a:extLst>
                </p:cNvPr>
                <p:cNvGrpSpPr/>
                <p:nvPr/>
              </p:nvGrpSpPr>
              <p:grpSpPr>
                <a:xfrm>
                  <a:off x="3352507" y="1877476"/>
                  <a:ext cx="173736" cy="2052470"/>
                  <a:chOff x="2246530" y="1014082"/>
                  <a:chExt cx="217627" cy="3080548"/>
                </a:xfrm>
              </p:grpSpPr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031B06C6-4AAF-4459-B8E5-9AF2C848922F}"/>
                      </a:ext>
                    </a:extLst>
                  </p:cNvPr>
                  <p:cNvSpPr/>
                  <p:nvPr/>
                </p:nvSpPr>
                <p:spPr>
                  <a:xfrm>
                    <a:off x="2246530" y="1989624"/>
                    <a:ext cx="217627" cy="254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BE1D7355-886B-450D-AD92-CC5DDC13C031}"/>
                      </a:ext>
                    </a:extLst>
                  </p:cNvPr>
                  <p:cNvSpPr/>
                  <p:nvPr/>
                </p:nvSpPr>
                <p:spPr>
                  <a:xfrm>
                    <a:off x="2314762" y="2230924"/>
                    <a:ext cx="88898" cy="186370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431C5A7F-E78D-4508-A4F4-5EE1FB6D0183}"/>
                      </a:ext>
                    </a:extLst>
                  </p:cNvPr>
                  <p:cNvSpPr/>
                  <p:nvPr/>
                </p:nvSpPr>
                <p:spPr>
                  <a:xfrm>
                    <a:off x="2314762" y="1014082"/>
                    <a:ext cx="88898" cy="98126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CCA5FC47-DA83-4493-878D-39293FDD74AF}"/>
                    </a:ext>
                  </a:extLst>
                </p:cNvPr>
                <p:cNvGrpSpPr/>
                <p:nvPr/>
              </p:nvGrpSpPr>
              <p:grpSpPr>
                <a:xfrm>
                  <a:off x="4289611" y="2179080"/>
                  <a:ext cx="150869" cy="474160"/>
                  <a:chOff x="3731653" y="2363932"/>
                  <a:chExt cx="266700" cy="838200"/>
                </a:xfrm>
              </p:grpSpPr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4B125E2A-6BBD-4371-A8B9-21BA0F85A2B3}"/>
                      </a:ext>
                    </a:extLst>
                  </p:cNvPr>
                  <p:cNvSpPr/>
                  <p:nvPr/>
                </p:nvSpPr>
                <p:spPr>
                  <a:xfrm>
                    <a:off x="3731653" y="2948132"/>
                    <a:ext cx="266700" cy="254000"/>
                  </a:xfrm>
                  <a:prstGeom prst="ellipse">
                    <a:avLst/>
                  </a:prstGeom>
                  <a:solidFill>
                    <a:srgbClr val="4B9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592E4BC2-18B1-4846-8A9A-06C6BD951D48}"/>
                      </a:ext>
                    </a:extLst>
                  </p:cNvPr>
                  <p:cNvSpPr/>
                  <p:nvPr/>
                </p:nvSpPr>
                <p:spPr>
                  <a:xfrm>
                    <a:off x="3814203" y="2363932"/>
                    <a:ext cx="101600" cy="596900"/>
                  </a:xfrm>
                  <a:prstGeom prst="rect">
                    <a:avLst/>
                  </a:prstGeom>
                  <a:solidFill>
                    <a:srgbClr val="4B9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69ED22D-B492-4844-AC20-E8A7A0FF19BF}"/>
                    </a:ext>
                  </a:extLst>
                </p:cNvPr>
                <p:cNvSpPr/>
                <p:nvPr/>
              </p:nvSpPr>
              <p:spPr>
                <a:xfrm>
                  <a:off x="3477947" y="2347404"/>
                  <a:ext cx="802651" cy="254980"/>
                </a:xfrm>
                <a:custGeom>
                  <a:avLst/>
                  <a:gdLst>
                    <a:gd name="connsiteX0" fmla="*/ 0 w 743578"/>
                    <a:gd name="connsiteY0" fmla="*/ 221064 h 221064"/>
                    <a:gd name="connsiteX1" fmla="*/ 743578 w 743578"/>
                    <a:gd name="connsiteY1" fmla="*/ 0 h 221064"/>
                    <a:gd name="connsiteX2" fmla="*/ 743578 w 743578"/>
                    <a:gd name="connsiteY2" fmla="*/ 0 h 221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3578" h="221064">
                      <a:moveTo>
                        <a:pt x="0" y="221064"/>
                      </a:moveTo>
                      <a:lnTo>
                        <a:pt x="743578" y="0"/>
                      </a:lnTo>
                      <a:lnTo>
                        <a:pt x="743578" y="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35F6E24-1A78-4729-BA5C-19EE8295D8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785" y="2291360"/>
                  <a:ext cx="0" cy="135649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9B1D198A-E3D8-47E3-A7E2-A45327579B88}"/>
                    </a:ext>
                  </a:extLst>
                </p:cNvPr>
                <p:cNvCxnSpPr>
                  <a:cxnSpLocks/>
                  <a:stCxn id="109" idx="2"/>
                  <a:endCxn id="102" idx="0"/>
                </p:cNvCxnSpPr>
                <p:nvPr/>
              </p:nvCxnSpPr>
              <p:spPr>
                <a:xfrm flipH="1">
                  <a:off x="3477947" y="2581398"/>
                  <a:ext cx="811664" cy="20986"/>
                </a:xfrm>
                <a:prstGeom prst="line">
                  <a:avLst/>
                </a:prstGeom>
                <a:noFill/>
                <a:ln>
                  <a:solidFill>
                    <a:srgbClr val="00B0F0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CFB360AE-CB02-469C-AA93-4D2E22ABF02B}"/>
                    </a:ext>
                  </a:extLst>
                </p:cNvPr>
                <p:cNvGrpSpPr/>
                <p:nvPr/>
              </p:nvGrpSpPr>
              <p:grpSpPr>
                <a:xfrm>
                  <a:off x="2792144" y="2004081"/>
                  <a:ext cx="127211" cy="1025316"/>
                  <a:chOff x="2149091" y="3904922"/>
                  <a:chExt cx="266700" cy="2149594"/>
                </a:xfrm>
              </p:grpSpPr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095E3300-A3E2-4C5E-A924-3D61EEAD40B0}"/>
                      </a:ext>
                    </a:extLst>
                  </p:cNvPr>
                  <p:cNvSpPr/>
                  <p:nvPr/>
                </p:nvSpPr>
                <p:spPr>
                  <a:xfrm>
                    <a:off x="2149091" y="4873481"/>
                    <a:ext cx="266700" cy="254000"/>
                  </a:xfrm>
                  <a:prstGeom prst="ellipse">
                    <a:avLst/>
                  </a:prstGeom>
                  <a:solidFill>
                    <a:srgbClr val="FF37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4CE025D1-ABA1-4034-97B6-A8EABB23BC1A}"/>
                      </a:ext>
                    </a:extLst>
                  </p:cNvPr>
                  <p:cNvSpPr/>
                  <p:nvPr/>
                </p:nvSpPr>
                <p:spPr>
                  <a:xfrm>
                    <a:off x="2231641" y="3904922"/>
                    <a:ext cx="101600" cy="981259"/>
                  </a:xfrm>
                  <a:prstGeom prst="rect">
                    <a:avLst/>
                  </a:prstGeom>
                  <a:solidFill>
                    <a:srgbClr val="FF37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DD3D817-755A-4B78-B93D-9269505733A4}"/>
                      </a:ext>
                    </a:extLst>
                  </p:cNvPr>
                  <p:cNvSpPr/>
                  <p:nvPr/>
                </p:nvSpPr>
                <p:spPr>
                  <a:xfrm>
                    <a:off x="2231641" y="5073257"/>
                    <a:ext cx="101600" cy="981259"/>
                  </a:xfrm>
                  <a:prstGeom prst="rect">
                    <a:avLst/>
                  </a:prstGeom>
                  <a:solidFill>
                    <a:srgbClr val="FF37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4E6CECE-8BC4-4D0F-A2FB-50E2216741CC}"/>
                  </a:ext>
                </a:extLst>
              </p:cNvPr>
              <p:cNvSpPr/>
              <p:nvPr/>
            </p:nvSpPr>
            <p:spPr>
              <a:xfrm>
                <a:off x="5826369" y="734682"/>
                <a:ext cx="2162539" cy="23836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75D562B-4579-4281-89A6-E49961954100}"/>
                </a:ext>
              </a:extLst>
            </p:cNvPr>
            <p:cNvCxnSpPr>
              <a:stCxn id="111" idx="1"/>
              <a:endCxn id="107" idx="3"/>
            </p:cNvCxnSpPr>
            <p:nvPr/>
          </p:nvCxnSpPr>
          <p:spPr>
            <a:xfrm flipH="1" flipV="1">
              <a:off x="8939828" y="800513"/>
              <a:ext cx="497970" cy="31412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8671902-6E25-4B92-9DEB-CB787CBCAA83}"/>
                </a:ext>
              </a:extLst>
            </p:cNvPr>
            <p:cNvCxnSpPr>
              <a:cxnSpLocks/>
            </p:cNvCxnSpPr>
            <p:nvPr/>
          </p:nvCxnSpPr>
          <p:spPr>
            <a:xfrm>
              <a:off x="8945125" y="734682"/>
              <a:ext cx="0" cy="13564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45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26539</TotalTime>
  <Words>717</Words>
  <Application>Microsoft Office PowerPoint</Application>
  <PresentationFormat>Widescreen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Feng, Feng</dc:creator>
  <cp:lastModifiedBy>Feng, Feng</cp:lastModifiedBy>
  <cp:revision>26</cp:revision>
  <dcterms:created xsi:type="dcterms:W3CDTF">2021-01-03T18:59:21Z</dcterms:created>
  <dcterms:modified xsi:type="dcterms:W3CDTF">2021-01-24T00:11:29Z</dcterms:modified>
</cp:coreProperties>
</file>