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301" r:id="rId13"/>
    <p:sldId id="303" r:id="rId14"/>
    <p:sldId id="305" r:id="rId15"/>
    <p:sldId id="274" r:id="rId16"/>
    <p:sldId id="264" r:id="rId17"/>
    <p:sldId id="272" r:id="rId18"/>
    <p:sldId id="273" r:id="rId19"/>
    <p:sldId id="284" r:id="rId20"/>
    <p:sldId id="285" r:id="rId21"/>
    <p:sldId id="276" r:id="rId22"/>
    <p:sldId id="277" r:id="rId23"/>
    <p:sldId id="265" r:id="rId24"/>
    <p:sldId id="275" r:id="rId25"/>
    <p:sldId id="266" r:id="rId26"/>
    <p:sldId id="279" r:id="rId27"/>
    <p:sldId id="280" r:id="rId28"/>
    <p:sldId id="267" r:id="rId29"/>
    <p:sldId id="278" r:id="rId30"/>
    <p:sldId id="283" r:id="rId31"/>
    <p:sldId id="281" r:id="rId32"/>
    <p:sldId id="282" r:id="rId33"/>
    <p:sldId id="29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06A-BE07-4F7B-AB51-945085DDA83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F4E4-2D3B-4A64-8374-8364CAB3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bv.de/dms/ilmenau/toc/33682193X.PDF" TargetMode="External"/><Relationship Id="rId2" Type="http://schemas.openxmlformats.org/officeDocument/2006/relationships/hyperlink" Target="http://hsta559s12.pbworks.com/w/file/fetch/52112520/enders.appli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sas.com/documentation/cdl/en/statug/63962/HTML/default/viewer.htm#mianalyze_toc.htm" TargetMode="External"/><Relationship Id="rId5" Type="http://schemas.openxmlformats.org/officeDocument/2006/relationships/hyperlink" Target="http://support.sas.com/documentation/cdl/en/statug/63962/HTML/default/viewer.htm#mi_toc.htm" TargetMode="External"/><Relationship Id="rId4" Type="http://schemas.openxmlformats.org/officeDocument/2006/relationships/hyperlink" Target="https://archive.ics.uci.edu/ml/datasets/Tennis+Major+Tournament+Match+Statistic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handling missing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r>
              <a:rPr lang="en-US" dirty="0" smtClean="0"/>
              <a:t>Simple Methods for handling missing data</a:t>
            </a:r>
          </a:p>
          <a:p>
            <a:r>
              <a:rPr lang="en-US" dirty="0" smtClean="0"/>
              <a:t>Expectation-Maximization Algorithm</a:t>
            </a:r>
          </a:p>
          <a:p>
            <a:r>
              <a:rPr lang="en-US" dirty="0" smtClean="0"/>
              <a:t>Multiple Imputation &amp; Rubin’s Rules</a:t>
            </a:r>
          </a:p>
          <a:p>
            <a:r>
              <a:rPr lang="en-US" dirty="0" smtClean="0"/>
              <a:t>Imputation methods for Monotone Missing data</a:t>
            </a:r>
          </a:p>
          <a:p>
            <a:r>
              <a:rPr lang="en-US" dirty="0" smtClean="0"/>
              <a:t>Sample SAS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1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1" y="2189409"/>
            <a:ext cx="10355210" cy="3760630"/>
          </a:xfrm>
        </p:spPr>
      </p:pic>
    </p:spTree>
    <p:extLst>
      <p:ext uri="{BB962C8B-B14F-4D97-AF65-F5344CB8AC3E}">
        <p14:creationId xmlns:p14="http://schemas.microsoft.com/office/powerpoint/2010/main" val="17766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801"/>
                <a:ext cx="10515600" cy="562090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imputed data sets, first calculate and save the estimates and standard errors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estimate of a scalar quantity of interest (e.g. a regression coefficient)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standard error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overall estimate is the average of the individual estimates: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types of variance present:</a:t>
                </a:r>
              </a:p>
              <a:p>
                <a:pPr lvl="1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Within-imputation variance: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Between-imputation variance: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the total variance is: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overall standard error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801"/>
                <a:ext cx="10515600" cy="5620904"/>
              </a:xfrm>
              <a:blipFill rotWithShape="0">
                <a:blip r:embed="rId2"/>
                <a:stretch>
                  <a:fillRect l="-928" t="-1735" b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1" y="134471"/>
            <a:ext cx="1096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Rubin’s Rules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801"/>
                <a:ext cx="10515600" cy="5620904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overall estimate is the average of the individual estimates: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types of variance present:</a:t>
                </a:r>
              </a:p>
              <a:p>
                <a:pPr lvl="1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Within-imputation variance: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Between-imputation variance: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the total variance is: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overall standard error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801"/>
                <a:ext cx="10515600" cy="5620904"/>
              </a:xfrm>
              <a:blipFill rotWithShape="0">
                <a:blip r:embed="rId2"/>
                <a:stretch>
                  <a:fillRect l="-928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1" y="134471"/>
            <a:ext cx="1096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Rubin’s Rules (cont.)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801"/>
                <a:ext cx="10515600" cy="562090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overall estimate is the average of the individual estimates: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types of variance present: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Within-imputation variance: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Between-imputation 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the total variance 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overall standard error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intervals can also be constructed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quantile of the Student’s t-distribution with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degrees of freedom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tested by comparing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to the same t-distribution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801"/>
                <a:ext cx="10515600" cy="5620904"/>
              </a:xfrm>
              <a:blipFill rotWithShape="0">
                <a:blip r:embed="rId2"/>
                <a:stretch>
                  <a:fillRect l="-812" t="-1518" r="-6725" b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1" y="134471"/>
            <a:ext cx="1096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Rubin’s Rules (cont.)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 Tennis Dataset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49"/>
                <a:ext cx="10515600" cy="45873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dataset with various results from tennis majors is analyzed.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FNL.1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Final Number of Games Won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FSW.1: First Serve Won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SSW.1: Second Serve Won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ACE.1: Aces Won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WNR.1: Winners Earned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UFE.1: Unforced Errors Committed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BPC.1: Break Points Created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BPW.1: Break Points Won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TPW.1: Total Points Won by Player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.1: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 for Player 1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=1,…,5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49"/>
                <a:ext cx="10515600" cy="4587314"/>
              </a:xfrm>
              <a:blipFill rotWithShape="0">
                <a:blip r:embed="rId2"/>
                <a:stretch>
                  <a:fillRect l="-928" t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17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Data Patterns for Tennis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 r="55451"/>
          <a:stretch/>
        </p:blipFill>
        <p:spPr>
          <a:xfrm>
            <a:off x="1990550" y="2630658"/>
            <a:ext cx="7969375" cy="422734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5" t="10068" r="32056" b="83897"/>
          <a:stretch/>
        </p:blipFill>
        <p:spPr>
          <a:xfrm>
            <a:off x="2072639" y="2270760"/>
            <a:ext cx="7887285" cy="3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Monotone Regression Imputation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that the data is MAR.</a:t>
                </a:r>
              </a:p>
              <a:p>
                <a:r>
                  <a:rPr lang="en-US" dirty="0" smtClean="0"/>
                  <a:t>Further assume the dataset is from a multivariate normal distribution.</a:t>
                </a:r>
              </a:p>
              <a:p>
                <a:r>
                  <a:rPr lang="en-US" dirty="0" smtClean="0"/>
                  <a:t>When the data has a monotone pattern of </a:t>
                </a:r>
                <a:r>
                  <a:rPr lang="en-US" dirty="0" err="1" smtClean="0"/>
                  <a:t>missingness</a:t>
                </a:r>
                <a:r>
                  <a:rPr lang="en-US" dirty="0" smtClean="0"/>
                  <a:t>, then this method is appropriate (Rubin 1987, pp. 166–167).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denote the variable with values.</a:t>
                </a:r>
              </a:p>
              <a:p>
                <a:r>
                  <a:rPr lang="en-US" dirty="0" smtClean="0"/>
                  <a:t>Fit 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using the observed values.</a:t>
                </a:r>
              </a:p>
              <a:p>
                <a:r>
                  <a:rPr lang="en-US" dirty="0" smtClean="0"/>
                  <a:t>New values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are drawn from the </a:t>
                </a:r>
                <a:r>
                  <a:rPr lang="en-US" b="1" dirty="0" smtClean="0"/>
                  <a:t>posterior predictive distribution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0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Posterior Predictive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Draw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from the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number of non-missing observations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is the squared residual standard error from the previous regression.</a:t>
                </a:r>
              </a:p>
              <a:p>
                <a:r>
                  <a:rPr lang="en-US" dirty="0" smtClean="0"/>
                  <a:t>Draw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 smtClean="0"/>
                  <a:t> is from the </a:t>
                </a:r>
                <a:r>
                  <a:rPr lang="en-US" b="0" dirty="0" err="1" smtClean="0"/>
                  <a:t>choleski</a:t>
                </a:r>
                <a:r>
                  <a:rPr lang="en-US" b="0" dirty="0" smtClean="0"/>
                  <a:t> decomposition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="0" dirty="0" smtClean="0"/>
                  <a:t> is a v</a:t>
                </a:r>
                <a:r>
                  <a:rPr lang="en-US" dirty="0" smtClean="0"/>
                  <a:t>ector of intendent random normal variates,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b="0" dirty="0" smtClean="0"/>
                  <a:t> is the vector of parameter estimates from the previous regression.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Imputed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 the new vector of parameter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to impute the missing values.</a:t>
                </a:r>
              </a:p>
              <a:p>
                <a:r>
                  <a:rPr lang="en-US" dirty="0" smtClean="0"/>
                  <a:t>Replace the missing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draw from an independent standard normal variate.</a:t>
                </a:r>
              </a:p>
              <a:p>
                <a:r>
                  <a:rPr lang="en-US" dirty="0" smtClean="0"/>
                  <a:t>Repeat the process for the other missing variables, filling in all missing values once.</a:t>
                </a:r>
              </a:p>
              <a:p>
                <a:r>
                  <a:rPr lang="en-US" dirty="0" smtClean="0"/>
                  <a:t>Once all variables have been filled, one imputation has been completed.</a:t>
                </a:r>
              </a:p>
              <a:p>
                <a:r>
                  <a:rPr lang="en-US" dirty="0" smtClean="0"/>
                  <a:t>Repeat this entire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times to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multiply impute datasets.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5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Define the </a:t>
                </a:r>
                <a:r>
                  <a:rPr lang="en-US" b="1" dirty="0" smtClean="0"/>
                  <a:t>relative increase in variance due to non-response</a:t>
                </a:r>
                <a:r>
                  <a:rPr lang="en-US" dirty="0" smtClean="0"/>
                  <a:t>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the between imputation variance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 smtClean="0"/>
                  <a:t> is the within imputation variance.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yields the proportional increase in the sampling variance that is due to missing data (Enders 2010, pp. 225).</a:t>
                </a:r>
              </a:p>
              <a:p>
                <a:r>
                  <a:rPr lang="en-US" dirty="0" smtClean="0"/>
                  <a:t>Define the </a:t>
                </a:r>
                <a:r>
                  <a:rPr lang="en-US" b="1" dirty="0" smtClean="0"/>
                  <a:t>fraction of missing information</a:t>
                </a:r>
                <a:r>
                  <a:rPr lang="en-US" dirty="0" smtClean="0"/>
                  <a:t> to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+2/(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is the degrees of freedom for the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-test statistic.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 smtClean="0"/>
                  <a:t> gives the proportion of the total sampling variance that is due to missing data (Enders 2010, pp. 226).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0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at random (MAR): Missing data on a variable Y is related to some other measured variable</a:t>
            </a:r>
          </a:p>
          <a:p>
            <a:r>
              <a:rPr lang="en-US" dirty="0" smtClean="0"/>
              <a:t>Missing Completely at random (MCAR): Probability of missing data on variable Y is unrelated to other measured variable and values of Y itself</a:t>
            </a:r>
          </a:p>
          <a:p>
            <a:r>
              <a:rPr lang="en-US" dirty="0" smtClean="0"/>
              <a:t>Missing not at random (MNAR):  Probability of missing data is related to values of Y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imputations are necessary?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the </a:t>
                </a:r>
                <a:r>
                  <a:rPr lang="en-US" b="1" dirty="0" smtClean="0"/>
                  <a:t>relative efficiency</a:t>
                </a:r>
                <a:r>
                  <a:rPr lang="en-US" dirty="0" smtClean="0"/>
                  <a:t>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</m:t>
                    </m:r>
                  </m:oMath>
                </a14:m>
                <a:r>
                  <a:rPr lang="en-US" dirty="0" smtClean="0"/>
                  <a:t> quantifies the magnitude of a multiple imputation standard error relative the hypothetical minimum, achieved by an infinite number of imputations!</a:t>
                </a:r>
              </a:p>
              <a:p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=96%</m:t>
                    </m:r>
                  </m:oMath>
                </a14:m>
                <a:r>
                  <a:rPr lang="en-US" dirty="0" smtClean="0"/>
                  <a:t>, meaning the hypothetical minimum standard error is 96% as large as the standard error given 5 imputations (Enders 2010, pp. 213).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8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for Monotone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title'Imputation</a:t>
            </a:r>
            <a:r>
              <a:rPr lang="en-US" dirty="0" smtClean="0"/>
              <a:t> via Monotone Regression Method';</a:t>
            </a:r>
          </a:p>
          <a:p>
            <a:pPr marL="0" indent="0">
              <a:buNone/>
            </a:pPr>
            <a:r>
              <a:rPr lang="en-US" dirty="0" smtClean="0"/>
              <a:t>proc mi data=work.tennis0</a:t>
            </a:r>
          </a:p>
          <a:p>
            <a:pPr marL="0" indent="0">
              <a:buNone/>
            </a:pPr>
            <a:r>
              <a:rPr lang="en-US" dirty="0" smtClean="0"/>
              <a:t>	seed=123456 out=outex1;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</a:t>
            </a:r>
            <a:r>
              <a:rPr lang="en-US" dirty="0" smtClean="0"/>
              <a:t>(ST21 = FSW1 SSW1 ACE1 WNR1 UFE1 BPC1 BPW1 TPW1 ST11);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</a:t>
            </a:r>
            <a:r>
              <a:rPr lang="en-US" dirty="0" smtClean="0"/>
              <a:t>(ST31 = FSW1 SSW1 ACE1 WNR1 UFE1 BPC1 BPW1 TPW1 ST11 ST21);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</a:t>
            </a:r>
            <a:r>
              <a:rPr lang="en-US" dirty="0" smtClean="0"/>
              <a:t>(ST41 = FSW1 SSW1 ACE1 WNR1 UFE1 BPC1 BPW1 TPW1 ST11 ST21 ST31);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</a:t>
            </a:r>
            <a:r>
              <a:rPr lang="en-US" dirty="0" smtClean="0"/>
              <a:t>(ST51 = FSW1 SSW1 ACE1 WNR1 UFE1 BPC1 BPW1 TPW1 ST11 ST21 ST31 ST41);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FNL1 FSW1 SSW1 ACE1 WNR1 UFE1 BPC1 BPW1</a:t>
            </a:r>
          </a:p>
          <a:p>
            <a:pPr marL="0" indent="0">
              <a:buNone/>
            </a:pPr>
            <a:r>
              <a:rPr lang="en-US" dirty="0" smtClean="0"/>
              <a:t>	TPW1 ST11 ST21 ST31 ST41 ST51;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54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for Pooling Regression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reg</a:t>
            </a:r>
            <a:r>
              <a:rPr lang="en-US" dirty="0" smtClean="0"/>
              <a:t> data=outex1 </a:t>
            </a:r>
            <a:r>
              <a:rPr lang="en-US" dirty="0" err="1" smtClean="0"/>
              <a:t>outest</a:t>
            </a:r>
            <a:r>
              <a:rPr lang="en-US" dirty="0" smtClean="0"/>
              <a:t>=outreg1 </a:t>
            </a:r>
            <a:r>
              <a:rPr lang="en-US" dirty="0" err="1" smtClean="0"/>
              <a:t>covout</a:t>
            </a:r>
            <a:r>
              <a:rPr lang="en-US" dirty="0" smtClean="0"/>
              <a:t> </a:t>
            </a:r>
            <a:r>
              <a:rPr lang="en-US" dirty="0" err="1" smtClean="0"/>
              <a:t>noprint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model FNL1= FSW1 SSW1 ACE1 WNR1 UFE1 BPC1 BPW1</a:t>
            </a:r>
          </a:p>
          <a:p>
            <a:pPr marL="0" indent="0">
              <a:buNone/>
            </a:pPr>
            <a:r>
              <a:rPr lang="en-US" dirty="0" smtClean="0"/>
              <a:t>	TPW1 ST11 ST21 ST31 ST41 ST51;</a:t>
            </a:r>
          </a:p>
          <a:p>
            <a:pPr marL="0" indent="0">
              <a:buNone/>
            </a:pPr>
            <a:r>
              <a:rPr lang="en-US" dirty="0" smtClean="0"/>
              <a:t>by _Imputation_;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title'Pooling</a:t>
            </a:r>
            <a:r>
              <a:rPr lang="en-US" dirty="0" smtClean="0"/>
              <a:t> the Parameter Estimates';</a:t>
            </a:r>
          </a:p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mianalyze</a:t>
            </a:r>
            <a:r>
              <a:rPr lang="en-US" dirty="0" smtClean="0"/>
              <a:t> data=outreg1 </a:t>
            </a:r>
            <a:r>
              <a:rPr lang="en-US" dirty="0" err="1" smtClean="0"/>
              <a:t>edf</a:t>
            </a:r>
            <a:r>
              <a:rPr lang="en-US" dirty="0" smtClean="0"/>
              <a:t>=422;</a:t>
            </a:r>
          </a:p>
          <a:p>
            <a:pPr marL="0" indent="0">
              <a:buNone/>
            </a:pPr>
            <a:r>
              <a:rPr lang="en-US" dirty="0" err="1" smtClean="0"/>
              <a:t>modeleffects</a:t>
            </a:r>
            <a:r>
              <a:rPr lang="en-US" dirty="0" smtClean="0"/>
              <a:t> Intercept FSW1 SSW1 ACE1 WNR1 UFE1 BPC1 BPW1</a:t>
            </a:r>
          </a:p>
          <a:p>
            <a:pPr marL="0" indent="0">
              <a:buNone/>
            </a:pPr>
            <a:r>
              <a:rPr lang="en-US" dirty="0" smtClean="0"/>
              <a:t>	TPW1 ST11 ST21 ST31 ST41 ST51;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0071"/>
            <a:ext cx="7727325" cy="5841439"/>
          </a:xfrm>
        </p:spPr>
      </p:pic>
    </p:spTree>
    <p:extLst>
      <p:ext uri="{BB962C8B-B14F-4D97-AF65-F5344CB8AC3E}">
        <p14:creationId xmlns:p14="http://schemas.microsoft.com/office/powerpoint/2010/main" val="98058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11" y="425003"/>
            <a:ext cx="9857291" cy="5739081"/>
          </a:xfrm>
        </p:spPr>
      </p:pic>
    </p:spTree>
    <p:extLst>
      <p:ext uri="{BB962C8B-B14F-4D97-AF65-F5344CB8AC3E}">
        <p14:creationId xmlns:p14="http://schemas.microsoft.com/office/powerpoint/2010/main" val="52130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Monotone Regression Predictive Mean Matching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Continue the same steps as before with the </a:t>
                </a:r>
                <a:r>
                  <a:rPr lang="en-US" b="1" dirty="0" smtClean="0"/>
                  <a:t>monotone regression method</a:t>
                </a:r>
                <a:r>
                  <a:rPr lang="en-US" dirty="0" smtClean="0"/>
                  <a:t>.</a:t>
                </a:r>
                <a:endParaRPr lang="en-US" b="1" dirty="0" smtClean="0"/>
              </a:p>
              <a:p>
                <a:r>
                  <a:rPr lang="en-US" dirty="0" smtClean="0"/>
                  <a:t>Fit 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using the observed values.</a:t>
                </a:r>
                <a:endParaRPr lang="en-US" b="1" dirty="0" smtClean="0"/>
              </a:p>
              <a:p>
                <a:r>
                  <a:rPr lang="en-US" dirty="0" smtClean="0"/>
                  <a:t>Draw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Obtain a fitted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</a:p>
              <a:p>
                <a:r>
                  <a:rPr lang="en-US" dirty="0" smtClean="0"/>
                  <a:t>List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observations whose fitted values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Randomly select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observations to fill in the missing value.</a:t>
                </a:r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26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for Regression PMM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title'Imputation</a:t>
            </a:r>
            <a:r>
              <a:rPr lang="en-US" dirty="0" smtClean="0"/>
              <a:t> via Monotone Predictive Mean Matching Method';</a:t>
            </a:r>
          </a:p>
          <a:p>
            <a:pPr marL="0" indent="0">
              <a:buNone/>
            </a:pPr>
            <a:r>
              <a:rPr lang="en-US" dirty="0" smtClean="0"/>
              <a:t>proc mi data=work.tennis0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seed=123456 out=outex2;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regpmm</a:t>
            </a:r>
            <a:r>
              <a:rPr lang="en-US" dirty="0" smtClean="0"/>
              <a:t>(ST21 = FSW1 SSW1 ACE1 WNR1 UFE1 BPC1 BPW1 TPW1 ST11);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regpmm</a:t>
            </a:r>
            <a:r>
              <a:rPr lang="en-US" dirty="0" smtClean="0"/>
              <a:t>(ST31 = FSW1 SSW1 ACE1 WNR1 UFE1 BPC1 BPW1 TPW1 ST11 ST21);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regpmm</a:t>
            </a:r>
            <a:r>
              <a:rPr lang="en-US" dirty="0" smtClean="0"/>
              <a:t>(ST41 = FSW1 SSW1 ACE1 WNR1 UFE1 BPC1 BPW1 TPW1 ST11 ST21 ST31);</a:t>
            </a:r>
          </a:p>
          <a:p>
            <a:pPr marL="0" indent="0">
              <a:buNone/>
            </a:pPr>
            <a:r>
              <a:rPr lang="en-US" dirty="0" smtClean="0"/>
              <a:t>monotone </a:t>
            </a:r>
            <a:r>
              <a:rPr lang="en-US" dirty="0" err="1" smtClean="0"/>
              <a:t>regpmm</a:t>
            </a:r>
            <a:r>
              <a:rPr lang="en-US" dirty="0" smtClean="0"/>
              <a:t>(ST51 = FSW1 SSW1 ACE1 WNR1 UFE1 BPC1 BPW1 TPW1 ST11 ST21 ST31 ST41);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FNL1 FSW1 SSW1 ACE1 WNR1 UFE1 BPC1 BPW1</a:t>
            </a:r>
          </a:p>
          <a:p>
            <a:pPr marL="0" indent="0">
              <a:buNone/>
            </a:pPr>
            <a:r>
              <a:rPr lang="en-US" dirty="0" smtClean="0"/>
              <a:t>	TPW1 ST11 ST21 ST31 ST41 ST51;</a:t>
            </a:r>
          </a:p>
          <a:p>
            <a:r>
              <a:rPr lang="en-US" dirty="0" smtClean="0"/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1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for Pooling Regression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reg</a:t>
            </a:r>
            <a:r>
              <a:rPr lang="en-US" dirty="0" smtClean="0"/>
              <a:t> data=outex2 </a:t>
            </a:r>
            <a:r>
              <a:rPr lang="en-US" dirty="0" err="1" smtClean="0"/>
              <a:t>outest</a:t>
            </a:r>
            <a:r>
              <a:rPr lang="en-US" dirty="0" smtClean="0"/>
              <a:t>=outreg2 </a:t>
            </a:r>
            <a:r>
              <a:rPr lang="en-US" dirty="0" err="1" smtClean="0"/>
              <a:t>covout</a:t>
            </a:r>
            <a:r>
              <a:rPr lang="en-US" dirty="0" smtClean="0"/>
              <a:t> </a:t>
            </a:r>
            <a:r>
              <a:rPr lang="en-US" dirty="0" err="1" smtClean="0"/>
              <a:t>noprint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model FNL1= FSW1 SSW1 ACE1 WNR1 UFE1 BPC1 BPW1</a:t>
            </a:r>
          </a:p>
          <a:p>
            <a:pPr marL="0" indent="0">
              <a:buNone/>
            </a:pPr>
            <a:r>
              <a:rPr lang="en-US" dirty="0" smtClean="0"/>
              <a:t>	TPW1 ST11 ST21 ST31 ST41 ST51;  </a:t>
            </a:r>
          </a:p>
          <a:p>
            <a:pPr marL="0" indent="0">
              <a:buNone/>
            </a:pPr>
            <a:r>
              <a:rPr lang="en-US" dirty="0" smtClean="0"/>
              <a:t>by _Imputation_;</a:t>
            </a:r>
          </a:p>
          <a:p>
            <a:r>
              <a:rPr lang="en-US" dirty="0" smtClean="0"/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title'Pooling</a:t>
            </a:r>
            <a:r>
              <a:rPr lang="en-US" dirty="0" smtClean="0"/>
              <a:t> the Parameter Estimates';</a:t>
            </a:r>
          </a:p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mianalyze</a:t>
            </a:r>
            <a:r>
              <a:rPr lang="en-US" dirty="0" smtClean="0"/>
              <a:t> data=outreg2 </a:t>
            </a:r>
            <a:r>
              <a:rPr lang="en-US" dirty="0" err="1" smtClean="0"/>
              <a:t>edf</a:t>
            </a:r>
            <a:r>
              <a:rPr lang="en-US" dirty="0" smtClean="0"/>
              <a:t>=422;</a:t>
            </a:r>
          </a:p>
          <a:p>
            <a:pPr marL="0" indent="0">
              <a:buNone/>
            </a:pPr>
            <a:r>
              <a:rPr lang="en-US" dirty="0" err="1" smtClean="0"/>
              <a:t>modeleffects</a:t>
            </a:r>
            <a:r>
              <a:rPr lang="en-US" dirty="0" smtClean="0"/>
              <a:t> Intercept FSW1 SSW1 ACE1 WNR1 UFE1 BPC1 BPW1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TPW1 ST11 ST21 ST31 ST41 ST51;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0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80" y="455874"/>
            <a:ext cx="8216719" cy="5965788"/>
          </a:xfrm>
        </p:spPr>
      </p:pic>
    </p:spTree>
    <p:extLst>
      <p:ext uri="{BB962C8B-B14F-4D97-AF65-F5344CB8AC3E}">
        <p14:creationId xmlns:p14="http://schemas.microsoft.com/office/powerpoint/2010/main" val="127173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65" y="602132"/>
            <a:ext cx="9302638" cy="5592606"/>
          </a:xfrm>
        </p:spPr>
      </p:pic>
    </p:spTree>
    <p:extLst>
      <p:ext uri="{BB962C8B-B14F-4D97-AF65-F5344CB8AC3E}">
        <p14:creationId xmlns:p14="http://schemas.microsoft.com/office/powerpoint/2010/main" val="523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Pattern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Unit nonresponsive Pattern</a:t>
            </a:r>
          </a:p>
          <a:p>
            <a:r>
              <a:rPr lang="en-US" dirty="0" smtClean="0"/>
              <a:t>Monotone Pattern</a:t>
            </a:r>
          </a:p>
          <a:p>
            <a:r>
              <a:rPr lang="en-US" dirty="0" smtClean="0"/>
              <a:t>General Pattern</a:t>
            </a:r>
          </a:p>
          <a:p>
            <a:r>
              <a:rPr lang="en-US" dirty="0" smtClean="0"/>
              <a:t>Planned missing Pattern</a:t>
            </a:r>
          </a:p>
          <a:p>
            <a:r>
              <a:rPr lang="en-US" dirty="0" smtClean="0"/>
              <a:t>Latent variable 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 for 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title'Using</a:t>
            </a:r>
            <a:r>
              <a:rPr lang="en-US" dirty="0"/>
              <a:t> the E-M </a:t>
            </a:r>
            <a:r>
              <a:rPr lang="en-US" dirty="0" err="1"/>
              <a:t>Alg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/>
              <a:t>mi data=tennis0 </a:t>
            </a:r>
            <a:r>
              <a:rPr lang="en-US" dirty="0" err="1"/>
              <a:t>nimpute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outem</a:t>
            </a:r>
            <a:r>
              <a:rPr lang="en-US" dirty="0"/>
              <a:t>=</a:t>
            </a:r>
            <a:r>
              <a:rPr lang="en-US" dirty="0" err="1"/>
              <a:t>tennisem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FNL1 FSW1 SSW1 ACE1 WNR1 UFE1 BPC1 BPW1</a:t>
            </a:r>
          </a:p>
          <a:p>
            <a:pPr marL="0" indent="0">
              <a:buNone/>
            </a:pPr>
            <a:r>
              <a:rPr lang="en-US" dirty="0"/>
              <a:t>	TPW1 ST11 ST21 ST31 ST41 </a:t>
            </a:r>
            <a:r>
              <a:rPr lang="en-US" dirty="0" smtClean="0"/>
              <a:t>ST51;</a:t>
            </a:r>
          </a:p>
          <a:p>
            <a:pPr marL="0" indent="0">
              <a:buNone/>
            </a:pPr>
            <a:r>
              <a:rPr lang="en-US" dirty="0" smtClean="0"/>
              <a:t>run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proc </a:t>
            </a:r>
            <a:r>
              <a:rPr lang="en-US" dirty="0" err="1"/>
              <a:t>reg</a:t>
            </a:r>
            <a:r>
              <a:rPr lang="en-US" dirty="0"/>
              <a:t> data=</a:t>
            </a:r>
            <a:r>
              <a:rPr lang="en-US" dirty="0" err="1"/>
              <a:t>tennisem</a:t>
            </a:r>
            <a:r>
              <a:rPr lang="en-US" dirty="0"/>
              <a:t> </a:t>
            </a:r>
            <a:r>
              <a:rPr lang="en-US" dirty="0" err="1"/>
              <a:t>outest</a:t>
            </a:r>
            <a:r>
              <a:rPr lang="en-US" dirty="0"/>
              <a:t>=outreg2 </a:t>
            </a:r>
            <a:r>
              <a:rPr lang="en-US" dirty="0" err="1" smtClean="0"/>
              <a:t>covout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/>
              <a:t>FNL1= FSW1 SSW1 ACE1 WNR1 UFE1 BPC1 BPW1</a:t>
            </a:r>
          </a:p>
          <a:p>
            <a:pPr marL="0" indent="0">
              <a:buNone/>
            </a:pPr>
            <a:r>
              <a:rPr lang="en-US" dirty="0"/>
              <a:t>	TPW1 ST11 ST21 ST31 ST41 ST51;</a:t>
            </a:r>
          </a:p>
          <a:p>
            <a:pPr marL="0" indent="0">
              <a:buNone/>
            </a:pPr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17007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20" y="296214"/>
            <a:ext cx="7076536" cy="5803475"/>
          </a:xfrm>
        </p:spPr>
      </p:pic>
    </p:spTree>
    <p:extLst>
      <p:ext uri="{BB962C8B-B14F-4D97-AF65-F5344CB8AC3E}">
        <p14:creationId xmlns:p14="http://schemas.microsoft.com/office/powerpoint/2010/main" val="295376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Were those </a:t>
            </a:r>
            <a:r>
              <a:rPr lang="en-US" i="1" dirty="0" smtClean="0"/>
              <a:t>p</a:t>
            </a:r>
            <a:r>
              <a:rPr lang="en-US" dirty="0" smtClean="0"/>
              <a:t>-values accurate?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5" y="2730323"/>
            <a:ext cx="9464899" cy="1326522"/>
          </a:xfrm>
        </p:spPr>
      </p:pic>
    </p:spTree>
    <p:extLst>
      <p:ext uri="{BB962C8B-B14F-4D97-AF65-F5344CB8AC3E}">
        <p14:creationId xmlns:p14="http://schemas.microsoft.com/office/powerpoint/2010/main" val="10130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Ctrl+Click or tap to follow the link"/>
              </a:rPr>
              <a:t>http://hsta559s12.pbworks.com/w/file/fetch/52112520/enders.applied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http://www.gbv.de/dms/ilmenau/toc/33682193X.PDF</a:t>
            </a:r>
            <a:endParaRPr lang="en-US" dirty="0" smtClean="0"/>
          </a:p>
          <a:p>
            <a:r>
              <a:rPr lang="en-US" u="sng" dirty="0">
                <a:hlinkClick r:id="rId4"/>
              </a:rPr>
              <a:t>https://archive.ics.uci.edu/ml/datasets/Tennis+Major+Tournament+Match+Statistics</a:t>
            </a:r>
            <a:endParaRPr lang="en-US" dirty="0"/>
          </a:p>
          <a:p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support.sas.com/documentation/cdl/en/statug/63962/HTML/default/viewer.htm#mi_toc.htm</a:t>
            </a:r>
            <a:endParaRPr lang="en-US" u="sng" dirty="0" smtClean="0"/>
          </a:p>
          <a:p>
            <a:r>
              <a:rPr lang="en-US" u="sng" dirty="0">
                <a:hlinkClick r:id="rId6"/>
              </a:rPr>
              <a:t>http://</a:t>
            </a:r>
            <a:r>
              <a:rPr lang="en-US" u="sng" dirty="0" smtClean="0">
                <a:hlinkClick r:id="rId6"/>
              </a:rPr>
              <a:t>support.sas.com/documentation/cdl/en/statug/63962/HTML/default/viewer.htm#mianalyze_toc.htm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38" y="373487"/>
            <a:ext cx="7114130" cy="5937161"/>
          </a:xfrm>
        </p:spPr>
      </p:pic>
    </p:spTree>
    <p:extLst>
      <p:ext uri="{BB962C8B-B14F-4D97-AF65-F5344CB8AC3E}">
        <p14:creationId xmlns:p14="http://schemas.microsoft.com/office/powerpoint/2010/main" val="13353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1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905001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5164" y="3962400"/>
            <a:ext cx="57816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Methods of 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Methods:</a:t>
            </a:r>
          </a:p>
          <a:p>
            <a:pPr lvl="1"/>
            <a:r>
              <a:rPr lang="en-US" dirty="0" smtClean="0"/>
              <a:t>List-wise  deletion: deleting list of variable having missing value</a:t>
            </a:r>
          </a:p>
          <a:p>
            <a:pPr lvl="1"/>
            <a:r>
              <a:rPr lang="en-US" dirty="0" err="1" smtClean="0"/>
              <a:t>Pairwise</a:t>
            </a:r>
            <a:r>
              <a:rPr lang="en-US" dirty="0" smtClean="0"/>
              <a:t> deletion: selecting pair of missing variables and deleting, attempts to mitigate the loss of data by eliminating the cases on an analysis-by-analysis basis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Imputation methods:</a:t>
            </a:r>
          </a:p>
          <a:p>
            <a:pPr>
              <a:buNone/>
            </a:pPr>
            <a:r>
              <a:rPr lang="en-US" dirty="0" smtClean="0"/>
              <a:t>	-  Arithmetic mean imputation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Regression imputation method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Stochastic regression imputation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Hoc-deck imputation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Similar response pattern imputation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Averaging the available items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 (EM)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Two-step iterative optimization procedure (E and M)</a:t>
            </a:r>
          </a:p>
          <a:p>
            <a:r>
              <a:rPr lang="en-US" dirty="0" smtClean="0"/>
              <a:t>Iteration starts with initial estimate of mean vector and covariance matrix</a:t>
            </a:r>
          </a:p>
          <a:p>
            <a:r>
              <a:rPr lang="en-US" dirty="0" smtClean="0"/>
              <a:t>E-step uses elements in mean vector and covariance matrix to build a set of regression equations that predicts incomplete variables from observed</a:t>
            </a:r>
          </a:p>
          <a:p>
            <a:r>
              <a:rPr lang="en-US" dirty="0" smtClean="0"/>
              <a:t>E-step is used to fill in the missing value ( similar idea of stochastic regression imputation)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M-step uses complete data formula to the filled in data to generate updated estimates of mean vector and covariance matrices</a:t>
            </a:r>
          </a:p>
          <a:p>
            <a:r>
              <a:rPr lang="en-US" dirty="0" smtClean="0"/>
              <a:t>Algorithm carries the updated parameter estimates forward to the next E-step, which builds the new set of regression lines to predict missing values</a:t>
            </a:r>
          </a:p>
          <a:p>
            <a:r>
              <a:rPr lang="en-US" dirty="0" smtClean="0"/>
              <a:t>M-step re-estimates the mean and covariance</a:t>
            </a:r>
          </a:p>
          <a:p>
            <a:r>
              <a:rPr lang="en-US" dirty="0" smtClean="0"/>
              <a:t>Process ends when there is no longer change in values of mean and covariance in subsequent steps (we say algorithm converged to MLE)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is an iterative optimization algorithm, so it uses Maximum likelihood estimation process</a:t>
            </a:r>
          </a:p>
          <a:p>
            <a:r>
              <a:rPr lang="en-US" dirty="0" smtClean="0"/>
              <a:t>Since MLE yields unbiased estimates with MAR data it is also regarded as a state-of-art missing data technique</a:t>
            </a:r>
          </a:p>
          <a:p>
            <a:r>
              <a:rPr lang="en-US" dirty="0" smtClean="0"/>
              <a:t>Accompanied with process of MLE, EM algorithm also yields unbiased estimates for MAR data</a:t>
            </a:r>
          </a:p>
          <a:p>
            <a:r>
              <a:rPr lang="en-US" dirty="0" smtClean="0"/>
              <a:t>Also for MCAR data MLE is superior than traditional methods but not for MNAR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778</Words>
  <Application>Microsoft Office PowerPoint</Application>
  <PresentationFormat>Widescreen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Methods for handling missing data</vt:lpstr>
      <vt:lpstr>Missing data Mechanism</vt:lpstr>
      <vt:lpstr>Missing Data Pattern </vt:lpstr>
      <vt:lpstr>Patterns</vt:lpstr>
      <vt:lpstr>Traditional Methods of Dealing With Missing Data</vt:lpstr>
      <vt:lpstr>Traditional methods</vt:lpstr>
      <vt:lpstr>Expectation Maximization (EM)</vt:lpstr>
      <vt:lpstr>EM……</vt:lpstr>
      <vt:lpstr>Validity of EM</vt:lpstr>
      <vt:lpstr>Multiple Imputation</vt:lpstr>
      <vt:lpstr>PowerPoint Presentation</vt:lpstr>
      <vt:lpstr>PowerPoint Presentation</vt:lpstr>
      <vt:lpstr>PowerPoint Presentation</vt:lpstr>
      <vt:lpstr>UCI Tennis Dataset</vt:lpstr>
      <vt:lpstr>The Missing Data Patterns for Tennis Dataset</vt:lpstr>
      <vt:lpstr>Monotone Regression Imputation</vt:lpstr>
      <vt:lpstr>The Posterior Predictive Distribution</vt:lpstr>
      <vt:lpstr>The Imputed Values</vt:lpstr>
      <vt:lpstr>Some quick definitions</vt:lpstr>
      <vt:lpstr>How many imputations are necessary?</vt:lpstr>
      <vt:lpstr>SAS Code for Monotone Regression</vt:lpstr>
      <vt:lpstr>SAS Code for Pooling Regression Estimates</vt:lpstr>
      <vt:lpstr>PowerPoint Presentation</vt:lpstr>
      <vt:lpstr>PowerPoint Presentation</vt:lpstr>
      <vt:lpstr>Monotone Regression Predictive Mean Matching method</vt:lpstr>
      <vt:lpstr>SAS Code for Regression PMM Method</vt:lpstr>
      <vt:lpstr>SAS Code for Pooling Regression Estimates</vt:lpstr>
      <vt:lpstr>PowerPoint Presentation</vt:lpstr>
      <vt:lpstr>PowerPoint Presentation</vt:lpstr>
      <vt:lpstr>SAS Code for the EM Algorithm</vt:lpstr>
      <vt:lpstr>PowerPoint Presentation</vt:lpstr>
      <vt:lpstr>Were those p-values accurate?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for handling missing data</dc:title>
  <dc:creator>Admin</dc:creator>
  <cp:lastModifiedBy>Tichenor, Matthew</cp:lastModifiedBy>
  <cp:revision>41</cp:revision>
  <dcterms:created xsi:type="dcterms:W3CDTF">2015-11-28T16:22:08Z</dcterms:created>
  <dcterms:modified xsi:type="dcterms:W3CDTF">2015-12-02T22:51:57Z</dcterms:modified>
</cp:coreProperties>
</file>