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5" r:id="rId7"/>
    <p:sldId id="264" r:id="rId8"/>
    <p:sldId id="268" r:id="rId9"/>
    <p:sldId id="269" r:id="rId10"/>
    <p:sldId id="274" r:id="rId11"/>
    <p:sldId id="275" r:id="rId12"/>
    <p:sldId id="270" r:id="rId13"/>
    <p:sldId id="277" r:id="rId14"/>
    <p:sldId id="278" r:id="rId15"/>
    <p:sldId id="281" r:id="rId16"/>
    <p:sldId id="276" r:id="rId17"/>
    <p:sldId id="271" r:id="rId18"/>
    <p:sldId id="272" r:id="rId19"/>
    <p:sldId id="273" r:id="rId2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514F9-C737-458F-86E7-A66ED2AA9064}" type="datetimeFigureOut">
              <a:rPr lang="tr-TR" smtClean="0"/>
              <a:t>28.09.2015</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866D3-4BBB-4B1D-B035-DC02304E8FBD}" type="slidenum">
              <a:rPr lang="tr-TR" smtClean="0"/>
              <a:t>‹#›</a:t>
            </a:fld>
            <a:endParaRPr lang="tr-TR"/>
          </a:p>
        </p:txBody>
      </p:sp>
    </p:spTree>
    <p:extLst>
      <p:ext uri="{BB962C8B-B14F-4D97-AF65-F5344CB8AC3E}">
        <p14:creationId xmlns:p14="http://schemas.microsoft.com/office/powerpoint/2010/main" val="330900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a:t>
            </a:fld>
            <a:endParaRPr lang="tr-TR"/>
          </a:p>
        </p:txBody>
      </p:sp>
    </p:spTree>
    <p:extLst>
      <p:ext uri="{BB962C8B-B14F-4D97-AF65-F5344CB8AC3E}">
        <p14:creationId xmlns:p14="http://schemas.microsoft.com/office/powerpoint/2010/main" val="124589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10</a:t>
            </a:fld>
            <a:endParaRPr lang="tr-TR"/>
          </a:p>
        </p:txBody>
      </p:sp>
    </p:spTree>
    <p:extLst>
      <p:ext uri="{BB962C8B-B14F-4D97-AF65-F5344CB8AC3E}">
        <p14:creationId xmlns:p14="http://schemas.microsoft.com/office/powerpoint/2010/main" val="3739321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11</a:t>
            </a:fld>
            <a:endParaRPr lang="tr-TR"/>
          </a:p>
        </p:txBody>
      </p:sp>
    </p:spTree>
    <p:extLst>
      <p:ext uri="{BB962C8B-B14F-4D97-AF65-F5344CB8AC3E}">
        <p14:creationId xmlns:p14="http://schemas.microsoft.com/office/powerpoint/2010/main" val="2352635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12</a:t>
            </a:fld>
            <a:endParaRPr lang="tr-TR"/>
          </a:p>
        </p:txBody>
      </p:sp>
    </p:spTree>
    <p:extLst>
      <p:ext uri="{BB962C8B-B14F-4D97-AF65-F5344CB8AC3E}">
        <p14:creationId xmlns:p14="http://schemas.microsoft.com/office/powerpoint/2010/main" val="3191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13</a:t>
            </a:fld>
            <a:endParaRPr lang="tr-TR"/>
          </a:p>
        </p:txBody>
      </p:sp>
    </p:spTree>
    <p:extLst>
      <p:ext uri="{BB962C8B-B14F-4D97-AF65-F5344CB8AC3E}">
        <p14:creationId xmlns:p14="http://schemas.microsoft.com/office/powerpoint/2010/main" val="2185726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14</a:t>
            </a:fld>
            <a:endParaRPr lang="tr-TR"/>
          </a:p>
        </p:txBody>
      </p:sp>
    </p:spTree>
    <p:extLst>
      <p:ext uri="{BB962C8B-B14F-4D97-AF65-F5344CB8AC3E}">
        <p14:creationId xmlns:p14="http://schemas.microsoft.com/office/powerpoint/2010/main" val="3118303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15</a:t>
            </a:fld>
            <a:endParaRPr lang="tr-TR"/>
          </a:p>
        </p:txBody>
      </p:sp>
    </p:spTree>
    <p:extLst>
      <p:ext uri="{BB962C8B-B14F-4D97-AF65-F5344CB8AC3E}">
        <p14:creationId xmlns:p14="http://schemas.microsoft.com/office/powerpoint/2010/main" val="2259906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16</a:t>
            </a:fld>
            <a:endParaRPr lang="tr-TR"/>
          </a:p>
        </p:txBody>
      </p:sp>
    </p:spTree>
    <p:extLst>
      <p:ext uri="{BB962C8B-B14F-4D97-AF65-F5344CB8AC3E}">
        <p14:creationId xmlns:p14="http://schemas.microsoft.com/office/powerpoint/2010/main" val="1658623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17</a:t>
            </a:fld>
            <a:endParaRPr lang="tr-TR"/>
          </a:p>
        </p:txBody>
      </p:sp>
    </p:spTree>
    <p:extLst>
      <p:ext uri="{BB962C8B-B14F-4D97-AF65-F5344CB8AC3E}">
        <p14:creationId xmlns:p14="http://schemas.microsoft.com/office/powerpoint/2010/main" val="4081909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18</a:t>
            </a:fld>
            <a:endParaRPr lang="tr-TR"/>
          </a:p>
        </p:txBody>
      </p:sp>
    </p:spTree>
    <p:extLst>
      <p:ext uri="{BB962C8B-B14F-4D97-AF65-F5344CB8AC3E}">
        <p14:creationId xmlns:p14="http://schemas.microsoft.com/office/powerpoint/2010/main" val="2063370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19</a:t>
            </a:fld>
            <a:endParaRPr lang="tr-TR"/>
          </a:p>
        </p:txBody>
      </p:sp>
    </p:spTree>
    <p:extLst>
      <p:ext uri="{BB962C8B-B14F-4D97-AF65-F5344CB8AC3E}">
        <p14:creationId xmlns:p14="http://schemas.microsoft.com/office/powerpoint/2010/main" val="386103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a:t>
            </a:fld>
            <a:endParaRPr lang="tr-TR"/>
          </a:p>
        </p:txBody>
      </p:sp>
    </p:spTree>
    <p:extLst>
      <p:ext uri="{BB962C8B-B14F-4D97-AF65-F5344CB8AC3E}">
        <p14:creationId xmlns:p14="http://schemas.microsoft.com/office/powerpoint/2010/main" val="50068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3</a:t>
            </a:fld>
            <a:endParaRPr lang="tr-TR"/>
          </a:p>
        </p:txBody>
      </p:sp>
    </p:spTree>
    <p:extLst>
      <p:ext uri="{BB962C8B-B14F-4D97-AF65-F5344CB8AC3E}">
        <p14:creationId xmlns:p14="http://schemas.microsoft.com/office/powerpoint/2010/main" val="1510432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4</a:t>
            </a:fld>
            <a:endParaRPr lang="tr-TR"/>
          </a:p>
        </p:txBody>
      </p:sp>
    </p:spTree>
    <p:extLst>
      <p:ext uri="{BB962C8B-B14F-4D97-AF65-F5344CB8AC3E}">
        <p14:creationId xmlns:p14="http://schemas.microsoft.com/office/powerpoint/2010/main" val="2125828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5</a:t>
            </a:fld>
            <a:endParaRPr lang="tr-TR"/>
          </a:p>
        </p:txBody>
      </p:sp>
    </p:spTree>
    <p:extLst>
      <p:ext uri="{BB962C8B-B14F-4D97-AF65-F5344CB8AC3E}">
        <p14:creationId xmlns:p14="http://schemas.microsoft.com/office/powerpoint/2010/main" val="287026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6</a:t>
            </a:fld>
            <a:endParaRPr lang="tr-TR"/>
          </a:p>
        </p:txBody>
      </p:sp>
    </p:spTree>
    <p:extLst>
      <p:ext uri="{BB962C8B-B14F-4D97-AF65-F5344CB8AC3E}">
        <p14:creationId xmlns:p14="http://schemas.microsoft.com/office/powerpoint/2010/main" val="2488102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7</a:t>
            </a:fld>
            <a:endParaRPr lang="tr-TR"/>
          </a:p>
        </p:txBody>
      </p:sp>
    </p:spTree>
    <p:extLst>
      <p:ext uri="{BB962C8B-B14F-4D97-AF65-F5344CB8AC3E}">
        <p14:creationId xmlns:p14="http://schemas.microsoft.com/office/powerpoint/2010/main" val="307676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8</a:t>
            </a:fld>
            <a:endParaRPr lang="tr-TR"/>
          </a:p>
        </p:txBody>
      </p:sp>
    </p:spTree>
    <p:extLst>
      <p:ext uri="{BB962C8B-B14F-4D97-AF65-F5344CB8AC3E}">
        <p14:creationId xmlns:p14="http://schemas.microsoft.com/office/powerpoint/2010/main" val="424773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9</a:t>
            </a:fld>
            <a:endParaRPr lang="tr-TR"/>
          </a:p>
        </p:txBody>
      </p:sp>
    </p:spTree>
    <p:extLst>
      <p:ext uri="{BB962C8B-B14F-4D97-AF65-F5344CB8AC3E}">
        <p14:creationId xmlns:p14="http://schemas.microsoft.com/office/powerpoint/2010/main" val="188282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200077A-6DD9-443A-96A4-9E96D21D2C48}" type="datetime1">
              <a:rPr lang="tr-TR" smtClean="0"/>
              <a:t>28.09.2015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2155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23B0514-1A56-49D1-87A7-E3B2038F67A3}" type="datetime1">
              <a:rPr lang="tr-TR" smtClean="0"/>
              <a:t>28.09.2015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27773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064892-3D3B-4811-8C84-1354A53E98F2}" type="datetime1">
              <a:rPr lang="tr-TR" smtClean="0"/>
              <a:t>28.09.2015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80379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DAFCDCD-3BB7-4B04-9EAD-F672C831C4E5}" type="datetime1">
              <a:rPr lang="tr-TR" smtClean="0"/>
              <a:t>28.09.2015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05374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E7B5BB6-6981-4A44-A862-934A792D3CEE}" type="datetime1">
              <a:rPr lang="tr-TR" smtClean="0"/>
              <a:t>28.09.2015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794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2DBD475-6517-409E-A8F4-7BD21D23894F}" type="datetime1">
              <a:rPr lang="tr-TR" smtClean="0"/>
              <a:t>28.09.2015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680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565B61B-FEB9-4D28-B2DD-9EF00F4F06D5}" type="datetime1">
              <a:rPr lang="tr-TR" smtClean="0"/>
              <a:t>28.09.2015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0906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8A94150-4FB7-48FE-99DE-EF1E10061FCC}" type="datetime1">
              <a:rPr lang="tr-TR" smtClean="0"/>
              <a:t>28.09.2015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97712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14DA456-58AC-4C8C-8BC2-5AF31A64A2FC}" type="datetime1">
              <a:rPr lang="tr-TR" smtClean="0"/>
              <a:t>28.09.2015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460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338478EA-2BCE-4C63-8440-EE68D16F7BAB}" type="datetime1">
              <a:rPr lang="tr-TR" smtClean="0"/>
              <a:t>28.09.2015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72067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A58D1DC-212B-4BCB-A42A-466536D07B85}" type="datetime1">
              <a:rPr lang="tr-TR" smtClean="0"/>
              <a:t>28.09.2015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44042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E58DB-922C-4407-9C46-629DF79EFC55}" type="datetime1">
              <a:rPr lang="tr-TR" smtClean="0"/>
              <a:t>28.09.2015</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B86D9-C551-4E6F-90AE-8B774BD3CE15}" type="slidenum">
              <a:rPr lang="tr-TR" smtClean="0"/>
              <a:t>‹#›</a:t>
            </a:fld>
            <a:endParaRPr lang="tr-TR"/>
          </a:p>
        </p:txBody>
      </p:sp>
    </p:spTree>
    <p:extLst>
      <p:ext uri="{BB962C8B-B14F-4D97-AF65-F5344CB8AC3E}">
        <p14:creationId xmlns:p14="http://schemas.microsoft.com/office/powerpoint/2010/main" val="72796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8800" y="44624"/>
            <a:ext cx="3435200" cy="23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3"/>
          <p:cNvCxnSpPr/>
          <p:nvPr/>
        </p:nvCxnSpPr>
        <p:spPr>
          <a:xfrm>
            <a:off x="0" y="2362200"/>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2" y="535170"/>
            <a:ext cx="5170960" cy="1769715"/>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err="1" smtClean="0">
                <a:solidFill>
                  <a:schemeClr val="bg1">
                    <a:lumMod val="50000"/>
                  </a:schemeClr>
                </a:solidFill>
                <a:latin typeface="Segoe UI"/>
                <a:cs typeface="Segoe UI"/>
              </a:rPr>
              <a:t>Yrd.Doç.Dr</a:t>
            </a:r>
            <a:r>
              <a:rPr lang="tr-TR" sz="1600" b="1" dirty="0" smtClean="0">
                <a:solidFill>
                  <a:schemeClr val="bg1">
                    <a:lumMod val="50000"/>
                  </a:schemeClr>
                </a:solidFill>
                <a:latin typeface="Segoe UI"/>
                <a:cs typeface="Segoe UI"/>
              </a:rPr>
              <a:t>. </a:t>
            </a:r>
            <a:r>
              <a:rPr lang="tr-TR" sz="1600" b="1" dirty="0" smtClean="0">
                <a:solidFill>
                  <a:schemeClr val="bg1">
                    <a:lumMod val="50000"/>
                  </a:schemeClr>
                </a:solidFill>
                <a:latin typeface="Segoe UI"/>
                <a:cs typeface="Segoe UI"/>
              </a:rPr>
              <a:t>Ahmet KÜÇÜKER</a:t>
            </a:r>
          </a:p>
          <a:p>
            <a:pPr defTabSz="914400" rtl="1">
              <a:buNone/>
            </a:pPr>
            <a:endParaRPr lang="tr-TR" sz="1600" dirty="0" smtClean="0">
              <a:solidFill>
                <a:schemeClr val="bg1">
                  <a:lumMod val="50000"/>
                </a:schemeClr>
              </a:solidFill>
              <a:latin typeface="Segoe UI"/>
              <a:cs typeface="Segoe UI"/>
            </a:endParaRPr>
          </a:p>
          <a:p>
            <a:pPr defTabSz="914400" rtl="1">
              <a:buNone/>
            </a:pPr>
            <a:r>
              <a:rPr lang="tr-TR" sz="1600" b="0" i="0" dirty="0" smtClean="0">
                <a:solidFill>
                  <a:schemeClr val="bg1">
                    <a:lumMod val="50000"/>
                  </a:schemeClr>
                </a:solidFill>
                <a:latin typeface="Segoe UI"/>
                <a:cs typeface="Segoe UI"/>
              </a:rPr>
              <a:t>Sakarya Üniversitesi</a:t>
            </a:r>
          </a:p>
          <a:p>
            <a:pPr defTabSz="914400" rtl="1">
              <a:buNone/>
            </a:pPr>
            <a:r>
              <a:rPr lang="tr-TR" sz="1600" dirty="0" smtClean="0">
                <a:solidFill>
                  <a:schemeClr val="bg1">
                    <a:lumMod val="50000"/>
                  </a:schemeClr>
                </a:solidFill>
                <a:latin typeface="Segoe UI"/>
                <a:cs typeface="Segoe UI"/>
              </a:rPr>
              <a:t>Mühendislik Fakültesi</a:t>
            </a:r>
          </a:p>
          <a:p>
            <a:pPr defTabSz="914400" rtl="1">
              <a:buNone/>
            </a:pPr>
            <a:r>
              <a:rPr lang="tr-TR" sz="1600" b="0" i="0" dirty="0" smtClean="0">
                <a:solidFill>
                  <a:schemeClr val="bg1">
                    <a:lumMod val="50000"/>
                  </a:schemeClr>
                </a:solidFill>
                <a:latin typeface="Segoe UI"/>
                <a:cs typeface="Segoe UI"/>
              </a:rPr>
              <a:t>Elektrik Elektronik Mühendisliği Bölümü </a:t>
            </a:r>
          </a:p>
          <a:p>
            <a:pPr defTabSz="914400" rtl="1">
              <a:buNone/>
            </a:pPr>
            <a:r>
              <a:rPr lang="tr-TR" sz="1600" dirty="0" smtClean="0">
                <a:solidFill>
                  <a:schemeClr val="bg1">
                    <a:lumMod val="50000"/>
                  </a:schemeClr>
                </a:solidFill>
                <a:latin typeface="Segoe UI"/>
                <a:cs typeface="Segoe UI"/>
              </a:rPr>
              <a:t>M6/6318</a:t>
            </a:r>
            <a:endParaRPr lang="tr-TR" b="0" i="0" dirty="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2" name="Dikdörtgen 11"/>
          <p:cNvSpPr/>
          <p:nvPr/>
        </p:nvSpPr>
        <p:spPr>
          <a:xfrm>
            <a:off x="229282" y="2636912"/>
            <a:ext cx="4283181" cy="2062103"/>
          </a:xfrm>
          <a:prstGeom prst="rect">
            <a:avLst/>
          </a:prstGeom>
        </p:spPr>
        <p:txBody>
          <a:bodyPr wrap="square">
            <a:spAutoFit/>
          </a:bodyPr>
          <a:lstStyle/>
          <a:p>
            <a:pPr marL="285750" indent="-285750">
              <a:buFont typeface="Arial" pitchFamily="34" charset="0"/>
              <a:buChar char="•"/>
            </a:pPr>
            <a:r>
              <a:rPr lang="tr-TR" sz="1600" dirty="0" smtClean="0"/>
              <a:t>Bölümün tanıtılması	</a:t>
            </a:r>
          </a:p>
          <a:p>
            <a:pPr marL="285750" indent="-285750">
              <a:buFont typeface="Arial" pitchFamily="34" charset="0"/>
              <a:buChar char="•"/>
            </a:pPr>
            <a:r>
              <a:rPr lang="tr-TR" sz="1600" dirty="0" smtClean="0"/>
              <a:t>Elektrik </a:t>
            </a:r>
            <a:r>
              <a:rPr lang="tr-TR" sz="1600" dirty="0"/>
              <a:t>Elektronik Mühendisliğinin </a:t>
            </a:r>
            <a:r>
              <a:rPr lang="tr-TR" sz="1600" dirty="0" smtClean="0"/>
              <a:t>tanıtılması</a:t>
            </a:r>
            <a:endParaRPr lang="tr-TR" sz="1600" dirty="0"/>
          </a:p>
          <a:p>
            <a:pPr marL="285750" indent="-285750">
              <a:buFont typeface="Arial" pitchFamily="34" charset="0"/>
              <a:buChar char="•"/>
            </a:pPr>
            <a:r>
              <a:rPr lang="tr-TR" sz="1600" dirty="0"/>
              <a:t>Mühendislik Etiği	</a:t>
            </a:r>
          </a:p>
          <a:p>
            <a:pPr marL="285750" indent="-285750">
              <a:buFont typeface="Arial" pitchFamily="34" charset="0"/>
              <a:buChar char="•"/>
            </a:pPr>
            <a:r>
              <a:rPr lang="tr-TR" sz="1600" dirty="0" smtClean="0"/>
              <a:t>Birim </a:t>
            </a:r>
            <a:r>
              <a:rPr lang="tr-TR" sz="1600" dirty="0"/>
              <a:t>Sistemleri	</a:t>
            </a:r>
          </a:p>
          <a:p>
            <a:pPr marL="285750" indent="-285750">
              <a:buFont typeface="Arial" pitchFamily="34" charset="0"/>
              <a:buChar char="•"/>
            </a:pPr>
            <a:r>
              <a:rPr lang="tr-TR" sz="1600" dirty="0"/>
              <a:t>Doğru ve Alternatif Akım	</a:t>
            </a:r>
          </a:p>
          <a:p>
            <a:pPr marL="285750" indent="-285750">
              <a:buFont typeface="Arial" pitchFamily="34" charset="0"/>
              <a:buChar char="•"/>
            </a:pPr>
            <a:r>
              <a:rPr lang="tr-TR" sz="1600" dirty="0"/>
              <a:t>Direnç, Kondansatör, Bobin	</a:t>
            </a:r>
          </a:p>
          <a:p>
            <a:pPr marL="285750" indent="-285750">
              <a:buFont typeface="Arial" pitchFamily="34" charset="0"/>
              <a:buChar char="•"/>
            </a:pPr>
            <a:r>
              <a:rPr lang="tr-TR" sz="1600" dirty="0"/>
              <a:t>Gerilim ve Akım Kaynakları	</a:t>
            </a:r>
          </a:p>
          <a:p>
            <a:pPr marL="285750" indent="-285750">
              <a:buFont typeface="Arial" pitchFamily="34" charset="0"/>
              <a:buChar char="•"/>
            </a:pPr>
            <a:r>
              <a:rPr lang="tr-TR" sz="1600" dirty="0" err="1"/>
              <a:t>Ohm</a:t>
            </a:r>
            <a:r>
              <a:rPr lang="tr-TR" sz="1600" dirty="0"/>
              <a:t> Kanunu, </a:t>
            </a:r>
            <a:r>
              <a:rPr lang="tr-TR" sz="1600" dirty="0" err="1"/>
              <a:t>Kirchoff</a:t>
            </a:r>
            <a:r>
              <a:rPr lang="tr-TR" sz="1600" dirty="0"/>
              <a:t> Yasaları	</a:t>
            </a:r>
          </a:p>
        </p:txBody>
      </p:sp>
      <p:sp>
        <p:nvSpPr>
          <p:cNvPr id="14" name="Dikdörtgen 13"/>
          <p:cNvSpPr/>
          <p:nvPr/>
        </p:nvSpPr>
        <p:spPr>
          <a:xfrm>
            <a:off x="4663817" y="2683024"/>
            <a:ext cx="4283181" cy="1354217"/>
          </a:xfrm>
          <a:prstGeom prst="rect">
            <a:avLst/>
          </a:prstGeom>
        </p:spPr>
        <p:txBody>
          <a:bodyPr wrap="square">
            <a:spAutoFit/>
          </a:bodyPr>
          <a:lstStyle/>
          <a:p>
            <a:pPr marL="285750" indent="-285750">
              <a:buFont typeface="Arial" pitchFamily="34" charset="0"/>
              <a:buChar char="•"/>
            </a:pPr>
            <a:r>
              <a:rPr lang="tr-TR" sz="1600" dirty="0"/>
              <a:t>Devre Kavramı, Seri Devreler, Paralel ve Karmaşık Devreler	</a:t>
            </a:r>
          </a:p>
          <a:p>
            <a:pPr marL="285750" indent="-285750">
              <a:buFont typeface="Arial" pitchFamily="34" charset="0"/>
              <a:buChar char="•"/>
            </a:pPr>
            <a:r>
              <a:rPr lang="tr-TR" sz="1600" dirty="0"/>
              <a:t>Yarıiletken Teknolojisi	</a:t>
            </a:r>
          </a:p>
          <a:p>
            <a:pPr marL="285750" indent="-285750">
              <a:buFont typeface="Arial" pitchFamily="34" charset="0"/>
              <a:buChar char="•"/>
            </a:pPr>
            <a:r>
              <a:rPr lang="tr-TR" sz="1600" dirty="0"/>
              <a:t>Genel İş Sağlığı ve İş Güvenliği	</a:t>
            </a:r>
          </a:p>
          <a:p>
            <a:pPr marL="285750" indent="-285750">
              <a:buFont typeface="Arial" pitchFamily="34" charset="0"/>
              <a:buChar char="•"/>
            </a:pPr>
            <a:r>
              <a:rPr lang="tr-TR" sz="1600" dirty="0"/>
              <a:t>Elektrikli Çalışmalarda İş Sağlığı ve İş Güvenliği</a:t>
            </a:r>
          </a:p>
        </p:txBody>
      </p:sp>
    </p:spTree>
    <p:extLst>
      <p:ext uri="{BB962C8B-B14F-4D97-AF65-F5344CB8AC3E}">
        <p14:creationId xmlns:p14="http://schemas.microsoft.com/office/powerpoint/2010/main" val="47577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10</a:t>
            </a:fld>
            <a:endParaRPr lang="tr-TR" dirty="0"/>
          </a:p>
        </p:txBody>
      </p:sp>
      <p:sp>
        <p:nvSpPr>
          <p:cNvPr id="6" name="Metin kutusu 5"/>
          <p:cNvSpPr txBox="1"/>
          <p:nvPr/>
        </p:nvSpPr>
        <p:spPr>
          <a:xfrm>
            <a:off x="5833179" y="1739203"/>
            <a:ext cx="3080145" cy="1200329"/>
          </a:xfrm>
          <a:prstGeom prst="rect">
            <a:avLst/>
          </a:prstGeom>
          <a:noFill/>
        </p:spPr>
        <p:txBody>
          <a:bodyPr wrap="square" rtlCol="0">
            <a:spAutoFit/>
          </a:bodyPr>
          <a:lstStyle/>
          <a:p>
            <a:r>
              <a:rPr lang="tr-TR" dirty="0" smtClean="0"/>
              <a:t>Bölüm ile ilgili talepler için </a:t>
            </a:r>
          </a:p>
          <a:p>
            <a:r>
              <a:rPr lang="tr-TR" dirty="0" smtClean="0"/>
              <a:t>4.Kat Bölüm</a:t>
            </a:r>
          </a:p>
          <a:p>
            <a:r>
              <a:rPr lang="tr-TR" dirty="0" smtClean="0"/>
              <a:t>Sekreterliği ile iletişime </a:t>
            </a:r>
          </a:p>
          <a:p>
            <a:r>
              <a:rPr lang="tr-TR" dirty="0" smtClean="0"/>
              <a:t>geçilmelidir</a:t>
            </a:r>
            <a:endParaRPr lang="tr-TR" dirty="0"/>
          </a:p>
        </p:txBody>
      </p:sp>
      <p:sp>
        <p:nvSpPr>
          <p:cNvPr id="12" name="Metin kutusu 11"/>
          <p:cNvSpPr txBox="1"/>
          <p:nvPr/>
        </p:nvSpPr>
        <p:spPr>
          <a:xfrm>
            <a:off x="2893975" y="4437302"/>
            <a:ext cx="5706144" cy="1477328"/>
          </a:xfrm>
          <a:prstGeom prst="rect">
            <a:avLst/>
          </a:prstGeom>
          <a:noFill/>
        </p:spPr>
        <p:txBody>
          <a:bodyPr wrap="square" rtlCol="0">
            <a:spAutoFit/>
          </a:bodyPr>
          <a:lstStyle/>
          <a:p>
            <a:r>
              <a:rPr lang="tr-TR" dirty="0" smtClean="0"/>
              <a:t>Dilekçe yazılırken </a:t>
            </a:r>
          </a:p>
          <a:p>
            <a:r>
              <a:rPr lang="tr-TR" dirty="0" smtClean="0"/>
              <a:t>Elektrik Elektronik Mühendisliği Bölüm Başkanlığına</a:t>
            </a:r>
          </a:p>
          <a:p>
            <a:r>
              <a:rPr lang="tr-TR" dirty="0" smtClean="0"/>
              <a:t>Yazılır ve bölüm sekreterine teslim edilir</a:t>
            </a:r>
          </a:p>
          <a:p>
            <a:endParaRPr lang="tr-TR" dirty="0"/>
          </a:p>
          <a:p>
            <a:r>
              <a:rPr lang="tr-TR" dirty="0" smtClean="0"/>
              <a:t>Bölüm Sekreterimiz : Nurhan GÖK</a:t>
            </a:r>
            <a:endParaRPr lang="tr-TR" dirty="0"/>
          </a:p>
        </p:txBody>
      </p:sp>
      <p:pic>
        <p:nvPicPr>
          <p:cNvPr id="2" name="Resim 1"/>
          <p:cNvPicPr>
            <a:picLocks noChangeAspect="1"/>
          </p:cNvPicPr>
          <p:nvPr/>
        </p:nvPicPr>
        <p:blipFill>
          <a:blip r:embed="rId3"/>
          <a:stretch>
            <a:fillRect/>
          </a:stretch>
        </p:blipFill>
        <p:spPr>
          <a:xfrm>
            <a:off x="0" y="1333921"/>
            <a:ext cx="5833180" cy="2823807"/>
          </a:xfrm>
          <a:prstGeom prst="rect">
            <a:avLst/>
          </a:prstGeom>
        </p:spPr>
      </p:pic>
      <p:pic>
        <p:nvPicPr>
          <p:cNvPr id="9" name="Resim 8"/>
          <p:cNvPicPr>
            <a:picLocks noChangeAspect="1"/>
          </p:cNvPicPr>
          <p:nvPr/>
        </p:nvPicPr>
        <p:blipFill>
          <a:blip r:embed="rId4"/>
          <a:stretch>
            <a:fillRect/>
          </a:stretch>
        </p:blipFill>
        <p:spPr>
          <a:xfrm>
            <a:off x="827584" y="4276920"/>
            <a:ext cx="1763093" cy="2104593"/>
          </a:xfrm>
          <a:prstGeom prst="rect">
            <a:avLst/>
          </a:prstGeom>
        </p:spPr>
      </p:pic>
    </p:spTree>
    <p:extLst>
      <p:ext uri="{BB962C8B-B14F-4D97-AF65-F5344CB8AC3E}">
        <p14:creationId xmlns:p14="http://schemas.microsoft.com/office/powerpoint/2010/main" val="213886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11</a:t>
            </a:fld>
            <a:endParaRPr lang="tr-TR" dirty="0"/>
          </a:p>
        </p:txBody>
      </p:sp>
      <p:pic>
        <p:nvPicPr>
          <p:cNvPr id="3" name="Resim 2"/>
          <p:cNvPicPr>
            <a:picLocks noChangeAspect="1"/>
          </p:cNvPicPr>
          <p:nvPr/>
        </p:nvPicPr>
        <p:blipFill>
          <a:blip r:embed="rId3"/>
          <a:stretch>
            <a:fillRect/>
          </a:stretch>
        </p:blipFill>
        <p:spPr>
          <a:xfrm>
            <a:off x="457538" y="1435887"/>
            <a:ext cx="7928252" cy="4354096"/>
          </a:xfrm>
          <a:prstGeom prst="rect">
            <a:avLst/>
          </a:prstGeom>
        </p:spPr>
      </p:pic>
    </p:spTree>
    <p:extLst>
      <p:ext uri="{BB962C8B-B14F-4D97-AF65-F5344CB8AC3E}">
        <p14:creationId xmlns:p14="http://schemas.microsoft.com/office/powerpoint/2010/main" val="101282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12</a:t>
            </a:fld>
            <a:endParaRPr lang="tr-TR" dirty="0"/>
          </a:p>
        </p:txBody>
      </p:sp>
      <p:pic>
        <p:nvPicPr>
          <p:cNvPr id="3" name="Resim 2"/>
          <p:cNvPicPr>
            <a:picLocks noChangeAspect="1"/>
          </p:cNvPicPr>
          <p:nvPr/>
        </p:nvPicPr>
        <p:blipFill>
          <a:blip r:embed="rId3"/>
          <a:stretch>
            <a:fillRect/>
          </a:stretch>
        </p:blipFill>
        <p:spPr>
          <a:xfrm>
            <a:off x="1428532" y="1297251"/>
            <a:ext cx="6286935" cy="3531437"/>
          </a:xfrm>
          <a:prstGeom prst="rect">
            <a:avLst/>
          </a:prstGeom>
        </p:spPr>
      </p:pic>
      <p:sp>
        <p:nvSpPr>
          <p:cNvPr id="2" name="Metin kutusu 1"/>
          <p:cNvSpPr txBox="1"/>
          <p:nvPr/>
        </p:nvSpPr>
        <p:spPr>
          <a:xfrm>
            <a:off x="126424" y="4951935"/>
            <a:ext cx="9029588" cy="1200329"/>
          </a:xfrm>
          <a:prstGeom prst="rect">
            <a:avLst/>
          </a:prstGeom>
          <a:noFill/>
        </p:spPr>
        <p:txBody>
          <a:bodyPr wrap="none" rtlCol="0">
            <a:spAutoFit/>
          </a:bodyPr>
          <a:lstStyle/>
          <a:p>
            <a:r>
              <a:rPr lang="tr-TR" dirty="0" smtClean="0"/>
              <a:t>Bölümde çeşitli komisyonlarımız mevcuttur. Staj ile alakalı durumlarda staj komisyon üyeleri ile</a:t>
            </a:r>
          </a:p>
          <a:p>
            <a:r>
              <a:rPr lang="tr-TR" dirty="0" smtClean="0"/>
              <a:t>İrtibata geçilmelidir. Diğer komisyonlardaki görevli akademisyenler ile ilgili </a:t>
            </a:r>
            <a:r>
              <a:rPr lang="tr-TR" dirty="0" err="1" smtClean="0"/>
              <a:t>websitemizden</a:t>
            </a:r>
            <a:r>
              <a:rPr lang="tr-TR" dirty="0" smtClean="0"/>
              <a:t> bilgi </a:t>
            </a:r>
          </a:p>
          <a:p>
            <a:r>
              <a:rPr lang="tr-TR" dirty="0" smtClean="0"/>
              <a:t>alabilirsiniz. </a:t>
            </a:r>
            <a:endParaRPr lang="tr-TR" dirty="0"/>
          </a:p>
          <a:p>
            <a:endParaRPr lang="tr-TR" dirty="0" smtClean="0"/>
          </a:p>
        </p:txBody>
      </p:sp>
    </p:spTree>
    <p:extLst>
      <p:ext uri="{BB962C8B-B14F-4D97-AF65-F5344CB8AC3E}">
        <p14:creationId xmlns:p14="http://schemas.microsoft.com/office/powerpoint/2010/main" val="424120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13</a:t>
            </a:fld>
            <a:endParaRPr lang="tr-TR" dirty="0"/>
          </a:p>
        </p:txBody>
      </p:sp>
      <p:graphicFrame>
        <p:nvGraphicFramePr>
          <p:cNvPr id="6" name="Tablo 5"/>
          <p:cNvGraphicFramePr>
            <a:graphicFrameLocks noGrp="1"/>
          </p:cNvGraphicFramePr>
          <p:nvPr>
            <p:extLst>
              <p:ext uri="{D42A27DB-BD31-4B8C-83A1-F6EECF244321}">
                <p14:modId xmlns:p14="http://schemas.microsoft.com/office/powerpoint/2010/main" val="1412229255"/>
              </p:ext>
            </p:extLst>
          </p:nvPr>
        </p:nvGraphicFramePr>
        <p:xfrm>
          <a:off x="229280" y="1412776"/>
          <a:ext cx="8519183" cy="4797878"/>
        </p:xfrm>
        <a:graphic>
          <a:graphicData uri="http://schemas.openxmlformats.org/drawingml/2006/table">
            <a:tbl>
              <a:tblPr>
                <a:tableStyleId>{5C22544A-7EE6-4342-B048-85BDC9FD1C3A}</a:tableStyleId>
              </a:tblPr>
              <a:tblGrid>
                <a:gridCol w="2211790"/>
                <a:gridCol w="6307393"/>
              </a:tblGrid>
              <a:tr h="172448">
                <a:tc gridSpan="2">
                  <a:txBody>
                    <a:bodyPr/>
                    <a:lstStyle/>
                    <a:p>
                      <a:pPr algn="ctr">
                        <a:lnSpc>
                          <a:spcPct val="107000"/>
                        </a:lnSpc>
                        <a:spcBef>
                          <a:spcPts val="400"/>
                        </a:spcBef>
                        <a:spcAft>
                          <a:spcPts val="400"/>
                        </a:spcAft>
                      </a:pPr>
                      <a:r>
                        <a:rPr lang="tr-TR" sz="600">
                          <a:effectLst/>
                        </a:rPr>
                        <a:t>KOMİSYONLAR VE GÖREVLERİ</a:t>
                      </a:r>
                      <a:endParaRPr lang="tr-TR" sz="7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tc>
                <a:tc hMerge="1">
                  <a:txBody>
                    <a:bodyPr/>
                    <a:lstStyle/>
                    <a:p>
                      <a:endParaRPr lang="tr-TR"/>
                    </a:p>
                  </a:txBody>
                  <a:tcPr/>
                </a:tc>
              </a:tr>
              <a:tr h="921850">
                <a:tc>
                  <a:txBody>
                    <a:bodyPr/>
                    <a:lstStyle/>
                    <a:p>
                      <a:pPr algn="ctr">
                        <a:lnSpc>
                          <a:spcPct val="107000"/>
                        </a:lnSpc>
                        <a:spcBef>
                          <a:spcPts val="400"/>
                        </a:spcBef>
                        <a:spcAft>
                          <a:spcPts val="400"/>
                        </a:spcAft>
                      </a:pPr>
                      <a:r>
                        <a:rPr lang="tr-TR" sz="1200" dirty="0">
                          <a:effectLst/>
                        </a:rPr>
                        <a:t>Burs Komisyonu</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dirty="0">
                          <a:effectLst/>
                        </a:rPr>
                        <a:t>Üniversitemiz bünyesinde verilmekte olan Yemek bursu ve Rektörlük bursu ile ilgili olarak belirlenen kriterler çerçevesinde öğrencilerimizin yönlendirilmesini sağlamak, gerekli evrakları toplamak, kriterlere göre sıralamayı yaparak üst mercilere iletmektir. İhtiyaç sahibi öğrencilerin belirlenmesi, üniversite yardımlarının onlara iletilmesi konusunda ara kademe görevi görür.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553110">
                <a:tc>
                  <a:txBody>
                    <a:bodyPr/>
                    <a:lstStyle/>
                    <a:p>
                      <a:pPr algn="ctr">
                        <a:lnSpc>
                          <a:spcPct val="107000"/>
                        </a:lnSpc>
                        <a:spcBef>
                          <a:spcPts val="400"/>
                        </a:spcBef>
                        <a:spcAft>
                          <a:spcPts val="400"/>
                        </a:spcAft>
                      </a:pPr>
                      <a:r>
                        <a:rPr lang="tr-TR" sz="1200">
                          <a:effectLst/>
                        </a:rPr>
                        <a:t>Demirbaş Komisyonu</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dirty="0">
                          <a:effectLst/>
                        </a:rPr>
                        <a:t>Bölümde bulunan demirbaşlar ile ilgili durum değerlendirmelerini yapar, yeni demirbaş ihtiyaçlarını belirler ve eksikliklerin bölüm başkanlığına bilgilendirmesini yapar.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368739">
                <a:tc>
                  <a:txBody>
                    <a:bodyPr/>
                    <a:lstStyle/>
                    <a:p>
                      <a:pPr algn="ctr">
                        <a:lnSpc>
                          <a:spcPct val="107000"/>
                        </a:lnSpc>
                        <a:spcBef>
                          <a:spcPts val="400"/>
                        </a:spcBef>
                        <a:spcAft>
                          <a:spcPts val="400"/>
                        </a:spcAft>
                      </a:pPr>
                      <a:r>
                        <a:rPr lang="tr-TR" sz="1200">
                          <a:effectLst/>
                        </a:rPr>
                        <a:t>Disiplin Komisyonu</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dirty="0">
                          <a:effectLst/>
                        </a:rPr>
                        <a:t>Bölüm öğrencilerinin gerçekleştirmiş oldukları disiplin suçlarının değerlendirilmesi, ceza yaptırımları konusundaki çalışmaları yönetir.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553110">
                <a:tc>
                  <a:txBody>
                    <a:bodyPr/>
                    <a:lstStyle/>
                    <a:p>
                      <a:pPr algn="ctr">
                        <a:lnSpc>
                          <a:spcPct val="107000"/>
                        </a:lnSpc>
                        <a:spcBef>
                          <a:spcPts val="400"/>
                        </a:spcBef>
                        <a:spcAft>
                          <a:spcPts val="400"/>
                        </a:spcAft>
                      </a:pPr>
                      <a:r>
                        <a:rPr lang="tr-TR" sz="1200">
                          <a:effectLst/>
                        </a:rPr>
                        <a:t>Erasmus-Farabi-Mevlana Koordinatörlüğü ve Komisyonu</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dirty="0">
                          <a:effectLst/>
                        </a:rPr>
                        <a:t>Öğrenci değişim programları ile ilgili işlemleri organize eder ve düzenler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523943">
                <a:tc>
                  <a:txBody>
                    <a:bodyPr/>
                    <a:lstStyle/>
                    <a:p>
                      <a:pPr algn="ctr">
                        <a:lnSpc>
                          <a:spcPct val="107000"/>
                        </a:lnSpc>
                        <a:spcBef>
                          <a:spcPts val="400"/>
                        </a:spcBef>
                        <a:spcAft>
                          <a:spcPts val="400"/>
                        </a:spcAft>
                      </a:pPr>
                      <a:r>
                        <a:rPr lang="tr-TR" sz="1200" dirty="0">
                          <a:effectLst/>
                        </a:rPr>
                        <a:t>İntibak, Yatay ve Dikey Geçiş, Çap Komisyonu </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dirty="0">
                          <a:effectLst/>
                        </a:rPr>
                        <a:t>Yatay geçişlerin, Dikey geçişlerin, Çap öğrencilerinin,</a:t>
                      </a:r>
                      <a:endParaRPr lang="tr-TR" sz="1400" dirty="0">
                        <a:effectLst/>
                      </a:endParaRPr>
                    </a:p>
                    <a:p>
                      <a:pPr>
                        <a:lnSpc>
                          <a:spcPct val="107000"/>
                        </a:lnSpc>
                        <a:spcBef>
                          <a:spcPts val="400"/>
                        </a:spcBef>
                        <a:spcAft>
                          <a:spcPts val="400"/>
                        </a:spcAft>
                      </a:pPr>
                      <a:r>
                        <a:rPr lang="tr-TR" sz="1200" dirty="0">
                          <a:effectLst/>
                        </a:rPr>
                        <a:t>Af öğrencileri intibakını gerçekleştirir.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921850">
                <a:tc>
                  <a:txBody>
                    <a:bodyPr/>
                    <a:lstStyle/>
                    <a:p>
                      <a:pPr algn="ctr">
                        <a:lnSpc>
                          <a:spcPct val="107000"/>
                        </a:lnSpc>
                        <a:spcBef>
                          <a:spcPts val="400"/>
                        </a:spcBef>
                        <a:spcAft>
                          <a:spcPts val="400"/>
                        </a:spcAft>
                      </a:pPr>
                      <a:r>
                        <a:rPr lang="tr-TR" sz="1200">
                          <a:effectLst/>
                        </a:rPr>
                        <a:t>Kalite Temsilciliği ve Komisyonu</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dirty="0">
                          <a:effectLst/>
                        </a:rPr>
                        <a:t>Kalite komisyonu, bölüm kalite elçileri ile birlikte, bölümümüzde sürdürülen kalite faaliyetlerini yürütmek, organize etmek, yıllık değerlendirme raporlarının Rektörlüğe iletilmesini sağlamak, SWOT sonuçlarının değerlendirilmesi, belirlenmiş olan stratejiler için hangi faaliyetlerin gerçekleştirildiği konusunda gerekli bilgileri toplanmak ve ilgili tüm kalite çalışmalarını yürütmekle görevlidir.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368739">
                <a:tc>
                  <a:txBody>
                    <a:bodyPr/>
                    <a:lstStyle/>
                    <a:p>
                      <a:pPr algn="ctr">
                        <a:lnSpc>
                          <a:spcPct val="107000"/>
                        </a:lnSpc>
                        <a:spcBef>
                          <a:spcPts val="400"/>
                        </a:spcBef>
                        <a:spcAft>
                          <a:spcPts val="400"/>
                        </a:spcAft>
                      </a:pPr>
                      <a:r>
                        <a:rPr lang="tr-TR" sz="1200">
                          <a:effectLst/>
                        </a:rPr>
                        <a:t>Mezuniyet ve Not Kontrol Komisyonu</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dirty="0">
                          <a:effectLst/>
                        </a:rPr>
                        <a:t>Öğrenci notlarının incelenmesi, İlişik kesme onayları, Mezun </a:t>
                      </a:r>
                      <a:r>
                        <a:rPr lang="tr-TR" sz="1200" dirty="0" err="1">
                          <a:effectLst/>
                        </a:rPr>
                        <a:t>veritabanın</a:t>
                      </a:r>
                      <a:r>
                        <a:rPr lang="tr-TR" sz="1200" dirty="0">
                          <a:effectLst/>
                        </a:rPr>
                        <a:t> hazırlanıp güncellenmesi</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368739">
                <a:tc>
                  <a:txBody>
                    <a:bodyPr/>
                    <a:lstStyle/>
                    <a:p>
                      <a:pPr algn="ctr">
                        <a:lnSpc>
                          <a:spcPct val="107000"/>
                        </a:lnSpc>
                        <a:spcBef>
                          <a:spcPts val="400"/>
                        </a:spcBef>
                        <a:spcAft>
                          <a:spcPts val="40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bl>
          </a:graphicData>
        </a:graphic>
      </p:graphicFrame>
    </p:spTree>
    <p:extLst>
      <p:ext uri="{BB962C8B-B14F-4D97-AF65-F5344CB8AC3E}">
        <p14:creationId xmlns:p14="http://schemas.microsoft.com/office/powerpoint/2010/main" val="262887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14</a:t>
            </a:fld>
            <a:endParaRPr lang="tr-TR" dirty="0"/>
          </a:p>
        </p:txBody>
      </p:sp>
      <p:graphicFrame>
        <p:nvGraphicFramePr>
          <p:cNvPr id="2" name="Tablo 1"/>
          <p:cNvGraphicFramePr>
            <a:graphicFrameLocks noGrp="1"/>
          </p:cNvGraphicFramePr>
          <p:nvPr>
            <p:extLst>
              <p:ext uri="{D42A27DB-BD31-4B8C-83A1-F6EECF244321}">
                <p14:modId xmlns:p14="http://schemas.microsoft.com/office/powerpoint/2010/main" val="587951525"/>
              </p:ext>
            </p:extLst>
          </p:nvPr>
        </p:nvGraphicFramePr>
        <p:xfrm>
          <a:off x="218884" y="1317178"/>
          <a:ext cx="8728113" cy="4920134"/>
        </p:xfrm>
        <a:graphic>
          <a:graphicData uri="http://schemas.openxmlformats.org/drawingml/2006/table">
            <a:tbl>
              <a:tblPr>
                <a:tableStyleId>{5C22544A-7EE6-4342-B048-85BDC9FD1C3A}</a:tableStyleId>
              </a:tblPr>
              <a:tblGrid>
                <a:gridCol w="2266034"/>
                <a:gridCol w="6462079"/>
              </a:tblGrid>
              <a:tr h="208699">
                <a:tc gridSpan="2">
                  <a:txBody>
                    <a:bodyPr/>
                    <a:lstStyle/>
                    <a:p>
                      <a:pPr algn="ctr">
                        <a:lnSpc>
                          <a:spcPct val="107000"/>
                        </a:lnSpc>
                        <a:spcBef>
                          <a:spcPts val="400"/>
                        </a:spcBef>
                        <a:spcAft>
                          <a:spcPts val="400"/>
                        </a:spcAft>
                      </a:pPr>
                      <a:r>
                        <a:rPr lang="tr-TR" sz="600" dirty="0">
                          <a:effectLst/>
                        </a:rPr>
                        <a:t>KOMİSYONLAR VE GÖREVLERİ</a:t>
                      </a:r>
                      <a:endParaRPr lang="tr-TR"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tc>
                <a:tc hMerge="1">
                  <a:txBody>
                    <a:bodyPr/>
                    <a:lstStyle/>
                    <a:p>
                      <a:endParaRPr lang="tr-TR"/>
                    </a:p>
                  </a:txBody>
                  <a:tcPr/>
                </a:tc>
              </a:tr>
              <a:tr h="669382">
                <a:tc>
                  <a:txBody>
                    <a:bodyPr/>
                    <a:lstStyle/>
                    <a:p>
                      <a:pPr algn="ctr">
                        <a:lnSpc>
                          <a:spcPct val="107000"/>
                        </a:lnSpc>
                        <a:spcBef>
                          <a:spcPts val="400"/>
                        </a:spcBef>
                        <a:spcAft>
                          <a:spcPts val="400"/>
                        </a:spcAft>
                      </a:pPr>
                      <a:r>
                        <a:rPr lang="tr-TR" sz="1200" dirty="0" err="1">
                          <a:effectLst/>
                        </a:rPr>
                        <a:t>Müdek</a:t>
                      </a:r>
                      <a:r>
                        <a:rPr lang="tr-TR" sz="1200" dirty="0">
                          <a:effectLst/>
                        </a:rPr>
                        <a:t> Komisyonu</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dirty="0">
                          <a:effectLst/>
                        </a:rPr>
                        <a:t>Bu komisyonun görevi; diğer komisyonların çalışmalarını MÜDEK beklentileri doğrultusunda yönlendirmek, </a:t>
                      </a:r>
                      <a:r>
                        <a:rPr lang="tr-TR" sz="1200" dirty="0" err="1">
                          <a:effectLst/>
                        </a:rPr>
                        <a:t>özdeğerlendirme</a:t>
                      </a:r>
                      <a:r>
                        <a:rPr lang="tr-TR" sz="1200" dirty="0">
                          <a:effectLst/>
                        </a:rPr>
                        <a:t> raporunun hazırlamasını koordine etmek, MÜDEK Bölüm ziyaretini organize etmek</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1484853">
                <a:tc>
                  <a:txBody>
                    <a:bodyPr/>
                    <a:lstStyle/>
                    <a:p>
                      <a:pPr algn="ctr">
                        <a:lnSpc>
                          <a:spcPct val="107000"/>
                        </a:lnSpc>
                        <a:spcBef>
                          <a:spcPts val="400"/>
                        </a:spcBef>
                        <a:spcAft>
                          <a:spcPts val="400"/>
                        </a:spcAft>
                      </a:pPr>
                      <a:r>
                        <a:rPr lang="tr-TR" sz="1200">
                          <a:effectLst/>
                        </a:rPr>
                        <a:t>Staj Komisyonu</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a:effectLst/>
                        </a:rPr>
                        <a:t>Staj yönergesi incelenip eksik görülen konularda iyileştirme </a:t>
                      </a:r>
                      <a:endParaRPr lang="tr-TR" sz="1400">
                        <a:effectLst/>
                      </a:endParaRPr>
                    </a:p>
                    <a:p>
                      <a:pPr>
                        <a:lnSpc>
                          <a:spcPct val="107000"/>
                        </a:lnSpc>
                        <a:spcBef>
                          <a:spcPts val="400"/>
                        </a:spcBef>
                        <a:spcAft>
                          <a:spcPts val="400"/>
                        </a:spcAft>
                      </a:pPr>
                      <a:r>
                        <a:rPr lang="tr-TR" sz="1200">
                          <a:effectLst/>
                        </a:rPr>
                        <a:t>Staj kabul belgeleri onaylama işlemleri </a:t>
                      </a:r>
                      <a:endParaRPr lang="tr-TR" sz="1400">
                        <a:effectLst/>
                      </a:endParaRPr>
                    </a:p>
                    <a:p>
                      <a:pPr>
                        <a:lnSpc>
                          <a:spcPct val="107000"/>
                        </a:lnSpc>
                        <a:spcBef>
                          <a:spcPts val="400"/>
                        </a:spcBef>
                        <a:spcAft>
                          <a:spcPts val="400"/>
                        </a:spcAft>
                      </a:pPr>
                      <a:r>
                        <a:rPr lang="tr-TR" sz="1200">
                          <a:effectLst/>
                        </a:rPr>
                        <a:t>Staj Sınavı gerçekleştirilip staj defterleri arşivi</a:t>
                      </a:r>
                      <a:endParaRPr lang="tr-TR" sz="1400">
                        <a:effectLst/>
                      </a:endParaRPr>
                    </a:p>
                    <a:p>
                      <a:pPr>
                        <a:lnSpc>
                          <a:spcPct val="107000"/>
                        </a:lnSpc>
                        <a:spcBef>
                          <a:spcPts val="400"/>
                        </a:spcBef>
                        <a:spcAft>
                          <a:spcPts val="400"/>
                        </a:spcAft>
                      </a:pPr>
                      <a:r>
                        <a:rPr lang="tr-TR" sz="1200">
                          <a:effectLst/>
                        </a:rPr>
                        <a:t>Komisyon raporunun bölüm başkanlığına teslimi</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842781">
                <a:tc>
                  <a:txBody>
                    <a:bodyPr/>
                    <a:lstStyle/>
                    <a:p>
                      <a:pPr algn="ctr">
                        <a:lnSpc>
                          <a:spcPct val="107000"/>
                        </a:lnSpc>
                        <a:spcBef>
                          <a:spcPts val="400"/>
                        </a:spcBef>
                        <a:spcAft>
                          <a:spcPts val="400"/>
                        </a:spcAft>
                      </a:pPr>
                      <a:r>
                        <a:rPr lang="tr-TR" sz="1200">
                          <a:effectLst/>
                        </a:rPr>
                        <a:t>Etkinlik Komisyonu</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a:effectLst/>
                        </a:rPr>
                        <a:t>Yıllık Faaliyetlerin Planlanması, Konferanslar, Seminerler, Bölüm Tanıtımı, Teknik Gezi, Paydaş Kurum Ziyaretleri, Diğer Bilimsel, Sosyal ve Kültürel Faaliyetler</a:t>
                      </a:r>
                      <a:endParaRPr lang="tr-TR" sz="1400">
                        <a:effectLst/>
                      </a:endParaRPr>
                    </a:p>
                    <a:p>
                      <a:pPr>
                        <a:lnSpc>
                          <a:spcPct val="107000"/>
                        </a:lnSpc>
                        <a:spcBef>
                          <a:spcPts val="400"/>
                        </a:spcBef>
                        <a:spcAft>
                          <a:spcPts val="400"/>
                        </a:spcAft>
                      </a:pPr>
                      <a:r>
                        <a:rPr lang="tr-TR" sz="1200">
                          <a:effectLst/>
                        </a:rPr>
                        <a:t> </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634083">
                <a:tc>
                  <a:txBody>
                    <a:bodyPr/>
                    <a:lstStyle/>
                    <a:p>
                      <a:pPr algn="ctr">
                        <a:lnSpc>
                          <a:spcPct val="107000"/>
                        </a:lnSpc>
                        <a:spcBef>
                          <a:spcPts val="400"/>
                        </a:spcBef>
                        <a:spcAft>
                          <a:spcPts val="400"/>
                        </a:spcAft>
                      </a:pPr>
                      <a:r>
                        <a:rPr lang="tr-TR" sz="1200">
                          <a:effectLst/>
                        </a:rPr>
                        <a:t>Tasarım/Bitirme Çalışmaları Komisyonu</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a:effectLst/>
                        </a:rPr>
                        <a:t>Tasarım Bitirme Çalışmaları yönergelerini hazırlar, günceller</a:t>
                      </a:r>
                      <a:endParaRPr lang="tr-TR" sz="1400">
                        <a:effectLst/>
                      </a:endParaRPr>
                    </a:p>
                    <a:p>
                      <a:pPr>
                        <a:lnSpc>
                          <a:spcPct val="107000"/>
                        </a:lnSpc>
                        <a:spcBef>
                          <a:spcPts val="400"/>
                        </a:spcBef>
                        <a:spcAft>
                          <a:spcPts val="400"/>
                        </a:spcAft>
                      </a:pPr>
                      <a:r>
                        <a:rPr lang="tr-TR" sz="1200">
                          <a:effectLst/>
                        </a:rPr>
                        <a:t>Sorunların Tespiti ve Giderilmesi için çalışmalar yapar</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634083">
                <a:tc>
                  <a:txBody>
                    <a:bodyPr/>
                    <a:lstStyle/>
                    <a:p>
                      <a:pPr algn="ctr">
                        <a:lnSpc>
                          <a:spcPct val="107000"/>
                        </a:lnSpc>
                        <a:spcBef>
                          <a:spcPts val="400"/>
                        </a:spcBef>
                        <a:spcAft>
                          <a:spcPts val="400"/>
                        </a:spcAft>
                      </a:pPr>
                      <a:r>
                        <a:rPr lang="tr-TR" sz="1200">
                          <a:effectLst/>
                        </a:rPr>
                        <a:t>Bilişim Komisyonu</a:t>
                      </a:r>
                      <a:endParaRPr lang="tr-TR" sz="1400">
                        <a:effectLst/>
                      </a:endParaRPr>
                    </a:p>
                    <a:p>
                      <a:pPr algn="ctr">
                        <a:lnSpc>
                          <a:spcPct val="107000"/>
                        </a:lnSpc>
                        <a:spcBef>
                          <a:spcPts val="400"/>
                        </a:spcBef>
                        <a:spcAft>
                          <a:spcPts val="400"/>
                        </a:spcAft>
                      </a:pPr>
                      <a:r>
                        <a:rPr lang="tr-TR" sz="1200">
                          <a:effectLst/>
                        </a:rPr>
                        <a:t> </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a:effectLst/>
                        </a:rPr>
                        <a:t>Bölüm web sayfası kontrolü, duyuru Eklenmesi İşlemlerini gerçekleştirir. Bölümün sosyal ağ uygulamalarındaki birimlerini yönetir yürütür ve kontrol eder. </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r h="446253">
                <a:tc>
                  <a:txBody>
                    <a:bodyPr/>
                    <a:lstStyle/>
                    <a:p>
                      <a:pPr algn="ctr">
                        <a:lnSpc>
                          <a:spcPct val="107000"/>
                        </a:lnSpc>
                        <a:spcBef>
                          <a:spcPts val="400"/>
                        </a:spcBef>
                        <a:spcAft>
                          <a:spcPts val="400"/>
                        </a:spcAft>
                      </a:pPr>
                      <a:r>
                        <a:rPr lang="tr-TR" sz="1200">
                          <a:effectLst/>
                        </a:rPr>
                        <a:t>FBE Enstitü Kordinatörlüğü</a:t>
                      </a:r>
                      <a:endParaRPr lang="tr-TR" sz="140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c>
                  <a:txBody>
                    <a:bodyPr/>
                    <a:lstStyle/>
                    <a:p>
                      <a:pPr>
                        <a:lnSpc>
                          <a:spcPct val="107000"/>
                        </a:lnSpc>
                        <a:spcBef>
                          <a:spcPts val="400"/>
                        </a:spcBef>
                        <a:spcAft>
                          <a:spcPts val="400"/>
                        </a:spcAft>
                      </a:pPr>
                      <a:r>
                        <a:rPr lang="tr-TR" sz="1200" dirty="0">
                          <a:effectLst/>
                        </a:rPr>
                        <a:t>Enstitü ile Bölüm arasındaki koordinasyonu sağlar.</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3999" marR="43999" marT="0" marB="0" anchor="ctr"/>
                </a:tc>
              </a:tr>
            </a:tbl>
          </a:graphicData>
        </a:graphic>
      </p:graphicFrame>
    </p:spTree>
    <p:extLst>
      <p:ext uri="{BB962C8B-B14F-4D97-AF65-F5344CB8AC3E}">
        <p14:creationId xmlns:p14="http://schemas.microsoft.com/office/powerpoint/2010/main" val="23160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15</a:t>
            </a:fld>
            <a:endParaRPr lang="tr-TR" dirty="0"/>
          </a:p>
        </p:txBody>
      </p:sp>
      <p:sp>
        <p:nvSpPr>
          <p:cNvPr id="3" name="Metin kutusu 2"/>
          <p:cNvSpPr txBox="1"/>
          <p:nvPr/>
        </p:nvSpPr>
        <p:spPr>
          <a:xfrm>
            <a:off x="539552" y="1988840"/>
            <a:ext cx="3691652" cy="2585323"/>
          </a:xfrm>
          <a:prstGeom prst="rect">
            <a:avLst/>
          </a:prstGeom>
          <a:noFill/>
        </p:spPr>
        <p:txBody>
          <a:bodyPr wrap="none" rtlCol="0">
            <a:spAutoFit/>
          </a:bodyPr>
          <a:lstStyle/>
          <a:p>
            <a:r>
              <a:rPr lang="tr-TR" dirty="0" smtClean="0"/>
              <a:t>Disiplin Yönetmeliği, </a:t>
            </a:r>
          </a:p>
          <a:p>
            <a:endParaRPr lang="tr-TR" dirty="0"/>
          </a:p>
          <a:p>
            <a:r>
              <a:rPr lang="tr-TR" dirty="0" smtClean="0"/>
              <a:t>Sınavlarda uyulması gereken kurallar, </a:t>
            </a:r>
          </a:p>
          <a:p>
            <a:endParaRPr lang="tr-TR" dirty="0"/>
          </a:p>
          <a:p>
            <a:r>
              <a:rPr lang="tr-TR" dirty="0" smtClean="0"/>
              <a:t>Alınabilecek cezalar nelerdir.</a:t>
            </a:r>
          </a:p>
          <a:p>
            <a:endParaRPr lang="tr-TR" dirty="0" smtClean="0"/>
          </a:p>
          <a:p>
            <a:r>
              <a:rPr lang="tr-TR" dirty="0" smtClean="0"/>
              <a:t> </a:t>
            </a:r>
          </a:p>
          <a:p>
            <a:endParaRPr lang="tr-TR" dirty="0"/>
          </a:p>
          <a:p>
            <a:endParaRPr lang="tr-TR" dirty="0"/>
          </a:p>
        </p:txBody>
      </p:sp>
    </p:spTree>
    <p:extLst>
      <p:ext uri="{BB962C8B-B14F-4D97-AF65-F5344CB8AC3E}">
        <p14:creationId xmlns:p14="http://schemas.microsoft.com/office/powerpoint/2010/main" val="995609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16</a:t>
            </a:fld>
            <a:endParaRPr lang="tr-TR" dirty="0"/>
          </a:p>
        </p:txBody>
      </p:sp>
      <p:sp>
        <p:nvSpPr>
          <p:cNvPr id="6" name="Metin kutusu 5"/>
          <p:cNvSpPr txBox="1"/>
          <p:nvPr/>
        </p:nvSpPr>
        <p:spPr>
          <a:xfrm>
            <a:off x="287330" y="1556792"/>
            <a:ext cx="8125238" cy="2585323"/>
          </a:xfrm>
          <a:prstGeom prst="rect">
            <a:avLst/>
          </a:prstGeom>
          <a:noFill/>
        </p:spPr>
        <p:txBody>
          <a:bodyPr wrap="none" rtlCol="0">
            <a:spAutoFit/>
          </a:bodyPr>
          <a:lstStyle/>
          <a:p>
            <a:r>
              <a:rPr lang="tr-TR" dirty="0" smtClean="0"/>
              <a:t>Mezun öğrencilerimizin çalışma alanları </a:t>
            </a:r>
          </a:p>
          <a:p>
            <a:endParaRPr lang="tr-TR" dirty="0"/>
          </a:p>
          <a:p>
            <a:pPr marL="285750" indent="-285750">
              <a:buFont typeface="Arial" panose="020B0604020202020204" pitchFamily="34" charset="0"/>
              <a:buChar char="•"/>
            </a:pPr>
            <a:r>
              <a:rPr lang="tr-TR" dirty="0" err="1" smtClean="0"/>
              <a:t>Akedemisyen</a:t>
            </a:r>
            <a:r>
              <a:rPr lang="tr-TR" dirty="0" smtClean="0"/>
              <a:t> olarak üniversitelerde çalışabilmek için neler yapılmalıdır </a:t>
            </a:r>
          </a:p>
          <a:p>
            <a:pPr marL="285750" indent="-285750">
              <a:buFont typeface="Arial" panose="020B0604020202020204" pitchFamily="34" charset="0"/>
              <a:buChar char="•"/>
            </a:pPr>
            <a:r>
              <a:rPr lang="tr-TR" dirty="0" smtClean="0"/>
              <a:t>Lisansüstü eğitim ne demektir, şartlar nelerdir</a:t>
            </a:r>
          </a:p>
          <a:p>
            <a:pPr marL="285750" indent="-285750">
              <a:buFont typeface="Arial" panose="020B0604020202020204" pitchFamily="34" charset="0"/>
              <a:buChar char="•"/>
            </a:pPr>
            <a:r>
              <a:rPr lang="tr-TR" dirty="0" smtClean="0"/>
              <a:t>Özel sektörde çalışma alanları nelerdir ? Nelere dikkat edilmelidir.</a:t>
            </a:r>
          </a:p>
          <a:p>
            <a:pPr marL="285750" indent="-285750">
              <a:buFont typeface="Arial" panose="020B0604020202020204" pitchFamily="34" charset="0"/>
              <a:buChar char="•"/>
            </a:pPr>
            <a:r>
              <a:rPr lang="tr-TR" dirty="0" smtClean="0"/>
              <a:t>Kamu Sektöründe çalışma alanları nelerdir hangi sınavlar önemlidir?</a:t>
            </a:r>
          </a:p>
          <a:p>
            <a:pPr marL="285750" indent="-285750">
              <a:buFont typeface="Arial" panose="020B0604020202020204" pitchFamily="34" charset="0"/>
              <a:buChar char="•"/>
            </a:pPr>
            <a:r>
              <a:rPr lang="tr-TR" dirty="0" smtClean="0"/>
              <a:t>Girişimcilik ve iş kurmak için ne gibi destekler sunulmaktadır ? KOSGEB, </a:t>
            </a:r>
            <a:r>
              <a:rPr lang="tr-TR" dirty="0" err="1" smtClean="0"/>
              <a:t>Teknokent</a:t>
            </a:r>
            <a:endParaRPr lang="tr-TR" dirty="0" smtClean="0"/>
          </a:p>
          <a:p>
            <a:r>
              <a:rPr lang="tr-TR" dirty="0" smtClean="0"/>
              <a:t>Sanayi Bakanlığı, </a:t>
            </a:r>
            <a:r>
              <a:rPr lang="tr-TR" dirty="0" err="1" smtClean="0"/>
              <a:t>Tübitak</a:t>
            </a:r>
            <a:r>
              <a:rPr lang="tr-TR" dirty="0" smtClean="0"/>
              <a:t> gibi kurumlar ne yapmaktadır ?</a:t>
            </a:r>
          </a:p>
          <a:p>
            <a:endParaRPr lang="tr-TR" dirty="0"/>
          </a:p>
        </p:txBody>
      </p:sp>
    </p:spTree>
    <p:extLst>
      <p:ext uri="{BB962C8B-B14F-4D97-AF65-F5344CB8AC3E}">
        <p14:creationId xmlns:p14="http://schemas.microsoft.com/office/powerpoint/2010/main" val="51985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17</a:t>
            </a:fld>
            <a:endParaRPr lang="tr-TR" dirty="0"/>
          </a:p>
        </p:txBody>
      </p:sp>
      <p:sp>
        <p:nvSpPr>
          <p:cNvPr id="6" name="Dikdörtgen 5"/>
          <p:cNvSpPr/>
          <p:nvPr/>
        </p:nvSpPr>
        <p:spPr>
          <a:xfrm>
            <a:off x="0" y="1556792"/>
            <a:ext cx="9144000" cy="4801314"/>
          </a:xfrm>
          <a:prstGeom prst="rect">
            <a:avLst/>
          </a:prstGeom>
        </p:spPr>
        <p:txBody>
          <a:bodyPr wrap="square">
            <a:spAutoFit/>
          </a:bodyPr>
          <a:lstStyle/>
          <a:p>
            <a:pPr algn="ctr"/>
            <a:r>
              <a:rPr lang="tr-TR" b="1" dirty="0" err="1">
                <a:solidFill>
                  <a:srgbClr val="000099"/>
                </a:solidFill>
                <a:latin typeface="Georgia" panose="02040502050405020303" pitchFamily="18" charset="0"/>
              </a:rPr>
              <a:t>ABET'in</a:t>
            </a:r>
            <a:r>
              <a:rPr lang="tr-TR" b="1" dirty="0">
                <a:solidFill>
                  <a:srgbClr val="000099"/>
                </a:solidFill>
                <a:latin typeface="Georgia" panose="02040502050405020303" pitchFamily="18" charset="0"/>
              </a:rPr>
              <a:t> Mühendislik </a:t>
            </a:r>
            <a:r>
              <a:rPr lang="tr-TR" b="1" dirty="0" smtClean="0">
                <a:solidFill>
                  <a:srgbClr val="000099"/>
                </a:solidFill>
                <a:latin typeface="Georgia" panose="02040502050405020303" pitchFamily="18" charset="0"/>
              </a:rPr>
              <a:t>Tanımı</a:t>
            </a:r>
          </a:p>
          <a:p>
            <a:pPr algn="ctr"/>
            <a:endParaRPr lang="tr-TR" b="1" dirty="0">
              <a:solidFill>
                <a:srgbClr val="000099"/>
              </a:solidFill>
              <a:latin typeface="Georgia" panose="02040502050405020303" pitchFamily="18" charset="0"/>
            </a:endParaRPr>
          </a:p>
          <a:p>
            <a:pPr algn="ctr"/>
            <a:r>
              <a:rPr lang="tr-TR" b="1" dirty="0">
                <a:solidFill>
                  <a:srgbClr val="000099"/>
                </a:solidFill>
                <a:latin typeface="Georgia" panose="02040502050405020303" pitchFamily="18" charset="0"/>
              </a:rPr>
              <a:t>MÜHENDİSLİK, MATEMATİKSEL VE DOĞAL BİLİM DALLARINDAN, DERS ÇALIŞMA, DENEY YAPMA VE UYGULAMA YOLLARI İLE KAZANILMIŞ BİLGİLERİ AKILLICA KULLANARAK, DOGANIN KUVVETLERİ VE MADDELERİNİ İNSANOĞLU YARARINA SUNMAK ÜZERE EKONOMİK OLAN YÖNTEMLER GELİŞTİREN BİR MESLEKTİR</a:t>
            </a:r>
            <a:r>
              <a:rPr lang="tr-TR" b="1" dirty="0" smtClean="0">
                <a:solidFill>
                  <a:srgbClr val="000099"/>
                </a:solidFill>
                <a:latin typeface="Georgia" panose="02040502050405020303" pitchFamily="18" charset="0"/>
              </a:rPr>
              <a:t>.</a:t>
            </a:r>
          </a:p>
          <a:p>
            <a:pPr algn="ctr"/>
            <a:endParaRPr lang="tr-TR" b="1" dirty="0">
              <a:solidFill>
                <a:srgbClr val="000099"/>
              </a:solidFill>
              <a:latin typeface="Georgia" panose="02040502050405020303" pitchFamily="18" charset="0"/>
            </a:endParaRPr>
          </a:p>
          <a:p>
            <a:pPr algn="ctr"/>
            <a:r>
              <a:rPr lang="tr-TR" b="1" dirty="0">
                <a:solidFill>
                  <a:srgbClr val="000099"/>
                </a:solidFill>
                <a:latin typeface="Georgia" panose="02040502050405020303" pitchFamily="18" charset="0"/>
              </a:rPr>
              <a:t>(Çeviri : Prof. </a:t>
            </a:r>
            <a:r>
              <a:rPr lang="tr-TR" b="1" dirty="0" err="1" smtClean="0">
                <a:solidFill>
                  <a:srgbClr val="000099"/>
                </a:solidFill>
                <a:latin typeface="Georgia" panose="02040502050405020303" pitchFamily="18" charset="0"/>
              </a:rPr>
              <a:t>Yrd.Doç.Dr</a:t>
            </a:r>
            <a:r>
              <a:rPr lang="tr-TR" b="1" dirty="0" smtClean="0">
                <a:solidFill>
                  <a:srgbClr val="000099"/>
                </a:solidFill>
                <a:latin typeface="Georgia" panose="02040502050405020303" pitchFamily="18" charset="0"/>
              </a:rPr>
              <a:t>. </a:t>
            </a:r>
            <a:r>
              <a:rPr lang="tr-TR" b="1" dirty="0">
                <a:solidFill>
                  <a:srgbClr val="000099"/>
                </a:solidFill>
                <a:latin typeface="Georgia" panose="02040502050405020303" pitchFamily="18" charset="0"/>
              </a:rPr>
              <a:t>Haldun ABDULLAH, Sakarya Üniversitesi)</a:t>
            </a:r>
            <a:br>
              <a:rPr lang="tr-TR" b="1" dirty="0">
                <a:solidFill>
                  <a:srgbClr val="000099"/>
                </a:solidFill>
                <a:latin typeface="Georgia" panose="02040502050405020303" pitchFamily="18" charset="0"/>
              </a:rPr>
            </a:br>
            <a:endParaRPr lang="tr-TR" b="1" dirty="0">
              <a:solidFill>
                <a:srgbClr val="000099"/>
              </a:solidFill>
              <a:latin typeface="Georgia" panose="02040502050405020303" pitchFamily="18" charset="0"/>
            </a:endParaRPr>
          </a:p>
          <a:p>
            <a:pPr algn="ctr"/>
            <a:r>
              <a:rPr lang="tr-TR" b="1" dirty="0">
                <a:solidFill>
                  <a:srgbClr val="000099"/>
                </a:solidFill>
                <a:latin typeface="Georgia" panose="02040502050405020303" pitchFamily="18" charset="0"/>
              </a:rPr>
              <a:t>ABET </a:t>
            </a:r>
            <a:r>
              <a:rPr lang="tr-TR" b="1" dirty="0" err="1">
                <a:solidFill>
                  <a:srgbClr val="000099"/>
                </a:solidFill>
                <a:latin typeface="Georgia" panose="02040502050405020303" pitchFamily="18" charset="0"/>
              </a:rPr>
              <a:t>Engineering</a:t>
            </a:r>
            <a:r>
              <a:rPr lang="tr-TR" b="1" dirty="0">
                <a:solidFill>
                  <a:srgbClr val="000099"/>
                </a:solidFill>
                <a:latin typeface="Georgia" panose="02040502050405020303" pitchFamily="18" charset="0"/>
              </a:rPr>
              <a:t> Definition</a:t>
            </a:r>
          </a:p>
          <a:p>
            <a:pPr algn="ctr"/>
            <a:r>
              <a:rPr lang="tr-TR" b="1" dirty="0" err="1">
                <a:solidFill>
                  <a:srgbClr val="000099"/>
                </a:solidFill>
                <a:latin typeface="Georgia" panose="02040502050405020303" pitchFamily="18" charset="0"/>
              </a:rPr>
              <a:t>Engineering</a:t>
            </a:r>
            <a:r>
              <a:rPr lang="tr-TR" b="1" dirty="0">
                <a:solidFill>
                  <a:srgbClr val="000099"/>
                </a:solidFill>
                <a:latin typeface="Georgia" panose="02040502050405020303" pitchFamily="18" charset="0"/>
              </a:rPr>
              <a:t> is </a:t>
            </a:r>
            <a:r>
              <a:rPr lang="tr-TR" b="1" dirty="0" err="1">
                <a:solidFill>
                  <a:srgbClr val="000099"/>
                </a:solidFill>
                <a:latin typeface="Georgia" panose="02040502050405020303" pitchFamily="18" charset="0"/>
              </a:rPr>
              <a:t>the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profession</a:t>
            </a:r>
            <a:r>
              <a:rPr lang="tr-TR" b="1" dirty="0">
                <a:solidFill>
                  <a:srgbClr val="000099"/>
                </a:solidFill>
                <a:latin typeface="Georgia" panose="02040502050405020303" pitchFamily="18" charset="0"/>
              </a:rPr>
              <a:t> in </a:t>
            </a:r>
            <a:r>
              <a:rPr lang="tr-TR" b="1" dirty="0" err="1">
                <a:solidFill>
                  <a:srgbClr val="000099"/>
                </a:solidFill>
                <a:latin typeface="Georgia" panose="02040502050405020303" pitchFamily="18" charset="0"/>
              </a:rPr>
              <a:t>which</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knowledge</a:t>
            </a:r>
            <a:r>
              <a:rPr lang="tr-TR" b="1" dirty="0">
                <a:solidFill>
                  <a:srgbClr val="000099"/>
                </a:solidFill>
                <a:latin typeface="Georgia" panose="02040502050405020303" pitchFamily="18" charset="0"/>
              </a:rPr>
              <a:t> of </a:t>
            </a:r>
            <a:r>
              <a:rPr lang="tr-TR" b="1" dirty="0" err="1">
                <a:solidFill>
                  <a:srgbClr val="000099"/>
                </a:solidFill>
                <a:latin typeface="Georgia" panose="02040502050405020303" pitchFamily="18" charset="0"/>
              </a:rPr>
              <a:t>the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mathematical</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and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natural</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sciences</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gained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by</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study</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experience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and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practice</a:t>
            </a:r>
            <a:r>
              <a:rPr lang="tr-TR" b="1" dirty="0">
                <a:solidFill>
                  <a:srgbClr val="000099"/>
                </a:solidFill>
                <a:latin typeface="Georgia" panose="02040502050405020303" pitchFamily="18" charset="0"/>
              </a:rPr>
              <a:t> is </a:t>
            </a:r>
            <a:r>
              <a:rPr lang="tr-TR" b="1" dirty="0" err="1">
                <a:solidFill>
                  <a:srgbClr val="000099"/>
                </a:solidFill>
                <a:latin typeface="Georgia" panose="02040502050405020303" pitchFamily="18" charset="0"/>
              </a:rPr>
              <a:t>applied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with</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judgment</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to</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develop</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ways</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to</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utilize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economically</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the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materials</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and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forces</a:t>
            </a:r>
            <a:r>
              <a:rPr lang="tr-TR" b="1" dirty="0">
                <a:solidFill>
                  <a:srgbClr val="000099"/>
                </a:solidFill>
                <a:latin typeface="Georgia" panose="02040502050405020303" pitchFamily="18" charset="0"/>
              </a:rPr>
              <a:t> of </a:t>
            </a:r>
            <a:r>
              <a:rPr lang="tr-TR" b="1" dirty="0" err="1">
                <a:solidFill>
                  <a:srgbClr val="000099"/>
                </a:solidFill>
                <a:latin typeface="Georgia" panose="02040502050405020303" pitchFamily="18" charset="0"/>
              </a:rPr>
              <a:t>nature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for</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the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benefit</a:t>
            </a:r>
            <a:r>
              <a:rPr lang="tr-TR" b="1" dirty="0">
                <a:solidFill>
                  <a:srgbClr val="000099"/>
                </a:solidFill>
                <a:latin typeface="Georgia" panose="02040502050405020303" pitchFamily="18" charset="0"/>
              </a:rPr>
              <a:t> of </a:t>
            </a:r>
            <a:r>
              <a:rPr lang="tr-TR" b="1" dirty="0" err="1">
                <a:solidFill>
                  <a:srgbClr val="000099"/>
                </a:solidFill>
                <a:latin typeface="Georgia" panose="02040502050405020303" pitchFamily="18" charset="0"/>
              </a:rPr>
              <a:t>mankind</a:t>
            </a:r>
            <a:r>
              <a:rPr lang="tr-TR" b="1" dirty="0" smtClean="0">
                <a:solidFill>
                  <a:srgbClr val="000099"/>
                </a:solidFill>
                <a:latin typeface="Georgia" panose="02040502050405020303" pitchFamily="18" charset="0"/>
              </a:rPr>
              <a:t>.</a:t>
            </a:r>
          </a:p>
          <a:p>
            <a:pPr algn="ctr"/>
            <a:endParaRPr lang="tr-TR" b="1" dirty="0">
              <a:solidFill>
                <a:srgbClr val="000099"/>
              </a:solidFill>
              <a:latin typeface="Georgia" panose="02040502050405020303" pitchFamily="18" charset="0"/>
            </a:endParaRPr>
          </a:p>
          <a:p>
            <a:pPr algn="ctr"/>
            <a:r>
              <a:rPr lang="tr-TR" b="1" dirty="0">
                <a:solidFill>
                  <a:srgbClr val="000099"/>
                </a:solidFill>
                <a:latin typeface="Georgia" panose="02040502050405020303" pitchFamily="18" charset="0"/>
              </a:rPr>
              <a:t>(</a:t>
            </a:r>
            <a:r>
              <a:rPr lang="tr-TR" b="1" dirty="0" err="1">
                <a:solidFill>
                  <a:srgbClr val="000099"/>
                </a:solidFill>
                <a:latin typeface="Georgia" panose="02040502050405020303" pitchFamily="18" charset="0"/>
              </a:rPr>
              <a:t>Accreditation</a:t>
            </a:r>
            <a:r>
              <a:rPr lang="tr-TR" b="1" dirty="0">
                <a:solidFill>
                  <a:srgbClr val="000099"/>
                </a:solidFill>
                <a:latin typeface="Georgia" panose="02040502050405020303" pitchFamily="18" charset="0"/>
              </a:rPr>
              <a:t> Board </a:t>
            </a:r>
            <a:r>
              <a:rPr lang="tr-TR" b="1" dirty="0" err="1">
                <a:solidFill>
                  <a:srgbClr val="000099"/>
                </a:solidFill>
                <a:latin typeface="Georgia" panose="02040502050405020303" pitchFamily="18" charset="0"/>
              </a:rPr>
              <a:t>for</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Engineering</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and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Technology</a:t>
            </a:r>
            <a:r>
              <a:rPr lang="tr-TR" b="1" dirty="0">
                <a:solidFill>
                  <a:srgbClr val="000099"/>
                </a:solidFill>
                <a:latin typeface="Georgia" panose="02040502050405020303" pitchFamily="18" charset="0"/>
              </a:rPr>
              <a:t>, ABET,1982)</a:t>
            </a:r>
            <a:endParaRPr lang="tr-TR" b="1" i="0" dirty="0">
              <a:solidFill>
                <a:srgbClr val="000099"/>
              </a:solidFill>
              <a:effectLst/>
              <a:latin typeface="Georgia" panose="02040502050405020303" pitchFamily="18" charset="0"/>
            </a:endParaRPr>
          </a:p>
        </p:txBody>
      </p:sp>
    </p:spTree>
    <p:extLst>
      <p:ext uri="{BB962C8B-B14F-4D97-AF65-F5344CB8AC3E}">
        <p14:creationId xmlns:p14="http://schemas.microsoft.com/office/powerpoint/2010/main" val="355552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18</a:t>
            </a:fld>
            <a:endParaRPr lang="tr-TR" dirty="0"/>
          </a:p>
        </p:txBody>
      </p:sp>
      <p:sp>
        <p:nvSpPr>
          <p:cNvPr id="2" name="Dikdörtgen 1"/>
          <p:cNvSpPr/>
          <p:nvPr/>
        </p:nvSpPr>
        <p:spPr>
          <a:xfrm>
            <a:off x="229281" y="1390369"/>
            <a:ext cx="8914719" cy="4524315"/>
          </a:xfrm>
          <a:prstGeom prst="rect">
            <a:avLst/>
          </a:prstGeom>
        </p:spPr>
        <p:txBody>
          <a:bodyPr wrap="square">
            <a:spAutoFit/>
          </a:bodyPr>
          <a:lstStyle/>
          <a:p>
            <a:r>
              <a:rPr lang="tr-TR" b="1" dirty="0">
                <a:solidFill>
                  <a:srgbClr val="000099"/>
                </a:solidFill>
                <a:latin typeface="Georgia" panose="02040502050405020303" pitchFamily="18" charset="0"/>
              </a:rPr>
              <a:t>IEEE ETIK KURALLARI</a:t>
            </a:r>
          </a:p>
          <a:p>
            <a:r>
              <a:rPr lang="tr-TR" b="1" dirty="0">
                <a:solidFill>
                  <a:srgbClr val="000099"/>
                </a:solidFill>
                <a:latin typeface="Georgia" panose="02040502050405020303" pitchFamily="18" charset="0"/>
              </a:rPr>
              <a:t>Biz, IEEE üyeleri, tüm dünyada yasam kalitesini etkileyen teknolojimizin öneminin bilinci içinde olarak, </a:t>
            </a:r>
            <a:r>
              <a:rPr lang="tr-TR" b="1" dirty="0" smtClean="0">
                <a:solidFill>
                  <a:srgbClr val="000099"/>
                </a:solidFill>
                <a:latin typeface="Georgia" panose="02040502050405020303" pitchFamily="18" charset="0"/>
              </a:rPr>
              <a:t>mesleğimize, </a:t>
            </a:r>
            <a:r>
              <a:rPr lang="tr-TR" b="1" dirty="0">
                <a:solidFill>
                  <a:srgbClr val="000099"/>
                </a:solidFill>
                <a:latin typeface="Georgia" panose="02040502050405020303" pitchFamily="18" charset="0"/>
              </a:rPr>
              <a:t>üyelerine ve hizmet </a:t>
            </a:r>
            <a:r>
              <a:rPr lang="tr-TR" b="1" dirty="0" smtClean="0">
                <a:solidFill>
                  <a:srgbClr val="000099"/>
                </a:solidFill>
                <a:latin typeface="Georgia" panose="02040502050405020303" pitchFamily="18" charset="0"/>
              </a:rPr>
              <a:t>ettiğimiz </a:t>
            </a:r>
            <a:r>
              <a:rPr lang="tr-TR" b="1" dirty="0">
                <a:solidFill>
                  <a:srgbClr val="000099"/>
                </a:solidFill>
                <a:latin typeface="Georgia" panose="02040502050405020303" pitchFamily="18" charset="0"/>
              </a:rPr>
              <a:t>toplumlara </a:t>
            </a:r>
            <a:r>
              <a:rPr lang="tr-TR" b="1" dirty="0" smtClean="0">
                <a:solidFill>
                  <a:srgbClr val="000099"/>
                </a:solidFill>
                <a:latin typeface="Georgia" panose="02040502050405020303" pitchFamily="18" charset="0"/>
              </a:rPr>
              <a:t>karsı kişisel sorumluluğumuzu </a:t>
            </a:r>
            <a:r>
              <a:rPr lang="tr-TR" b="1" dirty="0">
                <a:solidFill>
                  <a:srgbClr val="000099"/>
                </a:solidFill>
                <a:latin typeface="Georgia" panose="02040502050405020303" pitchFamily="18" charset="0"/>
              </a:rPr>
              <a:t>kabul ederek, en yüksek </a:t>
            </a:r>
            <a:r>
              <a:rPr lang="tr-TR" b="1" dirty="0" err="1" smtClean="0">
                <a:solidFill>
                  <a:srgbClr val="000099"/>
                </a:solidFill>
                <a:latin typeface="Georgia" panose="02040502050405020303" pitchFamily="18" charset="0"/>
              </a:rPr>
              <a:t>etiksel</a:t>
            </a:r>
            <a:r>
              <a:rPr lang="tr-TR" b="1" dirty="0" smtClean="0">
                <a:solidFill>
                  <a:srgbClr val="000099"/>
                </a:solidFill>
                <a:latin typeface="Georgia" panose="02040502050405020303" pitchFamily="18" charset="0"/>
              </a:rPr>
              <a:t> </a:t>
            </a:r>
            <a:r>
              <a:rPr lang="tr-TR" b="1" dirty="0">
                <a:solidFill>
                  <a:srgbClr val="000099"/>
                </a:solidFill>
                <a:latin typeface="Georgia" panose="02040502050405020303" pitchFamily="18" charset="0"/>
              </a:rPr>
              <a:t>ve profesyonel </a:t>
            </a:r>
            <a:r>
              <a:rPr lang="tr-TR" b="1" dirty="0" smtClean="0">
                <a:solidFill>
                  <a:srgbClr val="000099"/>
                </a:solidFill>
                <a:latin typeface="Georgia" panose="02040502050405020303" pitchFamily="18" charset="0"/>
              </a:rPr>
              <a:t>davranışa </a:t>
            </a:r>
            <a:r>
              <a:rPr lang="tr-TR" b="1" dirty="0">
                <a:solidFill>
                  <a:srgbClr val="000099"/>
                </a:solidFill>
                <a:latin typeface="Georgia" panose="02040502050405020303" pitchFamily="18" charset="0"/>
              </a:rPr>
              <a:t>kendimizi </a:t>
            </a:r>
            <a:r>
              <a:rPr lang="tr-TR" b="1" dirty="0" smtClean="0">
                <a:solidFill>
                  <a:srgbClr val="000099"/>
                </a:solidFill>
                <a:latin typeface="Georgia" panose="02040502050405020303" pitchFamily="18" charset="0"/>
              </a:rPr>
              <a:t>adıyoruz </a:t>
            </a:r>
            <a:r>
              <a:rPr lang="tr-TR" b="1" dirty="0">
                <a:solidFill>
                  <a:srgbClr val="000099"/>
                </a:solidFill>
                <a:latin typeface="Georgia" panose="02040502050405020303" pitchFamily="18" charset="0"/>
              </a:rPr>
              <a:t>ve kabul ediyoruz ki</a:t>
            </a:r>
            <a:r>
              <a:rPr lang="tr-TR" b="1" dirty="0" smtClean="0">
                <a:solidFill>
                  <a:srgbClr val="000099"/>
                </a:solidFill>
                <a:latin typeface="Georgia" panose="02040502050405020303" pitchFamily="18" charset="0"/>
              </a:rPr>
              <a:t>:</a:t>
            </a:r>
          </a:p>
          <a:p>
            <a:endParaRPr lang="tr-TR" dirty="0">
              <a:solidFill>
                <a:srgbClr val="000099"/>
              </a:solidFill>
              <a:latin typeface="Georgia" panose="02040502050405020303" pitchFamily="18" charset="0"/>
            </a:endParaRPr>
          </a:p>
          <a:p>
            <a:r>
              <a:rPr lang="tr-TR" b="1" dirty="0">
                <a:solidFill>
                  <a:srgbClr val="000099"/>
                </a:solidFill>
                <a:latin typeface="Georgia" panose="02040502050405020303" pitchFamily="18" charset="0"/>
              </a:rPr>
              <a:t>1. </a:t>
            </a:r>
            <a:r>
              <a:rPr lang="tr-TR" dirty="0">
                <a:solidFill>
                  <a:srgbClr val="000099"/>
                </a:solidFill>
                <a:latin typeface="Georgia" panose="02040502050405020303" pitchFamily="18" charset="0"/>
              </a:rPr>
              <a:t>Kamu </a:t>
            </a:r>
            <a:r>
              <a:rPr lang="tr-TR" dirty="0" smtClean="0">
                <a:solidFill>
                  <a:srgbClr val="000099"/>
                </a:solidFill>
                <a:latin typeface="Georgia" panose="02040502050405020303" pitchFamily="18" charset="0"/>
              </a:rPr>
              <a:t>güvenliği, sağlığı </a:t>
            </a:r>
            <a:r>
              <a:rPr lang="tr-TR" dirty="0">
                <a:solidFill>
                  <a:srgbClr val="000099"/>
                </a:solidFill>
                <a:latin typeface="Georgia" panose="02040502050405020303" pitchFamily="18" charset="0"/>
              </a:rPr>
              <a:t>ve </a:t>
            </a:r>
            <a:r>
              <a:rPr lang="tr-TR" dirty="0" smtClean="0">
                <a:solidFill>
                  <a:srgbClr val="000099"/>
                </a:solidFill>
                <a:latin typeface="Georgia" panose="02040502050405020303" pitchFamily="18" charset="0"/>
              </a:rPr>
              <a:t>refahı </a:t>
            </a:r>
            <a:r>
              <a:rPr lang="tr-TR" dirty="0">
                <a:solidFill>
                  <a:srgbClr val="000099"/>
                </a:solidFill>
                <a:latin typeface="Georgia" panose="02040502050405020303" pitchFamily="18" charset="0"/>
              </a:rPr>
              <a:t>ile uyumlu mühendislik </a:t>
            </a:r>
            <a:r>
              <a:rPr lang="tr-TR" dirty="0" smtClean="0">
                <a:solidFill>
                  <a:srgbClr val="000099"/>
                </a:solidFill>
                <a:latin typeface="Georgia" panose="02040502050405020303" pitchFamily="18" charset="0"/>
              </a:rPr>
              <a:t>kararları </a:t>
            </a:r>
            <a:r>
              <a:rPr lang="tr-TR" dirty="0">
                <a:solidFill>
                  <a:srgbClr val="000099"/>
                </a:solidFill>
                <a:latin typeface="Georgia" panose="02040502050405020303" pitchFamily="18" charset="0"/>
              </a:rPr>
              <a:t>verme </a:t>
            </a:r>
            <a:r>
              <a:rPr lang="tr-TR" dirty="0" smtClean="0">
                <a:solidFill>
                  <a:srgbClr val="000099"/>
                </a:solidFill>
                <a:latin typeface="Georgia" panose="02040502050405020303" pitchFamily="18" charset="0"/>
              </a:rPr>
              <a:t>sorumluluğunu </a:t>
            </a:r>
            <a:r>
              <a:rPr lang="tr-TR" dirty="0">
                <a:solidFill>
                  <a:srgbClr val="000099"/>
                </a:solidFill>
                <a:latin typeface="Georgia" panose="02040502050405020303" pitchFamily="18" charset="0"/>
              </a:rPr>
              <a:t>üstlenmek, çevreyi veya </a:t>
            </a:r>
            <a:r>
              <a:rPr lang="tr-TR" dirty="0" smtClean="0">
                <a:solidFill>
                  <a:srgbClr val="000099"/>
                </a:solidFill>
                <a:latin typeface="Georgia" panose="02040502050405020303" pitchFamily="18" charset="0"/>
              </a:rPr>
              <a:t>halkı </a:t>
            </a:r>
            <a:r>
              <a:rPr lang="tr-TR" dirty="0">
                <a:solidFill>
                  <a:srgbClr val="000099"/>
                </a:solidFill>
                <a:latin typeface="Georgia" panose="02040502050405020303" pitchFamily="18" charset="0"/>
              </a:rPr>
              <a:t>tehdit edebilecek faktörleri </a:t>
            </a:r>
            <a:r>
              <a:rPr lang="tr-TR" dirty="0" smtClean="0">
                <a:solidFill>
                  <a:srgbClr val="000099"/>
                </a:solidFill>
                <a:latin typeface="Georgia" panose="02040502050405020303" pitchFamily="18" charset="0"/>
              </a:rPr>
              <a:t>zamanında açıklamak</a:t>
            </a:r>
            <a:endParaRPr lang="tr-TR" dirty="0">
              <a:solidFill>
                <a:srgbClr val="000099"/>
              </a:solidFill>
              <a:latin typeface="Georgia" panose="02040502050405020303" pitchFamily="18" charset="0"/>
            </a:endParaRPr>
          </a:p>
          <a:p>
            <a:r>
              <a:rPr lang="tr-TR" b="1" dirty="0">
                <a:solidFill>
                  <a:srgbClr val="000099"/>
                </a:solidFill>
                <a:latin typeface="Georgia" panose="02040502050405020303" pitchFamily="18" charset="0"/>
              </a:rPr>
              <a:t>2. </a:t>
            </a:r>
            <a:r>
              <a:rPr lang="tr-TR" dirty="0">
                <a:solidFill>
                  <a:srgbClr val="000099"/>
                </a:solidFill>
                <a:latin typeface="Georgia" panose="02040502050405020303" pitchFamily="18" charset="0"/>
              </a:rPr>
              <a:t>Gerçek veya öngörülen </a:t>
            </a:r>
            <a:r>
              <a:rPr lang="tr-TR" dirty="0" smtClean="0">
                <a:solidFill>
                  <a:srgbClr val="000099"/>
                </a:solidFill>
                <a:latin typeface="Georgia" panose="02040502050405020303" pitchFamily="18" charset="0"/>
              </a:rPr>
              <a:t>çıkar çatışmalarından </a:t>
            </a:r>
            <a:r>
              <a:rPr lang="tr-TR" dirty="0">
                <a:solidFill>
                  <a:srgbClr val="000099"/>
                </a:solidFill>
                <a:latin typeface="Georgia" panose="02040502050405020303" pitchFamily="18" charset="0"/>
              </a:rPr>
              <a:t>mümkün </a:t>
            </a:r>
            <a:r>
              <a:rPr lang="tr-TR" dirty="0" smtClean="0">
                <a:solidFill>
                  <a:srgbClr val="000099"/>
                </a:solidFill>
                <a:latin typeface="Georgia" panose="02040502050405020303" pitchFamily="18" charset="0"/>
              </a:rPr>
              <a:t>olduğunca </a:t>
            </a:r>
            <a:r>
              <a:rPr lang="tr-TR" dirty="0">
                <a:solidFill>
                  <a:srgbClr val="000099"/>
                </a:solidFill>
                <a:latin typeface="Georgia" panose="02040502050405020303" pitchFamily="18" charset="0"/>
              </a:rPr>
              <a:t>uzak durmak ve ortaya </a:t>
            </a:r>
            <a:r>
              <a:rPr lang="tr-TR" dirty="0" smtClean="0">
                <a:solidFill>
                  <a:srgbClr val="000099"/>
                </a:solidFill>
                <a:latin typeface="Georgia" panose="02040502050405020303" pitchFamily="18" charset="0"/>
              </a:rPr>
              <a:t>çıktıklarında </a:t>
            </a:r>
            <a:r>
              <a:rPr lang="tr-TR" dirty="0">
                <a:solidFill>
                  <a:srgbClr val="000099"/>
                </a:solidFill>
                <a:latin typeface="Georgia" panose="02040502050405020303" pitchFamily="18" charset="0"/>
              </a:rPr>
              <a:t>ilgili taraflara </a:t>
            </a:r>
            <a:r>
              <a:rPr lang="tr-TR" dirty="0" smtClean="0">
                <a:solidFill>
                  <a:srgbClr val="000099"/>
                </a:solidFill>
                <a:latin typeface="Georgia" panose="02040502050405020303" pitchFamily="18" charset="0"/>
              </a:rPr>
              <a:t>onları açıklamak</a:t>
            </a:r>
            <a:endParaRPr lang="tr-TR" dirty="0">
              <a:solidFill>
                <a:srgbClr val="000099"/>
              </a:solidFill>
              <a:latin typeface="Georgia" panose="02040502050405020303" pitchFamily="18" charset="0"/>
            </a:endParaRPr>
          </a:p>
          <a:p>
            <a:r>
              <a:rPr lang="tr-TR" b="1" dirty="0">
                <a:solidFill>
                  <a:srgbClr val="000099"/>
                </a:solidFill>
                <a:latin typeface="Georgia" panose="02040502050405020303" pitchFamily="18" charset="0"/>
              </a:rPr>
              <a:t>3. </a:t>
            </a:r>
            <a:r>
              <a:rPr lang="tr-TR" dirty="0" smtClean="0">
                <a:solidFill>
                  <a:srgbClr val="000099"/>
                </a:solidFill>
                <a:latin typeface="Georgia" panose="02040502050405020303" pitchFamily="18" charset="0"/>
              </a:rPr>
              <a:t>Var olan </a:t>
            </a:r>
            <a:r>
              <a:rPr lang="tr-TR" dirty="0">
                <a:solidFill>
                  <a:srgbClr val="000099"/>
                </a:solidFill>
                <a:latin typeface="Georgia" panose="02040502050405020303" pitchFamily="18" charset="0"/>
              </a:rPr>
              <a:t>verilere dayanarak </a:t>
            </a:r>
            <a:r>
              <a:rPr lang="tr-TR" dirty="0" smtClean="0">
                <a:solidFill>
                  <a:srgbClr val="000099"/>
                </a:solidFill>
                <a:latin typeface="Georgia" panose="02040502050405020303" pitchFamily="18" charset="0"/>
              </a:rPr>
              <a:t>yapılan </a:t>
            </a:r>
            <a:r>
              <a:rPr lang="tr-TR" dirty="0">
                <a:solidFill>
                  <a:srgbClr val="000099"/>
                </a:solidFill>
                <a:latin typeface="Georgia" panose="02040502050405020303" pitchFamily="18" charset="0"/>
              </a:rPr>
              <a:t>iddia veya tahminlerde dürüst ve gerçekçi olmak</a:t>
            </a:r>
          </a:p>
          <a:p>
            <a:r>
              <a:rPr lang="tr-TR" b="1" dirty="0">
                <a:solidFill>
                  <a:srgbClr val="000099"/>
                </a:solidFill>
                <a:latin typeface="Georgia" panose="02040502050405020303" pitchFamily="18" charset="0"/>
              </a:rPr>
              <a:t>4. </a:t>
            </a:r>
            <a:r>
              <a:rPr lang="tr-TR" dirty="0" smtClean="0">
                <a:solidFill>
                  <a:srgbClr val="000099"/>
                </a:solidFill>
                <a:latin typeface="Georgia" panose="02040502050405020303" pitchFamily="18" charset="0"/>
              </a:rPr>
              <a:t>Rüşveti </a:t>
            </a:r>
            <a:r>
              <a:rPr lang="tr-TR" dirty="0">
                <a:solidFill>
                  <a:srgbClr val="000099"/>
                </a:solidFill>
                <a:latin typeface="Georgia" panose="02040502050405020303" pitchFamily="18" charset="0"/>
              </a:rPr>
              <a:t>tüm </a:t>
            </a:r>
            <a:r>
              <a:rPr lang="tr-TR" dirty="0" smtClean="0">
                <a:solidFill>
                  <a:srgbClr val="000099"/>
                </a:solidFill>
                <a:latin typeface="Georgia" panose="02040502050405020303" pitchFamily="18" charset="0"/>
              </a:rPr>
              <a:t>şekilleriyle </a:t>
            </a:r>
            <a:r>
              <a:rPr lang="tr-TR" dirty="0">
                <a:solidFill>
                  <a:srgbClr val="000099"/>
                </a:solidFill>
                <a:latin typeface="Georgia" panose="02040502050405020303" pitchFamily="18" charset="0"/>
              </a:rPr>
              <a:t>reddetmek</a:t>
            </a:r>
          </a:p>
          <a:p>
            <a:r>
              <a:rPr lang="tr-TR" b="1" dirty="0">
                <a:solidFill>
                  <a:srgbClr val="000099"/>
                </a:solidFill>
                <a:latin typeface="Georgia" panose="02040502050405020303" pitchFamily="18" charset="0"/>
              </a:rPr>
              <a:t>5. </a:t>
            </a:r>
            <a:r>
              <a:rPr lang="tr-TR" dirty="0">
                <a:solidFill>
                  <a:srgbClr val="000099"/>
                </a:solidFill>
                <a:latin typeface="Georgia" panose="02040502050405020303" pitchFamily="18" charset="0"/>
              </a:rPr>
              <a:t>Teknolojinin daha iyi </a:t>
            </a:r>
            <a:r>
              <a:rPr lang="tr-TR" dirty="0" smtClean="0">
                <a:solidFill>
                  <a:srgbClr val="000099"/>
                </a:solidFill>
                <a:latin typeface="Georgia" panose="02040502050405020303" pitchFamily="18" charset="0"/>
              </a:rPr>
              <a:t>anlaşılması, </a:t>
            </a:r>
            <a:r>
              <a:rPr lang="tr-TR" dirty="0">
                <a:solidFill>
                  <a:srgbClr val="000099"/>
                </a:solidFill>
                <a:latin typeface="Georgia" panose="02040502050405020303" pitchFamily="18" charset="0"/>
              </a:rPr>
              <a:t>yerinde </a:t>
            </a:r>
            <a:r>
              <a:rPr lang="tr-TR" dirty="0" smtClean="0">
                <a:solidFill>
                  <a:srgbClr val="000099"/>
                </a:solidFill>
                <a:latin typeface="Georgia" panose="02040502050405020303" pitchFamily="18" charset="0"/>
              </a:rPr>
              <a:t>uygulanması </a:t>
            </a:r>
            <a:r>
              <a:rPr lang="tr-TR" dirty="0">
                <a:solidFill>
                  <a:srgbClr val="000099"/>
                </a:solidFill>
                <a:latin typeface="Georgia" panose="02040502050405020303" pitchFamily="18" charset="0"/>
              </a:rPr>
              <a:t>ve potansiyel </a:t>
            </a:r>
            <a:r>
              <a:rPr lang="tr-TR" dirty="0" smtClean="0">
                <a:solidFill>
                  <a:srgbClr val="000099"/>
                </a:solidFill>
                <a:latin typeface="Georgia" panose="02040502050405020303" pitchFamily="18" charset="0"/>
              </a:rPr>
              <a:t>zararlarının anlaşılır kılınması </a:t>
            </a:r>
            <a:r>
              <a:rPr lang="tr-TR" dirty="0">
                <a:solidFill>
                  <a:srgbClr val="000099"/>
                </a:solidFill>
                <a:latin typeface="Georgia" panose="02040502050405020303" pitchFamily="18" charset="0"/>
              </a:rPr>
              <a:t>için </a:t>
            </a:r>
            <a:r>
              <a:rPr lang="tr-TR" dirty="0" smtClean="0">
                <a:solidFill>
                  <a:srgbClr val="000099"/>
                </a:solidFill>
                <a:latin typeface="Georgia" panose="02040502050405020303" pitchFamily="18" charset="0"/>
              </a:rPr>
              <a:t>çalışmak</a:t>
            </a:r>
            <a:endParaRPr lang="tr-TR" dirty="0">
              <a:solidFill>
                <a:srgbClr val="000099"/>
              </a:solidFill>
              <a:latin typeface="Georgia" panose="02040502050405020303" pitchFamily="18" charset="0"/>
            </a:endParaRPr>
          </a:p>
        </p:txBody>
      </p:sp>
    </p:spTree>
    <p:extLst>
      <p:ext uri="{BB962C8B-B14F-4D97-AF65-F5344CB8AC3E}">
        <p14:creationId xmlns:p14="http://schemas.microsoft.com/office/powerpoint/2010/main" val="383640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19</a:t>
            </a:fld>
            <a:endParaRPr lang="tr-TR" dirty="0"/>
          </a:p>
        </p:txBody>
      </p:sp>
      <p:sp>
        <p:nvSpPr>
          <p:cNvPr id="2" name="Dikdörtgen 1"/>
          <p:cNvSpPr/>
          <p:nvPr/>
        </p:nvSpPr>
        <p:spPr>
          <a:xfrm>
            <a:off x="229281" y="1390369"/>
            <a:ext cx="8914719" cy="3416320"/>
          </a:xfrm>
          <a:prstGeom prst="rect">
            <a:avLst/>
          </a:prstGeom>
        </p:spPr>
        <p:txBody>
          <a:bodyPr wrap="square">
            <a:spAutoFit/>
          </a:bodyPr>
          <a:lstStyle/>
          <a:p>
            <a:r>
              <a:rPr lang="tr-TR" b="1" dirty="0">
                <a:solidFill>
                  <a:srgbClr val="000099"/>
                </a:solidFill>
                <a:latin typeface="Georgia" panose="02040502050405020303" pitchFamily="18" charset="0"/>
              </a:rPr>
              <a:t>6. </a:t>
            </a:r>
            <a:r>
              <a:rPr lang="tr-TR" dirty="0">
                <a:solidFill>
                  <a:srgbClr val="000099"/>
                </a:solidFill>
                <a:latin typeface="Georgia" panose="02040502050405020303" pitchFamily="18" charset="0"/>
              </a:rPr>
              <a:t>Teknik bilgi ve becerimizi </a:t>
            </a:r>
            <a:r>
              <a:rPr lang="tr-TR" dirty="0" smtClean="0">
                <a:solidFill>
                  <a:srgbClr val="000099"/>
                </a:solidFill>
                <a:latin typeface="Georgia" panose="02040502050405020303" pitchFamily="18" charset="0"/>
              </a:rPr>
              <a:t>güncelleştirmek </a:t>
            </a:r>
            <a:r>
              <a:rPr lang="tr-TR" dirty="0">
                <a:solidFill>
                  <a:srgbClr val="000099"/>
                </a:solidFill>
                <a:latin typeface="Georgia" panose="02040502050405020303" pitchFamily="18" charset="0"/>
              </a:rPr>
              <a:t>ve ilerletmek, </a:t>
            </a:r>
            <a:r>
              <a:rPr lang="tr-TR" dirty="0" smtClean="0">
                <a:solidFill>
                  <a:srgbClr val="000099"/>
                </a:solidFill>
                <a:latin typeface="Georgia" panose="02040502050405020303" pitchFamily="18" charset="0"/>
              </a:rPr>
              <a:t>başkaları </a:t>
            </a:r>
            <a:r>
              <a:rPr lang="tr-TR" dirty="0">
                <a:solidFill>
                  <a:srgbClr val="000099"/>
                </a:solidFill>
                <a:latin typeface="Georgia" panose="02040502050405020303" pitchFamily="18" charset="0"/>
              </a:rPr>
              <a:t>için teknolojik görevleri sadece deneyimimiz veya </a:t>
            </a:r>
            <a:r>
              <a:rPr lang="tr-TR" dirty="0" smtClean="0">
                <a:solidFill>
                  <a:srgbClr val="000099"/>
                </a:solidFill>
                <a:latin typeface="Georgia" panose="02040502050405020303" pitchFamily="18" charset="0"/>
              </a:rPr>
              <a:t>yeteneğimiz </a:t>
            </a:r>
            <a:r>
              <a:rPr lang="tr-TR" dirty="0">
                <a:solidFill>
                  <a:srgbClr val="000099"/>
                </a:solidFill>
                <a:latin typeface="Georgia" panose="02040502050405020303" pitchFamily="18" charset="0"/>
              </a:rPr>
              <a:t>içinde </a:t>
            </a:r>
            <a:r>
              <a:rPr lang="tr-TR" dirty="0" smtClean="0">
                <a:solidFill>
                  <a:srgbClr val="000099"/>
                </a:solidFill>
                <a:latin typeface="Georgia" panose="02040502050405020303" pitchFamily="18" charset="0"/>
              </a:rPr>
              <a:t>olduğu </a:t>
            </a:r>
            <a:r>
              <a:rPr lang="tr-TR" dirty="0">
                <a:solidFill>
                  <a:srgbClr val="000099"/>
                </a:solidFill>
                <a:latin typeface="Georgia" panose="02040502050405020303" pitchFamily="18" charset="0"/>
              </a:rPr>
              <a:t>zaman veya deneyimimizin ve becerimizin </a:t>
            </a:r>
            <a:r>
              <a:rPr lang="tr-TR" dirty="0" smtClean="0">
                <a:solidFill>
                  <a:srgbClr val="000099"/>
                </a:solidFill>
                <a:latin typeface="Georgia" panose="02040502050405020303" pitchFamily="18" charset="0"/>
              </a:rPr>
              <a:t>kısıtlılığını </a:t>
            </a:r>
            <a:r>
              <a:rPr lang="tr-TR" dirty="0">
                <a:solidFill>
                  <a:srgbClr val="000099"/>
                </a:solidFill>
                <a:latin typeface="Georgia" panose="02040502050405020303" pitchFamily="18" charset="0"/>
              </a:rPr>
              <a:t>tamamen </a:t>
            </a:r>
            <a:r>
              <a:rPr lang="tr-TR" dirty="0" smtClean="0">
                <a:solidFill>
                  <a:srgbClr val="000099"/>
                </a:solidFill>
                <a:latin typeface="Georgia" panose="02040502050405020303" pitchFamily="18" charset="0"/>
              </a:rPr>
              <a:t>açıkladıktan </a:t>
            </a:r>
            <a:r>
              <a:rPr lang="tr-TR" dirty="0">
                <a:solidFill>
                  <a:srgbClr val="000099"/>
                </a:solidFill>
                <a:latin typeface="Georgia" panose="02040502050405020303" pitchFamily="18" charset="0"/>
              </a:rPr>
              <a:t>sonra üstlenmek</a:t>
            </a:r>
          </a:p>
          <a:p>
            <a:r>
              <a:rPr lang="tr-TR" b="1" dirty="0">
                <a:solidFill>
                  <a:srgbClr val="000099"/>
                </a:solidFill>
                <a:latin typeface="Georgia" panose="02040502050405020303" pitchFamily="18" charset="0"/>
              </a:rPr>
              <a:t>7. </a:t>
            </a:r>
            <a:r>
              <a:rPr lang="tr-TR" dirty="0">
                <a:solidFill>
                  <a:srgbClr val="000099"/>
                </a:solidFill>
                <a:latin typeface="Georgia" panose="02040502050405020303" pitchFamily="18" charset="0"/>
              </a:rPr>
              <a:t>Teknik </a:t>
            </a:r>
            <a:r>
              <a:rPr lang="tr-TR" dirty="0" smtClean="0">
                <a:solidFill>
                  <a:srgbClr val="000099"/>
                </a:solidFill>
                <a:latin typeface="Georgia" panose="02040502050405020303" pitchFamily="18" charset="0"/>
              </a:rPr>
              <a:t>çalışmayı araştırmak, </a:t>
            </a:r>
            <a:r>
              <a:rPr lang="tr-TR" dirty="0">
                <a:solidFill>
                  <a:srgbClr val="000099"/>
                </a:solidFill>
                <a:latin typeface="Georgia" panose="02040502050405020303" pitchFamily="18" charset="0"/>
              </a:rPr>
              <a:t>kabul etmek ve dürüstçe </a:t>
            </a:r>
            <a:r>
              <a:rPr lang="tr-TR" dirty="0" smtClean="0">
                <a:solidFill>
                  <a:srgbClr val="000099"/>
                </a:solidFill>
                <a:latin typeface="Georgia" panose="02040502050405020303" pitchFamily="18" charset="0"/>
              </a:rPr>
              <a:t>eleştirisini </a:t>
            </a:r>
            <a:r>
              <a:rPr lang="tr-TR" dirty="0">
                <a:solidFill>
                  <a:srgbClr val="000099"/>
                </a:solidFill>
                <a:latin typeface="Georgia" panose="02040502050405020303" pitchFamily="18" charset="0"/>
              </a:rPr>
              <a:t>sunmak, </a:t>
            </a:r>
            <a:r>
              <a:rPr lang="tr-TR" dirty="0" smtClean="0">
                <a:solidFill>
                  <a:srgbClr val="000099"/>
                </a:solidFill>
                <a:latin typeface="Georgia" panose="02040502050405020303" pitchFamily="18" charset="0"/>
              </a:rPr>
              <a:t>hatalarımızı </a:t>
            </a:r>
            <a:r>
              <a:rPr lang="tr-TR" dirty="0">
                <a:solidFill>
                  <a:srgbClr val="000099"/>
                </a:solidFill>
                <a:latin typeface="Georgia" panose="02040502050405020303" pitchFamily="18" charset="0"/>
              </a:rPr>
              <a:t>itiraf etmek ve düzeltmek, </a:t>
            </a:r>
            <a:r>
              <a:rPr lang="tr-TR" dirty="0" smtClean="0">
                <a:solidFill>
                  <a:srgbClr val="000099"/>
                </a:solidFill>
                <a:latin typeface="Georgia" panose="02040502050405020303" pitchFamily="18" charset="0"/>
              </a:rPr>
              <a:t>başkalarının katkılarına </a:t>
            </a:r>
            <a:r>
              <a:rPr lang="tr-TR" dirty="0">
                <a:solidFill>
                  <a:srgbClr val="000099"/>
                </a:solidFill>
                <a:latin typeface="Georgia" panose="02040502050405020303" pitchFamily="18" charset="0"/>
              </a:rPr>
              <a:t>uygun ve düzgün </a:t>
            </a:r>
            <a:r>
              <a:rPr lang="tr-TR" dirty="0" smtClean="0">
                <a:solidFill>
                  <a:srgbClr val="000099"/>
                </a:solidFill>
                <a:latin typeface="Georgia" panose="02040502050405020303" pitchFamily="18" charset="0"/>
              </a:rPr>
              <a:t>şekilde </a:t>
            </a:r>
            <a:r>
              <a:rPr lang="tr-TR" dirty="0">
                <a:solidFill>
                  <a:srgbClr val="000099"/>
                </a:solidFill>
                <a:latin typeface="Georgia" panose="02040502050405020303" pitchFamily="18" charset="0"/>
              </a:rPr>
              <a:t>hakkini vermek</a:t>
            </a:r>
          </a:p>
          <a:p>
            <a:r>
              <a:rPr lang="tr-TR" b="1" dirty="0">
                <a:solidFill>
                  <a:srgbClr val="000099"/>
                </a:solidFill>
                <a:latin typeface="Georgia" panose="02040502050405020303" pitchFamily="18" charset="0"/>
              </a:rPr>
              <a:t>8. </a:t>
            </a:r>
            <a:r>
              <a:rPr lang="tr-TR" dirty="0">
                <a:solidFill>
                  <a:srgbClr val="000099"/>
                </a:solidFill>
                <a:latin typeface="Georgia" panose="02040502050405020303" pitchFamily="18" charset="0"/>
              </a:rPr>
              <a:t>Irk, din, cinsiyet, özürlülük, yas veya etnik köken gibi faktörlerden </a:t>
            </a:r>
            <a:r>
              <a:rPr lang="tr-TR" dirty="0" smtClean="0">
                <a:solidFill>
                  <a:srgbClr val="000099"/>
                </a:solidFill>
                <a:latin typeface="Georgia" panose="02040502050405020303" pitchFamily="18" charset="0"/>
              </a:rPr>
              <a:t>bağımsız </a:t>
            </a:r>
            <a:r>
              <a:rPr lang="tr-TR" dirty="0">
                <a:solidFill>
                  <a:srgbClr val="000099"/>
                </a:solidFill>
                <a:latin typeface="Georgia" panose="02040502050405020303" pitchFamily="18" charset="0"/>
              </a:rPr>
              <a:t>olarak tüm </a:t>
            </a:r>
            <a:r>
              <a:rPr lang="tr-TR" dirty="0" smtClean="0">
                <a:solidFill>
                  <a:srgbClr val="000099"/>
                </a:solidFill>
                <a:latin typeface="Georgia" panose="02040502050405020303" pitchFamily="18" charset="0"/>
              </a:rPr>
              <a:t>kişilere insaflıca </a:t>
            </a:r>
            <a:r>
              <a:rPr lang="tr-TR" dirty="0">
                <a:solidFill>
                  <a:srgbClr val="000099"/>
                </a:solidFill>
                <a:latin typeface="Georgia" panose="02040502050405020303" pitchFamily="18" charset="0"/>
              </a:rPr>
              <a:t>davranmak</a:t>
            </a:r>
          </a:p>
          <a:p>
            <a:r>
              <a:rPr lang="tr-TR" b="1" dirty="0">
                <a:solidFill>
                  <a:srgbClr val="000099"/>
                </a:solidFill>
                <a:latin typeface="Georgia" panose="02040502050405020303" pitchFamily="18" charset="0"/>
              </a:rPr>
              <a:t>9. </a:t>
            </a:r>
            <a:r>
              <a:rPr lang="tr-TR" dirty="0" smtClean="0">
                <a:solidFill>
                  <a:srgbClr val="000099"/>
                </a:solidFill>
                <a:latin typeface="Georgia" panose="02040502050405020303" pitchFamily="18" charset="0"/>
              </a:rPr>
              <a:t>Başkalarını, mallarını, şöhretlerini </a:t>
            </a:r>
            <a:r>
              <a:rPr lang="tr-TR" dirty="0">
                <a:solidFill>
                  <a:srgbClr val="000099"/>
                </a:solidFill>
                <a:latin typeface="Georgia" panose="02040502050405020303" pitchFamily="18" charset="0"/>
              </a:rPr>
              <a:t>veya islerini </a:t>
            </a:r>
            <a:r>
              <a:rPr lang="tr-TR" dirty="0" smtClean="0">
                <a:solidFill>
                  <a:srgbClr val="000099"/>
                </a:solidFill>
                <a:latin typeface="Georgia" panose="02040502050405020303" pitchFamily="18" charset="0"/>
              </a:rPr>
              <a:t>yanlış davranış </a:t>
            </a:r>
            <a:r>
              <a:rPr lang="tr-TR" dirty="0">
                <a:solidFill>
                  <a:srgbClr val="000099"/>
                </a:solidFill>
                <a:latin typeface="Georgia" panose="02040502050405020303" pitchFamily="18" charset="0"/>
              </a:rPr>
              <a:t>veya iftiralarla yaralamaktan </a:t>
            </a:r>
            <a:r>
              <a:rPr lang="tr-TR" dirty="0" smtClean="0">
                <a:solidFill>
                  <a:srgbClr val="000099"/>
                </a:solidFill>
                <a:latin typeface="Georgia" panose="02040502050405020303" pitchFamily="18" charset="0"/>
              </a:rPr>
              <a:t>sakınmak</a:t>
            </a:r>
            <a:endParaRPr lang="tr-TR" dirty="0">
              <a:solidFill>
                <a:srgbClr val="000099"/>
              </a:solidFill>
              <a:latin typeface="Georgia" panose="02040502050405020303" pitchFamily="18" charset="0"/>
            </a:endParaRPr>
          </a:p>
          <a:p>
            <a:r>
              <a:rPr lang="tr-TR" b="1" dirty="0">
                <a:solidFill>
                  <a:srgbClr val="000099"/>
                </a:solidFill>
                <a:latin typeface="Georgia" panose="02040502050405020303" pitchFamily="18" charset="0"/>
              </a:rPr>
              <a:t>10. </a:t>
            </a:r>
            <a:r>
              <a:rPr lang="tr-TR" dirty="0" smtClean="0">
                <a:solidFill>
                  <a:srgbClr val="000099"/>
                </a:solidFill>
                <a:latin typeface="Georgia" panose="02040502050405020303" pitchFamily="18" charset="0"/>
              </a:rPr>
              <a:t>Meslektaş </a:t>
            </a:r>
            <a:r>
              <a:rPr lang="tr-TR" dirty="0">
                <a:solidFill>
                  <a:srgbClr val="000099"/>
                </a:solidFill>
                <a:latin typeface="Georgia" panose="02040502050405020303" pitchFamily="18" charset="0"/>
              </a:rPr>
              <a:t>ve is </a:t>
            </a:r>
            <a:r>
              <a:rPr lang="tr-TR" dirty="0" smtClean="0">
                <a:solidFill>
                  <a:srgbClr val="000099"/>
                </a:solidFill>
                <a:latin typeface="Georgia" panose="02040502050405020303" pitchFamily="18" charset="0"/>
              </a:rPr>
              <a:t>arkadaşlarımıza </a:t>
            </a:r>
            <a:r>
              <a:rPr lang="tr-TR" dirty="0">
                <a:solidFill>
                  <a:srgbClr val="000099"/>
                </a:solidFill>
                <a:latin typeface="Georgia" panose="02040502050405020303" pitchFamily="18" charset="0"/>
              </a:rPr>
              <a:t>mesleki ilerlemelerinde </a:t>
            </a:r>
            <a:r>
              <a:rPr lang="tr-TR" dirty="0" smtClean="0">
                <a:solidFill>
                  <a:srgbClr val="000099"/>
                </a:solidFill>
                <a:latin typeface="Georgia" panose="02040502050405020303" pitchFamily="18" charset="0"/>
              </a:rPr>
              <a:t>yardımcı </a:t>
            </a:r>
            <a:r>
              <a:rPr lang="tr-TR" dirty="0">
                <a:solidFill>
                  <a:srgbClr val="000099"/>
                </a:solidFill>
                <a:latin typeface="Georgia" panose="02040502050405020303" pitchFamily="18" charset="0"/>
              </a:rPr>
              <a:t>olmak ve bu etik </a:t>
            </a:r>
            <a:r>
              <a:rPr lang="tr-TR" dirty="0" smtClean="0">
                <a:solidFill>
                  <a:srgbClr val="000099"/>
                </a:solidFill>
                <a:latin typeface="Georgia" panose="02040502050405020303" pitchFamily="18" charset="0"/>
              </a:rPr>
              <a:t>kurallarını uygulamalarında </a:t>
            </a:r>
            <a:r>
              <a:rPr lang="tr-TR" dirty="0">
                <a:solidFill>
                  <a:srgbClr val="000099"/>
                </a:solidFill>
                <a:latin typeface="Georgia" panose="02040502050405020303" pitchFamily="18" charset="0"/>
              </a:rPr>
              <a:t>destek olmak</a:t>
            </a:r>
          </a:p>
        </p:txBody>
      </p:sp>
    </p:spTree>
    <p:extLst>
      <p:ext uri="{BB962C8B-B14F-4D97-AF65-F5344CB8AC3E}">
        <p14:creationId xmlns:p14="http://schemas.microsoft.com/office/powerpoint/2010/main" val="395251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a:t>
            </a:fld>
            <a:endParaRPr lang="tr-TR" dirty="0"/>
          </a:p>
        </p:txBody>
      </p:sp>
      <p:sp>
        <p:nvSpPr>
          <p:cNvPr id="2" name="Dikdörtgen 1"/>
          <p:cNvSpPr/>
          <p:nvPr/>
        </p:nvSpPr>
        <p:spPr>
          <a:xfrm>
            <a:off x="84872" y="1377668"/>
            <a:ext cx="9059127" cy="1754326"/>
          </a:xfrm>
          <a:prstGeom prst="rect">
            <a:avLst/>
          </a:prstGeom>
        </p:spPr>
        <p:txBody>
          <a:bodyPr wrap="square">
            <a:spAutoFit/>
          </a:bodyPr>
          <a:lstStyle/>
          <a:p>
            <a:pPr algn="just"/>
            <a:r>
              <a:rPr lang="tr-TR" dirty="0">
                <a:solidFill>
                  <a:srgbClr val="444444"/>
                </a:solidFill>
              </a:rPr>
              <a:t>Elektrik-Elektronik </a:t>
            </a:r>
            <a:r>
              <a:rPr lang="tr-TR" dirty="0" smtClean="0">
                <a:solidFill>
                  <a:srgbClr val="444444"/>
                </a:solidFill>
              </a:rPr>
              <a:t>Mühendisliği </a:t>
            </a:r>
            <a:r>
              <a:rPr lang="tr-TR" dirty="0">
                <a:solidFill>
                  <a:srgbClr val="444444"/>
                </a:solidFill>
              </a:rPr>
              <a:t>Bölümü; temel mühendislik kavramları, elektrik ve elektronik devre ve sistemlerin tasarım ve analizi, haberleşme sistemleri, elektrik tesisleri, elektrik makinaları ve otomasyon sistemleri ile bunların endüstriyel problemlerin </a:t>
            </a:r>
            <a:r>
              <a:rPr lang="tr-TR" dirty="0" smtClean="0">
                <a:solidFill>
                  <a:srgbClr val="444444"/>
                </a:solidFill>
              </a:rPr>
              <a:t>çözümlerinde kullanımı </a:t>
            </a:r>
            <a:r>
              <a:rPr lang="tr-TR" dirty="0">
                <a:solidFill>
                  <a:srgbClr val="444444"/>
                </a:solidFill>
              </a:rPr>
              <a:t>konularında </a:t>
            </a:r>
            <a:r>
              <a:rPr lang="tr-TR" dirty="0" smtClean="0">
                <a:solidFill>
                  <a:srgbClr val="444444"/>
                </a:solidFill>
              </a:rPr>
              <a:t>eğitim-öğretim </a:t>
            </a:r>
            <a:r>
              <a:rPr lang="tr-TR" dirty="0">
                <a:solidFill>
                  <a:srgbClr val="444444"/>
                </a:solidFill>
              </a:rPr>
              <a:t>vermektedir</a:t>
            </a:r>
            <a:r>
              <a:rPr lang="tr-TR" dirty="0" smtClean="0">
                <a:solidFill>
                  <a:srgbClr val="444444"/>
                </a:solidFill>
              </a:rPr>
              <a:t>.</a:t>
            </a:r>
          </a:p>
          <a:p>
            <a:pPr algn="just"/>
            <a:r>
              <a:rPr lang="tr-TR" dirty="0" smtClean="0">
                <a:solidFill>
                  <a:srgbClr val="444444"/>
                </a:solidFill>
              </a:rPr>
              <a:t> </a:t>
            </a:r>
            <a:r>
              <a:rPr lang="tr-TR" dirty="0"/>
              <a:t/>
            </a:r>
            <a:br>
              <a:rPr lang="tr-TR" dirty="0"/>
            </a:br>
            <a:endParaRPr lang="tr-TR" dirty="0"/>
          </a:p>
        </p:txBody>
      </p:sp>
      <p:sp>
        <p:nvSpPr>
          <p:cNvPr id="3" name="Dikdörtgen 2"/>
          <p:cNvSpPr/>
          <p:nvPr/>
        </p:nvSpPr>
        <p:spPr>
          <a:xfrm>
            <a:off x="2123370" y="2780928"/>
            <a:ext cx="4367025" cy="3139321"/>
          </a:xfrm>
          <a:prstGeom prst="rect">
            <a:avLst/>
          </a:prstGeom>
        </p:spPr>
        <p:txBody>
          <a:bodyPr wrap="square">
            <a:spAutoFit/>
          </a:bodyPr>
          <a:lstStyle/>
          <a:p>
            <a:pPr algn="ctr"/>
            <a:r>
              <a:rPr lang="tr-TR" dirty="0"/>
              <a:t>Elektrik Devreleri </a:t>
            </a:r>
            <a:r>
              <a:rPr lang="tr-TR" dirty="0" smtClean="0"/>
              <a:t>ve </a:t>
            </a:r>
            <a:r>
              <a:rPr lang="tr-TR" dirty="0"/>
              <a:t>Tasarım Laboratuvarı</a:t>
            </a:r>
          </a:p>
          <a:p>
            <a:pPr algn="ctr"/>
            <a:r>
              <a:rPr lang="tr-TR" dirty="0"/>
              <a:t>Elektrik Tesis Laboratuvarı</a:t>
            </a:r>
          </a:p>
          <a:p>
            <a:pPr algn="ctr"/>
            <a:r>
              <a:rPr lang="tr-TR" dirty="0"/>
              <a:t>Elektronik Devre </a:t>
            </a:r>
            <a:r>
              <a:rPr lang="tr-TR" dirty="0" smtClean="0"/>
              <a:t>ve </a:t>
            </a:r>
            <a:r>
              <a:rPr lang="tr-TR" dirty="0"/>
              <a:t>Tasarım Laboratuvarı</a:t>
            </a:r>
          </a:p>
          <a:p>
            <a:pPr algn="ctr"/>
            <a:r>
              <a:rPr lang="tr-TR" dirty="0"/>
              <a:t>Elektrik Makineleri </a:t>
            </a:r>
            <a:r>
              <a:rPr lang="tr-TR" dirty="0" smtClean="0"/>
              <a:t>ve </a:t>
            </a:r>
            <a:r>
              <a:rPr lang="tr-TR" dirty="0"/>
              <a:t>Tasarım Laboratuvarı</a:t>
            </a:r>
          </a:p>
          <a:p>
            <a:pPr algn="ctr"/>
            <a:r>
              <a:rPr lang="tr-TR" dirty="0"/>
              <a:t>Lojik Devre </a:t>
            </a:r>
            <a:r>
              <a:rPr lang="tr-TR" dirty="0" smtClean="0"/>
              <a:t>ve </a:t>
            </a:r>
            <a:r>
              <a:rPr lang="tr-TR" dirty="0"/>
              <a:t>Tasarım Laboratuvarı</a:t>
            </a:r>
          </a:p>
          <a:p>
            <a:pPr algn="ctr"/>
            <a:r>
              <a:rPr lang="tr-TR" dirty="0"/>
              <a:t>Kontrol Laboratuvarı</a:t>
            </a:r>
          </a:p>
          <a:p>
            <a:pPr algn="ctr"/>
            <a:r>
              <a:rPr lang="tr-TR" dirty="0"/>
              <a:t>Güç Elektroniği Laboratuvarı</a:t>
            </a:r>
          </a:p>
          <a:p>
            <a:pPr algn="ctr"/>
            <a:r>
              <a:rPr lang="tr-TR" dirty="0"/>
              <a:t>Mikroişlemciler Laboratuvarı</a:t>
            </a:r>
          </a:p>
          <a:p>
            <a:pPr algn="ctr"/>
            <a:r>
              <a:rPr lang="tr-TR" dirty="0"/>
              <a:t>Endüstriyel Otomasyon Laboratuvarı</a:t>
            </a:r>
          </a:p>
          <a:p>
            <a:pPr algn="ctr"/>
            <a:r>
              <a:rPr lang="tr-TR" dirty="0"/>
              <a:t>Sayısal İşaret İşleme Laboratuvarı</a:t>
            </a:r>
          </a:p>
          <a:p>
            <a:pPr algn="ctr"/>
            <a:r>
              <a:rPr lang="tr-TR" dirty="0"/>
              <a:t>Aydınlatma Laboratuvarı</a:t>
            </a:r>
          </a:p>
        </p:txBody>
      </p:sp>
    </p:spTree>
    <p:extLst>
      <p:ext uri="{BB962C8B-B14F-4D97-AF65-F5344CB8AC3E}">
        <p14:creationId xmlns:p14="http://schemas.microsoft.com/office/powerpoint/2010/main" val="203851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3</a:t>
            </a:fld>
            <a:endParaRPr lang="tr-TR" dirty="0"/>
          </a:p>
        </p:txBody>
      </p:sp>
      <p:pic>
        <p:nvPicPr>
          <p:cNvPr id="2" name="Resim 1"/>
          <p:cNvPicPr>
            <a:picLocks noChangeAspect="1"/>
          </p:cNvPicPr>
          <p:nvPr/>
        </p:nvPicPr>
        <p:blipFill>
          <a:blip r:embed="rId3"/>
          <a:stretch>
            <a:fillRect/>
          </a:stretch>
        </p:blipFill>
        <p:spPr>
          <a:xfrm>
            <a:off x="1256413" y="1262121"/>
            <a:ext cx="6631173" cy="5143066"/>
          </a:xfrm>
          <a:prstGeom prst="rect">
            <a:avLst/>
          </a:prstGeom>
        </p:spPr>
      </p:pic>
    </p:spTree>
    <p:extLst>
      <p:ext uri="{BB962C8B-B14F-4D97-AF65-F5344CB8AC3E}">
        <p14:creationId xmlns:p14="http://schemas.microsoft.com/office/powerpoint/2010/main" val="377323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4</a:t>
            </a:fld>
            <a:endParaRPr lang="tr-TR" dirty="0"/>
          </a:p>
        </p:txBody>
      </p:sp>
      <p:pic>
        <p:nvPicPr>
          <p:cNvPr id="3" name="Resim 2"/>
          <p:cNvPicPr>
            <a:picLocks noChangeAspect="1"/>
          </p:cNvPicPr>
          <p:nvPr/>
        </p:nvPicPr>
        <p:blipFill>
          <a:blip r:embed="rId3"/>
          <a:stretch>
            <a:fillRect/>
          </a:stretch>
        </p:blipFill>
        <p:spPr>
          <a:xfrm>
            <a:off x="1123468" y="1288862"/>
            <a:ext cx="6897063" cy="4896533"/>
          </a:xfrm>
          <a:prstGeom prst="rect">
            <a:avLst/>
          </a:prstGeom>
        </p:spPr>
      </p:pic>
    </p:spTree>
    <p:extLst>
      <p:ext uri="{BB962C8B-B14F-4D97-AF65-F5344CB8AC3E}">
        <p14:creationId xmlns:p14="http://schemas.microsoft.com/office/powerpoint/2010/main" val="13470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5</a:t>
            </a:fld>
            <a:endParaRPr lang="tr-TR" dirty="0"/>
          </a:p>
        </p:txBody>
      </p:sp>
      <p:pic>
        <p:nvPicPr>
          <p:cNvPr id="2" name="Resim 1"/>
          <p:cNvPicPr>
            <a:picLocks noChangeAspect="1"/>
          </p:cNvPicPr>
          <p:nvPr/>
        </p:nvPicPr>
        <p:blipFill>
          <a:blip r:embed="rId3"/>
          <a:stretch>
            <a:fillRect/>
          </a:stretch>
        </p:blipFill>
        <p:spPr>
          <a:xfrm>
            <a:off x="1118705" y="1267122"/>
            <a:ext cx="6906589" cy="4982270"/>
          </a:xfrm>
          <a:prstGeom prst="rect">
            <a:avLst/>
          </a:prstGeom>
        </p:spPr>
      </p:pic>
    </p:spTree>
    <p:extLst>
      <p:ext uri="{BB962C8B-B14F-4D97-AF65-F5344CB8AC3E}">
        <p14:creationId xmlns:p14="http://schemas.microsoft.com/office/powerpoint/2010/main" val="1375799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6</a:t>
            </a:fld>
            <a:endParaRPr lang="tr-TR" dirty="0"/>
          </a:p>
        </p:txBody>
      </p:sp>
      <p:pic>
        <p:nvPicPr>
          <p:cNvPr id="3" name="Resim 2"/>
          <p:cNvPicPr>
            <a:picLocks noChangeAspect="1"/>
          </p:cNvPicPr>
          <p:nvPr/>
        </p:nvPicPr>
        <p:blipFill>
          <a:blip r:embed="rId3"/>
          <a:stretch>
            <a:fillRect/>
          </a:stretch>
        </p:blipFill>
        <p:spPr>
          <a:xfrm>
            <a:off x="5802889" y="1285683"/>
            <a:ext cx="3190475" cy="5095645"/>
          </a:xfrm>
          <a:prstGeom prst="rect">
            <a:avLst/>
          </a:prstGeom>
        </p:spPr>
      </p:pic>
      <p:pic>
        <p:nvPicPr>
          <p:cNvPr id="6" name="Resim 5"/>
          <p:cNvPicPr>
            <a:picLocks noChangeAspect="1"/>
          </p:cNvPicPr>
          <p:nvPr/>
        </p:nvPicPr>
        <p:blipFill>
          <a:blip r:embed="rId4"/>
          <a:stretch>
            <a:fillRect/>
          </a:stretch>
        </p:blipFill>
        <p:spPr>
          <a:xfrm>
            <a:off x="229281" y="2276872"/>
            <a:ext cx="5406458" cy="2189070"/>
          </a:xfrm>
          <a:prstGeom prst="rect">
            <a:avLst/>
          </a:prstGeom>
        </p:spPr>
      </p:pic>
    </p:spTree>
    <p:extLst>
      <p:ext uri="{BB962C8B-B14F-4D97-AF65-F5344CB8AC3E}">
        <p14:creationId xmlns:p14="http://schemas.microsoft.com/office/powerpoint/2010/main" val="4797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7</a:t>
            </a:fld>
            <a:endParaRPr lang="tr-TR" dirty="0"/>
          </a:p>
        </p:txBody>
      </p:sp>
      <p:pic>
        <p:nvPicPr>
          <p:cNvPr id="3" name="Resim 2"/>
          <p:cNvPicPr>
            <a:picLocks noChangeAspect="1"/>
          </p:cNvPicPr>
          <p:nvPr/>
        </p:nvPicPr>
        <p:blipFill>
          <a:blip r:embed="rId3"/>
          <a:stretch>
            <a:fillRect/>
          </a:stretch>
        </p:blipFill>
        <p:spPr>
          <a:xfrm>
            <a:off x="5607025" y="1700808"/>
            <a:ext cx="3343742" cy="3848637"/>
          </a:xfrm>
          <a:prstGeom prst="rect">
            <a:avLst/>
          </a:prstGeom>
        </p:spPr>
      </p:pic>
      <p:pic>
        <p:nvPicPr>
          <p:cNvPr id="6" name="Resim 5"/>
          <p:cNvPicPr>
            <a:picLocks noChangeAspect="1"/>
          </p:cNvPicPr>
          <p:nvPr/>
        </p:nvPicPr>
        <p:blipFill>
          <a:blip r:embed="rId4"/>
          <a:stretch>
            <a:fillRect/>
          </a:stretch>
        </p:blipFill>
        <p:spPr>
          <a:xfrm>
            <a:off x="276132" y="2348880"/>
            <a:ext cx="5309064" cy="1800200"/>
          </a:xfrm>
          <a:prstGeom prst="rect">
            <a:avLst/>
          </a:prstGeom>
        </p:spPr>
      </p:pic>
    </p:spTree>
    <p:extLst>
      <p:ext uri="{BB962C8B-B14F-4D97-AF65-F5344CB8AC3E}">
        <p14:creationId xmlns:p14="http://schemas.microsoft.com/office/powerpoint/2010/main" val="154747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8</a:t>
            </a:fld>
            <a:endParaRPr lang="tr-TR" dirty="0"/>
          </a:p>
        </p:txBody>
      </p:sp>
      <p:pic>
        <p:nvPicPr>
          <p:cNvPr id="3" name="Resim 2"/>
          <p:cNvPicPr>
            <a:picLocks noChangeAspect="1"/>
          </p:cNvPicPr>
          <p:nvPr/>
        </p:nvPicPr>
        <p:blipFill>
          <a:blip r:embed="rId3"/>
          <a:stretch>
            <a:fillRect/>
          </a:stretch>
        </p:blipFill>
        <p:spPr>
          <a:xfrm>
            <a:off x="534791" y="1320000"/>
            <a:ext cx="8229452" cy="4887003"/>
          </a:xfrm>
          <a:prstGeom prst="rect">
            <a:avLst/>
          </a:prstGeom>
        </p:spPr>
      </p:pic>
    </p:spTree>
    <p:extLst>
      <p:ext uri="{BB962C8B-B14F-4D97-AF65-F5344CB8AC3E}">
        <p14:creationId xmlns:p14="http://schemas.microsoft.com/office/powerpoint/2010/main" val="246073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2257093" cy="307777"/>
          </a:xfrm>
          <a:prstGeom prst="rect">
            <a:avLst/>
          </a:prstGeom>
          <a:noFill/>
        </p:spPr>
        <p:txBody>
          <a:bodyPr wrap="none" rtlCol="0">
            <a:spAutoFit/>
          </a:bodyPr>
          <a:lstStyle/>
          <a:p>
            <a:r>
              <a:rPr lang="tr-TR" sz="1400" dirty="0" err="1" smtClean="0"/>
              <a:t>Yrd.Doç.Dr</a:t>
            </a:r>
            <a:r>
              <a:rPr lang="tr-TR" sz="1400" dirty="0" smtClean="0"/>
              <a:t>. </a:t>
            </a:r>
            <a:r>
              <a:rPr lang="tr-TR" sz="1400" dirty="0" smtClean="0"/>
              <a:t>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9</a:t>
            </a:fld>
            <a:endParaRPr lang="tr-TR" dirty="0"/>
          </a:p>
        </p:txBody>
      </p:sp>
      <p:pic>
        <p:nvPicPr>
          <p:cNvPr id="3" name="Resim 2"/>
          <p:cNvPicPr>
            <a:picLocks noChangeAspect="1"/>
          </p:cNvPicPr>
          <p:nvPr/>
        </p:nvPicPr>
        <p:blipFill>
          <a:blip r:embed="rId3"/>
          <a:stretch>
            <a:fillRect/>
          </a:stretch>
        </p:blipFill>
        <p:spPr>
          <a:xfrm>
            <a:off x="315841" y="1390369"/>
            <a:ext cx="8512317" cy="4545845"/>
          </a:xfrm>
          <a:prstGeom prst="rect">
            <a:avLst/>
          </a:prstGeom>
        </p:spPr>
      </p:pic>
    </p:spTree>
    <p:extLst>
      <p:ext uri="{BB962C8B-B14F-4D97-AF65-F5344CB8AC3E}">
        <p14:creationId xmlns:p14="http://schemas.microsoft.com/office/powerpoint/2010/main" val="240436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TotalTime>
  <Words>1069</Words>
  <Application>Microsoft Office PowerPoint</Application>
  <PresentationFormat>Ekran Gösterisi (4:3)</PresentationFormat>
  <Paragraphs>246</Paragraphs>
  <Slides>19</Slides>
  <Notes>19</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Arial</vt:lpstr>
      <vt:lpstr>Calibri</vt:lpstr>
      <vt:lpstr>Georgia</vt:lpstr>
      <vt:lpstr>Segoe UI</vt:lpstr>
      <vt:lpstr>Times New Roman</vt: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KUCUKER-ASUS</dc:creator>
  <cp:lastModifiedBy>Kucuker</cp:lastModifiedBy>
  <cp:revision>42</cp:revision>
  <dcterms:created xsi:type="dcterms:W3CDTF">2013-09-14T20:31:43Z</dcterms:created>
  <dcterms:modified xsi:type="dcterms:W3CDTF">2015-09-28T10:09:01Z</dcterms:modified>
</cp:coreProperties>
</file>