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1" r:id="rId3"/>
    <p:sldId id="279" r:id="rId4"/>
    <p:sldId id="272" r:id="rId5"/>
    <p:sldId id="273" r:id="rId6"/>
    <p:sldId id="257" r:id="rId7"/>
    <p:sldId id="274" r:id="rId8"/>
    <p:sldId id="275" r:id="rId9"/>
    <p:sldId id="276" r:id="rId10"/>
    <p:sldId id="277" r:id="rId11"/>
    <p:sldId id="278" r:id="rId12"/>
    <p:sldId id="280" r:id="rId13"/>
    <p:sldId id="281" r:id="rId14"/>
    <p:sldId id="282" r:id="rId15"/>
    <p:sldId id="283" r:id="rId16"/>
    <p:sldId id="284" r:id="rId17"/>
    <p:sldId id="285" r:id="rId18"/>
    <p:sldId id="286" r:id="rId19"/>
    <p:sldId id="297" r:id="rId20"/>
    <p:sldId id="287" r:id="rId21"/>
    <p:sldId id="288" r:id="rId22"/>
    <p:sldId id="289" r:id="rId23"/>
    <p:sldId id="298" r:id="rId24"/>
    <p:sldId id="299" r:id="rId25"/>
    <p:sldId id="290" r:id="rId26"/>
    <p:sldId id="294" r:id="rId27"/>
    <p:sldId id="295" r:id="rId28"/>
    <p:sldId id="296" r:id="rId29"/>
    <p:sldId id="291" r:id="rId30"/>
    <p:sldId id="292" r:id="rId31"/>
    <p:sldId id="293"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514F9-C737-458F-86E7-A66ED2AA9064}" type="datetimeFigureOut">
              <a:rPr lang="tr-TR" smtClean="0"/>
              <a:t>10.10.2013</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866D3-4BBB-4B1D-B035-DC02304E8FBD}" type="slidenum">
              <a:rPr lang="tr-TR" smtClean="0"/>
              <a:t>‹#›</a:t>
            </a:fld>
            <a:endParaRPr lang="tr-TR"/>
          </a:p>
        </p:txBody>
      </p:sp>
    </p:spTree>
    <p:extLst>
      <p:ext uri="{BB962C8B-B14F-4D97-AF65-F5344CB8AC3E}">
        <p14:creationId xmlns:p14="http://schemas.microsoft.com/office/powerpoint/2010/main" val="330900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a:t>
            </a:fld>
            <a:endParaRPr lang="tr-TR"/>
          </a:p>
        </p:txBody>
      </p:sp>
    </p:spTree>
    <p:extLst>
      <p:ext uri="{BB962C8B-B14F-4D97-AF65-F5344CB8AC3E}">
        <p14:creationId xmlns:p14="http://schemas.microsoft.com/office/powerpoint/2010/main" val="1245893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10</a:t>
            </a:fld>
            <a:endParaRPr lang="tr-TR"/>
          </a:p>
        </p:txBody>
      </p:sp>
    </p:spTree>
    <p:extLst>
      <p:ext uri="{BB962C8B-B14F-4D97-AF65-F5344CB8AC3E}">
        <p14:creationId xmlns:p14="http://schemas.microsoft.com/office/powerpoint/2010/main" val="72559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11</a:t>
            </a:fld>
            <a:endParaRPr lang="tr-TR"/>
          </a:p>
        </p:txBody>
      </p:sp>
    </p:spTree>
    <p:extLst>
      <p:ext uri="{BB962C8B-B14F-4D97-AF65-F5344CB8AC3E}">
        <p14:creationId xmlns:p14="http://schemas.microsoft.com/office/powerpoint/2010/main" val="1068880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12</a:t>
            </a:fld>
            <a:endParaRPr lang="tr-TR"/>
          </a:p>
        </p:txBody>
      </p:sp>
    </p:spTree>
    <p:extLst>
      <p:ext uri="{BB962C8B-B14F-4D97-AF65-F5344CB8AC3E}">
        <p14:creationId xmlns:p14="http://schemas.microsoft.com/office/powerpoint/2010/main" val="2476363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13</a:t>
            </a:fld>
            <a:endParaRPr lang="tr-TR"/>
          </a:p>
        </p:txBody>
      </p:sp>
    </p:spTree>
    <p:extLst>
      <p:ext uri="{BB962C8B-B14F-4D97-AF65-F5344CB8AC3E}">
        <p14:creationId xmlns:p14="http://schemas.microsoft.com/office/powerpoint/2010/main" val="175447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14</a:t>
            </a:fld>
            <a:endParaRPr lang="tr-TR"/>
          </a:p>
        </p:txBody>
      </p:sp>
    </p:spTree>
    <p:extLst>
      <p:ext uri="{BB962C8B-B14F-4D97-AF65-F5344CB8AC3E}">
        <p14:creationId xmlns:p14="http://schemas.microsoft.com/office/powerpoint/2010/main" val="4085601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15</a:t>
            </a:fld>
            <a:endParaRPr lang="tr-TR"/>
          </a:p>
        </p:txBody>
      </p:sp>
    </p:spTree>
    <p:extLst>
      <p:ext uri="{BB962C8B-B14F-4D97-AF65-F5344CB8AC3E}">
        <p14:creationId xmlns:p14="http://schemas.microsoft.com/office/powerpoint/2010/main" val="165689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16</a:t>
            </a:fld>
            <a:endParaRPr lang="tr-TR"/>
          </a:p>
        </p:txBody>
      </p:sp>
    </p:spTree>
    <p:extLst>
      <p:ext uri="{BB962C8B-B14F-4D97-AF65-F5344CB8AC3E}">
        <p14:creationId xmlns:p14="http://schemas.microsoft.com/office/powerpoint/2010/main" val="4008828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17</a:t>
            </a:fld>
            <a:endParaRPr lang="tr-TR"/>
          </a:p>
        </p:txBody>
      </p:sp>
    </p:spTree>
    <p:extLst>
      <p:ext uri="{BB962C8B-B14F-4D97-AF65-F5344CB8AC3E}">
        <p14:creationId xmlns:p14="http://schemas.microsoft.com/office/powerpoint/2010/main" val="3618769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18</a:t>
            </a:fld>
            <a:endParaRPr lang="tr-TR"/>
          </a:p>
        </p:txBody>
      </p:sp>
    </p:spTree>
    <p:extLst>
      <p:ext uri="{BB962C8B-B14F-4D97-AF65-F5344CB8AC3E}">
        <p14:creationId xmlns:p14="http://schemas.microsoft.com/office/powerpoint/2010/main" val="57318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19</a:t>
            </a:fld>
            <a:endParaRPr lang="tr-TR"/>
          </a:p>
        </p:txBody>
      </p:sp>
    </p:spTree>
    <p:extLst>
      <p:ext uri="{BB962C8B-B14F-4D97-AF65-F5344CB8AC3E}">
        <p14:creationId xmlns:p14="http://schemas.microsoft.com/office/powerpoint/2010/main" val="253034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a:t>
            </a:fld>
            <a:endParaRPr lang="tr-TR"/>
          </a:p>
        </p:txBody>
      </p:sp>
    </p:spTree>
    <p:extLst>
      <p:ext uri="{BB962C8B-B14F-4D97-AF65-F5344CB8AC3E}">
        <p14:creationId xmlns:p14="http://schemas.microsoft.com/office/powerpoint/2010/main" val="4081909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20</a:t>
            </a:fld>
            <a:endParaRPr lang="tr-TR"/>
          </a:p>
        </p:txBody>
      </p:sp>
    </p:spTree>
    <p:extLst>
      <p:ext uri="{BB962C8B-B14F-4D97-AF65-F5344CB8AC3E}">
        <p14:creationId xmlns:p14="http://schemas.microsoft.com/office/powerpoint/2010/main" val="2493901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21</a:t>
            </a:fld>
            <a:endParaRPr lang="tr-TR"/>
          </a:p>
        </p:txBody>
      </p:sp>
    </p:spTree>
    <p:extLst>
      <p:ext uri="{BB962C8B-B14F-4D97-AF65-F5344CB8AC3E}">
        <p14:creationId xmlns:p14="http://schemas.microsoft.com/office/powerpoint/2010/main" val="55503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22</a:t>
            </a:fld>
            <a:endParaRPr lang="tr-TR"/>
          </a:p>
        </p:txBody>
      </p:sp>
    </p:spTree>
    <p:extLst>
      <p:ext uri="{BB962C8B-B14F-4D97-AF65-F5344CB8AC3E}">
        <p14:creationId xmlns:p14="http://schemas.microsoft.com/office/powerpoint/2010/main" val="1241749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23</a:t>
            </a:fld>
            <a:endParaRPr lang="tr-TR"/>
          </a:p>
        </p:txBody>
      </p:sp>
    </p:spTree>
    <p:extLst>
      <p:ext uri="{BB962C8B-B14F-4D97-AF65-F5344CB8AC3E}">
        <p14:creationId xmlns:p14="http://schemas.microsoft.com/office/powerpoint/2010/main" val="345164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24</a:t>
            </a:fld>
            <a:endParaRPr lang="tr-TR"/>
          </a:p>
        </p:txBody>
      </p:sp>
    </p:spTree>
    <p:extLst>
      <p:ext uri="{BB962C8B-B14F-4D97-AF65-F5344CB8AC3E}">
        <p14:creationId xmlns:p14="http://schemas.microsoft.com/office/powerpoint/2010/main" val="1960126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25</a:t>
            </a:fld>
            <a:endParaRPr lang="tr-TR"/>
          </a:p>
        </p:txBody>
      </p:sp>
    </p:spTree>
    <p:extLst>
      <p:ext uri="{BB962C8B-B14F-4D97-AF65-F5344CB8AC3E}">
        <p14:creationId xmlns:p14="http://schemas.microsoft.com/office/powerpoint/2010/main" val="4043175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26</a:t>
            </a:fld>
            <a:endParaRPr lang="tr-TR"/>
          </a:p>
        </p:txBody>
      </p:sp>
    </p:spTree>
    <p:extLst>
      <p:ext uri="{BB962C8B-B14F-4D97-AF65-F5344CB8AC3E}">
        <p14:creationId xmlns:p14="http://schemas.microsoft.com/office/powerpoint/2010/main" val="1342631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27</a:t>
            </a:fld>
            <a:endParaRPr lang="tr-TR"/>
          </a:p>
        </p:txBody>
      </p:sp>
    </p:spTree>
    <p:extLst>
      <p:ext uri="{BB962C8B-B14F-4D97-AF65-F5344CB8AC3E}">
        <p14:creationId xmlns:p14="http://schemas.microsoft.com/office/powerpoint/2010/main" val="4044036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28</a:t>
            </a:fld>
            <a:endParaRPr lang="tr-TR"/>
          </a:p>
        </p:txBody>
      </p:sp>
    </p:spTree>
    <p:extLst>
      <p:ext uri="{BB962C8B-B14F-4D97-AF65-F5344CB8AC3E}">
        <p14:creationId xmlns:p14="http://schemas.microsoft.com/office/powerpoint/2010/main" val="2140306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29</a:t>
            </a:fld>
            <a:endParaRPr lang="tr-TR"/>
          </a:p>
        </p:txBody>
      </p:sp>
    </p:spTree>
    <p:extLst>
      <p:ext uri="{BB962C8B-B14F-4D97-AF65-F5344CB8AC3E}">
        <p14:creationId xmlns:p14="http://schemas.microsoft.com/office/powerpoint/2010/main" val="248393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a:t>
            </a:fld>
            <a:endParaRPr lang="tr-TR"/>
          </a:p>
        </p:txBody>
      </p:sp>
    </p:spTree>
    <p:extLst>
      <p:ext uri="{BB962C8B-B14F-4D97-AF65-F5344CB8AC3E}">
        <p14:creationId xmlns:p14="http://schemas.microsoft.com/office/powerpoint/2010/main" val="3799141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30</a:t>
            </a:fld>
            <a:endParaRPr lang="tr-TR"/>
          </a:p>
        </p:txBody>
      </p:sp>
    </p:spTree>
    <p:extLst>
      <p:ext uri="{BB962C8B-B14F-4D97-AF65-F5344CB8AC3E}">
        <p14:creationId xmlns:p14="http://schemas.microsoft.com/office/powerpoint/2010/main" val="243010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31</a:t>
            </a:fld>
            <a:endParaRPr lang="tr-TR"/>
          </a:p>
        </p:txBody>
      </p:sp>
    </p:spTree>
    <p:extLst>
      <p:ext uri="{BB962C8B-B14F-4D97-AF65-F5344CB8AC3E}">
        <p14:creationId xmlns:p14="http://schemas.microsoft.com/office/powerpoint/2010/main" val="12613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4</a:t>
            </a:fld>
            <a:endParaRPr lang="tr-TR"/>
          </a:p>
        </p:txBody>
      </p:sp>
    </p:spTree>
    <p:extLst>
      <p:ext uri="{BB962C8B-B14F-4D97-AF65-F5344CB8AC3E}">
        <p14:creationId xmlns:p14="http://schemas.microsoft.com/office/powerpoint/2010/main" val="206337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5</a:t>
            </a:fld>
            <a:endParaRPr lang="tr-TR"/>
          </a:p>
        </p:txBody>
      </p:sp>
    </p:spTree>
    <p:extLst>
      <p:ext uri="{BB962C8B-B14F-4D97-AF65-F5344CB8AC3E}">
        <p14:creationId xmlns:p14="http://schemas.microsoft.com/office/powerpoint/2010/main" val="386103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6</a:t>
            </a:fld>
            <a:endParaRPr lang="tr-TR"/>
          </a:p>
        </p:txBody>
      </p:sp>
    </p:spTree>
    <p:extLst>
      <p:ext uri="{BB962C8B-B14F-4D97-AF65-F5344CB8AC3E}">
        <p14:creationId xmlns:p14="http://schemas.microsoft.com/office/powerpoint/2010/main" val="500684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7</a:t>
            </a:fld>
            <a:endParaRPr lang="tr-TR"/>
          </a:p>
        </p:txBody>
      </p:sp>
    </p:spTree>
    <p:extLst>
      <p:ext uri="{BB962C8B-B14F-4D97-AF65-F5344CB8AC3E}">
        <p14:creationId xmlns:p14="http://schemas.microsoft.com/office/powerpoint/2010/main" val="96335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8</a:t>
            </a:fld>
            <a:endParaRPr lang="tr-TR"/>
          </a:p>
        </p:txBody>
      </p:sp>
    </p:spTree>
    <p:extLst>
      <p:ext uri="{BB962C8B-B14F-4D97-AF65-F5344CB8AC3E}">
        <p14:creationId xmlns:p14="http://schemas.microsoft.com/office/powerpoint/2010/main" val="96890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783866D3-4BBB-4B1D-B035-DC02304E8FBD}" type="slidenum">
              <a:rPr lang="tr-TR" smtClean="0"/>
              <a:t>9</a:t>
            </a:fld>
            <a:endParaRPr lang="tr-TR"/>
          </a:p>
        </p:txBody>
      </p:sp>
    </p:spTree>
    <p:extLst>
      <p:ext uri="{BB962C8B-B14F-4D97-AF65-F5344CB8AC3E}">
        <p14:creationId xmlns:p14="http://schemas.microsoft.com/office/powerpoint/2010/main" val="393749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C200077A-6DD9-443A-96A4-9E96D21D2C48}" type="datetime1">
              <a:rPr lang="tr-TR" smtClean="0"/>
              <a:t>10.10.2013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2155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23B0514-1A56-49D1-87A7-E3B2038F67A3}" type="datetime1">
              <a:rPr lang="tr-TR" smtClean="0"/>
              <a:t>10.10.2013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2777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F064892-3D3B-4811-8C84-1354A53E98F2}" type="datetime1">
              <a:rPr lang="tr-TR" smtClean="0"/>
              <a:t>10.10.2013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280379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DAFCDCD-3BB7-4B04-9EAD-F672C831C4E5}" type="datetime1">
              <a:rPr lang="tr-TR" smtClean="0"/>
              <a:t>10.10.2013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05374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E7B5BB6-6981-4A44-A862-934A792D3CEE}" type="datetime1">
              <a:rPr lang="tr-TR" smtClean="0"/>
              <a:t>10.10.2013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7946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B2DBD475-6517-409E-A8F4-7BD21D23894F}" type="datetime1">
              <a:rPr lang="tr-TR" smtClean="0"/>
              <a:t>10.10.2013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6680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565B61B-FEB9-4D28-B2DD-9EF00F4F06D5}" type="datetime1">
              <a:rPr lang="tr-TR" smtClean="0"/>
              <a:t>10.10.2013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50906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8A94150-4FB7-48FE-99DE-EF1E10061FCC}" type="datetime1">
              <a:rPr lang="tr-TR" smtClean="0"/>
              <a:t>10.10.2013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9771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14DA456-58AC-4C8C-8BC2-5AF31A64A2FC}" type="datetime1">
              <a:rPr lang="tr-TR" smtClean="0"/>
              <a:t>10.10.2013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14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338478EA-2BCE-4C63-8440-EE68D16F7BAB}" type="datetime1">
              <a:rPr lang="tr-TR" smtClean="0"/>
              <a:t>10.10.2013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72067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A58D1DC-212B-4BCB-A42A-466536D07B85}" type="datetime1">
              <a:rPr lang="tr-TR" smtClean="0"/>
              <a:t>10.10.2013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28B86D9-C551-4E6F-90AE-8B774BD3CE15}" type="slidenum">
              <a:rPr lang="tr-TR" smtClean="0"/>
              <a:t>‹#›</a:t>
            </a:fld>
            <a:endParaRPr lang="tr-TR"/>
          </a:p>
        </p:txBody>
      </p:sp>
    </p:spTree>
    <p:extLst>
      <p:ext uri="{BB962C8B-B14F-4D97-AF65-F5344CB8AC3E}">
        <p14:creationId xmlns:p14="http://schemas.microsoft.com/office/powerpoint/2010/main" val="34404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E58DB-922C-4407-9C46-629DF79EFC55}" type="datetime1">
              <a:rPr lang="tr-TR" smtClean="0"/>
              <a:t>10.10.2013</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8B86D9-C551-4E6F-90AE-8B774BD3CE15}" type="slidenum">
              <a:rPr lang="tr-TR" smtClean="0"/>
              <a:t>‹#›</a:t>
            </a:fld>
            <a:endParaRPr lang="tr-TR"/>
          </a:p>
        </p:txBody>
      </p:sp>
    </p:spTree>
    <p:extLst>
      <p:ext uri="{BB962C8B-B14F-4D97-AF65-F5344CB8AC3E}">
        <p14:creationId xmlns:p14="http://schemas.microsoft.com/office/powerpoint/2010/main" val="72796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8800" y="44624"/>
            <a:ext cx="3435200" cy="232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3"/>
          <p:cNvCxnSpPr/>
          <p:nvPr/>
        </p:nvCxnSpPr>
        <p:spPr>
          <a:xfrm>
            <a:off x="0" y="2362200"/>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2" y="535170"/>
            <a:ext cx="5170960" cy="1769715"/>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Dr. Ahmet KÜÇÜKER</a:t>
            </a:r>
          </a:p>
          <a:p>
            <a:pPr defTabSz="914400" rtl="1">
              <a:buNone/>
            </a:pPr>
            <a:endParaRPr lang="tr-TR" sz="1600" dirty="0" smtClean="0">
              <a:solidFill>
                <a:schemeClr val="bg1">
                  <a:lumMod val="50000"/>
                </a:schemeClr>
              </a:solidFill>
              <a:latin typeface="Segoe UI"/>
              <a:cs typeface="Segoe UI"/>
            </a:endParaRPr>
          </a:p>
          <a:p>
            <a:pPr defTabSz="914400" rtl="1">
              <a:buNone/>
            </a:pPr>
            <a:r>
              <a:rPr lang="tr-TR" sz="1600" b="0" i="0" dirty="0" smtClean="0">
                <a:solidFill>
                  <a:schemeClr val="bg1">
                    <a:lumMod val="50000"/>
                  </a:schemeClr>
                </a:solidFill>
                <a:latin typeface="Segoe UI"/>
                <a:cs typeface="Segoe UI"/>
              </a:rPr>
              <a:t>Sakarya Üniversitesi</a:t>
            </a:r>
          </a:p>
          <a:p>
            <a:pPr defTabSz="914400" rtl="1">
              <a:buNone/>
            </a:pPr>
            <a:r>
              <a:rPr lang="tr-TR" sz="1600" dirty="0" smtClean="0">
                <a:solidFill>
                  <a:schemeClr val="bg1">
                    <a:lumMod val="50000"/>
                  </a:schemeClr>
                </a:solidFill>
                <a:latin typeface="Segoe UI"/>
                <a:cs typeface="Segoe UI"/>
              </a:rPr>
              <a:t>Mühendislik Fakültesi</a:t>
            </a:r>
          </a:p>
          <a:p>
            <a:pPr defTabSz="914400" rtl="1">
              <a:buNone/>
            </a:pPr>
            <a:r>
              <a:rPr lang="tr-TR" sz="1600" b="0" i="0" dirty="0" smtClean="0">
                <a:solidFill>
                  <a:schemeClr val="bg1">
                    <a:lumMod val="50000"/>
                  </a:schemeClr>
                </a:solidFill>
                <a:latin typeface="Segoe UI"/>
                <a:cs typeface="Segoe UI"/>
              </a:rPr>
              <a:t>Elektrik Elektronik Mühendisliği Bölümü </a:t>
            </a:r>
          </a:p>
          <a:p>
            <a:pPr defTabSz="914400" rtl="1">
              <a:buNone/>
            </a:pPr>
            <a:r>
              <a:rPr lang="tr-TR" sz="1600" dirty="0" smtClean="0">
                <a:solidFill>
                  <a:schemeClr val="bg1">
                    <a:lumMod val="50000"/>
                  </a:schemeClr>
                </a:solidFill>
                <a:latin typeface="Segoe UI"/>
                <a:cs typeface="Segoe UI"/>
              </a:rPr>
              <a:t>M6/6318</a:t>
            </a:r>
            <a:endParaRPr lang="tr-TR" b="0" i="0" dirty="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2" name="Dikdörtgen 11"/>
          <p:cNvSpPr/>
          <p:nvPr/>
        </p:nvSpPr>
        <p:spPr>
          <a:xfrm>
            <a:off x="229282" y="2636912"/>
            <a:ext cx="4283181" cy="2062103"/>
          </a:xfrm>
          <a:prstGeom prst="rect">
            <a:avLst/>
          </a:prstGeom>
        </p:spPr>
        <p:txBody>
          <a:bodyPr wrap="square">
            <a:spAutoFit/>
          </a:bodyPr>
          <a:lstStyle/>
          <a:p>
            <a:pPr marL="285750" indent="-285750">
              <a:buFont typeface="Arial" pitchFamily="34" charset="0"/>
              <a:buChar char="•"/>
            </a:pPr>
            <a:r>
              <a:rPr lang="tr-TR" sz="1600" dirty="0" smtClean="0"/>
              <a:t>Bölümün tanıtılması	</a:t>
            </a:r>
          </a:p>
          <a:p>
            <a:pPr marL="285750" indent="-285750">
              <a:buFont typeface="Arial" pitchFamily="34" charset="0"/>
              <a:buChar char="•"/>
            </a:pPr>
            <a:r>
              <a:rPr lang="tr-TR" sz="1600" dirty="0" smtClean="0"/>
              <a:t>Elektrik </a:t>
            </a:r>
            <a:r>
              <a:rPr lang="tr-TR" sz="1600" dirty="0"/>
              <a:t>Elektronik Mühendisliğinin </a:t>
            </a:r>
            <a:r>
              <a:rPr lang="tr-TR" sz="1600" dirty="0" smtClean="0"/>
              <a:t>tanıtılması</a:t>
            </a:r>
            <a:endParaRPr lang="tr-TR" sz="1600" dirty="0"/>
          </a:p>
          <a:p>
            <a:pPr marL="285750" indent="-285750">
              <a:buFont typeface="Arial" pitchFamily="34" charset="0"/>
              <a:buChar char="•"/>
            </a:pPr>
            <a:r>
              <a:rPr lang="tr-TR" sz="1600" dirty="0"/>
              <a:t>Mühendislik Etiği	</a:t>
            </a:r>
          </a:p>
          <a:p>
            <a:pPr marL="285750" indent="-285750">
              <a:buFont typeface="Arial" pitchFamily="34" charset="0"/>
              <a:buChar char="•"/>
            </a:pPr>
            <a:r>
              <a:rPr lang="tr-TR" sz="1600" dirty="0" smtClean="0"/>
              <a:t>Birim </a:t>
            </a:r>
            <a:r>
              <a:rPr lang="tr-TR" sz="1600" dirty="0"/>
              <a:t>Sistemleri	</a:t>
            </a:r>
          </a:p>
          <a:p>
            <a:pPr marL="285750" indent="-285750">
              <a:buFont typeface="Arial" pitchFamily="34" charset="0"/>
              <a:buChar char="•"/>
            </a:pPr>
            <a:r>
              <a:rPr lang="tr-TR" sz="1600" dirty="0"/>
              <a:t>Doğru ve Alternatif Akım	</a:t>
            </a:r>
          </a:p>
          <a:p>
            <a:pPr marL="285750" indent="-285750">
              <a:buFont typeface="Arial" pitchFamily="34" charset="0"/>
              <a:buChar char="•"/>
            </a:pPr>
            <a:r>
              <a:rPr lang="tr-TR" sz="1600" dirty="0"/>
              <a:t>Direnç, Kondansatör, Bobin	</a:t>
            </a:r>
          </a:p>
          <a:p>
            <a:pPr marL="285750" indent="-285750">
              <a:buFont typeface="Arial" pitchFamily="34" charset="0"/>
              <a:buChar char="•"/>
            </a:pPr>
            <a:r>
              <a:rPr lang="tr-TR" sz="1600" dirty="0"/>
              <a:t>Gerilim ve Akım Kaynakları	</a:t>
            </a:r>
          </a:p>
          <a:p>
            <a:pPr marL="285750" indent="-285750">
              <a:buFont typeface="Arial" pitchFamily="34" charset="0"/>
              <a:buChar char="•"/>
            </a:pPr>
            <a:r>
              <a:rPr lang="tr-TR" sz="1600" dirty="0" err="1"/>
              <a:t>Ohm</a:t>
            </a:r>
            <a:r>
              <a:rPr lang="tr-TR" sz="1600" dirty="0"/>
              <a:t> Kanunu, </a:t>
            </a:r>
            <a:r>
              <a:rPr lang="tr-TR" sz="1600" dirty="0" err="1"/>
              <a:t>Kirchoff</a:t>
            </a:r>
            <a:r>
              <a:rPr lang="tr-TR" sz="1600" dirty="0"/>
              <a:t> Yasaları	</a:t>
            </a:r>
          </a:p>
        </p:txBody>
      </p:sp>
      <p:sp>
        <p:nvSpPr>
          <p:cNvPr id="14" name="Dikdörtgen 13"/>
          <p:cNvSpPr/>
          <p:nvPr/>
        </p:nvSpPr>
        <p:spPr>
          <a:xfrm>
            <a:off x="4663817" y="2683024"/>
            <a:ext cx="4283181" cy="1354217"/>
          </a:xfrm>
          <a:prstGeom prst="rect">
            <a:avLst/>
          </a:prstGeom>
        </p:spPr>
        <p:txBody>
          <a:bodyPr wrap="square">
            <a:spAutoFit/>
          </a:bodyPr>
          <a:lstStyle/>
          <a:p>
            <a:pPr marL="285750" indent="-285750">
              <a:buFont typeface="Arial" pitchFamily="34" charset="0"/>
              <a:buChar char="•"/>
            </a:pPr>
            <a:r>
              <a:rPr lang="tr-TR" sz="1600" dirty="0"/>
              <a:t>Devre Kavramı, Seri Devreler, Paralel ve Karmaşık Devreler	</a:t>
            </a:r>
          </a:p>
          <a:p>
            <a:pPr marL="285750" indent="-285750">
              <a:buFont typeface="Arial" pitchFamily="34" charset="0"/>
              <a:buChar char="•"/>
            </a:pPr>
            <a:r>
              <a:rPr lang="tr-TR" sz="1600" dirty="0"/>
              <a:t>Yarıiletken Teknolojisi	</a:t>
            </a:r>
          </a:p>
          <a:p>
            <a:pPr marL="285750" indent="-285750">
              <a:buFont typeface="Arial" pitchFamily="34" charset="0"/>
              <a:buChar char="•"/>
            </a:pPr>
            <a:r>
              <a:rPr lang="tr-TR" sz="1600" dirty="0"/>
              <a:t>Genel İş Sağlığı ve İş Güvenliği	</a:t>
            </a:r>
          </a:p>
          <a:p>
            <a:pPr marL="285750" indent="-285750">
              <a:buFont typeface="Arial" pitchFamily="34" charset="0"/>
              <a:buChar char="•"/>
            </a:pPr>
            <a:r>
              <a:rPr lang="tr-TR" sz="1600" dirty="0"/>
              <a:t>Elektrikli Çalışmalarda İş Sağlığı ve İş Güvenliği</a:t>
            </a:r>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a:t>
            </a:fld>
            <a:endParaRPr lang="tr-TR" dirty="0"/>
          </a:p>
        </p:txBody>
      </p:sp>
    </p:spTree>
    <p:extLst>
      <p:ext uri="{BB962C8B-B14F-4D97-AF65-F5344CB8AC3E}">
        <p14:creationId xmlns:p14="http://schemas.microsoft.com/office/powerpoint/2010/main" val="47577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VE AHLAKIN YA</a:t>
            </a:r>
            <a:r>
              <a:rPr lang="tr-TR" sz="1600" dirty="0" smtClean="0">
                <a:solidFill>
                  <a:srgbClr val="221E1F"/>
                </a:solidFill>
                <a:latin typeface="+mj-lt"/>
              </a:rPr>
              <a:t>Ş</a:t>
            </a:r>
            <a:r>
              <a:rPr lang="tr-TR" sz="1600" b="1" dirty="0" smtClean="0">
                <a:solidFill>
                  <a:srgbClr val="221E1F"/>
                </a:solidFill>
                <a:latin typeface="+mj-lt"/>
              </a:rPr>
              <a:t>AMDAKİ YERİ</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10</a:t>
            </a:fld>
            <a:endParaRPr lang="tr-TR" dirty="0"/>
          </a:p>
        </p:txBody>
      </p:sp>
      <p:sp>
        <p:nvSpPr>
          <p:cNvPr id="2" name="Dikdörtgen 1"/>
          <p:cNvSpPr/>
          <p:nvPr/>
        </p:nvSpPr>
        <p:spPr>
          <a:xfrm>
            <a:off x="229281" y="1519917"/>
            <a:ext cx="8685348" cy="4524315"/>
          </a:xfrm>
          <a:prstGeom prst="rect">
            <a:avLst/>
          </a:prstGeom>
        </p:spPr>
        <p:txBody>
          <a:bodyPr wrap="square">
            <a:spAutoFit/>
          </a:bodyPr>
          <a:lstStyle/>
          <a:p>
            <a:pPr algn="just"/>
            <a:r>
              <a:rPr lang="tr-TR" dirty="0" smtClean="0">
                <a:solidFill>
                  <a:srgbClr val="221E1F"/>
                </a:solidFill>
              </a:rPr>
              <a:t>Etiğin </a:t>
            </a:r>
            <a:r>
              <a:rPr lang="tr-TR" dirty="0">
                <a:solidFill>
                  <a:srgbClr val="221E1F"/>
                </a:solidFill>
              </a:rPr>
              <a:t>önemini vurgulamak isteyen filozoflar hep yasamda </a:t>
            </a:r>
            <a:r>
              <a:rPr lang="tr-TR" dirty="0" smtClean="0">
                <a:solidFill>
                  <a:srgbClr val="221E1F"/>
                </a:solidFill>
              </a:rPr>
              <a:t>karşılaşılan </a:t>
            </a:r>
            <a:r>
              <a:rPr lang="tr-TR" dirty="0">
                <a:solidFill>
                  <a:srgbClr val="221E1F"/>
                </a:solidFill>
              </a:rPr>
              <a:t>sorunlara </a:t>
            </a:r>
            <a:r>
              <a:rPr lang="tr-TR" dirty="0" smtClean="0">
                <a:solidFill>
                  <a:srgbClr val="221E1F"/>
                </a:solidFill>
              </a:rPr>
              <a:t>felsefi açıdan </a:t>
            </a:r>
            <a:r>
              <a:rPr lang="tr-TR" dirty="0">
                <a:solidFill>
                  <a:srgbClr val="221E1F"/>
                </a:solidFill>
              </a:rPr>
              <a:t>bakarak </a:t>
            </a:r>
            <a:r>
              <a:rPr lang="tr-TR" dirty="0" smtClean="0">
                <a:solidFill>
                  <a:srgbClr val="221E1F"/>
                </a:solidFill>
              </a:rPr>
              <a:t>değerlendirmeler yapmışlardır. </a:t>
            </a:r>
            <a:r>
              <a:rPr lang="tr-TR" dirty="0">
                <a:solidFill>
                  <a:srgbClr val="221E1F"/>
                </a:solidFill>
              </a:rPr>
              <a:t>Oysa toplumsal yasamda etik soru ve </a:t>
            </a:r>
            <a:r>
              <a:rPr lang="tr-TR" dirty="0" smtClean="0">
                <a:solidFill>
                  <a:srgbClr val="221E1F"/>
                </a:solidFill>
              </a:rPr>
              <a:t>sorunlar, kapsayıcı </a:t>
            </a:r>
            <a:r>
              <a:rPr lang="tr-TR" dirty="0">
                <a:solidFill>
                  <a:srgbClr val="221E1F"/>
                </a:solidFill>
              </a:rPr>
              <a:t>olarak, eylem diye adlandırılan, </a:t>
            </a:r>
            <a:r>
              <a:rPr lang="tr-TR" dirty="0" smtClean="0">
                <a:solidFill>
                  <a:srgbClr val="221E1F"/>
                </a:solidFill>
              </a:rPr>
              <a:t>insanın </a:t>
            </a:r>
            <a:r>
              <a:rPr lang="tr-TR" dirty="0">
                <a:solidFill>
                  <a:srgbClr val="221E1F"/>
                </a:solidFill>
              </a:rPr>
              <a:t>bilinçli ve amaçlı olarak ortaya </a:t>
            </a:r>
            <a:r>
              <a:rPr lang="tr-TR" dirty="0" smtClean="0">
                <a:solidFill>
                  <a:srgbClr val="221E1F"/>
                </a:solidFill>
              </a:rPr>
              <a:t>koyduğu tüm düşünsel-edimsel </a:t>
            </a:r>
            <a:r>
              <a:rPr lang="tr-TR" dirty="0">
                <a:solidFill>
                  <a:srgbClr val="221E1F"/>
                </a:solidFill>
              </a:rPr>
              <a:t>yapıp-etme ve karar süreçlerinde her gün yüz yüze </a:t>
            </a:r>
            <a:r>
              <a:rPr lang="tr-TR" dirty="0" smtClean="0">
                <a:solidFill>
                  <a:srgbClr val="221E1F"/>
                </a:solidFill>
              </a:rPr>
              <a:t>geldiği, kimsenin kaçınamayacağı, dışında kalamayacağı </a:t>
            </a:r>
            <a:r>
              <a:rPr lang="tr-TR" dirty="0">
                <a:solidFill>
                  <a:srgbClr val="221E1F"/>
                </a:solidFill>
              </a:rPr>
              <a:t>toplumsal boyutlu sorunlardır</a:t>
            </a:r>
            <a:r>
              <a:rPr lang="tr-TR" dirty="0" smtClean="0">
                <a:solidFill>
                  <a:srgbClr val="221E1F"/>
                </a:solidFill>
              </a:rPr>
              <a:t>.</a:t>
            </a:r>
          </a:p>
          <a:p>
            <a:pPr algn="just"/>
            <a:endParaRPr lang="tr-TR" dirty="0">
              <a:solidFill>
                <a:srgbClr val="221E1F"/>
              </a:solidFill>
            </a:endParaRPr>
          </a:p>
          <a:p>
            <a:r>
              <a:rPr lang="tr-TR" dirty="0"/>
              <a:t>Tüten </a:t>
            </a:r>
            <a:r>
              <a:rPr lang="tr-TR" dirty="0" err="1"/>
              <a:t>Ang</a:t>
            </a:r>
            <a:r>
              <a:rPr lang="tr-TR" dirty="0"/>
              <a:t> bu </a:t>
            </a:r>
            <a:r>
              <a:rPr lang="tr-TR" dirty="0" smtClean="0"/>
              <a:t>gerçeği, </a:t>
            </a:r>
            <a:r>
              <a:rPr lang="tr-TR" dirty="0"/>
              <a:t>“etik, insan </a:t>
            </a:r>
            <a:r>
              <a:rPr lang="tr-TR" dirty="0" smtClean="0"/>
              <a:t>ilişkilerinde, </a:t>
            </a:r>
            <a:r>
              <a:rPr lang="tr-TR" dirty="0"/>
              <a:t>toplumsal, kültürel, siyasi, ekonomik, hukuki,</a:t>
            </a:r>
          </a:p>
          <a:p>
            <a:pPr algn="just"/>
            <a:r>
              <a:rPr lang="tr-TR" dirty="0"/>
              <a:t>bilimsel, teknolojik vb. tüm alanlarda insanın tutum, </a:t>
            </a:r>
            <a:r>
              <a:rPr lang="tr-TR" dirty="0" smtClean="0"/>
              <a:t>davranış, </a:t>
            </a:r>
            <a:r>
              <a:rPr lang="tr-TR" dirty="0"/>
              <a:t>eylem ve </a:t>
            </a:r>
            <a:r>
              <a:rPr lang="tr-TR" dirty="0" smtClean="0"/>
              <a:t>kararlarında belirleyici </a:t>
            </a:r>
            <a:r>
              <a:rPr lang="tr-TR" dirty="0"/>
              <a:t>olan, hiç kimsenin </a:t>
            </a:r>
            <a:r>
              <a:rPr lang="tr-TR" dirty="0" smtClean="0"/>
              <a:t>dışında kalamayacağı, kaçınamayacağı </a:t>
            </a:r>
            <a:r>
              <a:rPr lang="tr-TR" dirty="0"/>
              <a:t>ilke ve </a:t>
            </a:r>
            <a:r>
              <a:rPr lang="tr-TR" dirty="0" smtClean="0"/>
              <a:t>değerler bütünü olarak </a:t>
            </a:r>
            <a:r>
              <a:rPr lang="tr-TR" dirty="0"/>
              <a:t>yasamın ta içinde yer almaktadır” diye tanımlamaktadır</a:t>
            </a:r>
            <a:r>
              <a:rPr lang="tr-TR" dirty="0" smtClean="0"/>
              <a:t>.</a:t>
            </a:r>
          </a:p>
          <a:p>
            <a:pPr algn="just"/>
            <a:endParaRPr lang="tr-TR" dirty="0"/>
          </a:p>
          <a:p>
            <a:pPr algn="just"/>
            <a:r>
              <a:rPr lang="tr-TR" dirty="0"/>
              <a:t>Felsefeci Ray </a:t>
            </a:r>
            <a:r>
              <a:rPr lang="tr-TR" dirty="0" err="1"/>
              <a:t>Billington</a:t>
            </a:r>
            <a:r>
              <a:rPr lang="tr-TR" dirty="0"/>
              <a:t> da </a:t>
            </a:r>
            <a:r>
              <a:rPr lang="tr-TR" dirty="0" smtClean="0"/>
              <a:t>etiğin </a:t>
            </a:r>
            <a:r>
              <a:rPr lang="tr-TR" dirty="0"/>
              <a:t>yasamla </a:t>
            </a:r>
            <a:r>
              <a:rPr lang="tr-TR" dirty="0" smtClean="0"/>
              <a:t>doğrudan bağını </a:t>
            </a:r>
            <a:r>
              <a:rPr lang="tr-TR" dirty="0"/>
              <a:t>söyle; dile getirmektedir; “Bir </a:t>
            </a:r>
            <a:r>
              <a:rPr lang="tr-TR" dirty="0" smtClean="0"/>
              <a:t>kişi</a:t>
            </a:r>
            <a:endParaRPr lang="tr-TR" dirty="0"/>
          </a:p>
          <a:p>
            <a:pPr algn="just"/>
            <a:r>
              <a:rPr lang="tr-TR" dirty="0"/>
              <a:t>okuma yazma ya da hesap yapma bilmeden, tarihten bir nebze anlamadan, hele </a:t>
            </a:r>
            <a:r>
              <a:rPr lang="tr-TR" dirty="0" smtClean="0"/>
              <a:t>coğrafyadan habersiz </a:t>
            </a:r>
            <a:r>
              <a:rPr lang="tr-TR" dirty="0"/>
              <a:t>bir yasam sürebilir. Bu meselelerin hepsinden ve daha pek çok meseleden </a:t>
            </a:r>
            <a:r>
              <a:rPr lang="tr-TR" dirty="0" smtClean="0"/>
              <a:t>kaçabilir ama </a:t>
            </a:r>
            <a:r>
              <a:rPr lang="tr-TR" dirty="0"/>
              <a:t>kimse, bu </a:t>
            </a:r>
            <a:r>
              <a:rPr lang="tr-TR" dirty="0" smtClean="0"/>
              <a:t>sözcüğün </a:t>
            </a:r>
            <a:r>
              <a:rPr lang="tr-TR" dirty="0"/>
              <a:t>anlamını bilmese bile </a:t>
            </a:r>
            <a:r>
              <a:rPr lang="tr-TR" dirty="0" smtClean="0"/>
              <a:t>hayatını </a:t>
            </a:r>
            <a:r>
              <a:rPr lang="tr-TR" dirty="0"/>
              <a:t>etiksiz sürdüremez. Bilinçli ya </a:t>
            </a:r>
            <a:r>
              <a:rPr lang="tr-TR" dirty="0" smtClean="0"/>
              <a:t>da bilinçsiz</a:t>
            </a:r>
            <a:r>
              <a:rPr lang="tr-TR" dirty="0"/>
              <a:t>, hepimiz her gün ahlaki kararlar alırız”.</a:t>
            </a:r>
          </a:p>
        </p:txBody>
      </p:sp>
    </p:spTree>
    <p:extLst>
      <p:ext uri="{BB962C8B-B14F-4D97-AF65-F5344CB8AC3E}">
        <p14:creationId xmlns:p14="http://schemas.microsoft.com/office/powerpoint/2010/main" val="170252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VE AHLAKIN YA</a:t>
            </a:r>
            <a:r>
              <a:rPr lang="tr-TR" sz="1600" dirty="0" smtClean="0">
                <a:solidFill>
                  <a:srgbClr val="221E1F"/>
                </a:solidFill>
                <a:latin typeface="+mj-lt"/>
              </a:rPr>
              <a:t>Ş</a:t>
            </a:r>
            <a:r>
              <a:rPr lang="tr-TR" sz="1600" b="1" dirty="0" smtClean="0">
                <a:solidFill>
                  <a:srgbClr val="221E1F"/>
                </a:solidFill>
                <a:latin typeface="+mj-lt"/>
              </a:rPr>
              <a:t>AMDAKİ YERİ</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11</a:t>
            </a:fld>
            <a:endParaRPr lang="tr-TR" dirty="0"/>
          </a:p>
        </p:txBody>
      </p:sp>
      <p:sp>
        <p:nvSpPr>
          <p:cNvPr id="2" name="Dikdörtgen 1"/>
          <p:cNvSpPr/>
          <p:nvPr/>
        </p:nvSpPr>
        <p:spPr>
          <a:xfrm>
            <a:off x="229281" y="1519917"/>
            <a:ext cx="8685348" cy="2031325"/>
          </a:xfrm>
          <a:prstGeom prst="rect">
            <a:avLst/>
          </a:prstGeom>
        </p:spPr>
        <p:txBody>
          <a:bodyPr wrap="square">
            <a:spAutoFit/>
          </a:bodyPr>
          <a:lstStyle/>
          <a:p>
            <a:pPr algn="just"/>
            <a:r>
              <a:rPr lang="tr-TR" dirty="0">
                <a:solidFill>
                  <a:srgbClr val="221E1F"/>
                </a:solidFill>
              </a:rPr>
              <a:t>Bu konuda, mühendis ve felsefeci olan Ahmet </a:t>
            </a:r>
            <a:r>
              <a:rPr lang="tr-TR" dirty="0" smtClean="0">
                <a:solidFill>
                  <a:srgbClr val="221E1F"/>
                </a:solidFill>
              </a:rPr>
              <a:t>İnam</a:t>
            </a:r>
            <a:r>
              <a:rPr lang="tr-TR" dirty="0">
                <a:solidFill>
                  <a:srgbClr val="221E1F"/>
                </a:solidFill>
              </a:rPr>
              <a:t>: “Ahlak, bir arada yasamayı </a:t>
            </a:r>
            <a:r>
              <a:rPr lang="tr-TR" dirty="0" smtClean="0">
                <a:solidFill>
                  <a:srgbClr val="221E1F"/>
                </a:solidFill>
              </a:rPr>
              <a:t>başarmaya</a:t>
            </a:r>
            <a:endParaRPr lang="tr-TR" dirty="0">
              <a:solidFill>
                <a:srgbClr val="221E1F"/>
              </a:solidFill>
            </a:endParaRPr>
          </a:p>
          <a:p>
            <a:pPr algn="just"/>
            <a:r>
              <a:rPr lang="tr-TR" dirty="0" smtClean="0">
                <a:solidFill>
                  <a:srgbClr val="221E1F"/>
                </a:solidFill>
              </a:rPr>
              <a:t>çalışan </a:t>
            </a:r>
            <a:r>
              <a:rPr lang="tr-TR" dirty="0">
                <a:solidFill>
                  <a:srgbClr val="221E1F"/>
                </a:solidFill>
              </a:rPr>
              <a:t>insanların yalnızca siyasal, hukuksal, </a:t>
            </a:r>
            <a:r>
              <a:rPr lang="tr-TR" dirty="0" smtClean="0">
                <a:solidFill>
                  <a:srgbClr val="221E1F"/>
                </a:solidFill>
              </a:rPr>
              <a:t>toplum bilimsel, </a:t>
            </a:r>
            <a:r>
              <a:rPr lang="tr-TR" dirty="0">
                <a:solidFill>
                  <a:srgbClr val="221E1F"/>
                </a:solidFill>
              </a:rPr>
              <a:t>ruhbilimsel </a:t>
            </a:r>
            <a:r>
              <a:rPr lang="tr-TR" dirty="0" smtClean="0">
                <a:solidFill>
                  <a:srgbClr val="221E1F"/>
                </a:solidFill>
              </a:rPr>
              <a:t>bakışlarla sorunlarını </a:t>
            </a:r>
            <a:r>
              <a:rPr lang="tr-TR" dirty="0">
                <a:solidFill>
                  <a:srgbClr val="221E1F"/>
                </a:solidFill>
              </a:rPr>
              <a:t>çözemeyeceklerini bir gün anladıklarında, üzerinde daha önemle </a:t>
            </a:r>
            <a:r>
              <a:rPr lang="tr-TR" dirty="0" smtClean="0">
                <a:solidFill>
                  <a:srgbClr val="221E1F"/>
                </a:solidFill>
              </a:rPr>
              <a:t>düşünecekleri bir alan </a:t>
            </a:r>
            <a:r>
              <a:rPr lang="tr-TR" dirty="0">
                <a:solidFill>
                  <a:srgbClr val="221E1F"/>
                </a:solidFill>
              </a:rPr>
              <a:t>olacaktır.” demektedir.</a:t>
            </a:r>
          </a:p>
          <a:p>
            <a:pPr algn="just"/>
            <a:endParaRPr lang="tr-TR" dirty="0" smtClean="0">
              <a:solidFill>
                <a:srgbClr val="221E1F"/>
              </a:solidFill>
            </a:endParaRPr>
          </a:p>
          <a:p>
            <a:pPr algn="just"/>
            <a:r>
              <a:rPr lang="tr-TR" dirty="0" smtClean="0">
                <a:solidFill>
                  <a:srgbClr val="221E1F"/>
                </a:solidFill>
              </a:rPr>
              <a:t>Bu </a:t>
            </a:r>
            <a:r>
              <a:rPr lang="tr-TR" dirty="0">
                <a:solidFill>
                  <a:srgbClr val="221E1F"/>
                </a:solidFill>
              </a:rPr>
              <a:t>temel </a:t>
            </a:r>
            <a:r>
              <a:rPr lang="tr-TR" dirty="0" smtClean="0">
                <a:solidFill>
                  <a:srgbClr val="221E1F"/>
                </a:solidFill>
              </a:rPr>
              <a:t>niteliğinden </a:t>
            </a:r>
            <a:r>
              <a:rPr lang="tr-TR" dirty="0">
                <a:solidFill>
                  <a:srgbClr val="221E1F"/>
                </a:solidFill>
              </a:rPr>
              <a:t>dolayı </a:t>
            </a:r>
            <a:r>
              <a:rPr lang="tr-TR" dirty="0" smtClean="0">
                <a:solidFill>
                  <a:srgbClr val="221E1F"/>
                </a:solidFill>
              </a:rPr>
              <a:t>etiğe </a:t>
            </a:r>
            <a:r>
              <a:rPr lang="tr-TR" dirty="0">
                <a:solidFill>
                  <a:srgbClr val="221E1F"/>
                </a:solidFill>
              </a:rPr>
              <a:t>toplumsal yasamda hukuktan da öte bir </a:t>
            </a:r>
            <a:r>
              <a:rPr lang="tr-TR" dirty="0" smtClean="0">
                <a:solidFill>
                  <a:srgbClr val="221E1F"/>
                </a:solidFill>
              </a:rPr>
              <a:t>değer </a:t>
            </a:r>
            <a:r>
              <a:rPr lang="tr-TR" dirty="0">
                <a:solidFill>
                  <a:srgbClr val="221E1F"/>
                </a:solidFill>
              </a:rPr>
              <a:t>verilmekte </a:t>
            </a:r>
            <a:r>
              <a:rPr lang="tr-TR" dirty="0" smtClean="0">
                <a:solidFill>
                  <a:srgbClr val="221E1F"/>
                </a:solidFill>
              </a:rPr>
              <a:t>ve hukuk </a:t>
            </a:r>
            <a:r>
              <a:rPr lang="tr-TR" dirty="0">
                <a:solidFill>
                  <a:srgbClr val="221E1F"/>
                </a:solidFill>
              </a:rPr>
              <a:t>“minimum etik” olarak tanımlanmaktadır.</a:t>
            </a:r>
            <a:endParaRPr lang="tr-TR" dirty="0"/>
          </a:p>
        </p:txBody>
      </p:sp>
    </p:spTree>
    <p:extLst>
      <p:ext uri="{BB962C8B-B14F-4D97-AF65-F5344CB8AC3E}">
        <p14:creationId xmlns:p14="http://schemas.microsoft.com/office/powerpoint/2010/main" val="2877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–TARİHİ SÜREÇ</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12</a:t>
            </a:fld>
            <a:endParaRPr lang="tr-TR" dirty="0"/>
          </a:p>
        </p:txBody>
      </p:sp>
      <p:sp>
        <p:nvSpPr>
          <p:cNvPr id="2" name="Dikdörtgen 1"/>
          <p:cNvSpPr/>
          <p:nvPr/>
        </p:nvSpPr>
        <p:spPr>
          <a:xfrm>
            <a:off x="229281" y="1519917"/>
            <a:ext cx="8685348" cy="3970318"/>
          </a:xfrm>
          <a:prstGeom prst="rect">
            <a:avLst/>
          </a:prstGeom>
        </p:spPr>
        <p:txBody>
          <a:bodyPr wrap="square">
            <a:spAutoFit/>
          </a:bodyPr>
          <a:lstStyle/>
          <a:p>
            <a:pPr algn="just"/>
            <a:r>
              <a:rPr lang="tr-TR" dirty="0"/>
              <a:t>Etik, insanlık </a:t>
            </a:r>
            <a:r>
              <a:rPr lang="tr-TR" dirty="0" smtClean="0"/>
              <a:t>tarihi boyunca</a:t>
            </a:r>
            <a:r>
              <a:rPr lang="tr-TR" dirty="0"/>
              <a:t>, ortaya çıkan dönemlerin üretim biçimi, tinsel, kültürel değeri ve egemen ideolojinin değer yargıları </a:t>
            </a:r>
            <a:r>
              <a:rPr lang="tr-TR" dirty="0" err="1"/>
              <a:t>vb</a:t>
            </a:r>
            <a:r>
              <a:rPr lang="tr-TR" dirty="0"/>
              <a:t> etkenlere göre, değişim ve dönüşüm gösteren bir süreç olarak </a:t>
            </a:r>
            <a:r>
              <a:rPr lang="tr-TR" dirty="0" smtClean="0"/>
              <a:t>gelişmektedir</a:t>
            </a:r>
            <a:r>
              <a:rPr lang="tr-TR" dirty="0"/>
              <a:t>. </a:t>
            </a:r>
            <a:endParaRPr lang="tr-TR" dirty="0" smtClean="0"/>
          </a:p>
          <a:p>
            <a:pPr algn="just"/>
            <a:endParaRPr lang="tr-TR" dirty="0"/>
          </a:p>
          <a:p>
            <a:pPr algn="just"/>
            <a:r>
              <a:rPr lang="tr-TR" dirty="0" smtClean="0"/>
              <a:t>Kıtalar </a:t>
            </a:r>
            <a:r>
              <a:rPr lang="tr-TR" dirty="0"/>
              <a:t>arası yürütülen savaşlar, ticaret yolları, dinlerin yayılması </a:t>
            </a:r>
            <a:r>
              <a:rPr lang="tr-TR" dirty="0" err="1"/>
              <a:t>vb</a:t>
            </a:r>
            <a:r>
              <a:rPr lang="tr-TR" dirty="0"/>
              <a:t> kitlesel hareketler aynı zamanda düşünce akımlarının, kültürlerin de taşıyıcıları oldular. Savaşların toplumlarda yarattığı bunalımlar, servetin belirli ellerde toplanması, zenginliğin yarattığı debdebeli ve ahlaksal değerleri hiçe sayan yaşam tarzı, bunlara karşın halkın yaşam koşullarının dayanılmaz boyutlara ulaşması insanları ahlaki bunalımları aşma yönünde çözüm arayışlarına itti. </a:t>
            </a:r>
            <a:endParaRPr lang="tr-TR" dirty="0" smtClean="0"/>
          </a:p>
          <a:p>
            <a:pPr algn="just"/>
            <a:endParaRPr lang="tr-TR" dirty="0"/>
          </a:p>
          <a:p>
            <a:pPr algn="just"/>
            <a:r>
              <a:rPr lang="tr-TR" dirty="0" smtClean="0"/>
              <a:t>Siyasetten </a:t>
            </a:r>
            <a:r>
              <a:rPr lang="tr-TR" dirty="0"/>
              <a:t>ticarete, inançtan eğitime her alanda erdemin egemen kılınması, dünyanın yaşanır duruma getirilmesi savunulurken  bunun  araçlarının da filozof  krallardan,  </a:t>
            </a:r>
            <a:r>
              <a:rPr lang="tr-TR" dirty="0" smtClean="0"/>
              <a:t>despot diktatörlere </a:t>
            </a:r>
            <a:r>
              <a:rPr lang="tr-TR" dirty="0"/>
              <a:t>kadar uzanan düşünce ve görüşler üretilmiştir.</a:t>
            </a:r>
          </a:p>
        </p:txBody>
      </p:sp>
    </p:spTree>
    <p:extLst>
      <p:ext uri="{BB962C8B-B14F-4D97-AF65-F5344CB8AC3E}">
        <p14:creationId xmlns:p14="http://schemas.microsoft.com/office/powerpoint/2010/main" val="708423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–TARİHİ SÜREÇ</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13</a:t>
            </a:fld>
            <a:endParaRPr lang="tr-TR" dirty="0"/>
          </a:p>
        </p:txBody>
      </p:sp>
      <p:sp>
        <p:nvSpPr>
          <p:cNvPr id="2" name="Dikdörtgen 1"/>
          <p:cNvSpPr/>
          <p:nvPr/>
        </p:nvSpPr>
        <p:spPr>
          <a:xfrm>
            <a:off x="206541" y="1350524"/>
            <a:ext cx="8685348" cy="5078313"/>
          </a:xfrm>
          <a:prstGeom prst="rect">
            <a:avLst/>
          </a:prstGeom>
        </p:spPr>
        <p:txBody>
          <a:bodyPr wrap="square">
            <a:spAutoFit/>
          </a:bodyPr>
          <a:lstStyle/>
          <a:p>
            <a:pPr algn="just"/>
            <a:r>
              <a:rPr lang="tr-TR" dirty="0"/>
              <a:t>Bütün bunlara karsın tarih boyu ahlak, yönetim erkinin elinde, insan </a:t>
            </a:r>
            <a:r>
              <a:rPr lang="tr-TR" dirty="0" smtClean="0"/>
              <a:t>davranışlarını </a:t>
            </a:r>
            <a:r>
              <a:rPr lang="tr-TR" dirty="0"/>
              <a:t>kontrol</a:t>
            </a:r>
          </a:p>
          <a:p>
            <a:pPr algn="just"/>
            <a:r>
              <a:rPr lang="tr-TR" dirty="0"/>
              <a:t>altında tutmanın güçlü aracı olarak </a:t>
            </a:r>
            <a:r>
              <a:rPr lang="tr-TR" dirty="0" smtClean="0"/>
              <a:t>görülmüş, </a:t>
            </a:r>
            <a:r>
              <a:rPr lang="tr-TR" dirty="0"/>
              <a:t>yöneten-yönetilen arasında “çoban-koyun”</a:t>
            </a:r>
          </a:p>
          <a:p>
            <a:pPr algn="just"/>
            <a:r>
              <a:rPr lang="tr-TR" dirty="0" smtClean="0"/>
              <a:t>ilişkisinin </a:t>
            </a:r>
            <a:r>
              <a:rPr lang="tr-TR" dirty="0"/>
              <a:t>geçerli </a:t>
            </a:r>
            <a:r>
              <a:rPr lang="tr-TR" dirty="0" smtClean="0"/>
              <a:t>olduğu </a:t>
            </a:r>
            <a:r>
              <a:rPr lang="tr-TR" dirty="0"/>
              <a:t>bir toplumsal yapı </a:t>
            </a:r>
            <a:r>
              <a:rPr lang="tr-TR" dirty="0" smtClean="0"/>
              <a:t>oluşturma </a:t>
            </a:r>
            <a:r>
              <a:rPr lang="tr-TR" dirty="0"/>
              <a:t>yönünde </a:t>
            </a:r>
            <a:r>
              <a:rPr lang="tr-TR" dirty="0" smtClean="0"/>
              <a:t>kullanılmıştır.</a:t>
            </a:r>
          </a:p>
          <a:p>
            <a:pPr algn="just"/>
            <a:endParaRPr lang="tr-TR" dirty="0"/>
          </a:p>
          <a:p>
            <a:r>
              <a:rPr lang="tr-TR" dirty="0"/>
              <a:t>M. </a:t>
            </a:r>
            <a:r>
              <a:rPr lang="tr-TR" dirty="0" err="1"/>
              <a:t>Foucault</a:t>
            </a:r>
            <a:r>
              <a:rPr lang="tr-TR" dirty="0"/>
              <a:t> antik ahlak </a:t>
            </a:r>
            <a:r>
              <a:rPr lang="tr-TR" dirty="0" smtClean="0"/>
              <a:t>anlayışını </a:t>
            </a:r>
            <a:r>
              <a:rPr lang="tr-TR" dirty="0"/>
              <a:t>ve antik </a:t>
            </a:r>
            <a:r>
              <a:rPr lang="tr-TR" dirty="0" smtClean="0"/>
              <a:t>çağdan Hristiyanlığa geçişteki değişimi </a:t>
            </a:r>
            <a:r>
              <a:rPr lang="tr-TR" dirty="0"/>
              <a:t>söyle</a:t>
            </a:r>
          </a:p>
          <a:p>
            <a:pPr algn="just"/>
            <a:r>
              <a:rPr lang="tr-TR" dirty="0" smtClean="0"/>
              <a:t>tanımlıyor: Kuskusuz</a:t>
            </a:r>
            <a:r>
              <a:rPr lang="tr-TR" dirty="0"/>
              <a:t>, her bireyin </a:t>
            </a:r>
            <a:r>
              <a:rPr lang="tr-TR" dirty="0" smtClean="0"/>
              <a:t>davranışlarını </a:t>
            </a:r>
            <a:r>
              <a:rPr lang="tr-TR" dirty="0"/>
              <a:t>yönlendiren bazı normlar da bulunuyordu. Ne var </a:t>
            </a:r>
            <a:r>
              <a:rPr lang="tr-TR" dirty="0" smtClean="0"/>
              <a:t>ki, ahlaki </a:t>
            </a:r>
            <a:r>
              <a:rPr lang="tr-TR" dirty="0"/>
              <a:t>bir özne olma istenci ile bir </a:t>
            </a:r>
            <a:r>
              <a:rPr lang="tr-TR" dirty="0" smtClean="0"/>
              <a:t>varoluş etiği arayışı </a:t>
            </a:r>
            <a:r>
              <a:rPr lang="tr-TR" dirty="0"/>
              <a:t>antik </a:t>
            </a:r>
            <a:r>
              <a:rPr lang="tr-TR" dirty="0" smtClean="0"/>
              <a:t>çağın </a:t>
            </a:r>
            <a:r>
              <a:rPr lang="tr-TR" dirty="0"/>
              <a:t>asıl olarak insanın </a:t>
            </a:r>
            <a:r>
              <a:rPr lang="tr-TR" dirty="0" smtClean="0"/>
              <a:t>kendi özgürlüğünü </a:t>
            </a:r>
            <a:r>
              <a:rPr lang="tr-TR" dirty="0" err="1" smtClean="0"/>
              <a:t>olumlamasına</a:t>
            </a:r>
            <a:r>
              <a:rPr lang="tr-TR" dirty="0" smtClean="0"/>
              <a:t> </a:t>
            </a:r>
            <a:r>
              <a:rPr lang="tr-TR" dirty="0"/>
              <a:t>ve kendi </a:t>
            </a:r>
            <a:r>
              <a:rPr lang="tr-TR" dirty="0" smtClean="0"/>
              <a:t>yaşamına, </a:t>
            </a:r>
            <a:r>
              <a:rPr lang="tr-TR" dirty="0"/>
              <a:t>kendisinin </a:t>
            </a:r>
            <a:r>
              <a:rPr lang="tr-TR" dirty="0" smtClean="0"/>
              <a:t>tanıyabileceği </a:t>
            </a:r>
            <a:r>
              <a:rPr lang="tr-TR" dirty="0"/>
              <a:t>ve </a:t>
            </a:r>
            <a:r>
              <a:rPr lang="tr-TR" dirty="0" smtClean="0"/>
              <a:t>kendisinden sonraki </a:t>
            </a:r>
            <a:r>
              <a:rPr lang="tr-TR" dirty="0"/>
              <a:t>nesillerin de örnek olarak </a:t>
            </a:r>
            <a:r>
              <a:rPr lang="tr-TR" dirty="0" smtClean="0"/>
              <a:t>görebileceği </a:t>
            </a:r>
            <a:r>
              <a:rPr lang="tr-TR" dirty="0"/>
              <a:t>belirli bir biçim kazandırma çabasıydı</a:t>
            </a:r>
            <a:r>
              <a:rPr lang="tr-TR" dirty="0" smtClean="0"/>
              <a:t>.</a:t>
            </a:r>
          </a:p>
          <a:p>
            <a:endParaRPr lang="tr-TR" dirty="0"/>
          </a:p>
          <a:p>
            <a:pPr algn="just"/>
            <a:r>
              <a:rPr lang="tr-TR" dirty="0"/>
              <a:t>Antik </a:t>
            </a:r>
            <a:r>
              <a:rPr lang="tr-TR" dirty="0" smtClean="0"/>
              <a:t>çağdan Hristiyanlığa </a:t>
            </a:r>
            <a:r>
              <a:rPr lang="tr-TR" dirty="0"/>
              <a:t>geçerken, özünde </a:t>
            </a:r>
            <a:r>
              <a:rPr lang="tr-TR" dirty="0" smtClean="0"/>
              <a:t>kişisel </a:t>
            </a:r>
            <a:r>
              <a:rPr lang="tr-TR" dirty="0"/>
              <a:t>bir etik </a:t>
            </a:r>
            <a:r>
              <a:rPr lang="tr-TR" dirty="0" smtClean="0"/>
              <a:t>arayışı </a:t>
            </a:r>
            <a:r>
              <a:rPr lang="tr-TR" dirty="0"/>
              <a:t>olan bir ahlaktan </a:t>
            </a:r>
            <a:r>
              <a:rPr lang="tr-TR" dirty="0" smtClean="0"/>
              <a:t>bir kurallar </a:t>
            </a:r>
            <a:r>
              <a:rPr lang="tr-TR" dirty="0"/>
              <a:t>sistemine itaat etmekte somutlasan bir ahlaka </a:t>
            </a:r>
            <a:r>
              <a:rPr lang="tr-TR" dirty="0" smtClean="0"/>
              <a:t>geçmiş </a:t>
            </a:r>
            <a:r>
              <a:rPr lang="tr-TR" dirty="0"/>
              <a:t>oluyoruz</a:t>
            </a:r>
            <a:r>
              <a:rPr lang="tr-TR" dirty="0" smtClean="0"/>
              <a:t>”. Hristiyanlığın </a:t>
            </a:r>
            <a:r>
              <a:rPr lang="tr-TR" dirty="0"/>
              <a:t>güçlenmesiyle Tanrı iradesine boyun </a:t>
            </a:r>
            <a:r>
              <a:rPr lang="tr-TR" dirty="0" smtClean="0"/>
              <a:t>eğme, </a:t>
            </a:r>
            <a:r>
              <a:rPr lang="tr-TR" dirty="0"/>
              <a:t>Tanrıya ve Tanrının </a:t>
            </a:r>
            <a:r>
              <a:rPr lang="tr-TR" dirty="0" smtClean="0"/>
              <a:t>buyruklarına itaat </a:t>
            </a:r>
            <a:r>
              <a:rPr lang="tr-TR" dirty="0"/>
              <a:t>etme ahlakın temelini </a:t>
            </a:r>
            <a:r>
              <a:rPr lang="tr-TR" dirty="0" smtClean="0"/>
              <a:t>oluşturmaya başladı. insanların, </a:t>
            </a:r>
            <a:r>
              <a:rPr lang="tr-TR" dirty="0"/>
              <a:t>öbür dünyada vaat edilen </a:t>
            </a:r>
            <a:r>
              <a:rPr lang="tr-TR" dirty="0" smtClean="0"/>
              <a:t>cennete girebilmeleri </a:t>
            </a:r>
            <a:r>
              <a:rPr lang="tr-TR" dirty="0"/>
              <a:t>veya bunu engelleyecek günahtan kurtulabilmeleri için, kilise </a:t>
            </a:r>
            <a:r>
              <a:rPr lang="tr-TR" dirty="0" smtClean="0"/>
              <a:t>egemenlerince, uyulması </a:t>
            </a:r>
            <a:r>
              <a:rPr lang="tr-TR" dirty="0"/>
              <a:t>istenen kurallar ahlak kodlarına </a:t>
            </a:r>
            <a:r>
              <a:rPr lang="tr-TR" dirty="0" smtClean="0"/>
              <a:t>dönüştürüldü </a:t>
            </a:r>
            <a:r>
              <a:rPr lang="tr-TR" dirty="0"/>
              <a:t>ve insan </a:t>
            </a:r>
            <a:r>
              <a:rPr lang="tr-TR" dirty="0" smtClean="0"/>
              <a:t>davranışları </a:t>
            </a:r>
            <a:r>
              <a:rPr lang="tr-TR" dirty="0"/>
              <a:t>dinin </a:t>
            </a:r>
            <a:r>
              <a:rPr lang="tr-TR" dirty="0" smtClean="0"/>
              <a:t>tahakküm ve </a:t>
            </a:r>
            <a:r>
              <a:rPr lang="tr-TR" dirty="0"/>
              <a:t>kontrolü altına alındı.</a:t>
            </a:r>
          </a:p>
        </p:txBody>
      </p:sp>
    </p:spTree>
    <p:extLst>
      <p:ext uri="{BB962C8B-B14F-4D97-AF65-F5344CB8AC3E}">
        <p14:creationId xmlns:p14="http://schemas.microsoft.com/office/powerpoint/2010/main" val="3442402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–TARİHİ SÜREÇ</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14</a:t>
            </a:fld>
            <a:endParaRPr lang="tr-TR" dirty="0"/>
          </a:p>
        </p:txBody>
      </p:sp>
      <p:sp>
        <p:nvSpPr>
          <p:cNvPr id="2" name="Dikdörtgen 1"/>
          <p:cNvSpPr/>
          <p:nvPr/>
        </p:nvSpPr>
        <p:spPr>
          <a:xfrm>
            <a:off x="206541" y="1350524"/>
            <a:ext cx="8685348" cy="3693319"/>
          </a:xfrm>
          <a:prstGeom prst="rect">
            <a:avLst/>
          </a:prstGeom>
        </p:spPr>
        <p:txBody>
          <a:bodyPr wrap="square">
            <a:spAutoFit/>
          </a:bodyPr>
          <a:lstStyle/>
          <a:p>
            <a:r>
              <a:rPr lang="tr-TR" dirty="0" smtClean="0"/>
              <a:t>18</a:t>
            </a:r>
            <a:r>
              <a:rPr lang="tr-TR" dirty="0"/>
              <a:t>. YY da gerçeklesen sanayi devrimiyle ortaya çıkan kapitalist üretim biçimi, insanın </a:t>
            </a:r>
            <a:r>
              <a:rPr lang="tr-TR" dirty="0" smtClean="0"/>
              <a:t>aradığı</a:t>
            </a:r>
            <a:endParaRPr lang="tr-TR" dirty="0"/>
          </a:p>
          <a:p>
            <a:pPr algn="just"/>
            <a:r>
              <a:rPr lang="tr-TR" dirty="0" smtClean="0"/>
              <a:t>mutluluğun, </a:t>
            </a:r>
            <a:r>
              <a:rPr lang="tr-TR" dirty="0"/>
              <a:t>öbür dünyada </a:t>
            </a:r>
            <a:r>
              <a:rPr lang="tr-TR" dirty="0" smtClean="0"/>
              <a:t>değil </a:t>
            </a:r>
            <a:r>
              <a:rPr lang="tr-TR" dirty="0"/>
              <a:t>bu dünyada, kapitalizm tarafından </a:t>
            </a:r>
            <a:r>
              <a:rPr lang="tr-TR" dirty="0" smtClean="0"/>
              <a:t>yaratılabileceği iddiasıyla ortaya </a:t>
            </a:r>
            <a:r>
              <a:rPr lang="tr-TR" dirty="0"/>
              <a:t>çıktı. Bu </a:t>
            </a:r>
            <a:r>
              <a:rPr lang="tr-TR" dirty="0" smtClean="0"/>
              <a:t>dönüşüm, gelişimin </a:t>
            </a:r>
            <a:r>
              <a:rPr lang="tr-TR" dirty="0"/>
              <a:t>seyrine uygun olarak, etik ve ahlakın da </a:t>
            </a:r>
            <a:r>
              <a:rPr lang="tr-TR" dirty="0" smtClean="0"/>
              <a:t>yönünü değiştirdi. </a:t>
            </a:r>
            <a:r>
              <a:rPr lang="tr-TR" dirty="0"/>
              <a:t>Etik ve ahlak kurallarının kodları, cenneti dünyaya indirecek olan, </a:t>
            </a:r>
            <a:r>
              <a:rPr lang="tr-TR" dirty="0" smtClean="0"/>
              <a:t>kapitalizmin gereksinim </a:t>
            </a:r>
            <a:r>
              <a:rPr lang="tr-TR" dirty="0"/>
              <a:t>ve hedeflerine </a:t>
            </a:r>
            <a:r>
              <a:rPr lang="tr-TR" dirty="0" smtClean="0"/>
              <a:t>gerçekleştirmeye </a:t>
            </a:r>
            <a:r>
              <a:rPr lang="tr-TR" dirty="0"/>
              <a:t>yönelik </a:t>
            </a:r>
            <a:r>
              <a:rPr lang="tr-TR" dirty="0" smtClean="0"/>
              <a:t>değer </a:t>
            </a:r>
            <a:r>
              <a:rPr lang="tr-TR" dirty="0"/>
              <a:t>yargılarına göre </a:t>
            </a:r>
            <a:r>
              <a:rPr lang="tr-TR" dirty="0" smtClean="0"/>
              <a:t>şekillenmeye başladı. </a:t>
            </a:r>
            <a:r>
              <a:rPr lang="tr-TR" dirty="0"/>
              <a:t>Burada genel argümanlar, mutluluk, </a:t>
            </a:r>
            <a:r>
              <a:rPr lang="tr-TR" dirty="0" smtClean="0"/>
              <a:t>sağlık, </a:t>
            </a:r>
            <a:r>
              <a:rPr lang="tr-TR" dirty="0"/>
              <a:t>bilgi, kendini </a:t>
            </a:r>
            <a:r>
              <a:rPr lang="tr-TR" dirty="0" smtClean="0"/>
              <a:t>geliştirmek, </a:t>
            </a:r>
            <a:r>
              <a:rPr lang="tr-TR" dirty="0"/>
              <a:t>genelin </a:t>
            </a:r>
            <a:r>
              <a:rPr lang="tr-TR" dirty="0" smtClean="0"/>
              <a:t>refahı ve </a:t>
            </a:r>
            <a:r>
              <a:rPr lang="tr-TR" dirty="0"/>
              <a:t>güvenini </a:t>
            </a:r>
            <a:r>
              <a:rPr lang="tr-TR" dirty="0" smtClean="0"/>
              <a:t>sağlamak, </a:t>
            </a:r>
            <a:r>
              <a:rPr lang="tr-TR" dirty="0"/>
              <a:t>hedef olarak ortaya kondu</a:t>
            </a:r>
            <a:r>
              <a:rPr lang="tr-TR" dirty="0" smtClean="0"/>
              <a:t>.</a:t>
            </a:r>
          </a:p>
          <a:p>
            <a:pPr algn="just"/>
            <a:endParaRPr lang="tr-TR" dirty="0"/>
          </a:p>
          <a:p>
            <a:r>
              <a:rPr lang="tr-TR" dirty="0"/>
              <a:t>1970’lerde, kapitalist sistemde ortaya çıkan ekonomik kriz sonucu kitle üretimi yerine esnek</a:t>
            </a:r>
          </a:p>
          <a:p>
            <a:pPr algn="just"/>
            <a:r>
              <a:rPr lang="tr-TR" dirty="0"/>
              <a:t>üretim yöntemi geliştirildi. Esnek üretim modeli, süregelen bütün değer yargılarını kökten değiştirip, geçmişle bağlarını koparmak istemektedir. Bu kopuşun kavramsal ifadesi “</a:t>
            </a:r>
            <a:r>
              <a:rPr lang="tr-TR" dirty="0" smtClean="0"/>
              <a:t>yeni dünya </a:t>
            </a:r>
            <a:r>
              <a:rPr lang="tr-TR" dirty="0"/>
              <a:t>düzeni”, “yeniden yapılanma”, “küreselleşme” terimleriyle tanımlanmaktadır.</a:t>
            </a:r>
          </a:p>
          <a:p>
            <a:pPr algn="just"/>
            <a:endParaRPr lang="tr-TR" dirty="0"/>
          </a:p>
        </p:txBody>
      </p:sp>
    </p:spTree>
    <p:extLst>
      <p:ext uri="{BB962C8B-B14F-4D97-AF65-F5344CB8AC3E}">
        <p14:creationId xmlns:p14="http://schemas.microsoft.com/office/powerpoint/2010/main" val="3143907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–TARİHİ SÜREÇ</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15</a:t>
            </a:fld>
            <a:endParaRPr lang="tr-TR" dirty="0"/>
          </a:p>
        </p:txBody>
      </p:sp>
      <p:sp>
        <p:nvSpPr>
          <p:cNvPr id="2" name="Dikdörtgen 1"/>
          <p:cNvSpPr/>
          <p:nvPr/>
        </p:nvSpPr>
        <p:spPr>
          <a:xfrm>
            <a:off x="206541" y="1350524"/>
            <a:ext cx="8685348" cy="4801314"/>
          </a:xfrm>
          <a:prstGeom prst="rect">
            <a:avLst/>
          </a:prstGeom>
        </p:spPr>
        <p:txBody>
          <a:bodyPr wrap="square">
            <a:spAutoFit/>
          </a:bodyPr>
          <a:lstStyle/>
          <a:p>
            <a:pPr algn="just"/>
            <a:r>
              <a:rPr lang="tr-TR" dirty="0"/>
              <a:t>“Ülkeler coğrafyasının yerini, bulunduğu topraklardan çok, bu küresel ağın çekimine girerek</a:t>
            </a:r>
          </a:p>
          <a:p>
            <a:pPr algn="just"/>
            <a:r>
              <a:rPr lang="tr-TR" dirty="0"/>
              <a:t>birbirlerine kenetlenen metropoller coğrafyası almaktadır. Bu coğrafya, ekonomileri bütünleştirirken, siyasi ve toplumsal yapıları parçalamaktadır.</a:t>
            </a:r>
          </a:p>
          <a:p>
            <a:endParaRPr lang="tr-TR" dirty="0"/>
          </a:p>
          <a:p>
            <a:pPr algn="just"/>
            <a:r>
              <a:rPr lang="tr-TR" dirty="0"/>
              <a:t>Şimdilerde dünya kapitalizmi ulusal kapitalizmlerin toplamı olmaktan çıkmaktadır. Çevre ülkelerine özgü, üstelik iktidarlar kadar, muhalefetlerin de benimsediği az gelişmişlikten gelişmişliğe yönelik, ulusal </a:t>
            </a:r>
            <a:r>
              <a:rPr lang="tr-TR" dirty="0" err="1"/>
              <a:t>kalkınmacı</a:t>
            </a:r>
            <a:r>
              <a:rPr lang="tr-TR" dirty="0"/>
              <a:t> ekonomiler hızla eskitilmektedir. Bu ekonomilerle birlikte inşa edilerek, evrensel ve modern ile yerel ve geleneksel arası değişken matrislere göre  tasarımlanmış  kültürler  sökülmekte,  sosyal  hak,  sosyal  adalet,  sosyal  dayanışma</a:t>
            </a:r>
          </a:p>
          <a:p>
            <a:r>
              <a:rPr lang="tr-TR" dirty="0"/>
              <a:t>söylemleriyle beslenen vatandaşlık bilinci silinmektedir</a:t>
            </a:r>
            <a:r>
              <a:rPr lang="tr-TR" dirty="0" smtClean="0"/>
              <a:t>”. </a:t>
            </a:r>
          </a:p>
          <a:p>
            <a:endParaRPr lang="tr-TR" dirty="0" smtClean="0"/>
          </a:p>
          <a:p>
            <a:pPr algn="just"/>
            <a:r>
              <a:rPr lang="tr-TR" dirty="0" smtClean="0"/>
              <a:t>Bugün </a:t>
            </a:r>
            <a:r>
              <a:rPr lang="tr-TR" dirty="0"/>
              <a:t>gelinen noktada, bütün kesimler toplumsal bozulma ve yozlaşmadan yakınmakta ve </a:t>
            </a:r>
            <a:r>
              <a:rPr lang="tr-TR" dirty="0" smtClean="0"/>
              <a:t>bu yozlaşma </a:t>
            </a:r>
            <a:r>
              <a:rPr lang="tr-TR" dirty="0"/>
              <a:t>etik ve ahlaki değerlerdeki bozulmaların sonucu olarak görülmektedir, bununla küresel  ideolojinin  yeni  argümanlarına  kapı  açılmakta,  kitleler  emperyalizmin  </a:t>
            </a:r>
            <a:r>
              <a:rPr lang="tr-TR" dirty="0" smtClean="0"/>
              <a:t>değer yargılarını </a:t>
            </a:r>
            <a:r>
              <a:rPr lang="tr-TR" dirty="0"/>
              <a:t>benimsemeye hazırlanmaktadır.</a:t>
            </a:r>
          </a:p>
          <a:p>
            <a:endParaRPr lang="tr-TR" dirty="0"/>
          </a:p>
          <a:p>
            <a:pPr algn="just"/>
            <a:endParaRPr lang="tr-TR" dirty="0"/>
          </a:p>
        </p:txBody>
      </p:sp>
    </p:spTree>
    <p:extLst>
      <p:ext uri="{BB962C8B-B14F-4D97-AF65-F5344CB8AC3E}">
        <p14:creationId xmlns:p14="http://schemas.microsoft.com/office/powerpoint/2010/main" val="184776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ETİK –TOPLUMSAL SÜREÇLER</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16</a:t>
            </a:fld>
            <a:endParaRPr lang="tr-TR" dirty="0"/>
          </a:p>
        </p:txBody>
      </p:sp>
      <p:sp>
        <p:nvSpPr>
          <p:cNvPr id="2" name="Dikdörtgen 1"/>
          <p:cNvSpPr/>
          <p:nvPr/>
        </p:nvSpPr>
        <p:spPr>
          <a:xfrm>
            <a:off x="206541" y="1350524"/>
            <a:ext cx="8685348" cy="3693319"/>
          </a:xfrm>
          <a:prstGeom prst="rect">
            <a:avLst/>
          </a:prstGeom>
        </p:spPr>
        <p:txBody>
          <a:bodyPr wrap="square">
            <a:spAutoFit/>
          </a:bodyPr>
          <a:lstStyle/>
          <a:p>
            <a:pPr algn="just"/>
            <a:r>
              <a:rPr lang="tr-TR" dirty="0" smtClean="0"/>
              <a:t>Toplumsallaşma</a:t>
            </a:r>
          </a:p>
          <a:p>
            <a:pPr algn="just"/>
            <a:r>
              <a:rPr lang="tr-TR" dirty="0" smtClean="0"/>
              <a:t>Siyaset</a:t>
            </a:r>
          </a:p>
          <a:p>
            <a:pPr algn="just"/>
            <a:r>
              <a:rPr lang="tr-TR" dirty="0" smtClean="0"/>
              <a:t>Ekonomi</a:t>
            </a:r>
          </a:p>
          <a:p>
            <a:pPr algn="just"/>
            <a:r>
              <a:rPr lang="tr-TR" dirty="0" smtClean="0"/>
              <a:t>Din</a:t>
            </a:r>
          </a:p>
          <a:p>
            <a:pPr algn="just"/>
            <a:r>
              <a:rPr lang="tr-TR" dirty="0" smtClean="0"/>
              <a:t>Kamuoyu oluşumu</a:t>
            </a:r>
          </a:p>
          <a:p>
            <a:pPr algn="just"/>
            <a:r>
              <a:rPr lang="tr-TR" dirty="0" smtClean="0"/>
              <a:t>Dil</a:t>
            </a:r>
          </a:p>
          <a:p>
            <a:pPr algn="just"/>
            <a:r>
              <a:rPr lang="tr-TR" dirty="0" err="1" smtClean="0"/>
              <a:t>Örf,Adet,Gelenek,Görenek</a:t>
            </a:r>
            <a:r>
              <a:rPr lang="tr-TR" dirty="0" smtClean="0"/>
              <a:t> ve Töre</a:t>
            </a:r>
          </a:p>
          <a:p>
            <a:pPr algn="just"/>
            <a:r>
              <a:rPr lang="tr-TR" dirty="0" smtClean="0"/>
              <a:t>Medya</a:t>
            </a:r>
          </a:p>
          <a:p>
            <a:pPr algn="just"/>
            <a:r>
              <a:rPr lang="tr-TR" dirty="0" smtClean="0"/>
              <a:t>Yasalar</a:t>
            </a:r>
          </a:p>
          <a:p>
            <a:pPr algn="just"/>
            <a:r>
              <a:rPr lang="tr-TR" dirty="0" smtClean="0"/>
              <a:t>Kültür</a:t>
            </a:r>
          </a:p>
          <a:p>
            <a:pPr algn="just"/>
            <a:endParaRPr lang="tr-TR" dirty="0"/>
          </a:p>
          <a:p>
            <a:endParaRPr lang="tr-TR" dirty="0"/>
          </a:p>
          <a:p>
            <a:pPr algn="just"/>
            <a:endParaRPr lang="tr-TR" dirty="0"/>
          </a:p>
        </p:txBody>
      </p:sp>
    </p:spTree>
    <p:extLst>
      <p:ext uri="{BB962C8B-B14F-4D97-AF65-F5344CB8AC3E}">
        <p14:creationId xmlns:p14="http://schemas.microsoft.com/office/powerpoint/2010/main" val="146065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17</a:t>
            </a:fld>
            <a:endParaRPr lang="tr-TR" dirty="0"/>
          </a:p>
        </p:txBody>
      </p:sp>
      <p:sp>
        <p:nvSpPr>
          <p:cNvPr id="2" name="Dikdörtgen 1"/>
          <p:cNvSpPr/>
          <p:nvPr/>
        </p:nvSpPr>
        <p:spPr>
          <a:xfrm>
            <a:off x="206541" y="1350524"/>
            <a:ext cx="8685348" cy="3416320"/>
          </a:xfrm>
          <a:prstGeom prst="rect">
            <a:avLst/>
          </a:prstGeom>
        </p:spPr>
        <p:txBody>
          <a:bodyPr wrap="square">
            <a:spAutoFit/>
          </a:bodyPr>
          <a:lstStyle/>
          <a:p>
            <a:r>
              <a:rPr lang="tr-TR" dirty="0"/>
              <a:t>*Mesleki Gelişme İçin Mühendisler Birliği.5 Ekim </a:t>
            </a:r>
            <a:r>
              <a:rPr lang="tr-TR" dirty="0" smtClean="0"/>
              <a:t>1977</a:t>
            </a:r>
          </a:p>
          <a:p>
            <a:endParaRPr lang="tr-TR" dirty="0"/>
          </a:p>
          <a:p>
            <a:r>
              <a:rPr lang="tr-TR" b="1" dirty="0"/>
              <a:t>Temel </a:t>
            </a:r>
            <a:r>
              <a:rPr lang="tr-TR" dirty="0"/>
              <a:t>İ</a:t>
            </a:r>
            <a:r>
              <a:rPr lang="tr-TR" b="1" dirty="0"/>
              <a:t>lke:</a:t>
            </a:r>
            <a:endParaRPr lang="tr-TR" dirty="0"/>
          </a:p>
          <a:p>
            <a:endParaRPr lang="tr-TR" dirty="0" smtClean="0"/>
          </a:p>
          <a:p>
            <a:r>
              <a:rPr lang="tr-TR" dirty="0" smtClean="0"/>
              <a:t>Mühendisler</a:t>
            </a:r>
            <a:r>
              <a:rPr lang="tr-TR" dirty="0"/>
              <a:t>, mühendislik mesleğinin doğruluğunu, onurunu ve değerini;</a:t>
            </a:r>
          </a:p>
          <a:p>
            <a:endParaRPr lang="tr-TR" dirty="0"/>
          </a:p>
          <a:p>
            <a:pPr marL="285750" indent="-285750">
              <a:buFont typeface="Arial" panose="020B0604020202020204" pitchFamily="34" charset="0"/>
              <a:buChar char="•"/>
            </a:pPr>
            <a:r>
              <a:rPr lang="tr-TR" dirty="0"/>
              <a:t>insanlığın refahının artması için kendi bilgi ve becerilerini kullanarak,</a:t>
            </a:r>
          </a:p>
          <a:p>
            <a:pPr marL="285750" indent="-285750">
              <a:buFont typeface="Arial" panose="020B0604020202020204" pitchFamily="34" charset="0"/>
              <a:buChar char="•"/>
            </a:pPr>
            <a:r>
              <a:rPr lang="tr-TR" dirty="0"/>
              <a:t>dürüst ve tarafsız olarak halka, kendi işverenlerine ve müşterilerine sadakatle hizmet ederek,</a:t>
            </a:r>
          </a:p>
          <a:p>
            <a:pPr marL="285750" indent="-285750">
              <a:buFont typeface="Arial" panose="020B0604020202020204" pitchFamily="34" charset="0"/>
              <a:buChar char="•"/>
            </a:pPr>
            <a:r>
              <a:rPr lang="tr-TR" dirty="0"/>
              <a:t>mühendislik mesleğinin yeteneğini ve saygınlığını artırmaya çabalayarak,</a:t>
            </a:r>
          </a:p>
          <a:p>
            <a:pPr marL="285750" indent="-285750">
              <a:buFont typeface="Arial" panose="020B0604020202020204" pitchFamily="34" charset="0"/>
              <a:buChar char="•"/>
            </a:pPr>
            <a:r>
              <a:rPr lang="tr-TR" dirty="0"/>
              <a:t>kendi disiplinlerinin mesleki ve teknik birliğini destekleyerek, yüceltir ve geliştirirler.</a:t>
            </a:r>
          </a:p>
          <a:p>
            <a:endParaRPr lang="tr-TR" dirty="0"/>
          </a:p>
        </p:txBody>
      </p:sp>
    </p:spTree>
    <p:extLst>
      <p:ext uri="{BB962C8B-B14F-4D97-AF65-F5344CB8AC3E}">
        <p14:creationId xmlns:p14="http://schemas.microsoft.com/office/powerpoint/2010/main" val="3680199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18</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1. Mühendisler, mesleki görevlerini yerine getirirken, toplumun güvenli</a:t>
            </a:r>
            <a:r>
              <a:rPr lang="tr-TR" dirty="0"/>
              <a:t>ğ</a:t>
            </a:r>
            <a:r>
              <a:rPr lang="tr-TR" b="1" dirty="0"/>
              <a:t>ini, sa</a:t>
            </a:r>
            <a:r>
              <a:rPr lang="tr-TR" dirty="0"/>
              <a:t>ğ</a:t>
            </a:r>
            <a:r>
              <a:rPr lang="tr-TR" b="1" dirty="0"/>
              <a:t>lı</a:t>
            </a:r>
            <a:r>
              <a:rPr lang="tr-TR" dirty="0"/>
              <a:t>ğ</a:t>
            </a:r>
            <a:r>
              <a:rPr lang="tr-TR" b="1" dirty="0"/>
              <a:t>ını ve</a:t>
            </a:r>
            <a:endParaRPr lang="tr-TR" dirty="0"/>
          </a:p>
          <a:p>
            <a:r>
              <a:rPr lang="tr-TR" b="1" dirty="0"/>
              <a:t>refahını en önde tutacaklardır.</a:t>
            </a:r>
            <a:endParaRPr lang="tr-TR" dirty="0"/>
          </a:p>
        </p:txBody>
      </p:sp>
      <p:sp>
        <p:nvSpPr>
          <p:cNvPr id="6" name="Dikdörtgen 5"/>
          <p:cNvSpPr/>
          <p:nvPr/>
        </p:nvSpPr>
        <p:spPr>
          <a:xfrm>
            <a:off x="206540" y="2200326"/>
            <a:ext cx="8937459" cy="4255011"/>
          </a:xfrm>
          <a:prstGeom prst="rect">
            <a:avLst/>
          </a:prstGeom>
        </p:spPr>
        <p:txBody>
          <a:bodyPr wrap="square">
            <a:spAutoFit/>
          </a:bodyPr>
          <a:lstStyle/>
          <a:p>
            <a:pPr marL="342900" marR="1120" indent="-342900" algn="just">
              <a:buFont typeface="+mj-lt"/>
              <a:buAutoNum type="alphaLcParenR"/>
            </a:pPr>
            <a:r>
              <a:rPr lang="tr-TR" dirty="0"/>
              <a:t>Mühendisler;  toplum   yaşamının,   güvenliğinin,  sağlığının   ve   refahının,   </a:t>
            </a:r>
            <a:r>
              <a:rPr lang="tr-TR" dirty="0" smtClean="0"/>
              <a:t>yapıların, makinelerin </a:t>
            </a:r>
            <a:r>
              <a:rPr lang="tr-TR" dirty="0"/>
              <a:t>üretimlerin, işlemlerin ve donanımların üretilmesindeki mühendislik kurallarına, kararlarına ve uygulamalarına bağlı olduğunu bilmelidir.</a:t>
            </a:r>
          </a:p>
          <a:p>
            <a:pPr marL="457200" indent="-457200" algn="just">
              <a:buFont typeface="+mj-lt"/>
              <a:buAutoNum type="alphaLcParenR"/>
            </a:pPr>
            <a:endParaRPr lang="tr-TR" sz="1100" dirty="0"/>
          </a:p>
          <a:p>
            <a:pPr marL="342900" marR="1120" indent="-342900" algn="just">
              <a:buFont typeface="+mj-lt"/>
              <a:buAutoNum type="alphaLcParenR"/>
            </a:pPr>
            <a:r>
              <a:rPr lang="tr-TR" dirty="0"/>
              <a:t>Mühendisler, toplumun sağlığı ve refahının güvenliğini tasarlamayan planlar ve benzerlerini kullanmayacak ve kabul edilen mühendislik standartlarına uygun olanları kullanacaktır.</a:t>
            </a:r>
          </a:p>
          <a:p>
            <a:pPr marL="457200" indent="-457200" algn="just">
              <a:buFont typeface="+mj-lt"/>
              <a:buAutoNum type="alphaLcParenR"/>
            </a:pPr>
            <a:endParaRPr lang="tr-TR" sz="1050" dirty="0"/>
          </a:p>
          <a:p>
            <a:pPr marL="342900" marR="1120" indent="-342900" algn="just">
              <a:buFont typeface="+mj-lt"/>
              <a:buAutoNum type="alphaLcParenR"/>
            </a:pPr>
            <a:r>
              <a:rPr lang="tr-TR" dirty="0"/>
              <a:t>Mühendisler toplumun güvenliğini, sağlığını ve refahını tehlikeye sokan mesleki kararların devreden  çıktığı  durumlarda,  müşterilerini  veya  işverenlerini  bilgilendirmeli  ve  </a:t>
            </a:r>
            <a:r>
              <a:rPr lang="tr-TR" dirty="0" smtClean="0"/>
              <a:t>durum hakkında </a:t>
            </a:r>
            <a:r>
              <a:rPr lang="tr-TR" dirty="0"/>
              <a:t>diğer otoritelerin dikkatini çekmelidirler</a:t>
            </a:r>
            <a:r>
              <a:rPr lang="tr-TR" dirty="0" smtClean="0"/>
              <a:t>.</a:t>
            </a:r>
          </a:p>
          <a:p>
            <a:pPr marL="342900" marR="1120" indent="-342900" algn="just">
              <a:buFont typeface="+mj-lt"/>
              <a:buAutoNum type="alphaLcParenR"/>
            </a:pPr>
            <a:endParaRPr lang="tr-TR" sz="1000" dirty="0" smtClean="0"/>
          </a:p>
          <a:p>
            <a:pPr marL="342900" marR="1120" indent="-342900" algn="just">
              <a:buFont typeface="+mj-lt"/>
              <a:buAutoNum type="alphaLcParenR"/>
            </a:pPr>
            <a:r>
              <a:rPr lang="tr-TR" dirty="0" smtClean="0"/>
              <a:t>Mühendisler</a:t>
            </a:r>
            <a:r>
              <a:rPr lang="tr-TR" dirty="0"/>
              <a:t>, </a:t>
            </a:r>
            <a:r>
              <a:rPr lang="tr-TR" dirty="0" smtClean="0"/>
              <a:t>diğer kişilere </a:t>
            </a:r>
            <a:r>
              <a:rPr lang="tr-TR" dirty="0"/>
              <a:t>veya firmalara tasarım </a:t>
            </a:r>
            <a:r>
              <a:rPr lang="tr-TR" dirty="0" smtClean="0"/>
              <a:t>güvenirliği </a:t>
            </a:r>
            <a:r>
              <a:rPr lang="tr-TR" dirty="0"/>
              <a:t>ilkelerinin herhangi </a:t>
            </a:r>
            <a:r>
              <a:rPr lang="tr-TR" dirty="0" smtClean="0"/>
              <a:t>bir maddesinin </a:t>
            </a:r>
            <a:r>
              <a:rPr lang="tr-TR" dirty="0"/>
              <a:t>ihlalinde olabileceklerin bilgisini veya nedenlerini bildirmek zorundadırlar. </a:t>
            </a:r>
            <a:r>
              <a:rPr lang="tr-TR" dirty="0" smtClean="0"/>
              <a:t>Bu gibi </a:t>
            </a:r>
            <a:r>
              <a:rPr lang="tr-TR" dirty="0"/>
              <a:t>bilgiyi özel yetkiliye yazarak sunacaklar ve bu gibi bilginin elde edilmesinde yetkili </a:t>
            </a:r>
            <a:r>
              <a:rPr lang="tr-TR" dirty="0" smtClean="0"/>
              <a:t>ile işbirliği </a:t>
            </a:r>
            <a:r>
              <a:rPr lang="tr-TR" dirty="0"/>
              <a:t>yapacak ve </a:t>
            </a:r>
            <a:r>
              <a:rPr lang="tr-TR" dirty="0" smtClean="0"/>
              <a:t>gerektiğinde </a:t>
            </a:r>
            <a:r>
              <a:rPr lang="tr-TR" dirty="0"/>
              <a:t>yardımcı olacaklardır.</a:t>
            </a:r>
          </a:p>
        </p:txBody>
      </p:sp>
    </p:spTree>
    <p:extLst>
      <p:ext uri="{BB962C8B-B14F-4D97-AF65-F5344CB8AC3E}">
        <p14:creationId xmlns:p14="http://schemas.microsoft.com/office/powerpoint/2010/main" val="130955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19</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1. Mühendisler, mesleki görevlerini yerine getirirken, toplumun güvenli</a:t>
            </a:r>
            <a:r>
              <a:rPr lang="tr-TR" dirty="0"/>
              <a:t>ğ</a:t>
            </a:r>
            <a:r>
              <a:rPr lang="tr-TR" b="1" dirty="0"/>
              <a:t>ini, sa</a:t>
            </a:r>
            <a:r>
              <a:rPr lang="tr-TR" dirty="0"/>
              <a:t>ğ</a:t>
            </a:r>
            <a:r>
              <a:rPr lang="tr-TR" b="1" dirty="0"/>
              <a:t>lı</a:t>
            </a:r>
            <a:r>
              <a:rPr lang="tr-TR" dirty="0"/>
              <a:t>ğ</a:t>
            </a:r>
            <a:r>
              <a:rPr lang="tr-TR" b="1" dirty="0"/>
              <a:t>ını ve</a:t>
            </a:r>
            <a:endParaRPr lang="tr-TR" dirty="0"/>
          </a:p>
          <a:p>
            <a:r>
              <a:rPr lang="tr-TR" b="1" dirty="0"/>
              <a:t>refahını en önde tutacaklardır.</a:t>
            </a:r>
            <a:endParaRPr lang="tr-TR" dirty="0"/>
          </a:p>
        </p:txBody>
      </p:sp>
      <p:sp>
        <p:nvSpPr>
          <p:cNvPr id="6" name="Dikdörtgen 5"/>
          <p:cNvSpPr/>
          <p:nvPr/>
        </p:nvSpPr>
        <p:spPr>
          <a:xfrm>
            <a:off x="206540" y="2200326"/>
            <a:ext cx="8937459" cy="923330"/>
          </a:xfrm>
          <a:prstGeom prst="rect">
            <a:avLst/>
          </a:prstGeom>
        </p:spPr>
        <p:txBody>
          <a:bodyPr wrap="square">
            <a:spAutoFit/>
          </a:bodyPr>
          <a:lstStyle/>
          <a:p>
            <a:pPr marL="342900" marR="1120" indent="-342900" algn="just">
              <a:buFont typeface="+mj-lt"/>
              <a:buAutoNum type="alphaLcParenR" startAt="5"/>
            </a:pPr>
            <a:r>
              <a:rPr lang="tr-TR" dirty="0" smtClean="0"/>
              <a:t>Mühendisler</a:t>
            </a:r>
            <a:r>
              <a:rPr lang="tr-TR" dirty="0"/>
              <a:t>, topluma ilişkin olaylarda  yapıcı hizmet olanakları arayacaklar ve </a:t>
            </a:r>
            <a:r>
              <a:rPr lang="tr-TR" dirty="0" smtClean="0"/>
              <a:t>kendi toplumlarının </a:t>
            </a:r>
            <a:r>
              <a:rPr lang="tr-TR" dirty="0"/>
              <a:t>güvenliği, sağlığı ve esenliğinin geliştirilmesi için çalışacaklardır.</a:t>
            </a:r>
          </a:p>
          <a:p>
            <a:pPr marL="342900" marR="1120" indent="-342900" algn="just">
              <a:buFont typeface="+mj-lt"/>
              <a:buAutoNum type="alphaLcParenR" startAt="5"/>
            </a:pPr>
            <a:r>
              <a:rPr lang="tr-TR" dirty="0" smtClean="0"/>
              <a:t>Mühendisler</a:t>
            </a:r>
            <a:r>
              <a:rPr lang="tr-TR" dirty="0"/>
              <a:t>, yaşamın kalitesini artırmak için çevreyi iyileştirmelidirler.</a:t>
            </a:r>
          </a:p>
        </p:txBody>
      </p:sp>
    </p:spTree>
    <p:extLst>
      <p:ext uri="{BB962C8B-B14F-4D97-AF65-F5344CB8AC3E}">
        <p14:creationId xmlns:p14="http://schemas.microsoft.com/office/powerpoint/2010/main" val="2562965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a:t>
            </a:fld>
            <a:endParaRPr lang="tr-TR" dirty="0"/>
          </a:p>
        </p:txBody>
      </p:sp>
      <p:sp>
        <p:nvSpPr>
          <p:cNvPr id="6" name="Dikdörtgen 5"/>
          <p:cNvSpPr/>
          <p:nvPr/>
        </p:nvSpPr>
        <p:spPr>
          <a:xfrm>
            <a:off x="0" y="1556792"/>
            <a:ext cx="9144000" cy="4801314"/>
          </a:xfrm>
          <a:prstGeom prst="rect">
            <a:avLst/>
          </a:prstGeom>
        </p:spPr>
        <p:txBody>
          <a:bodyPr wrap="square">
            <a:spAutoFit/>
          </a:bodyPr>
          <a:lstStyle/>
          <a:p>
            <a:pPr algn="ctr"/>
            <a:r>
              <a:rPr lang="tr-TR" b="1" dirty="0" err="1">
                <a:solidFill>
                  <a:srgbClr val="000099"/>
                </a:solidFill>
                <a:latin typeface="Georgia" panose="02040502050405020303" pitchFamily="18" charset="0"/>
              </a:rPr>
              <a:t>ABET'in</a:t>
            </a:r>
            <a:r>
              <a:rPr lang="tr-TR" b="1" dirty="0">
                <a:solidFill>
                  <a:srgbClr val="000099"/>
                </a:solidFill>
                <a:latin typeface="Georgia" panose="02040502050405020303" pitchFamily="18" charset="0"/>
              </a:rPr>
              <a:t> Mühendislik </a:t>
            </a:r>
            <a:r>
              <a:rPr lang="tr-TR" b="1" dirty="0" smtClean="0">
                <a:solidFill>
                  <a:srgbClr val="000099"/>
                </a:solidFill>
                <a:latin typeface="Georgia" panose="02040502050405020303" pitchFamily="18" charset="0"/>
              </a:rPr>
              <a:t>Tanımı</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MÜHENDİSLİK, MATEMATİKSEL VE DOĞAL BİLİM DALLARINDAN, DERS ÇALIŞMA, DENEY YAPMA VE UYGULAMA YOLLARI İLE KAZANILMIŞ BİLGİLERİ AKILLICA KULLANARAK, DOGANIN KUVVETLERİ VE MADDELERİNİ İNSANOĞLU YARARINA SUNMAK ÜZERE EKONOMİK OLAN YÖNTEMLER GELİŞTİREN BİR MESLEKTİR</a:t>
            </a:r>
            <a:r>
              <a:rPr lang="tr-TR" b="1" dirty="0" smtClean="0">
                <a:solidFill>
                  <a:srgbClr val="000099"/>
                </a:solidFill>
                <a:latin typeface="Georgia" panose="02040502050405020303" pitchFamily="18" charset="0"/>
              </a:rPr>
              <a:t>.</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(Çeviri : Prof. Dr. Haldun ABDULLAH, Sakarya Üniversitesi)</a:t>
            </a:r>
            <a:br>
              <a:rPr lang="tr-TR" b="1" dirty="0">
                <a:solidFill>
                  <a:srgbClr val="000099"/>
                </a:solidFill>
                <a:latin typeface="Georgia" panose="02040502050405020303" pitchFamily="18" charset="0"/>
              </a:rPr>
            </a:b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ABET </a:t>
            </a: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Definition</a:t>
            </a:r>
          </a:p>
          <a:p>
            <a:pPr algn="ct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is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profession</a:t>
            </a:r>
            <a:r>
              <a:rPr lang="tr-TR" b="1" dirty="0">
                <a:solidFill>
                  <a:srgbClr val="000099"/>
                </a:solidFill>
                <a:latin typeface="Georgia" panose="02040502050405020303" pitchFamily="18" charset="0"/>
              </a:rPr>
              <a:t> in </a:t>
            </a:r>
            <a:r>
              <a:rPr lang="tr-TR" b="1" dirty="0" err="1">
                <a:solidFill>
                  <a:srgbClr val="000099"/>
                </a:solidFill>
                <a:latin typeface="Georgia" panose="02040502050405020303" pitchFamily="18" charset="0"/>
              </a:rPr>
              <a:t>which</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knowledge</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mathematical</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natural</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sciences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gained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by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study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experience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practice</a:t>
            </a:r>
            <a:r>
              <a:rPr lang="tr-TR" b="1" dirty="0">
                <a:solidFill>
                  <a:srgbClr val="000099"/>
                </a:solidFill>
                <a:latin typeface="Georgia" panose="02040502050405020303" pitchFamily="18" charset="0"/>
              </a:rPr>
              <a:t> is </a:t>
            </a:r>
            <a:r>
              <a:rPr lang="tr-TR" b="1" dirty="0" err="1">
                <a:solidFill>
                  <a:srgbClr val="000099"/>
                </a:solidFill>
                <a:latin typeface="Georgia" panose="02040502050405020303" pitchFamily="18" charset="0"/>
              </a:rPr>
              <a:t>applied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with</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judgment</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to</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develop</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ways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to</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utilize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economically</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materials</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forces</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nature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for</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the</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benefit</a:t>
            </a:r>
            <a:r>
              <a:rPr lang="tr-TR" b="1" dirty="0">
                <a:solidFill>
                  <a:srgbClr val="000099"/>
                </a:solidFill>
                <a:latin typeface="Georgia" panose="02040502050405020303" pitchFamily="18" charset="0"/>
              </a:rPr>
              <a:t> of </a:t>
            </a:r>
            <a:r>
              <a:rPr lang="tr-TR" b="1" dirty="0" err="1">
                <a:solidFill>
                  <a:srgbClr val="000099"/>
                </a:solidFill>
                <a:latin typeface="Georgia" panose="02040502050405020303" pitchFamily="18" charset="0"/>
              </a:rPr>
              <a:t>mankind</a:t>
            </a:r>
            <a:r>
              <a:rPr lang="tr-TR" b="1" dirty="0" smtClean="0">
                <a:solidFill>
                  <a:srgbClr val="000099"/>
                </a:solidFill>
                <a:latin typeface="Georgia" panose="02040502050405020303" pitchFamily="18" charset="0"/>
              </a:rPr>
              <a:t>.</a:t>
            </a:r>
          </a:p>
          <a:p>
            <a:pPr algn="ctr"/>
            <a:endParaRPr lang="tr-TR" b="1" dirty="0">
              <a:solidFill>
                <a:srgbClr val="000099"/>
              </a:solidFill>
              <a:latin typeface="Georgia" panose="02040502050405020303" pitchFamily="18" charset="0"/>
            </a:endParaRPr>
          </a:p>
          <a:p>
            <a:pPr algn="ctr"/>
            <a:r>
              <a:rPr lang="tr-TR" b="1" dirty="0">
                <a:solidFill>
                  <a:srgbClr val="000099"/>
                </a:solidFill>
                <a:latin typeface="Georgia" panose="02040502050405020303" pitchFamily="18" charset="0"/>
              </a:rPr>
              <a:t>(</a:t>
            </a:r>
            <a:r>
              <a:rPr lang="tr-TR" b="1" dirty="0" err="1">
                <a:solidFill>
                  <a:srgbClr val="000099"/>
                </a:solidFill>
                <a:latin typeface="Georgia" panose="02040502050405020303" pitchFamily="18" charset="0"/>
              </a:rPr>
              <a:t>Accreditation</a:t>
            </a:r>
            <a:r>
              <a:rPr lang="tr-TR" b="1" dirty="0">
                <a:solidFill>
                  <a:srgbClr val="000099"/>
                </a:solidFill>
                <a:latin typeface="Georgia" panose="02040502050405020303" pitchFamily="18" charset="0"/>
              </a:rPr>
              <a:t> Board </a:t>
            </a:r>
            <a:r>
              <a:rPr lang="tr-TR" b="1" dirty="0" err="1">
                <a:solidFill>
                  <a:srgbClr val="000099"/>
                </a:solidFill>
                <a:latin typeface="Georgia" panose="02040502050405020303" pitchFamily="18" charset="0"/>
              </a:rPr>
              <a:t>for</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Engineering</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and</a:t>
            </a:r>
            <a:r>
              <a:rPr lang="tr-TR" b="1" dirty="0">
                <a:solidFill>
                  <a:srgbClr val="000099"/>
                </a:solidFill>
                <a:latin typeface="Georgia" panose="02040502050405020303" pitchFamily="18" charset="0"/>
              </a:rPr>
              <a:t> </a:t>
            </a:r>
            <a:r>
              <a:rPr lang="tr-TR" b="1" dirty="0" err="1">
                <a:solidFill>
                  <a:srgbClr val="000099"/>
                </a:solidFill>
                <a:latin typeface="Georgia" panose="02040502050405020303" pitchFamily="18" charset="0"/>
              </a:rPr>
              <a:t>Technology</a:t>
            </a:r>
            <a:r>
              <a:rPr lang="tr-TR" b="1" dirty="0">
                <a:solidFill>
                  <a:srgbClr val="000099"/>
                </a:solidFill>
                <a:latin typeface="Georgia" panose="02040502050405020303" pitchFamily="18" charset="0"/>
              </a:rPr>
              <a:t>, ABET,1982)</a:t>
            </a:r>
            <a:endParaRPr lang="tr-TR" b="1" i="0" dirty="0">
              <a:solidFill>
                <a:srgbClr val="000099"/>
              </a:solidFill>
              <a:effectLst/>
              <a:latin typeface="Georgia" panose="02040502050405020303" pitchFamily="18" charset="0"/>
            </a:endParaRPr>
          </a:p>
        </p:txBody>
      </p:sp>
    </p:spTree>
    <p:extLst>
      <p:ext uri="{BB962C8B-B14F-4D97-AF65-F5344CB8AC3E}">
        <p14:creationId xmlns:p14="http://schemas.microsoft.com/office/powerpoint/2010/main" val="3555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20</a:t>
            </a:fld>
            <a:endParaRPr lang="tr-TR" dirty="0"/>
          </a:p>
        </p:txBody>
      </p:sp>
      <p:sp>
        <p:nvSpPr>
          <p:cNvPr id="2" name="Dikdörtgen 1"/>
          <p:cNvSpPr/>
          <p:nvPr/>
        </p:nvSpPr>
        <p:spPr>
          <a:xfrm>
            <a:off x="206541" y="1350524"/>
            <a:ext cx="8685348" cy="369332"/>
          </a:xfrm>
          <a:prstGeom prst="rect">
            <a:avLst/>
          </a:prstGeom>
        </p:spPr>
        <p:txBody>
          <a:bodyPr wrap="square">
            <a:spAutoFit/>
          </a:bodyPr>
          <a:lstStyle/>
          <a:p>
            <a:r>
              <a:rPr lang="tr-TR" b="1" dirty="0"/>
              <a:t>2. Mühendisler, sadece kendi uzmanlık alanlarındaki hizmetleri vermelidirler.</a:t>
            </a:r>
            <a:endParaRPr lang="tr-TR" dirty="0"/>
          </a:p>
        </p:txBody>
      </p:sp>
      <p:sp>
        <p:nvSpPr>
          <p:cNvPr id="3" name="Dikdörtgen 2"/>
          <p:cNvSpPr/>
          <p:nvPr/>
        </p:nvSpPr>
        <p:spPr>
          <a:xfrm>
            <a:off x="229281" y="2074783"/>
            <a:ext cx="8662608" cy="3139321"/>
          </a:xfrm>
          <a:prstGeom prst="rect">
            <a:avLst/>
          </a:prstGeom>
        </p:spPr>
        <p:txBody>
          <a:bodyPr wrap="square">
            <a:spAutoFit/>
          </a:bodyPr>
          <a:lstStyle/>
          <a:p>
            <a:pPr marL="342900" indent="-342900">
              <a:buFont typeface="+mj-lt"/>
              <a:buAutoNum type="alphaLcParenR"/>
            </a:pPr>
            <a:r>
              <a:rPr lang="tr-TR" dirty="0"/>
              <a:t>Mühendisler, mühendisliği içeren bir özel teknik alanda eğitim veya deneyle </a:t>
            </a:r>
            <a:r>
              <a:rPr lang="tr-TR" dirty="0" smtClean="0"/>
              <a:t>kazanmış oldukları </a:t>
            </a:r>
            <a:r>
              <a:rPr lang="tr-TR" dirty="0"/>
              <a:t>mühendislik etkinliklerini yerine getirmeyi üstleneceklerdir.</a:t>
            </a:r>
          </a:p>
          <a:p>
            <a:pPr marL="342900" indent="-342900">
              <a:buFont typeface="+mj-lt"/>
              <a:buAutoNum type="alphaLcParenR"/>
            </a:pPr>
            <a:endParaRPr lang="tr-TR" dirty="0"/>
          </a:p>
          <a:p>
            <a:pPr marL="342900" marR="1090" indent="-342900" algn="just">
              <a:buFont typeface="+mj-lt"/>
              <a:buAutoNum type="alphaLcParenR"/>
            </a:pPr>
            <a:r>
              <a:rPr lang="tr-TR" dirty="0"/>
              <a:t>Mühendisler, kendi ihtisas alanlarının dışında eğitim ve deneyim gerektiren bir etkinliği Kabul edebilirler, ancak hizmetleri projenin kendi uzmanlık sınırına kadar olmalıdır. Projenin aşamalarında uzmanlarla işbirliği, onlara danışma veya onlardan yararlanma </a:t>
            </a:r>
            <a:r>
              <a:rPr lang="tr-TR" dirty="0" smtClean="0"/>
              <a:t>sağlanmalıdır.</a:t>
            </a:r>
          </a:p>
          <a:p>
            <a:pPr marL="342900" marR="1090" indent="-342900" algn="just">
              <a:buFont typeface="+mj-lt"/>
              <a:buAutoNum type="alphaLcParenR"/>
            </a:pPr>
            <a:endParaRPr lang="tr-TR" dirty="0"/>
          </a:p>
          <a:p>
            <a:pPr marL="342900" marR="1090" indent="-342900" algn="just">
              <a:buFont typeface="+mj-lt"/>
              <a:buAutoNum type="alphaLcParenR"/>
            </a:pPr>
            <a:r>
              <a:rPr lang="tr-TR" dirty="0" smtClean="0"/>
              <a:t>Mühendisler</a:t>
            </a:r>
            <a:r>
              <a:rPr lang="tr-TR" dirty="0"/>
              <a:t>, kendi uzmanlık alanları dışında veya kendilerinin doğrudan kontrolü </a:t>
            </a:r>
            <a:r>
              <a:rPr lang="tr-TR" dirty="0" smtClean="0"/>
              <a:t>altında hazırlanmamış </a:t>
            </a:r>
            <a:r>
              <a:rPr lang="tr-TR" dirty="0"/>
              <a:t>herhangi bir mühendislik planı, projesi veya belgeyi imzalamayacaklardır.</a:t>
            </a:r>
          </a:p>
        </p:txBody>
      </p:sp>
    </p:spTree>
    <p:extLst>
      <p:ext uri="{BB962C8B-B14F-4D97-AF65-F5344CB8AC3E}">
        <p14:creationId xmlns:p14="http://schemas.microsoft.com/office/powerpoint/2010/main" val="1034991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21</a:t>
            </a:fld>
            <a:endParaRPr lang="tr-TR" dirty="0"/>
          </a:p>
        </p:txBody>
      </p:sp>
      <p:sp>
        <p:nvSpPr>
          <p:cNvPr id="2" name="Dikdörtgen 1"/>
          <p:cNvSpPr/>
          <p:nvPr/>
        </p:nvSpPr>
        <p:spPr>
          <a:xfrm>
            <a:off x="206541" y="1350524"/>
            <a:ext cx="8685348" cy="369332"/>
          </a:xfrm>
          <a:prstGeom prst="rect">
            <a:avLst/>
          </a:prstGeom>
        </p:spPr>
        <p:txBody>
          <a:bodyPr wrap="square">
            <a:spAutoFit/>
          </a:bodyPr>
          <a:lstStyle/>
          <a:p>
            <a:r>
              <a:rPr lang="tr-TR" b="1" dirty="0"/>
              <a:t>3. Mühendisler, yalnızca objektif ve gerçek resmi raporlar yayınlayacaklardır.</a:t>
            </a:r>
            <a:endParaRPr lang="tr-TR" dirty="0"/>
          </a:p>
        </p:txBody>
      </p:sp>
      <p:sp>
        <p:nvSpPr>
          <p:cNvPr id="3" name="Dikdörtgen 2"/>
          <p:cNvSpPr/>
          <p:nvPr/>
        </p:nvSpPr>
        <p:spPr>
          <a:xfrm>
            <a:off x="229281" y="1978385"/>
            <a:ext cx="8717717" cy="4962897"/>
          </a:xfrm>
          <a:prstGeom prst="rect">
            <a:avLst/>
          </a:prstGeom>
        </p:spPr>
        <p:txBody>
          <a:bodyPr wrap="square">
            <a:spAutoFit/>
          </a:bodyPr>
          <a:lstStyle/>
          <a:p>
            <a:pPr algn="just"/>
            <a:r>
              <a:rPr lang="tr-TR" dirty="0"/>
              <a:t>a) Mühendisler, resmi bilgilerini yaymaya ve mühendislik </a:t>
            </a:r>
            <a:r>
              <a:rPr lang="tr-TR" dirty="0" smtClean="0"/>
              <a:t>başarılarının yanlış anlaşılmasını</a:t>
            </a:r>
            <a:endParaRPr lang="tr-TR" dirty="0"/>
          </a:p>
          <a:p>
            <a:pPr algn="just"/>
            <a:r>
              <a:rPr lang="tr-TR" dirty="0"/>
              <a:t>önlemeye gayret edeceklerdir</a:t>
            </a:r>
            <a:r>
              <a:rPr lang="tr-TR" dirty="0" smtClean="0"/>
              <a:t>.</a:t>
            </a:r>
          </a:p>
          <a:p>
            <a:pPr algn="just"/>
            <a:endParaRPr lang="tr-TR" sz="700" dirty="0"/>
          </a:p>
          <a:p>
            <a:pPr algn="just"/>
            <a:r>
              <a:rPr lang="tr-TR" dirty="0"/>
              <a:t>b) Mühendisler, tüm mesleki raporlarda, beyanatlarda veya </a:t>
            </a:r>
            <a:r>
              <a:rPr lang="tr-TR" dirty="0" smtClean="0"/>
              <a:t>şahitliklerde </a:t>
            </a:r>
            <a:r>
              <a:rPr lang="tr-TR" dirty="0"/>
              <a:t>tamamen objektif </a:t>
            </a:r>
            <a:r>
              <a:rPr lang="tr-TR" dirty="0" smtClean="0"/>
              <a:t>ve gerçekçi </a:t>
            </a:r>
            <a:r>
              <a:rPr lang="tr-TR" dirty="0"/>
              <a:t>olacaklardır. Raporlar, beyanatlar veya </a:t>
            </a:r>
            <a:r>
              <a:rPr lang="tr-TR" dirty="0" smtClean="0"/>
              <a:t>şahitlikler </a:t>
            </a:r>
            <a:r>
              <a:rPr lang="tr-TR" dirty="0"/>
              <a:t>konusunda gerekli ve uygun</a:t>
            </a:r>
          </a:p>
          <a:p>
            <a:pPr algn="just"/>
            <a:r>
              <a:rPr lang="tr-TR" dirty="0"/>
              <a:t>bilgiye sahip olacaklardır</a:t>
            </a:r>
            <a:r>
              <a:rPr lang="tr-TR" dirty="0" smtClean="0"/>
              <a:t>.</a:t>
            </a:r>
          </a:p>
          <a:p>
            <a:pPr algn="just"/>
            <a:endParaRPr lang="tr-TR" sz="1050" dirty="0"/>
          </a:p>
          <a:p>
            <a:pPr algn="just"/>
            <a:r>
              <a:rPr lang="tr-TR" dirty="0"/>
              <a:t>c) Mühendisler, herhangi bir mahkeme veya komisyonda uzman veya teknik </a:t>
            </a:r>
            <a:r>
              <a:rPr lang="tr-TR" dirty="0" smtClean="0"/>
              <a:t>şahit ediyorlarsa görüşlerini; </a:t>
            </a:r>
            <a:r>
              <a:rPr lang="tr-TR" dirty="0"/>
              <a:t>kendilerini ilgilendiren, yeterli, </a:t>
            </a:r>
            <a:r>
              <a:rPr lang="tr-TR" dirty="0" smtClean="0"/>
              <a:t>doğru, </a:t>
            </a:r>
            <a:r>
              <a:rPr lang="tr-TR" dirty="0"/>
              <a:t>tam, teknik bilgi sahibi </a:t>
            </a:r>
            <a:r>
              <a:rPr lang="tr-TR" dirty="0" smtClean="0"/>
              <a:t>olduklarına inandıkları </a:t>
            </a:r>
            <a:r>
              <a:rPr lang="tr-TR" dirty="0"/>
              <a:t>zaman bildirmelidirler</a:t>
            </a:r>
            <a:r>
              <a:rPr lang="tr-TR" dirty="0" smtClean="0"/>
              <a:t>.</a:t>
            </a:r>
          </a:p>
          <a:p>
            <a:pPr algn="just"/>
            <a:endParaRPr lang="tr-TR" sz="1100" dirty="0" smtClean="0"/>
          </a:p>
          <a:p>
            <a:pPr algn="just"/>
            <a:r>
              <a:rPr lang="tr-TR" dirty="0"/>
              <a:t>d) Mühendisler, herhangi bir gruba veya gruplara ilişkin ödeme veya duyumların söz konusu</a:t>
            </a:r>
          </a:p>
          <a:p>
            <a:pPr algn="just"/>
            <a:r>
              <a:rPr lang="tr-TR" dirty="0"/>
              <a:t>olduğu mühendislik konularında, kesin kanaate ulaşmadıkları sürece, grup veya grupların </a:t>
            </a:r>
          </a:p>
          <a:p>
            <a:pPr algn="just"/>
            <a:r>
              <a:rPr lang="tr-TR" dirty="0"/>
              <a:t>kimliklerini açıklayarak beyanat, eleştiri veya tartışma konusu yapamazlar</a:t>
            </a:r>
            <a:r>
              <a:rPr lang="tr-TR" dirty="0" smtClean="0"/>
              <a:t>.</a:t>
            </a:r>
          </a:p>
          <a:p>
            <a:pPr algn="just"/>
            <a:endParaRPr lang="tr-TR" sz="700" dirty="0"/>
          </a:p>
          <a:p>
            <a:pPr algn="just"/>
            <a:r>
              <a:rPr lang="tr-TR" dirty="0"/>
              <a:t>e) Mühendisler, kendi çalışmalarını ve değerlendirmesini ağır başlı ve alçak gönüllülükle </a:t>
            </a:r>
          </a:p>
          <a:p>
            <a:pPr algn="just"/>
            <a:r>
              <a:rPr lang="tr-TR" dirty="0"/>
              <a:t>yapacaklar  ve  kendilerinin  yükselmeleri  karşılığında  mesleğini,  onurunu,  dürüstlüğünü</a:t>
            </a:r>
          </a:p>
          <a:p>
            <a:pPr algn="just"/>
            <a:r>
              <a:rPr lang="tr-TR" dirty="0"/>
              <a:t>tehlikeye atacak herhangi bir eğilimden kaçınacaklardır.</a:t>
            </a:r>
          </a:p>
          <a:p>
            <a:pPr algn="just"/>
            <a:endParaRPr lang="tr-TR" dirty="0"/>
          </a:p>
        </p:txBody>
      </p:sp>
    </p:spTree>
    <p:extLst>
      <p:ext uri="{BB962C8B-B14F-4D97-AF65-F5344CB8AC3E}">
        <p14:creationId xmlns:p14="http://schemas.microsoft.com/office/powerpoint/2010/main" val="101251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22</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4. Mühendisler, mesleki konularda, her </a:t>
            </a:r>
            <a:r>
              <a:rPr lang="tr-TR" b="1" dirty="0" smtClean="0"/>
              <a:t>işveren </a:t>
            </a:r>
            <a:r>
              <a:rPr lang="tr-TR" b="1" dirty="0"/>
              <a:t>veya </a:t>
            </a:r>
            <a:r>
              <a:rPr lang="tr-TR" b="1" dirty="0" smtClean="0"/>
              <a:t>müşteri </a:t>
            </a:r>
            <a:r>
              <a:rPr lang="tr-TR" b="1" dirty="0"/>
              <a:t>için güvenilir vekil olarak</a:t>
            </a:r>
          </a:p>
          <a:p>
            <a:r>
              <a:rPr lang="tr-TR" b="1" dirty="0"/>
              <a:t>davranacaklar ve çıkar </a:t>
            </a:r>
            <a:r>
              <a:rPr lang="tr-TR" b="1" dirty="0" smtClean="0"/>
              <a:t>çatışmalarından </a:t>
            </a:r>
            <a:r>
              <a:rPr lang="tr-TR" b="1" dirty="0"/>
              <a:t>kaçınacaklardır.</a:t>
            </a:r>
            <a:endParaRPr lang="tr-TR" dirty="0"/>
          </a:p>
        </p:txBody>
      </p:sp>
      <p:sp>
        <p:nvSpPr>
          <p:cNvPr id="3" name="Dikdörtgen 2"/>
          <p:cNvSpPr/>
          <p:nvPr/>
        </p:nvSpPr>
        <p:spPr>
          <a:xfrm>
            <a:off x="273017" y="2101437"/>
            <a:ext cx="8937459" cy="3970318"/>
          </a:xfrm>
          <a:prstGeom prst="rect">
            <a:avLst/>
          </a:prstGeom>
        </p:spPr>
        <p:txBody>
          <a:bodyPr wrap="square">
            <a:spAutoFit/>
          </a:bodyPr>
          <a:lstStyle/>
          <a:p>
            <a:r>
              <a:rPr lang="tr-TR" dirty="0"/>
              <a:t>a)   Mühendisler,   kendi   işverenleri   veya   müşterileriyle   ilgili   tüm   anlaşmazlıklardan</a:t>
            </a:r>
          </a:p>
          <a:p>
            <a:r>
              <a:rPr lang="tr-TR" dirty="0"/>
              <a:t>kaçınacaklar ve kendi işlerini veya hizmet kalitelerini etkileyen herhangi bilgi veya durumu </a:t>
            </a:r>
          </a:p>
          <a:p>
            <a:r>
              <a:rPr lang="tr-TR" dirty="0"/>
              <a:t>işveren müşterilerine vakit geçirmeden bildireceklerdir</a:t>
            </a:r>
            <a:r>
              <a:rPr lang="tr-TR" dirty="0" smtClean="0"/>
              <a:t>.</a:t>
            </a:r>
          </a:p>
          <a:p>
            <a:endParaRPr lang="tr-TR" dirty="0"/>
          </a:p>
          <a:p>
            <a:r>
              <a:rPr lang="tr-TR" dirty="0"/>
              <a:t>b) Mühendisler, kendileri ile işveren veya müşteriler arasında bir potansiyel anlaşmazlık yaratacak </a:t>
            </a:r>
            <a:r>
              <a:rPr lang="tr-TR" dirty="0" smtClean="0"/>
              <a:t>herhangi </a:t>
            </a:r>
            <a:r>
              <a:rPr lang="tr-TR" dirty="0"/>
              <a:t>bir anlaşmayı bilerek (kasıtlı olarak) taahhüt etmeyeceklerdir.</a:t>
            </a:r>
          </a:p>
          <a:p>
            <a:endParaRPr lang="tr-TR" dirty="0"/>
          </a:p>
          <a:p>
            <a:r>
              <a:rPr lang="tr-TR" dirty="0"/>
              <a:t>c) Mühendisler, ne aynı proje hizmetleri için ne de aynı projeyle ilgili farklı hizmetler için, tüm </a:t>
            </a:r>
          </a:p>
          <a:p>
            <a:r>
              <a:rPr lang="tr-TR" dirty="0"/>
              <a:t>ilgili tarafların açık ve anlaşmaya dayanan şartları dışında ücret, mal veya benzeri şeyleri kabul </a:t>
            </a:r>
          </a:p>
          <a:p>
            <a:r>
              <a:rPr lang="tr-TR" dirty="0"/>
              <a:t>etmeyeceklerdir.</a:t>
            </a:r>
          </a:p>
          <a:p>
            <a:endParaRPr lang="tr-TR" dirty="0"/>
          </a:p>
          <a:p>
            <a:r>
              <a:rPr lang="tr-TR" dirty="0"/>
              <a:t>d) Mühendisler, kendi üretimlerini gerçekleştirmek için gerekli malzeme veya donanım dışında, </a:t>
            </a:r>
            <a:r>
              <a:rPr lang="tr-TR" dirty="0" smtClean="0"/>
              <a:t>ücretsiz </a:t>
            </a:r>
            <a:r>
              <a:rPr lang="tr-TR" dirty="0"/>
              <a:t>mühendislik hizmetlerini içeren konularda maddi veya diğer değerlendirilebilir şeyler </a:t>
            </a:r>
            <a:r>
              <a:rPr lang="tr-TR" dirty="0" smtClean="0"/>
              <a:t>istemeyecekler </a:t>
            </a:r>
            <a:r>
              <a:rPr lang="tr-TR" dirty="0"/>
              <a:t>ve kabul etmeyeceklerdir</a:t>
            </a:r>
            <a:r>
              <a:rPr lang="tr-TR" dirty="0" smtClean="0"/>
              <a:t>.</a:t>
            </a:r>
            <a:endParaRPr lang="tr-TR" dirty="0"/>
          </a:p>
        </p:txBody>
      </p:sp>
    </p:spTree>
    <p:extLst>
      <p:ext uri="{BB962C8B-B14F-4D97-AF65-F5344CB8AC3E}">
        <p14:creationId xmlns:p14="http://schemas.microsoft.com/office/powerpoint/2010/main" val="2621372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23</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4. Mühendisler, mesleki konularda, her </a:t>
            </a:r>
            <a:r>
              <a:rPr lang="tr-TR" b="1" dirty="0" smtClean="0"/>
              <a:t>işveren </a:t>
            </a:r>
            <a:r>
              <a:rPr lang="tr-TR" b="1" dirty="0"/>
              <a:t>veya </a:t>
            </a:r>
            <a:r>
              <a:rPr lang="tr-TR" b="1" dirty="0" smtClean="0"/>
              <a:t>müşteri </a:t>
            </a:r>
            <a:r>
              <a:rPr lang="tr-TR" b="1" dirty="0"/>
              <a:t>için güvenilir vekil olarak</a:t>
            </a:r>
          </a:p>
          <a:p>
            <a:r>
              <a:rPr lang="tr-TR" b="1" dirty="0"/>
              <a:t>davranacaklar ve çıkar </a:t>
            </a:r>
            <a:r>
              <a:rPr lang="tr-TR" b="1" dirty="0" smtClean="0"/>
              <a:t>çatışmalarından </a:t>
            </a:r>
            <a:r>
              <a:rPr lang="tr-TR" b="1" dirty="0"/>
              <a:t>kaçınacaklardır.</a:t>
            </a:r>
            <a:endParaRPr lang="tr-TR" dirty="0"/>
          </a:p>
        </p:txBody>
      </p:sp>
      <p:sp>
        <p:nvSpPr>
          <p:cNvPr id="3" name="Dikdörtgen 2"/>
          <p:cNvSpPr/>
          <p:nvPr/>
        </p:nvSpPr>
        <p:spPr>
          <a:xfrm>
            <a:off x="273017" y="2101437"/>
            <a:ext cx="8937459" cy="4416594"/>
          </a:xfrm>
          <a:prstGeom prst="rect">
            <a:avLst/>
          </a:prstGeom>
        </p:spPr>
        <p:txBody>
          <a:bodyPr wrap="square">
            <a:spAutoFit/>
          </a:bodyPr>
          <a:lstStyle/>
          <a:p>
            <a:pPr algn="just"/>
            <a:r>
              <a:rPr lang="tr-TR" dirty="0"/>
              <a:t>e) Mühendisler, üstlerinden, kendi firmalarından veya sorumlu oldukları işle ilgili </a:t>
            </a:r>
            <a:r>
              <a:rPr lang="tr-TR" dirty="0" smtClean="0"/>
              <a:t>elemanlardan veya </a:t>
            </a:r>
            <a:r>
              <a:rPr lang="tr-TR" dirty="0"/>
              <a:t>işçilerden doğrudan veya dolaylı olarak hediye (bahşiş) istemeyecek ve kabul etmeyeceklerdir.</a:t>
            </a:r>
          </a:p>
          <a:p>
            <a:pPr algn="just"/>
            <a:endParaRPr lang="tr-TR" sz="1100" dirty="0"/>
          </a:p>
          <a:p>
            <a:pPr algn="just"/>
            <a:r>
              <a:rPr lang="tr-TR" dirty="0"/>
              <a:t>f) Mühendisler, bir resmi komisyon üyesi, kontrolörü veya hükümet memuru olarak kendisi tarafından </a:t>
            </a:r>
            <a:r>
              <a:rPr lang="tr-TR" dirty="0" smtClean="0"/>
              <a:t>sağlanan </a:t>
            </a:r>
            <a:r>
              <a:rPr lang="tr-TR" dirty="0"/>
              <a:t>hizmetlere karşı olan açıklamalara, etkinliklere, organizasyonlara veya mühendislik </a:t>
            </a:r>
            <a:r>
              <a:rPr lang="tr-TR" dirty="0" smtClean="0"/>
              <a:t>uygulamalarına </a:t>
            </a:r>
            <a:r>
              <a:rPr lang="tr-TR" dirty="0"/>
              <a:t>katılmayacaklardır.</a:t>
            </a:r>
          </a:p>
          <a:p>
            <a:pPr algn="just"/>
            <a:endParaRPr lang="tr-TR" sz="1100" dirty="0"/>
          </a:p>
          <a:p>
            <a:pPr algn="just"/>
            <a:r>
              <a:rPr lang="tr-TR" dirty="0"/>
              <a:t>g) Mühendisler, kendi organizasyonlarının bir elemanı olarak, yönetici, memur veya işçi gibi resmi </a:t>
            </a:r>
            <a:r>
              <a:rPr lang="tr-TR" dirty="0" smtClean="0"/>
              <a:t>kişilerden </a:t>
            </a:r>
            <a:r>
              <a:rPr lang="tr-TR" dirty="0"/>
              <a:t>bir anlaşma istemeyecekler ve kabul etmeyeceklerdir.</a:t>
            </a:r>
          </a:p>
          <a:p>
            <a:pPr algn="just"/>
            <a:endParaRPr lang="tr-TR" sz="1100" dirty="0"/>
          </a:p>
          <a:p>
            <a:pPr algn="just"/>
            <a:r>
              <a:rPr lang="tr-TR" dirty="0"/>
              <a:t>h) Mühendisler, kendi çalışmalarının sonucu  olarak bir projenin  başarılı olamayacağına </a:t>
            </a:r>
          </a:p>
          <a:p>
            <a:pPr algn="just"/>
            <a:r>
              <a:rPr lang="tr-TR" dirty="0"/>
              <a:t>inandıklarında, işverenlerine veya elamanlarına bilgi vereceklerdir.</a:t>
            </a:r>
          </a:p>
          <a:p>
            <a:pPr algn="just"/>
            <a:endParaRPr lang="tr-TR" sz="1100" dirty="0"/>
          </a:p>
          <a:p>
            <a:pPr algn="just"/>
            <a:r>
              <a:rPr lang="tr-TR" dirty="0"/>
              <a:t>i) Mühendisler, bir jürinin atanan üyesi olduklarında kendilerine ulaşan bilgileri inceleyecekler </a:t>
            </a:r>
          </a:p>
          <a:p>
            <a:pPr algn="just"/>
            <a:r>
              <a:rPr lang="tr-TR" dirty="0"/>
              <a:t>ve bu etkinlik kendi elamanlarının, işverenlerinin veya kamunun çıkarına </a:t>
            </a:r>
            <a:r>
              <a:rPr lang="tr-TR" dirty="0" smtClean="0"/>
              <a:t>ters düşse </a:t>
            </a:r>
            <a:r>
              <a:rPr lang="tr-TR" dirty="0"/>
              <a:t>bile bu bilgiyi kişisel çıkarları için kullanmayacaklardır.</a:t>
            </a:r>
          </a:p>
        </p:txBody>
      </p:sp>
    </p:spTree>
    <p:extLst>
      <p:ext uri="{BB962C8B-B14F-4D97-AF65-F5344CB8AC3E}">
        <p14:creationId xmlns:p14="http://schemas.microsoft.com/office/powerpoint/2010/main" val="202413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24</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4. Mühendisler, mesleki konularda, her </a:t>
            </a:r>
            <a:r>
              <a:rPr lang="tr-TR" b="1" dirty="0" smtClean="0"/>
              <a:t>işveren </a:t>
            </a:r>
            <a:r>
              <a:rPr lang="tr-TR" b="1" dirty="0"/>
              <a:t>veya </a:t>
            </a:r>
            <a:r>
              <a:rPr lang="tr-TR" b="1" dirty="0" smtClean="0"/>
              <a:t>müşteri </a:t>
            </a:r>
            <a:r>
              <a:rPr lang="tr-TR" b="1" dirty="0"/>
              <a:t>için güvenilir vekil olarak</a:t>
            </a:r>
          </a:p>
          <a:p>
            <a:r>
              <a:rPr lang="tr-TR" b="1" dirty="0"/>
              <a:t>davranacaklar ve çıkar </a:t>
            </a:r>
            <a:r>
              <a:rPr lang="tr-TR" b="1" dirty="0" smtClean="0"/>
              <a:t>çatışmalarından </a:t>
            </a:r>
            <a:r>
              <a:rPr lang="tr-TR" b="1" dirty="0"/>
              <a:t>kaçınacaklardır.</a:t>
            </a:r>
            <a:endParaRPr lang="tr-TR" dirty="0"/>
          </a:p>
        </p:txBody>
      </p:sp>
      <p:sp>
        <p:nvSpPr>
          <p:cNvPr id="3" name="Dikdörtgen 2"/>
          <p:cNvSpPr/>
          <p:nvPr/>
        </p:nvSpPr>
        <p:spPr>
          <a:xfrm>
            <a:off x="273017" y="2101437"/>
            <a:ext cx="8937459" cy="3693319"/>
          </a:xfrm>
          <a:prstGeom prst="rect">
            <a:avLst/>
          </a:prstGeom>
        </p:spPr>
        <p:txBody>
          <a:bodyPr wrap="square">
            <a:spAutoFit/>
          </a:bodyPr>
          <a:lstStyle/>
          <a:p>
            <a:pPr algn="just"/>
            <a:r>
              <a:rPr lang="tr-TR" dirty="0"/>
              <a:t>j) Mühendisler, bir </a:t>
            </a:r>
            <a:r>
              <a:rPr lang="tr-TR" dirty="0" smtClean="0"/>
              <a:t>inşaatın </a:t>
            </a:r>
            <a:r>
              <a:rPr lang="tr-TR" dirty="0"/>
              <a:t>(veya </a:t>
            </a:r>
            <a:r>
              <a:rPr lang="tr-TR" dirty="0" smtClean="0"/>
              <a:t>diğerlerinin) </a:t>
            </a:r>
            <a:r>
              <a:rPr lang="tr-TR" dirty="0"/>
              <a:t>kontrolünü yaparken tüm taraflara dürüst ve adaletli olarak davranacaklardır.</a:t>
            </a:r>
          </a:p>
          <a:p>
            <a:pPr algn="just"/>
            <a:r>
              <a:rPr lang="tr-TR" dirty="0"/>
              <a:t>k) Mühendisler, </a:t>
            </a:r>
            <a:r>
              <a:rPr lang="tr-TR" dirty="0" smtClean="0"/>
              <a:t>iyileştirmeler, </a:t>
            </a:r>
            <a:r>
              <a:rPr lang="tr-TR" dirty="0"/>
              <a:t>planlar, tasarımlar, icatlar veya telif hakkı veya patent ortaya çıkarabilecek </a:t>
            </a:r>
            <a:r>
              <a:rPr lang="tr-TR" dirty="0" smtClean="0"/>
              <a:t>diğer </a:t>
            </a:r>
            <a:r>
              <a:rPr lang="tr-TR" dirty="0"/>
              <a:t>kayıtlar konusunda, bir is üstlenmeden önce bu sahiplenmeye </a:t>
            </a:r>
            <a:r>
              <a:rPr lang="tr-TR" dirty="0" smtClean="0"/>
              <a:t>ilişkin </a:t>
            </a:r>
            <a:r>
              <a:rPr lang="tr-TR" dirty="0"/>
              <a:t>bir</a:t>
            </a:r>
          </a:p>
          <a:p>
            <a:pPr algn="just"/>
            <a:r>
              <a:rPr lang="tr-TR" dirty="0"/>
              <a:t>pozitif </a:t>
            </a:r>
            <a:r>
              <a:rPr lang="tr-TR" dirty="0" smtClean="0"/>
              <a:t>anlaşma sağlayacaklardır.</a:t>
            </a:r>
            <a:endParaRPr lang="tr-TR" dirty="0"/>
          </a:p>
          <a:p>
            <a:pPr algn="just"/>
            <a:r>
              <a:rPr lang="tr-TR" dirty="0"/>
              <a:t>l) Mühendisler, </a:t>
            </a:r>
            <a:r>
              <a:rPr lang="tr-TR" dirty="0" smtClean="0"/>
              <a:t>yanlışlarda </a:t>
            </a:r>
            <a:r>
              <a:rPr lang="tr-TR" dirty="0"/>
              <a:t>kendi hatalarını yok edecek ve kendi kararlarını </a:t>
            </a:r>
            <a:r>
              <a:rPr lang="tr-TR" dirty="0" smtClean="0"/>
              <a:t>doğrulamak </a:t>
            </a:r>
            <a:r>
              <a:rPr lang="tr-TR" dirty="0"/>
              <a:t>hususunda tahrifattan ve </a:t>
            </a:r>
            <a:r>
              <a:rPr lang="tr-TR" dirty="0" smtClean="0"/>
              <a:t>değişikliklerden </a:t>
            </a:r>
            <a:r>
              <a:rPr lang="tr-TR" dirty="0"/>
              <a:t>sakınacaklardır.</a:t>
            </a:r>
          </a:p>
          <a:p>
            <a:pPr algn="just"/>
            <a:r>
              <a:rPr lang="tr-TR" dirty="0"/>
              <a:t>m) Mühendisler, kendi </a:t>
            </a:r>
            <a:r>
              <a:rPr lang="tr-TR" dirty="0" smtClean="0"/>
              <a:t>işverenlerinin </a:t>
            </a:r>
            <a:r>
              <a:rPr lang="tr-TR" dirty="0"/>
              <a:t>bilgisi olmaksızın kendi düzenli islerinin </a:t>
            </a:r>
            <a:r>
              <a:rPr lang="tr-TR" dirty="0" smtClean="0"/>
              <a:t>dışındaki </a:t>
            </a:r>
            <a:r>
              <a:rPr lang="tr-TR" dirty="0"/>
              <a:t>mesleki görevleri kabul etmeyeceklerdir.</a:t>
            </a:r>
          </a:p>
          <a:p>
            <a:pPr algn="just"/>
            <a:r>
              <a:rPr lang="tr-TR" dirty="0"/>
              <a:t>n) Mühendisler, hile ile veya aldatarak </a:t>
            </a:r>
            <a:r>
              <a:rPr lang="tr-TR" dirty="0" smtClean="0"/>
              <a:t>diğer işverenlerden </a:t>
            </a:r>
            <a:r>
              <a:rPr lang="tr-TR" dirty="0"/>
              <a:t>bir eleman elde etme </a:t>
            </a:r>
            <a:r>
              <a:rPr lang="tr-TR" dirty="0" smtClean="0"/>
              <a:t>girişiminde </a:t>
            </a:r>
            <a:r>
              <a:rPr lang="tr-TR" dirty="0"/>
              <a:t>bulunmayacaklardır.</a:t>
            </a:r>
          </a:p>
          <a:p>
            <a:pPr algn="just"/>
            <a:r>
              <a:rPr lang="tr-TR" dirty="0"/>
              <a:t>o) Mühendisler, </a:t>
            </a:r>
            <a:r>
              <a:rPr lang="tr-TR" dirty="0" smtClean="0"/>
              <a:t>bitirilmiş </a:t>
            </a:r>
            <a:r>
              <a:rPr lang="tr-TR" dirty="0"/>
              <a:t>bir is için </a:t>
            </a:r>
            <a:r>
              <a:rPr lang="tr-TR" dirty="0" smtClean="0"/>
              <a:t>anlaşma </a:t>
            </a:r>
            <a:r>
              <a:rPr lang="tr-TR" dirty="0"/>
              <a:t>veya kontrat olmaksızın, ilgililerin bilgileri </a:t>
            </a:r>
            <a:r>
              <a:rPr lang="tr-TR" dirty="0" smtClean="0"/>
              <a:t>dışında görüş </a:t>
            </a:r>
            <a:r>
              <a:rPr lang="tr-TR" dirty="0"/>
              <a:t>bildiriminde bulunmayacaklardır.</a:t>
            </a:r>
          </a:p>
        </p:txBody>
      </p:sp>
    </p:spTree>
    <p:extLst>
      <p:ext uri="{BB962C8B-B14F-4D97-AF65-F5344CB8AC3E}">
        <p14:creationId xmlns:p14="http://schemas.microsoft.com/office/powerpoint/2010/main" val="1163810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25</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5. Mühendisler, hizmetlerinin </a:t>
            </a:r>
            <a:r>
              <a:rPr lang="tr-TR" b="1" dirty="0" smtClean="0"/>
              <a:t>geçerlili</a:t>
            </a:r>
            <a:r>
              <a:rPr lang="tr-TR" dirty="0" smtClean="0"/>
              <a:t>ğ</a:t>
            </a:r>
            <a:r>
              <a:rPr lang="tr-TR" b="1" dirty="0" smtClean="0"/>
              <a:t>i </a:t>
            </a:r>
            <a:r>
              <a:rPr lang="tr-TR" b="1" dirty="0"/>
              <a:t>konusunda mesleki itibarlarını olu</a:t>
            </a:r>
            <a:r>
              <a:rPr lang="tr-TR" dirty="0"/>
              <a:t>ş</a:t>
            </a:r>
            <a:r>
              <a:rPr lang="tr-TR" b="1" dirty="0"/>
              <a:t>turacak ve</a:t>
            </a:r>
            <a:endParaRPr lang="tr-TR" dirty="0"/>
          </a:p>
          <a:p>
            <a:r>
              <a:rPr lang="tr-TR" b="1" dirty="0"/>
              <a:t>di</a:t>
            </a:r>
            <a:r>
              <a:rPr lang="tr-TR" dirty="0"/>
              <a:t>ğ</a:t>
            </a:r>
            <a:r>
              <a:rPr lang="tr-TR" b="1" dirty="0"/>
              <a:t>erleriyle haksız rekabete girmeyeceklerdir</a:t>
            </a:r>
            <a:r>
              <a:rPr lang="tr-TR" b="1" dirty="0" smtClean="0"/>
              <a:t>. </a:t>
            </a:r>
            <a:endParaRPr lang="tr-TR" dirty="0"/>
          </a:p>
        </p:txBody>
      </p:sp>
      <p:sp>
        <p:nvSpPr>
          <p:cNvPr id="3" name="Dikdörtgen 2"/>
          <p:cNvSpPr/>
          <p:nvPr/>
        </p:nvSpPr>
        <p:spPr>
          <a:xfrm>
            <a:off x="206541" y="2026984"/>
            <a:ext cx="8578692" cy="4524315"/>
          </a:xfrm>
          <a:prstGeom prst="rect">
            <a:avLst/>
          </a:prstGeom>
        </p:spPr>
        <p:txBody>
          <a:bodyPr wrap="square">
            <a:spAutoFit/>
          </a:bodyPr>
          <a:lstStyle/>
          <a:p>
            <a:pPr algn="just"/>
            <a:r>
              <a:rPr lang="tr-TR" dirty="0"/>
              <a:t>a)  Mühendisler,  işi  ele  geçirmek  amacıyla  doğrudan  veya  dolaylı  olarak  herhangi  bir</a:t>
            </a:r>
          </a:p>
          <a:p>
            <a:pPr algn="just"/>
            <a:r>
              <a:rPr lang="tr-TR" dirty="0"/>
              <a:t>komisyon, politik destek, hediye veya diğer benzeri şeyleri ödemeyecek, ödeme teklifinde </a:t>
            </a:r>
          </a:p>
          <a:p>
            <a:pPr algn="just"/>
            <a:r>
              <a:rPr lang="tr-TR" dirty="0"/>
              <a:t>bulunmayacaklardır.</a:t>
            </a:r>
          </a:p>
          <a:p>
            <a:pPr algn="just"/>
            <a:endParaRPr lang="tr-TR" dirty="0"/>
          </a:p>
          <a:p>
            <a:pPr algn="just"/>
            <a:r>
              <a:rPr lang="tr-TR" dirty="0"/>
              <a:t>b) Mühendisler, sadece istenen mesleki hizmet için belirlenen yetenek ve liyakat esasına göre ve </a:t>
            </a:r>
            <a:r>
              <a:rPr lang="tr-TR" dirty="0" smtClean="0"/>
              <a:t>gerekli </a:t>
            </a:r>
            <a:r>
              <a:rPr lang="tr-TR" dirty="0"/>
              <a:t>mesleki hizmetler için anlaşmalar düzenlemelidir.</a:t>
            </a:r>
          </a:p>
          <a:p>
            <a:pPr algn="just"/>
            <a:endParaRPr lang="tr-TR" dirty="0"/>
          </a:p>
          <a:p>
            <a:pPr algn="just"/>
            <a:r>
              <a:rPr lang="tr-TR" dirty="0"/>
              <a:t>c) Mühendisler, hizmetin amacına uygun ücret miktarında ve yöntemde anlaşmalıdırlar. Anlaşmaya </a:t>
            </a:r>
            <a:r>
              <a:rPr lang="tr-TR" dirty="0" smtClean="0"/>
              <a:t>tarafların </a:t>
            </a:r>
            <a:r>
              <a:rPr lang="tr-TR" dirty="0"/>
              <a:t>katılımda karşılıklı itimat zorunludur. Genel durum, mühendislik hizmetinin maliyetinin </a:t>
            </a:r>
            <a:r>
              <a:rPr lang="tr-TR" dirty="0" smtClean="0"/>
              <a:t>uygun </a:t>
            </a:r>
            <a:r>
              <a:rPr lang="tr-TR" dirty="0"/>
              <a:t>ve makul olmasını gerektirir, ancak bu hizmeti sağlayacak</a:t>
            </a:r>
          </a:p>
          <a:p>
            <a:pPr algn="just"/>
            <a:r>
              <a:rPr lang="tr-TR" dirty="0"/>
              <a:t>kişilerin veya firmaların seçimindeki kararı kontrol etmeyi gerektirmez</a:t>
            </a:r>
            <a:r>
              <a:rPr lang="tr-TR" dirty="0" smtClean="0"/>
              <a:t>.</a:t>
            </a:r>
          </a:p>
          <a:p>
            <a:pPr algn="just"/>
            <a:endParaRPr lang="tr-TR" dirty="0" smtClean="0"/>
          </a:p>
          <a:p>
            <a:r>
              <a:rPr lang="tr-TR" dirty="0"/>
              <a:t>d) Mühendisler, çalışırken veya çalışmaları kesinleşmişken diğer mühendislerin yerlerini</a:t>
            </a:r>
          </a:p>
          <a:p>
            <a:r>
              <a:rPr lang="tr-TR" dirty="0"/>
              <a:t>almak (ayağını kaydırmak) için görüşmede bulunmayacaklardır.</a:t>
            </a:r>
          </a:p>
          <a:p>
            <a:pPr algn="just"/>
            <a:endParaRPr lang="tr-TR" dirty="0"/>
          </a:p>
          <a:p>
            <a:pPr algn="just"/>
            <a:endParaRPr lang="tr-TR" dirty="0"/>
          </a:p>
        </p:txBody>
      </p:sp>
    </p:spTree>
    <p:extLst>
      <p:ext uri="{BB962C8B-B14F-4D97-AF65-F5344CB8AC3E}">
        <p14:creationId xmlns:p14="http://schemas.microsoft.com/office/powerpoint/2010/main" val="1309735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26</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5. Mühendisler, hizmetlerinin </a:t>
            </a:r>
            <a:r>
              <a:rPr lang="tr-TR" b="1" dirty="0" smtClean="0"/>
              <a:t>geçerlili</a:t>
            </a:r>
            <a:r>
              <a:rPr lang="tr-TR" dirty="0" smtClean="0"/>
              <a:t>ğ</a:t>
            </a:r>
            <a:r>
              <a:rPr lang="tr-TR" b="1" dirty="0" smtClean="0"/>
              <a:t>i </a:t>
            </a:r>
            <a:r>
              <a:rPr lang="tr-TR" b="1" dirty="0"/>
              <a:t>konusunda mesleki itibarlarını olu</a:t>
            </a:r>
            <a:r>
              <a:rPr lang="tr-TR" dirty="0"/>
              <a:t>ş</a:t>
            </a:r>
            <a:r>
              <a:rPr lang="tr-TR" b="1" dirty="0"/>
              <a:t>turacak ve</a:t>
            </a:r>
            <a:endParaRPr lang="tr-TR" dirty="0"/>
          </a:p>
          <a:p>
            <a:r>
              <a:rPr lang="tr-TR" b="1" dirty="0"/>
              <a:t>di</a:t>
            </a:r>
            <a:r>
              <a:rPr lang="tr-TR" dirty="0"/>
              <a:t>ğ</a:t>
            </a:r>
            <a:r>
              <a:rPr lang="tr-TR" b="1" dirty="0"/>
              <a:t>erleriyle haksız rekabete girmeyeceklerdir</a:t>
            </a:r>
            <a:r>
              <a:rPr lang="tr-TR" b="1" dirty="0" smtClean="0"/>
              <a:t>. </a:t>
            </a:r>
            <a:endParaRPr lang="tr-TR" dirty="0"/>
          </a:p>
        </p:txBody>
      </p:sp>
      <p:sp>
        <p:nvSpPr>
          <p:cNvPr id="3" name="Dikdörtgen 2"/>
          <p:cNvSpPr/>
          <p:nvPr/>
        </p:nvSpPr>
        <p:spPr>
          <a:xfrm>
            <a:off x="206541" y="2026984"/>
            <a:ext cx="8578692" cy="4247317"/>
          </a:xfrm>
          <a:prstGeom prst="rect">
            <a:avLst/>
          </a:prstGeom>
        </p:spPr>
        <p:txBody>
          <a:bodyPr wrap="square">
            <a:spAutoFit/>
          </a:bodyPr>
          <a:lstStyle/>
          <a:p>
            <a:pPr marL="342900" indent="-342900">
              <a:buFont typeface="+mj-lt"/>
              <a:buAutoNum type="alphaLcParenR" startAt="5"/>
            </a:pPr>
            <a:r>
              <a:rPr lang="tr-TR" dirty="0"/>
              <a:t>Mühendisler, mesleki şereflerini tehlikeye atabilecek bir terfi aracı olarak kullanılacak </a:t>
            </a:r>
            <a:r>
              <a:rPr lang="tr-TR" dirty="0" smtClean="0"/>
              <a:t>veya mesleki </a:t>
            </a:r>
            <a:r>
              <a:rPr lang="tr-TR" dirty="0"/>
              <a:t>komisyonu ele geçirmeye yönelecek durumlarda, mesleki komisyon üyeliklerini istemeyecekler, teklif etmeyecekler ve de kabul etmeyecekler.</a:t>
            </a:r>
          </a:p>
          <a:p>
            <a:pPr marL="342900" indent="-342900">
              <a:buFont typeface="+mj-lt"/>
              <a:buAutoNum type="alphaLcParenR" startAt="5"/>
            </a:pPr>
            <a:endParaRPr lang="tr-TR" dirty="0"/>
          </a:p>
          <a:p>
            <a:pPr marL="342900" indent="-342900">
              <a:buFont typeface="+mj-lt"/>
              <a:buAutoNum type="alphaLcParenR" startAt="5"/>
            </a:pPr>
            <a:r>
              <a:rPr lang="tr-TR" dirty="0"/>
              <a:t>Mühendisler, kendi akademik ve mesleki yeteneklerini tahrif etmeyecek ve bunların yanlış olarak temsil edilmesine hizmet etmeyeceklerdir. Tayinlerine ilişkin konularda veya sorumluluklarında yanlış beyanlar veya abartmalar yapmayacaklardır. İş istemeye ilişkin broşür veya diğer gösterimlerde, işleri, üyelikleri, ilişkileri veya çalışmaları ve yeteneklerini artırmak   amacı   ve   niyeti   ile   geçmişteki   başarıları   konularında   yanlış   </a:t>
            </a:r>
            <a:r>
              <a:rPr lang="tr-TR" dirty="0" smtClean="0"/>
              <a:t>beyanlarda bulunmayacaklardır.</a:t>
            </a:r>
          </a:p>
          <a:p>
            <a:pPr marL="342900" indent="-342900">
              <a:buFont typeface="+mj-lt"/>
              <a:buAutoNum type="alphaLcParenR" startAt="5"/>
            </a:pPr>
            <a:endParaRPr lang="tr-TR" dirty="0" smtClean="0"/>
          </a:p>
          <a:p>
            <a:pPr marL="342900" indent="-342900">
              <a:buFont typeface="+mj-lt"/>
              <a:buAutoNum type="alphaLcParenR" startAt="5"/>
            </a:pPr>
            <a:r>
              <a:rPr lang="tr-TR" dirty="0" smtClean="0"/>
              <a:t>Mühendisler</a:t>
            </a:r>
            <a:r>
              <a:rPr lang="tr-TR" dirty="0"/>
              <a:t>,  değerlendirilmiş  iş  ve  mesleki  yayınların  tanıtımında  </a:t>
            </a:r>
            <a:r>
              <a:rPr lang="tr-TR" dirty="0" smtClean="0"/>
              <a:t>gereksiz gösterişe, methiyeye </a:t>
            </a:r>
            <a:r>
              <a:rPr lang="tr-TR" dirty="0"/>
              <a:t>veya abartıya kaçmadan, söz konusu hizmet ve projenin içeriğine ters düşmeyen gerçek ve sadece mühendisliğe ilişkin görüntüler kullanabilirler.</a:t>
            </a:r>
          </a:p>
          <a:p>
            <a:endParaRPr lang="tr-TR" dirty="0"/>
          </a:p>
        </p:txBody>
      </p:sp>
    </p:spTree>
    <p:extLst>
      <p:ext uri="{BB962C8B-B14F-4D97-AF65-F5344CB8AC3E}">
        <p14:creationId xmlns:p14="http://schemas.microsoft.com/office/powerpoint/2010/main" val="1120570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27</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5. Mühendisler, hizmetlerinin </a:t>
            </a:r>
            <a:r>
              <a:rPr lang="tr-TR" b="1" dirty="0" smtClean="0"/>
              <a:t>geçerlili</a:t>
            </a:r>
            <a:r>
              <a:rPr lang="tr-TR" dirty="0" smtClean="0"/>
              <a:t>ğ</a:t>
            </a:r>
            <a:r>
              <a:rPr lang="tr-TR" b="1" dirty="0" smtClean="0"/>
              <a:t>i </a:t>
            </a:r>
            <a:r>
              <a:rPr lang="tr-TR" b="1" dirty="0"/>
              <a:t>konusunda mesleki itibarlarını olu</a:t>
            </a:r>
            <a:r>
              <a:rPr lang="tr-TR" dirty="0"/>
              <a:t>ş</a:t>
            </a:r>
            <a:r>
              <a:rPr lang="tr-TR" b="1" dirty="0"/>
              <a:t>turacak ve</a:t>
            </a:r>
            <a:endParaRPr lang="tr-TR" dirty="0"/>
          </a:p>
          <a:p>
            <a:r>
              <a:rPr lang="tr-TR" b="1" dirty="0"/>
              <a:t>di</a:t>
            </a:r>
            <a:r>
              <a:rPr lang="tr-TR" dirty="0"/>
              <a:t>ğ</a:t>
            </a:r>
            <a:r>
              <a:rPr lang="tr-TR" b="1" dirty="0"/>
              <a:t>erleriyle haksız rekabete girmeyeceklerdir</a:t>
            </a:r>
            <a:r>
              <a:rPr lang="tr-TR" b="1" dirty="0" smtClean="0"/>
              <a:t>. </a:t>
            </a:r>
            <a:endParaRPr lang="tr-TR" dirty="0"/>
          </a:p>
        </p:txBody>
      </p:sp>
      <p:sp>
        <p:nvSpPr>
          <p:cNvPr id="3" name="Dikdörtgen 2"/>
          <p:cNvSpPr/>
          <p:nvPr/>
        </p:nvSpPr>
        <p:spPr>
          <a:xfrm>
            <a:off x="206541" y="2026984"/>
            <a:ext cx="8578692" cy="4524315"/>
          </a:xfrm>
          <a:prstGeom prst="rect">
            <a:avLst/>
          </a:prstGeom>
        </p:spPr>
        <p:txBody>
          <a:bodyPr wrap="square">
            <a:spAutoFit/>
          </a:bodyPr>
          <a:lstStyle/>
          <a:p>
            <a:pPr marL="342900" indent="-342900">
              <a:buAutoNum type="alphaLcParenR" startAt="8"/>
            </a:pPr>
            <a:r>
              <a:rPr lang="tr-TR" dirty="0" smtClean="0"/>
              <a:t>Mühendisler</a:t>
            </a:r>
            <a:r>
              <a:rPr lang="tr-TR" dirty="0"/>
              <a:t>,  değerlendirilmiş  iş  ve  mesleki  yayınların  tanıtımında  gereksiz  </a:t>
            </a:r>
            <a:r>
              <a:rPr lang="tr-TR" dirty="0" smtClean="0"/>
              <a:t>gösterişe, methiyeye </a:t>
            </a:r>
            <a:r>
              <a:rPr lang="tr-TR" dirty="0"/>
              <a:t>veya abartıya kaçmadan, söz konusu hizmet ve projenin içeriğine ters düşmeyen gerçek ve sadece mühendisliğe ilişkin görüntüler </a:t>
            </a:r>
            <a:r>
              <a:rPr lang="tr-TR" dirty="0" smtClean="0"/>
              <a:t>kullanabilirler.</a:t>
            </a:r>
          </a:p>
          <a:p>
            <a:pPr marL="342900" indent="-342900">
              <a:buAutoNum type="alphaLcParenR" startAt="8"/>
            </a:pPr>
            <a:r>
              <a:rPr lang="tr-TR" dirty="0" smtClean="0"/>
              <a:t>Mühendisler</a:t>
            </a:r>
            <a:r>
              <a:rPr lang="tr-TR" dirty="0"/>
              <a:t>, gerçek ve değerlendirilmiş olarak yazılan veya teknik yayınlar için </a:t>
            </a:r>
            <a:r>
              <a:rPr lang="tr-TR" dirty="0" smtClean="0"/>
              <a:t>gösterişten </a:t>
            </a:r>
            <a:r>
              <a:rPr lang="tr-TR" dirty="0"/>
              <a:t>uzak ve övgüyü içermeyen yazılar (makale) hazırlayabilirler. Bu gibi yazılar, işin paylaşımı için  başkalarına  verilen  güveni  ve  itimadı  sarsmadan  doğrudan  </a:t>
            </a:r>
            <a:r>
              <a:rPr lang="tr-TR" dirty="0" smtClean="0"/>
              <a:t>kendisinin katkılarını</a:t>
            </a:r>
            <a:r>
              <a:rPr lang="tr-TR" dirty="0"/>
              <a:t> </a:t>
            </a:r>
            <a:r>
              <a:rPr lang="tr-TR" dirty="0" smtClean="0"/>
              <a:t>içermelidir.</a:t>
            </a:r>
          </a:p>
          <a:p>
            <a:pPr marL="342900" indent="-342900">
              <a:buAutoNum type="alphaLcParenR" startAt="8"/>
            </a:pPr>
            <a:r>
              <a:rPr lang="tr-TR" dirty="0" smtClean="0"/>
              <a:t>Mühendisler</a:t>
            </a:r>
            <a:r>
              <a:rPr lang="tr-TR" dirty="0"/>
              <a:t>, projede veya belirtilen üretimdeki katkılarını alçak gönüllülükle ifade </a:t>
            </a:r>
            <a:r>
              <a:rPr lang="tr-TR" dirty="0" smtClean="0"/>
              <a:t>eden, ticari </a:t>
            </a:r>
            <a:r>
              <a:rPr lang="tr-TR" dirty="0"/>
              <a:t>yayınlarda ve bilgilendirme yayınlarında adlarının kullanılmasına izin verebilirler. Bu gibi izin, tescilli üretimlerin genel bir onayını </a:t>
            </a:r>
            <a:r>
              <a:rPr lang="tr-TR" dirty="0" smtClean="0"/>
              <a:t>içermeyecektir.</a:t>
            </a:r>
          </a:p>
          <a:p>
            <a:pPr marL="342900" indent="-342900">
              <a:buAutoNum type="alphaLcParenR" startAt="8"/>
            </a:pPr>
            <a:r>
              <a:rPr lang="tr-TR" dirty="0" smtClean="0"/>
              <a:t>Mühendisler</a:t>
            </a:r>
            <a:r>
              <a:rPr lang="tr-TR" dirty="0"/>
              <a:t>, kişisel üyeliklerini özel yayınlara ilan edebilirler. Buradaki bilgi, katılım ve katkılarını gerçek olarak ifade eden, çalışma alanını diğer katılanların adlarını, firma adını, adresini ve telefon numaralarını içeren biçimde </a:t>
            </a:r>
            <a:r>
              <a:rPr lang="tr-TR" dirty="0" smtClean="0"/>
              <a:t>olmalıdır.</a:t>
            </a:r>
          </a:p>
          <a:p>
            <a:pPr marL="342900" indent="-342900">
              <a:buAutoNum type="alphaLcParenR" startAt="8"/>
            </a:pPr>
            <a:r>
              <a:rPr lang="tr-TR" dirty="0" smtClean="0"/>
              <a:t>Mühendisler</a:t>
            </a:r>
            <a:r>
              <a:rPr lang="tr-TR" dirty="0"/>
              <a:t>, özel proje amaçlı yarışmalara, projenin diğer tasarımcılarının onayı olmadan </a:t>
            </a:r>
            <a:r>
              <a:rPr lang="tr-TR" dirty="0" smtClean="0"/>
              <a:t>giremez.</a:t>
            </a:r>
          </a:p>
          <a:p>
            <a:pPr marL="400050" indent="-400050">
              <a:buAutoNum type="romanLcParenR"/>
            </a:pPr>
            <a:endParaRPr lang="tr-TR" dirty="0"/>
          </a:p>
        </p:txBody>
      </p:sp>
    </p:spTree>
    <p:extLst>
      <p:ext uri="{BB962C8B-B14F-4D97-AF65-F5344CB8AC3E}">
        <p14:creationId xmlns:p14="http://schemas.microsoft.com/office/powerpoint/2010/main" val="747472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28</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5. Mühendisler, hizmetlerinin </a:t>
            </a:r>
            <a:r>
              <a:rPr lang="tr-TR" b="1" dirty="0" smtClean="0"/>
              <a:t>geçerlili</a:t>
            </a:r>
            <a:r>
              <a:rPr lang="tr-TR" dirty="0" smtClean="0"/>
              <a:t>ğ</a:t>
            </a:r>
            <a:r>
              <a:rPr lang="tr-TR" b="1" dirty="0" smtClean="0"/>
              <a:t>i </a:t>
            </a:r>
            <a:r>
              <a:rPr lang="tr-TR" b="1" dirty="0"/>
              <a:t>konusunda mesleki itibarlarını olu</a:t>
            </a:r>
            <a:r>
              <a:rPr lang="tr-TR" dirty="0"/>
              <a:t>ş</a:t>
            </a:r>
            <a:r>
              <a:rPr lang="tr-TR" b="1" dirty="0"/>
              <a:t>turacak ve</a:t>
            </a:r>
            <a:endParaRPr lang="tr-TR" dirty="0"/>
          </a:p>
          <a:p>
            <a:r>
              <a:rPr lang="tr-TR" b="1" dirty="0"/>
              <a:t>di</a:t>
            </a:r>
            <a:r>
              <a:rPr lang="tr-TR" dirty="0"/>
              <a:t>ğ</a:t>
            </a:r>
            <a:r>
              <a:rPr lang="tr-TR" b="1" dirty="0"/>
              <a:t>erleriyle haksız rekabete girmeyeceklerdir</a:t>
            </a:r>
            <a:r>
              <a:rPr lang="tr-TR" b="1" dirty="0" smtClean="0"/>
              <a:t>. </a:t>
            </a:r>
            <a:endParaRPr lang="tr-TR" dirty="0"/>
          </a:p>
        </p:txBody>
      </p:sp>
      <p:sp>
        <p:nvSpPr>
          <p:cNvPr id="3" name="Dikdörtgen 2"/>
          <p:cNvSpPr/>
          <p:nvPr/>
        </p:nvSpPr>
        <p:spPr>
          <a:xfrm>
            <a:off x="206541" y="2026984"/>
            <a:ext cx="8578692" cy="2308324"/>
          </a:xfrm>
          <a:prstGeom prst="rect">
            <a:avLst/>
          </a:prstGeom>
        </p:spPr>
        <p:txBody>
          <a:bodyPr wrap="square">
            <a:spAutoFit/>
          </a:bodyPr>
          <a:lstStyle/>
          <a:p>
            <a:pPr marL="342900" indent="-342900">
              <a:buFont typeface="+mj-lt"/>
              <a:buAutoNum type="alphaLcParenR" startAt="13"/>
            </a:pPr>
            <a:r>
              <a:rPr lang="tr-TR" dirty="0"/>
              <a:t>Mühendisler, mesleki itibara, görünüşe, uygulamaya veya diğer mühendislerin işlerine kötü niyetle veya yalan yere kötülük etmeyecek ve diğer mühendislerin çalışmalarını fark gözetmeden (tarafsız olarak) irdeleyeceklerdir.</a:t>
            </a:r>
          </a:p>
          <a:p>
            <a:pPr marL="342900" indent="-342900">
              <a:buFont typeface="+mj-lt"/>
              <a:buAutoNum type="alphaLcParenR" startAt="13"/>
            </a:pPr>
            <a:r>
              <a:rPr lang="tr-TR" dirty="0"/>
              <a:t>Mühendisler, kar amacı olmayan özel profesyonel birliklerin dışındaki herhangi bir mühendislik kuruluşunu destekleyemezler.</a:t>
            </a:r>
          </a:p>
          <a:p>
            <a:pPr marL="342900" indent="-342900">
              <a:buFont typeface="+mj-lt"/>
              <a:buAutoNum type="alphaLcParenR" startAt="13"/>
            </a:pPr>
            <a:r>
              <a:rPr lang="tr-TR" dirty="0"/>
              <a:t>Mühendisler, çalışanların olanaklarını kendi özel çalışmaları için kullanamayacaktır.</a:t>
            </a:r>
          </a:p>
          <a:p>
            <a:pPr marL="342900" indent="-342900">
              <a:buFont typeface="+mj-lt"/>
              <a:buAutoNum type="alphaLcParenR" startAt="13"/>
            </a:pPr>
            <a:r>
              <a:rPr lang="tr-TR" dirty="0"/>
              <a:t>Mühendisler, öğrenci indirimlerinden yararlanmazlar.</a:t>
            </a:r>
          </a:p>
          <a:p>
            <a:pPr marL="400050" indent="-400050">
              <a:buAutoNum type="romanLcParenR"/>
            </a:pPr>
            <a:endParaRPr lang="tr-TR" dirty="0"/>
          </a:p>
        </p:txBody>
      </p:sp>
    </p:spTree>
    <p:extLst>
      <p:ext uri="{BB962C8B-B14F-4D97-AF65-F5344CB8AC3E}">
        <p14:creationId xmlns:p14="http://schemas.microsoft.com/office/powerpoint/2010/main" val="111775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29</a:t>
            </a:fld>
            <a:endParaRPr lang="tr-TR" dirty="0"/>
          </a:p>
        </p:txBody>
      </p:sp>
      <p:sp>
        <p:nvSpPr>
          <p:cNvPr id="2" name="Dikdörtgen 1"/>
          <p:cNvSpPr/>
          <p:nvPr/>
        </p:nvSpPr>
        <p:spPr>
          <a:xfrm>
            <a:off x="206541" y="1350524"/>
            <a:ext cx="8685348" cy="2862322"/>
          </a:xfrm>
          <a:prstGeom prst="rect">
            <a:avLst/>
          </a:prstGeom>
        </p:spPr>
        <p:txBody>
          <a:bodyPr wrap="square">
            <a:spAutoFit/>
          </a:bodyPr>
          <a:lstStyle/>
          <a:p>
            <a:r>
              <a:rPr lang="tr-TR" b="1" dirty="0"/>
              <a:t>6. Mühendisler, mesleki do</a:t>
            </a:r>
            <a:r>
              <a:rPr lang="tr-TR" dirty="0"/>
              <a:t>ğ</a:t>
            </a:r>
            <a:r>
              <a:rPr lang="tr-TR" b="1" dirty="0"/>
              <a:t>rulu</a:t>
            </a:r>
            <a:r>
              <a:rPr lang="tr-TR" dirty="0"/>
              <a:t>ğ</a:t>
            </a:r>
            <a:r>
              <a:rPr lang="tr-TR" b="1" dirty="0"/>
              <a:t>unu, onurunu ve de</a:t>
            </a:r>
            <a:r>
              <a:rPr lang="tr-TR" dirty="0"/>
              <a:t>ğ</a:t>
            </a:r>
            <a:r>
              <a:rPr lang="tr-TR" b="1" dirty="0"/>
              <a:t>erini yüceltmek ve geli</a:t>
            </a:r>
            <a:r>
              <a:rPr lang="tr-TR" dirty="0"/>
              <a:t>ş</a:t>
            </a:r>
            <a:r>
              <a:rPr lang="tr-TR" b="1" dirty="0"/>
              <a:t>tirmek</a:t>
            </a:r>
            <a:endParaRPr lang="tr-TR" dirty="0"/>
          </a:p>
          <a:p>
            <a:r>
              <a:rPr lang="tr-TR" b="1" dirty="0"/>
              <a:t>için  çalı</a:t>
            </a:r>
            <a:r>
              <a:rPr lang="tr-TR" dirty="0"/>
              <a:t>ş</a:t>
            </a:r>
            <a:r>
              <a:rPr lang="tr-TR" b="1" dirty="0"/>
              <a:t>acaklardır</a:t>
            </a:r>
            <a:r>
              <a:rPr lang="tr-TR" b="1" dirty="0" smtClean="0"/>
              <a:t>.</a:t>
            </a:r>
          </a:p>
          <a:p>
            <a:endParaRPr lang="tr-TR" b="1" dirty="0"/>
          </a:p>
          <a:p>
            <a:pPr marL="342900" indent="-342900" algn="just">
              <a:buFont typeface="+mj-lt"/>
              <a:buAutoNum type="alphaLcParenR"/>
            </a:pPr>
            <a:r>
              <a:rPr lang="tr-TR" dirty="0"/>
              <a:t>Mühendisler, bilerek adlarının veya firmalarının başka firmalar veya kişiler </a:t>
            </a:r>
            <a:r>
              <a:rPr lang="tr-TR" dirty="0" smtClean="0"/>
              <a:t>tarafından kullanılmasına </a:t>
            </a:r>
            <a:r>
              <a:rPr lang="tr-TR" dirty="0"/>
              <a:t>izin vermeyecekler ve hileli veya aldatıcı mesleki uygulamalara veya işlere alet olmayacaklardır.</a:t>
            </a:r>
          </a:p>
          <a:p>
            <a:pPr marL="342900" indent="-342900" algn="just">
              <a:buFont typeface="+mj-lt"/>
              <a:buAutoNum type="alphaLcParenR"/>
            </a:pPr>
            <a:endParaRPr lang="tr-TR" dirty="0"/>
          </a:p>
          <a:p>
            <a:pPr marL="342900" indent="-342900" algn="just">
              <a:buFont typeface="+mj-lt"/>
              <a:buAutoNum type="alphaLcParenR"/>
            </a:pPr>
            <a:r>
              <a:rPr lang="tr-TR" dirty="0"/>
              <a:t>Mühendisler, mühendisliğin dışındaki iş birliklerini, üyeliklerini etik olmayan </a:t>
            </a:r>
            <a:r>
              <a:rPr lang="tr-TR" dirty="0" smtClean="0"/>
              <a:t>etkinliklerde paravan </a:t>
            </a:r>
            <a:r>
              <a:rPr lang="tr-TR" dirty="0"/>
              <a:t>olarak kullanmayacaklardır.</a:t>
            </a:r>
          </a:p>
          <a:p>
            <a:endParaRPr lang="tr-TR" dirty="0"/>
          </a:p>
        </p:txBody>
      </p:sp>
    </p:spTree>
    <p:extLst>
      <p:ext uri="{BB962C8B-B14F-4D97-AF65-F5344CB8AC3E}">
        <p14:creationId xmlns:p14="http://schemas.microsoft.com/office/powerpoint/2010/main" val="41276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a:t>
            </a:fld>
            <a:endParaRPr lang="tr-TR" dirty="0"/>
          </a:p>
        </p:txBody>
      </p:sp>
      <p:sp>
        <p:nvSpPr>
          <p:cNvPr id="6" name="Dikdörtgen 5"/>
          <p:cNvSpPr/>
          <p:nvPr/>
        </p:nvSpPr>
        <p:spPr>
          <a:xfrm>
            <a:off x="0" y="1556792"/>
            <a:ext cx="9144000" cy="4801314"/>
          </a:xfrm>
          <a:prstGeom prst="rect">
            <a:avLst/>
          </a:prstGeom>
        </p:spPr>
        <p:txBody>
          <a:bodyPr wrap="square">
            <a:spAutoFit/>
          </a:bodyPr>
          <a:lstStyle/>
          <a:p>
            <a:pPr algn="ctr"/>
            <a:r>
              <a:rPr lang="tr-TR" b="1" dirty="0">
                <a:solidFill>
                  <a:srgbClr val="000099"/>
                </a:solidFill>
                <a:latin typeface="Georgia" panose="02040502050405020303" pitchFamily="18" charset="0"/>
              </a:rPr>
              <a:t>Dünya genelinde endüstri ve özel-kamusal işyeri yöneticileriyle yapılan anketler,  bir elektrik-elektronik mühendisinden temel beklentilerin;</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 Gerçek mühendislik problemlerini tanımlayabilme ve çözebilme,</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 Bilimsel-teknolojik ve diğer gelişmelere karşı kendini yenileyebilme,</a:t>
            </a:r>
          </a:p>
          <a:p>
            <a:pPr algn="ctr"/>
            <a:r>
              <a:rPr lang="tr-TR" b="1" dirty="0">
                <a:solidFill>
                  <a:srgbClr val="000099"/>
                </a:solidFill>
                <a:latin typeface="Georgia" panose="02040502050405020303" pitchFamily="18" charset="0"/>
              </a:rPr>
              <a:t>  </a:t>
            </a: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Hem takım çalışmasını, hem de bağımsız olarak çalışmayı başarabilme</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 En az bir yabancı dil bilen,</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 Bilişim teknolojilerine hakim</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 Yazılı-sözlü etkin iletişim kurabilme</a:t>
            </a:r>
          </a:p>
          <a:p>
            <a:pPr algn="ctr"/>
            <a:endParaRPr lang="tr-TR" b="1" dirty="0" smtClean="0">
              <a:solidFill>
                <a:srgbClr val="000099"/>
              </a:solidFill>
              <a:latin typeface="Georgia" panose="02040502050405020303" pitchFamily="18" charset="0"/>
            </a:endParaRPr>
          </a:p>
          <a:p>
            <a:pPr algn="ctr"/>
            <a:r>
              <a:rPr lang="tr-TR" b="1" dirty="0" smtClean="0">
                <a:solidFill>
                  <a:srgbClr val="000099"/>
                </a:solidFill>
                <a:latin typeface="Georgia" panose="02040502050405020303" pitchFamily="18" charset="0"/>
              </a:rPr>
              <a:t>Olduğunu </a:t>
            </a:r>
            <a:r>
              <a:rPr lang="tr-TR" b="1" dirty="0">
                <a:solidFill>
                  <a:srgbClr val="000099"/>
                </a:solidFill>
                <a:latin typeface="Georgia" panose="02040502050405020303" pitchFamily="18" charset="0"/>
              </a:rPr>
              <a:t>göstermektedir.</a:t>
            </a:r>
          </a:p>
          <a:p>
            <a:pPr algn="ctr"/>
            <a:r>
              <a:rPr lang="tr-TR" b="1" dirty="0">
                <a:solidFill>
                  <a:srgbClr val="000099"/>
                </a:solidFill>
                <a:latin typeface="Georgia" panose="02040502050405020303" pitchFamily="18" charset="0"/>
              </a:rPr>
              <a:t> </a:t>
            </a:r>
            <a:endParaRPr lang="tr-TR" b="1" i="0" dirty="0">
              <a:solidFill>
                <a:srgbClr val="000099"/>
              </a:solidFill>
              <a:effectLst/>
              <a:latin typeface="Georgia" panose="02040502050405020303" pitchFamily="18" charset="0"/>
            </a:endParaRPr>
          </a:p>
        </p:txBody>
      </p:sp>
    </p:spTree>
    <p:extLst>
      <p:ext uri="{BB962C8B-B14F-4D97-AF65-F5344CB8AC3E}">
        <p14:creationId xmlns:p14="http://schemas.microsoft.com/office/powerpoint/2010/main" val="572721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30</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7. Mühendisler, mesleki geli</a:t>
            </a:r>
            <a:r>
              <a:rPr lang="tr-TR" dirty="0"/>
              <a:t>ş</a:t>
            </a:r>
            <a:r>
              <a:rPr lang="tr-TR" b="1" dirty="0"/>
              <a:t>melerini kendi kariyerleriyle devam ettirecekler ve kendi</a:t>
            </a:r>
            <a:endParaRPr lang="tr-TR" dirty="0"/>
          </a:p>
          <a:p>
            <a:r>
              <a:rPr lang="tr-TR" b="1" dirty="0"/>
              <a:t>kontrolleri altındaki mühendislerin mesleki geli</a:t>
            </a:r>
            <a:r>
              <a:rPr lang="tr-TR" dirty="0"/>
              <a:t>ş</a:t>
            </a:r>
            <a:r>
              <a:rPr lang="tr-TR" b="1" dirty="0"/>
              <a:t>meleri için olanaklar sa</a:t>
            </a:r>
            <a:r>
              <a:rPr lang="tr-TR" dirty="0"/>
              <a:t>ğ</a:t>
            </a:r>
            <a:r>
              <a:rPr lang="tr-TR" b="1" dirty="0"/>
              <a:t>layacaklardır.</a:t>
            </a:r>
            <a:endParaRPr lang="tr-TR" dirty="0"/>
          </a:p>
        </p:txBody>
      </p:sp>
      <p:sp>
        <p:nvSpPr>
          <p:cNvPr id="6" name="Dikdörtgen 5"/>
          <p:cNvSpPr/>
          <p:nvPr/>
        </p:nvSpPr>
        <p:spPr>
          <a:xfrm>
            <a:off x="203026" y="2150626"/>
            <a:ext cx="8743971" cy="4247317"/>
          </a:xfrm>
          <a:prstGeom prst="rect">
            <a:avLst/>
          </a:prstGeom>
        </p:spPr>
        <p:txBody>
          <a:bodyPr wrap="square">
            <a:spAutoFit/>
          </a:bodyPr>
          <a:lstStyle/>
          <a:p>
            <a:pPr marL="228600" marR="7430" indent="-228600" algn="just">
              <a:buFont typeface="+mj-lt"/>
              <a:buAutoNum type="alphaLcParenR"/>
            </a:pPr>
            <a:r>
              <a:rPr lang="tr-TR" dirty="0"/>
              <a:t>Mühendisler, yanlarında çalışan elemanlarının daha da eğitilmesi için çalışacaklardır.</a:t>
            </a:r>
          </a:p>
          <a:p>
            <a:pPr marL="342900" indent="-342900">
              <a:buFont typeface="+mj-lt"/>
              <a:buAutoNum type="alphaLcParenR"/>
            </a:pPr>
            <a:endParaRPr lang="tr-TR" dirty="0"/>
          </a:p>
          <a:p>
            <a:pPr marL="228600" marR="4040" indent="-228600" algn="just">
              <a:buFont typeface="+mj-lt"/>
              <a:buAutoNum type="alphaLcParenR"/>
            </a:pPr>
            <a:r>
              <a:rPr lang="tr-TR" dirty="0"/>
              <a:t>Mühendisler, etik dışı olaylarda herhangi bir birlik ve beraberliği desteklemeyeceklerdir.</a:t>
            </a:r>
          </a:p>
          <a:p>
            <a:pPr marL="342900" indent="-342900">
              <a:buFont typeface="+mj-lt"/>
              <a:buAutoNum type="alphaLcParenR"/>
            </a:pPr>
            <a:endParaRPr lang="tr-TR" dirty="0"/>
          </a:p>
          <a:p>
            <a:pPr marL="228600" marR="1110" indent="-228600" algn="just">
              <a:buFont typeface="+mj-lt"/>
              <a:buAutoNum type="alphaLcParenR"/>
            </a:pPr>
            <a:r>
              <a:rPr lang="tr-TR" dirty="0"/>
              <a:t>Mühendisler, yanlarında çalışan elamanları mesleki yazılar yazmak ve teknik toplantılara katılmak konusunda destekleyeceklerdir.</a:t>
            </a:r>
          </a:p>
          <a:p>
            <a:pPr marL="342900" indent="-342900">
              <a:buFont typeface="+mj-lt"/>
              <a:buAutoNum type="alphaLcParenR"/>
            </a:pPr>
            <a:endParaRPr lang="tr-TR" dirty="0"/>
          </a:p>
          <a:p>
            <a:pPr marL="228600" marR="16810" indent="-228600" algn="just">
              <a:buFont typeface="+mj-lt"/>
              <a:buAutoNum type="alphaLcParenR"/>
            </a:pPr>
            <a:r>
              <a:rPr lang="tr-TR" dirty="0"/>
              <a:t>Mühendisler disiplinlerinin meslek ve teknik birliklerini desteklemelidirler.</a:t>
            </a:r>
          </a:p>
          <a:p>
            <a:pPr marL="342900" indent="-342900">
              <a:buFont typeface="+mj-lt"/>
              <a:buAutoNum type="alphaLcParenR"/>
            </a:pPr>
            <a:endParaRPr lang="tr-TR" dirty="0"/>
          </a:p>
          <a:p>
            <a:pPr marL="228600" marR="1120" indent="-228600" algn="just">
              <a:buFont typeface="+mj-lt"/>
              <a:buAutoNum type="alphaLcParenR"/>
            </a:pPr>
            <a:r>
              <a:rPr lang="tr-TR" dirty="0"/>
              <a:t>Mühendisler, mühendislik çalışmaları için diğer elemanlara gereken güveni verecekler ve gereken ilgiyi göstereceklerdir. Mümkünse tasarım, icat, yazma veya diğer etkinlikler için sorumlu kişi veya kişiler olarak </a:t>
            </a:r>
            <a:r>
              <a:rPr lang="tr-TR" dirty="0" smtClean="0"/>
              <a:t>görevlendirileceklerdir.</a:t>
            </a:r>
          </a:p>
          <a:p>
            <a:pPr marL="228600" marR="1120" indent="-228600" algn="just">
              <a:buFont typeface="+mj-lt"/>
              <a:buAutoNum type="alphaLcParenR"/>
            </a:pPr>
            <a:endParaRPr lang="tr-TR" dirty="0"/>
          </a:p>
          <a:p>
            <a:pPr marL="228600" marR="1120" indent="-228600" algn="just">
              <a:buFont typeface="+mj-lt"/>
              <a:buAutoNum type="alphaLcParenR"/>
            </a:pPr>
            <a:r>
              <a:rPr lang="tr-TR" dirty="0" smtClean="0"/>
              <a:t>Mühendisler</a:t>
            </a:r>
            <a:r>
              <a:rPr lang="tr-TR" dirty="0"/>
              <a:t>, mühendislik  bilgilerinin  yayılmasına  gayret  edecekler,  gerçek  </a:t>
            </a:r>
            <a:r>
              <a:rPr lang="tr-TR" dirty="0" smtClean="0"/>
              <a:t>olmayan abartılmış </a:t>
            </a:r>
            <a:r>
              <a:rPr lang="tr-TR" dirty="0"/>
              <a:t>veya haksız durumları içeren mühendislik etkinliklerine katılmayacaklardır.</a:t>
            </a:r>
          </a:p>
        </p:txBody>
      </p:sp>
    </p:spTree>
    <p:extLst>
      <p:ext uri="{BB962C8B-B14F-4D97-AF65-F5344CB8AC3E}">
        <p14:creationId xmlns:p14="http://schemas.microsoft.com/office/powerpoint/2010/main" val="4289172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538609"/>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rtl="1"/>
            <a:r>
              <a:rPr lang="tr-TR" sz="1600" b="1" dirty="0" smtClean="0">
                <a:solidFill>
                  <a:srgbClr val="221E1F"/>
                </a:solidFill>
                <a:latin typeface="+mj-lt"/>
              </a:rPr>
              <a:t>Mühendislik Etiği İlkeleri </a:t>
            </a:r>
            <a:endParaRPr lang="tr-TR" sz="1600" dirty="0" smtClean="0">
              <a:solidFill>
                <a:schemeClr val="bg1">
                  <a:lumMod val="50000"/>
                </a:schemeClr>
              </a:solidFill>
              <a:latin typeface="+mj-lt"/>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31</a:t>
            </a:fld>
            <a:endParaRPr lang="tr-TR" dirty="0"/>
          </a:p>
        </p:txBody>
      </p:sp>
      <p:sp>
        <p:nvSpPr>
          <p:cNvPr id="2" name="Dikdörtgen 1"/>
          <p:cNvSpPr/>
          <p:nvPr/>
        </p:nvSpPr>
        <p:spPr>
          <a:xfrm>
            <a:off x="206541" y="1350524"/>
            <a:ext cx="8685348" cy="646331"/>
          </a:xfrm>
          <a:prstGeom prst="rect">
            <a:avLst/>
          </a:prstGeom>
        </p:spPr>
        <p:txBody>
          <a:bodyPr wrap="square">
            <a:spAutoFit/>
          </a:bodyPr>
          <a:lstStyle/>
          <a:p>
            <a:r>
              <a:rPr lang="tr-TR" b="1" dirty="0"/>
              <a:t>7. Mühendisler, mesleki geli</a:t>
            </a:r>
            <a:r>
              <a:rPr lang="tr-TR" dirty="0"/>
              <a:t>ş</a:t>
            </a:r>
            <a:r>
              <a:rPr lang="tr-TR" b="1" dirty="0"/>
              <a:t>melerini kendi kariyerleriyle devam ettirecekler ve kendi</a:t>
            </a:r>
            <a:endParaRPr lang="tr-TR" dirty="0"/>
          </a:p>
          <a:p>
            <a:r>
              <a:rPr lang="tr-TR" b="1" dirty="0"/>
              <a:t>kontrolleri altındaki mühendislerin mesleki geli</a:t>
            </a:r>
            <a:r>
              <a:rPr lang="tr-TR" dirty="0"/>
              <a:t>ş</a:t>
            </a:r>
            <a:r>
              <a:rPr lang="tr-TR" b="1" dirty="0"/>
              <a:t>meleri için olanaklar sa</a:t>
            </a:r>
            <a:r>
              <a:rPr lang="tr-TR" dirty="0"/>
              <a:t>ğ</a:t>
            </a:r>
            <a:r>
              <a:rPr lang="tr-TR" b="1" dirty="0"/>
              <a:t>layacaklardır.</a:t>
            </a:r>
            <a:endParaRPr lang="tr-TR" dirty="0"/>
          </a:p>
        </p:txBody>
      </p:sp>
      <p:sp>
        <p:nvSpPr>
          <p:cNvPr id="6" name="Dikdörtgen 5"/>
          <p:cNvSpPr/>
          <p:nvPr/>
        </p:nvSpPr>
        <p:spPr>
          <a:xfrm>
            <a:off x="203026" y="2150626"/>
            <a:ext cx="8743971" cy="2585323"/>
          </a:xfrm>
          <a:prstGeom prst="rect">
            <a:avLst/>
          </a:prstGeom>
        </p:spPr>
        <p:txBody>
          <a:bodyPr wrap="square">
            <a:spAutoFit/>
          </a:bodyPr>
          <a:lstStyle/>
          <a:p>
            <a:pPr marL="342900" indent="-342900" algn="just">
              <a:buFont typeface="+mj-lt"/>
              <a:buAutoNum type="alphaLcParenR" startAt="7"/>
            </a:pPr>
            <a:r>
              <a:rPr lang="tr-TR" dirty="0"/>
              <a:t>Mühendisler,    mühendislik    çalışmalarında,    uygun    ve    yeterli    ücretler    ilkesini</a:t>
            </a:r>
          </a:p>
          <a:p>
            <a:pPr marL="342900" indent="-342900" algn="just">
              <a:buFont typeface="+mj-lt"/>
              <a:buAutoNum type="alphaLcParenR" startAt="7"/>
            </a:pPr>
            <a:r>
              <a:rPr lang="tr-TR" dirty="0" smtClean="0"/>
              <a:t>onaylayacaklardır.</a:t>
            </a:r>
          </a:p>
          <a:p>
            <a:pPr marL="342900" indent="-342900" algn="just">
              <a:buFont typeface="+mj-lt"/>
              <a:buAutoNum type="alphaLcParenR" startAt="7"/>
            </a:pPr>
            <a:endParaRPr lang="tr-TR" dirty="0"/>
          </a:p>
          <a:p>
            <a:pPr marL="342900" indent="-342900" algn="just">
              <a:buFont typeface="+mj-lt"/>
              <a:buAutoNum type="alphaLcParenR" startAt="7"/>
            </a:pPr>
            <a:r>
              <a:rPr lang="tr-TR" dirty="0" smtClean="0"/>
              <a:t>Mühendisler</a:t>
            </a:r>
            <a:r>
              <a:rPr lang="tr-TR" dirty="0"/>
              <a:t>, mühendislik mesleğinin mümkün olan tüm eğitim ve </a:t>
            </a:r>
            <a:r>
              <a:rPr lang="tr-TR" dirty="0" smtClean="0"/>
              <a:t>deneyiminden yararlanmayı </a:t>
            </a:r>
            <a:r>
              <a:rPr lang="tr-TR" dirty="0"/>
              <a:t>doğal bir görev kabul etmelidirler ve birlikte çalıştıklarına daha az sorumluluk yüklemelidirler.</a:t>
            </a:r>
          </a:p>
          <a:p>
            <a:pPr marL="342900" indent="-342900" algn="just">
              <a:buFont typeface="+mj-lt"/>
              <a:buAutoNum type="alphaLcParenR" startAt="7"/>
            </a:pPr>
            <a:endParaRPr lang="tr-TR" dirty="0"/>
          </a:p>
          <a:p>
            <a:pPr marL="342900" indent="-342900" algn="just">
              <a:buFont typeface="+mj-lt"/>
              <a:buAutoNum type="alphaLcParenR" startAt="7"/>
            </a:pPr>
            <a:r>
              <a:rPr lang="tr-TR" dirty="0"/>
              <a:t>Mühendisler, işe alacakları kimselere çalışma koşulları ve çalışmadaki statüleri hakkında tüm bilgiyi verecekler ve sonradan bu konuda herhangi bir değişiklik yapmayacaklardır</a:t>
            </a:r>
            <a:r>
              <a:rPr lang="tr-TR" dirty="0" smtClean="0"/>
              <a:t>.</a:t>
            </a:r>
            <a:endParaRPr lang="tr-TR" dirty="0"/>
          </a:p>
        </p:txBody>
      </p:sp>
    </p:spTree>
    <p:extLst>
      <p:ext uri="{BB962C8B-B14F-4D97-AF65-F5344CB8AC3E}">
        <p14:creationId xmlns:p14="http://schemas.microsoft.com/office/powerpoint/2010/main" val="6102524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4</a:t>
            </a:fld>
            <a:endParaRPr lang="tr-TR" dirty="0"/>
          </a:p>
        </p:txBody>
      </p:sp>
      <p:sp>
        <p:nvSpPr>
          <p:cNvPr id="2" name="Dikdörtgen 1"/>
          <p:cNvSpPr/>
          <p:nvPr/>
        </p:nvSpPr>
        <p:spPr>
          <a:xfrm>
            <a:off x="229281" y="1390369"/>
            <a:ext cx="8914719" cy="4524315"/>
          </a:xfrm>
          <a:prstGeom prst="rect">
            <a:avLst/>
          </a:prstGeom>
        </p:spPr>
        <p:txBody>
          <a:bodyPr wrap="square">
            <a:spAutoFit/>
          </a:bodyPr>
          <a:lstStyle/>
          <a:p>
            <a:r>
              <a:rPr lang="tr-TR" b="1" dirty="0">
                <a:solidFill>
                  <a:srgbClr val="000099"/>
                </a:solidFill>
                <a:latin typeface="Georgia" panose="02040502050405020303" pitchFamily="18" charset="0"/>
              </a:rPr>
              <a:t>IEEE ETIK KURALLARI</a:t>
            </a:r>
          </a:p>
          <a:p>
            <a:r>
              <a:rPr lang="tr-TR" b="1" dirty="0">
                <a:solidFill>
                  <a:srgbClr val="000099"/>
                </a:solidFill>
                <a:latin typeface="Georgia" panose="02040502050405020303" pitchFamily="18" charset="0"/>
              </a:rPr>
              <a:t>Biz, IEEE üyeleri, tüm dünyada yasam kalitesini etkileyen teknolojimizin öneminin bilinci içinde olarak, </a:t>
            </a:r>
            <a:r>
              <a:rPr lang="tr-TR" b="1" dirty="0" smtClean="0">
                <a:solidFill>
                  <a:srgbClr val="000099"/>
                </a:solidFill>
                <a:latin typeface="Georgia" panose="02040502050405020303" pitchFamily="18" charset="0"/>
              </a:rPr>
              <a:t>mesleğimize, </a:t>
            </a:r>
            <a:r>
              <a:rPr lang="tr-TR" b="1" dirty="0">
                <a:solidFill>
                  <a:srgbClr val="000099"/>
                </a:solidFill>
                <a:latin typeface="Georgia" panose="02040502050405020303" pitchFamily="18" charset="0"/>
              </a:rPr>
              <a:t>üyelerine ve hizmet </a:t>
            </a:r>
            <a:r>
              <a:rPr lang="tr-TR" b="1" dirty="0" smtClean="0">
                <a:solidFill>
                  <a:srgbClr val="000099"/>
                </a:solidFill>
                <a:latin typeface="Georgia" panose="02040502050405020303" pitchFamily="18" charset="0"/>
              </a:rPr>
              <a:t>ettiğimiz </a:t>
            </a:r>
            <a:r>
              <a:rPr lang="tr-TR" b="1" dirty="0">
                <a:solidFill>
                  <a:srgbClr val="000099"/>
                </a:solidFill>
                <a:latin typeface="Georgia" panose="02040502050405020303" pitchFamily="18" charset="0"/>
              </a:rPr>
              <a:t>toplumlara </a:t>
            </a:r>
            <a:r>
              <a:rPr lang="tr-TR" b="1" dirty="0" smtClean="0">
                <a:solidFill>
                  <a:srgbClr val="000099"/>
                </a:solidFill>
                <a:latin typeface="Georgia" panose="02040502050405020303" pitchFamily="18" charset="0"/>
              </a:rPr>
              <a:t>karsı kişisel sorumluluğumuzu </a:t>
            </a:r>
            <a:r>
              <a:rPr lang="tr-TR" b="1" dirty="0">
                <a:solidFill>
                  <a:srgbClr val="000099"/>
                </a:solidFill>
                <a:latin typeface="Georgia" panose="02040502050405020303" pitchFamily="18" charset="0"/>
              </a:rPr>
              <a:t>kabul ederek, en yüksek </a:t>
            </a:r>
            <a:r>
              <a:rPr lang="tr-TR" b="1" dirty="0" err="1" smtClean="0">
                <a:solidFill>
                  <a:srgbClr val="000099"/>
                </a:solidFill>
                <a:latin typeface="Georgia" panose="02040502050405020303" pitchFamily="18" charset="0"/>
              </a:rPr>
              <a:t>etiksel</a:t>
            </a:r>
            <a:r>
              <a:rPr lang="tr-TR" b="1" dirty="0" smtClean="0">
                <a:solidFill>
                  <a:srgbClr val="000099"/>
                </a:solidFill>
                <a:latin typeface="Georgia" panose="02040502050405020303" pitchFamily="18" charset="0"/>
              </a:rPr>
              <a:t> </a:t>
            </a:r>
            <a:r>
              <a:rPr lang="tr-TR" b="1" dirty="0">
                <a:solidFill>
                  <a:srgbClr val="000099"/>
                </a:solidFill>
                <a:latin typeface="Georgia" panose="02040502050405020303" pitchFamily="18" charset="0"/>
              </a:rPr>
              <a:t>ve profesyonel </a:t>
            </a:r>
            <a:r>
              <a:rPr lang="tr-TR" b="1" dirty="0" smtClean="0">
                <a:solidFill>
                  <a:srgbClr val="000099"/>
                </a:solidFill>
                <a:latin typeface="Georgia" panose="02040502050405020303" pitchFamily="18" charset="0"/>
              </a:rPr>
              <a:t>davranışa </a:t>
            </a:r>
            <a:r>
              <a:rPr lang="tr-TR" b="1" dirty="0">
                <a:solidFill>
                  <a:srgbClr val="000099"/>
                </a:solidFill>
                <a:latin typeface="Georgia" panose="02040502050405020303" pitchFamily="18" charset="0"/>
              </a:rPr>
              <a:t>kendimizi </a:t>
            </a:r>
            <a:r>
              <a:rPr lang="tr-TR" b="1" dirty="0" smtClean="0">
                <a:solidFill>
                  <a:srgbClr val="000099"/>
                </a:solidFill>
                <a:latin typeface="Georgia" panose="02040502050405020303" pitchFamily="18" charset="0"/>
              </a:rPr>
              <a:t>adıyoruz </a:t>
            </a:r>
            <a:r>
              <a:rPr lang="tr-TR" b="1" dirty="0">
                <a:solidFill>
                  <a:srgbClr val="000099"/>
                </a:solidFill>
                <a:latin typeface="Georgia" panose="02040502050405020303" pitchFamily="18" charset="0"/>
              </a:rPr>
              <a:t>ve kabul ediyoruz ki</a:t>
            </a:r>
            <a:r>
              <a:rPr lang="tr-TR" b="1" dirty="0" smtClean="0">
                <a:solidFill>
                  <a:srgbClr val="000099"/>
                </a:solidFill>
                <a:latin typeface="Georgia" panose="02040502050405020303" pitchFamily="18" charset="0"/>
              </a:rPr>
              <a:t>:</a:t>
            </a:r>
          </a:p>
          <a:p>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1. </a:t>
            </a:r>
            <a:r>
              <a:rPr lang="tr-TR" dirty="0">
                <a:solidFill>
                  <a:srgbClr val="000099"/>
                </a:solidFill>
                <a:latin typeface="Georgia" panose="02040502050405020303" pitchFamily="18" charset="0"/>
              </a:rPr>
              <a:t>Kamu </a:t>
            </a:r>
            <a:r>
              <a:rPr lang="tr-TR" dirty="0" smtClean="0">
                <a:solidFill>
                  <a:srgbClr val="000099"/>
                </a:solidFill>
                <a:latin typeface="Georgia" panose="02040502050405020303" pitchFamily="18" charset="0"/>
              </a:rPr>
              <a:t>güvenliği, sağlığı </a:t>
            </a:r>
            <a:r>
              <a:rPr lang="tr-TR" dirty="0">
                <a:solidFill>
                  <a:srgbClr val="000099"/>
                </a:solidFill>
                <a:latin typeface="Georgia" panose="02040502050405020303" pitchFamily="18" charset="0"/>
              </a:rPr>
              <a:t>ve </a:t>
            </a:r>
            <a:r>
              <a:rPr lang="tr-TR" dirty="0" smtClean="0">
                <a:solidFill>
                  <a:srgbClr val="000099"/>
                </a:solidFill>
                <a:latin typeface="Georgia" panose="02040502050405020303" pitchFamily="18" charset="0"/>
              </a:rPr>
              <a:t>refahı </a:t>
            </a:r>
            <a:r>
              <a:rPr lang="tr-TR" dirty="0">
                <a:solidFill>
                  <a:srgbClr val="000099"/>
                </a:solidFill>
                <a:latin typeface="Georgia" panose="02040502050405020303" pitchFamily="18" charset="0"/>
              </a:rPr>
              <a:t>ile uyumlu mühendislik </a:t>
            </a:r>
            <a:r>
              <a:rPr lang="tr-TR" dirty="0" smtClean="0">
                <a:solidFill>
                  <a:srgbClr val="000099"/>
                </a:solidFill>
                <a:latin typeface="Georgia" panose="02040502050405020303" pitchFamily="18" charset="0"/>
              </a:rPr>
              <a:t>kararları </a:t>
            </a:r>
            <a:r>
              <a:rPr lang="tr-TR" dirty="0">
                <a:solidFill>
                  <a:srgbClr val="000099"/>
                </a:solidFill>
                <a:latin typeface="Georgia" panose="02040502050405020303" pitchFamily="18" charset="0"/>
              </a:rPr>
              <a:t>verme </a:t>
            </a:r>
            <a:r>
              <a:rPr lang="tr-TR" dirty="0" smtClean="0">
                <a:solidFill>
                  <a:srgbClr val="000099"/>
                </a:solidFill>
                <a:latin typeface="Georgia" panose="02040502050405020303" pitchFamily="18" charset="0"/>
              </a:rPr>
              <a:t>sorumluluğunu </a:t>
            </a:r>
            <a:r>
              <a:rPr lang="tr-TR" dirty="0">
                <a:solidFill>
                  <a:srgbClr val="000099"/>
                </a:solidFill>
                <a:latin typeface="Georgia" panose="02040502050405020303" pitchFamily="18" charset="0"/>
              </a:rPr>
              <a:t>üstlenmek, çevreyi veya </a:t>
            </a:r>
            <a:r>
              <a:rPr lang="tr-TR" dirty="0" smtClean="0">
                <a:solidFill>
                  <a:srgbClr val="000099"/>
                </a:solidFill>
                <a:latin typeface="Georgia" panose="02040502050405020303" pitchFamily="18" charset="0"/>
              </a:rPr>
              <a:t>halkı </a:t>
            </a:r>
            <a:r>
              <a:rPr lang="tr-TR" dirty="0">
                <a:solidFill>
                  <a:srgbClr val="000099"/>
                </a:solidFill>
                <a:latin typeface="Georgia" panose="02040502050405020303" pitchFamily="18" charset="0"/>
              </a:rPr>
              <a:t>tehdit edebilecek faktörleri </a:t>
            </a:r>
            <a:r>
              <a:rPr lang="tr-TR" dirty="0" smtClean="0">
                <a:solidFill>
                  <a:srgbClr val="000099"/>
                </a:solidFill>
                <a:latin typeface="Georgia" panose="02040502050405020303" pitchFamily="18" charset="0"/>
              </a:rPr>
              <a:t>zamanında açıklamak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2. </a:t>
            </a:r>
            <a:r>
              <a:rPr lang="tr-TR" dirty="0">
                <a:solidFill>
                  <a:srgbClr val="000099"/>
                </a:solidFill>
                <a:latin typeface="Georgia" panose="02040502050405020303" pitchFamily="18" charset="0"/>
              </a:rPr>
              <a:t>Gerçek veya öngörülen </a:t>
            </a:r>
            <a:r>
              <a:rPr lang="tr-TR" dirty="0" smtClean="0">
                <a:solidFill>
                  <a:srgbClr val="000099"/>
                </a:solidFill>
                <a:latin typeface="Georgia" panose="02040502050405020303" pitchFamily="18" charset="0"/>
              </a:rPr>
              <a:t>çıkar çatışmalarından </a:t>
            </a:r>
            <a:r>
              <a:rPr lang="tr-TR" dirty="0">
                <a:solidFill>
                  <a:srgbClr val="000099"/>
                </a:solidFill>
                <a:latin typeface="Georgia" panose="02040502050405020303" pitchFamily="18" charset="0"/>
              </a:rPr>
              <a:t>mümkün </a:t>
            </a:r>
            <a:r>
              <a:rPr lang="tr-TR" dirty="0" smtClean="0">
                <a:solidFill>
                  <a:srgbClr val="000099"/>
                </a:solidFill>
                <a:latin typeface="Georgia" panose="02040502050405020303" pitchFamily="18" charset="0"/>
              </a:rPr>
              <a:t>olduğunca </a:t>
            </a:r>
            <a:r>
              <a:rPr lang="tr-TR" dirty="0">
                <a:solidFill>
                  <a:srgbClr val="000099"/>
                </a:solidFill>
                <a:latin typeface="Georgia" panose="02040502050405020303" pitchFamily="18" charset="0"/>
              </a:rPr>
              <a:t>uzak durmak ve ortaya </a:t>
            </a:r>
            <a:r>
              <a:rPr lang="tr-TR" dirty="0" smtClean="0">
                <a:solidFill>
                  <a:srgbClr val="000099"/>
                </a:solidFill>
                <a:latin typeface="Georgia" panose="02040502050405020303" pitchFamily="18" charset="0"/>
              </a:rPr>
              <a:t>çıktıklarında </a:t>
            </a:r>
            <a:r>
              <a:rPr lang="tr-TR" dirty="0">
                <a:solidFill>
                  <a:srgbClr val="000099"/>
                </a:solidFill>
                <a:latin typeface="Georgia" panose="02040502050405020303" pitchFamily="18" charset="0"/>
              </a:rPr>
              <a:t>ilgili taraflara </a:t>
            </a:r>
            <a:r>
              <a:rPr lang="tr-TR" dirty="0" smtClean="0">
                <a:solidFill>
                  <a:srgbClr val="000099"/>
                </a:solidFill>
                <a:latin typeface="Georgia" panose="02040502050405020303" pitchFamily="18" charset="0"/>
              </a:rPr>
              <a:t>onları açıklamak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3. </a:t>
            </a:r>
            <a:r>
              <a:rPr lang="tr-TR" dirty="0" smtClean="0">
                <a:solidFill>
                  <a:srgbClr val="000099"/>
                </a:solidFill>
                <a:latin typeface="Georgia" panose="02040502050405020303" pitchFamily="18" charset="0"/>
              </a:rPr>
              <a:t>Var olan </a:t>
            </a:r>
            <a:r>
              <a:rPr lang="tr-TR" dirty="0">
                <a:solidFill>
                  <a:srgbClr val="000099"/>
                </a:solidFill>
                <a:latin typeface="Georgia" panose="02040502050405020303" pitchFamily="18" charset="0"/>
              </a:rPr>
              <a:t>verilere dayanarak </a:t>
            </a:r>
            <a:r>
              <a:rPr lang="tr-TR" dirty="0" smtClean="0">
                <a:solidFill>
                  <a:srgbClr val="000099"/>
                </a:solidFill>
                <a:latin typeface="Georgia" panose="02040502050405020303" pitchFamily="18" charset="0"/>
              </a:rPr>
              <a:t>yapılan </a:t>
            </a:r>
            <a:r>
              <a:rPr lang="tr-TR" dirty="0">
                <a:solidFill>
                  <a:srgbClr val="000099"/>
                </a:solidFill>
                <a:latin typeface="Georgia" panose="02040502050405020303" pitchFamily="18" charset="0"/>
              </a:rPr>
              <a:t>iddia veya tahminlerde dürüst ve gerçekçi olmak</a:t>
            </a:r>
          </a:p>
          <a:p>
            <a:r>
              <a:rPr lang="tr-TR" b="1" dirty="0">
                <a:solidFill>
                  <a:srgbClr val="000099"/>
                </a:solidFill>
                <a:latin typeface="Georgia" panose="02040502050405020303" pitchFamily="18" charset="0"/>
              </a:rPr>
              <a:t>4. </a:t>
            </a:r>
            <a:r>
              <a:rPr lang="tr-TR" dirty="0" smtClean="0">
                <a:solidFill>
                  <a:srgbClr val="000099"/>
                </a:solidFill>
                <a:latin typeface="Georgia" panose="02040502050405020303" pitchFamily="18" charset="0"/>
              </a:rPr>
              <a:t>Rüşveti </a:t>
            </a:r>
            <a:r>
              <a:rPr lang="tr-TR" dirty="0">
                <a:solidFill>
                  <a:srgbClr val="000099"/>
                </a:solidFill>
                <a:latin typeface="Georgia" panose="02040502050405020303" pitchFamily="18" charset="0"/>
              </a:rPr>
              <a:t>tüm </a:t>
            </a:r>
            <a:r>
              <a:rPr lang="tr-TR" dirty="0" smtClean="0">
                <a:solidFill>
                  <a:srgbClr val="000099"/>
                </a:solidFill>
                <a:latin typeface="Georgia" panose="02040502050405020303" pitchFamily="18" charset="0"/>
              </a:rPr>
              <a:t>şekilleriyle </a:t>
            </a:r>
            <a:r>
              <a:rPr lang="tr-TR" dirty="0">
                <a:solidFill>
                  <a:srgbClr val="000099"/>
                </a:solidFill>
                <a:latin typeface="Georgia" panose="02040502050405020303" pitchFamily="18" charset="0"/>
              </a:rPr>
              <a:t>reddetmek</a:t>
            </a:r>
          </a:p>
          <a:p>
            <a:r>
              <a:rPr lang="tr-TR" b="1" dirty="0">
                <a:solidFill>
                  <a:srgbClr val="000099"/>
                </a:solidFill>
                <a:latin typeface="Georgia" panose="02040502050405020303" pitchFamily="18" charset="0"/>
              </a:rPr>
              <a:t>5. </a:t>
            </a:r>
            <a:r>
              <a:rPr lang="tr-TR" dirty="0">
                <a:solidFill>
                  <a:srgbClr val="000099"/>
                </a:solidFill>
                <a:latin typeface="Georgia" panose="02040502050405020303" pitchFamily="18" charset="0"/>
              </a:rPr>
              <a:t>Teknolojinin daha iyi </a:t>
            </a:r>
            <a:r>
              <a:rPr lang="tr-TR" dirty="0" smtClean="0">
                <a:solidFill>
                  <a:srgbClr val="000099"/>
                </a:solidFill>
                <a:latin typeface="Georgia" panose="02040502050405020303" pitchFamily="18" charset="0"/>
              </a:rPr>
              <a:t>anlaşılması, </a:t>
            </a:r>
            <a:r>
              <a:rPr lang="tr-TR" dirty="0">
                <a:solidFill>
                  <a:srgbClr val="000099"/>
                </a:solidFill>
                <a:latin typeface="Georgia" panose="02040502050405020303" pitchFamily="18" charset="0"/>
              </a:rPr>
              <a:t>yerinde </a:t>
            </a:r>
            <a:r>
              <a:rPr lang="tr-TR" dirty="0" smtClean="0">
                <a:solidFill>
                  <a:srgbClr val="000099"/>
                </a:solidFill>
                <a:latin typeface="Georgia" panose="02040502050405020303" pitchFamily="18" charset="0"/>
              </a:rPr>
              <a:t>uygulanması </a:t>
            </a:r>
            <a:r>
              <a:rPr lang="tr-TR" dirty="0">
                <a:solidFill>
                  <a:srgbClr val="000099"/>
                </a:solidFill>
                <a:latin typeface="Georgia" panose="02040502050405020303" pitchFamily="18" charset="0"/>
              </a:rPr>
              <a:t>ve potansiyel </a:t>
            </a:r>
            <a:r>
              <a:rPr lang="tr-TR" dirty="0" smtClean="0">
                <a:solidFill>
                  <a:srgbClr val="000099"/>
                </a:solidFill>
                <a:latin typeface="Georgia" panose="02040502050405020303" pitchFamily="18" charset="0"/>
              </a:rPr>
              <a:t>zararlarının anlaşılır kılınması </a:t>
            </a:r>
            <a:r>
              <a:rPr lang="tr-TR" dirty="0">
                <a:solidFill>
                  <a:srgbClr val="000099"/>
                </a:solidFill>
                <a:latin typeface="Georgia" panose="02040502050405020303" pitchFamily="18" charset="0"/>
              </a:rPr>
              <a:t>için </a:t>
            </a:r>
            <a:r>
              <a:rPr lang="tr-TR" dirty="0" smtClean="0">
                <a:solidFill>
                  <a:srgbClr val="000099"/>
                </a:solidFill>
                <a:latin typeface="Georgia" panose="02040502050405020303" pitchFamily="18" charset="0"/>
              </a:rPr>
              <a:t>çalışmak</a:t>
            </a:r>
            <a:endParaRPr lang="tr-TR" dirty="0">
              <a:solidFill>
                <a:srgbClr val="000099"/>
              </a:solidFill>
              <a:latin typeface="Georgia" panose="02040502050405020303" pitchFamily="18" charset="0"/>
            </a:endParaRPr>
          </a:p>
        </p:txBody>
      </p:sp>
    </p:spTree>
    <p:extLst>
      <p:ext uri="{BB962C8B-B14F-4D97-AF65-F5344CB8AC3E}">
        <p14:creationId xmlns:p14="http://schemas.microsoft.com/office/powerpoint/2010/main" val="383640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SAKARYA ÜNİVERSİTESİ ELEKTRİK ELEKTRONİK MÜHENDİSLİĞİ BÖLÜMÜ</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5</a:t>
            </a:fld>
            <a:endParaRPr lang="tr-TR" dirty="0"/>
          </a:p>
        </p:txBody>
      </p:sp>
      <p:sp>
        <p:nvSpPr>
          <p:cNvPr id="2" name="Dikdörtgen 1"/>
          <p:cNvSpPr/>
          <p:nvPr/>
        </p:nvSpPr>
        <p:spPr>
          <a:xfrm>
            <a:off x="229281" y="1390369"/>
            <a:ext cx="8914719" cy="3416320"/>
          </a:xfrm>
          <a:prstGeom prst="rect">
            <a:avLst/>
          </a:prstGeom>
        </p:spPr>
        <p:txBody>
          <a:bodyPr wrap="square">
            <a:spAutoFit/>
          </a:bodyPr>
          <a:lstStyle/>
          <a:p>
            <a:r>
              <a:rPr lang="tr-TR" b="1" dirty="0">
                <a:solidFill>
                  <a:srgbClr val="000099"/>
                </a:solidFill>
                <a:latin typeface="Georgia" panose="02040502050405020303" pitchFamily="18" charset="0"/>
              </a:rPr>
              <a:t>6. </a:t>
            </a:r>
            <a:r>
              <a:rPr lang="tr-TR" dirty="0">
                <a:solidFill>
                  <a:srgbClr val="000099"/>
                </a:solidFill>
                <a:latin typeface="Georgia" panose="02040502050405020303" pitchFamily="18" charset="0"/>
              </a:rPr>
              <a:t>Teknik bilgi ve becerimizi </a:t>
            </a:r>
            <a:r>
              <a:rPr lang="tr-TR" dirty="0" smtClean="0">
                <a:solidFill>
                  <a:srgbClr val="000099"/>
                </a:solidFill>
                <a:latin typeface="Georgia" panose="02040502050405020303" pitchFamily="18" charset="0"/>
              </a:rPr>
              <a:t>güncelleştirmek </a:t>
            </a:r>
            <a:r>
              <a:rPr lang="tr-TR" dirty="0">
                <a:solidFill>
                  <a:srgbClr val="000099"/>
                </a:solidFill>
                <a:latin typeface="Georgia" panose="02040502050405020303" pitchFamily="18" charset="0"/>
              </a:rPr>
              <a:t>ve ilerletmek, </a:t>
            </a:r>
            <a:r>
              <a:rPr lang="tr-TR" dirty="0" smtClean="0">
                <a:solidFill>
                  <a:srgbClr val="000099"/>
                </a:solidFill>
                <a:latin typeface="Georgia" panose="02040502050405020303" pitchFamily="18" charset="0"/>
              </a:rPr>
              <a:t>başkaları </a:t>
            </a:r>
            <a:r>
              <a:rPr lang="tr-TR" dirty="0">
                <a:solidFill>
                  <a:srgbClr val="000099"/>
                </a:solidFill>
                <a:latin typeface="Georgia" panose="02040502050405020303" pitchFamily="18" charset="0"/>
              </a:rPr>
              <a:t>için teknolojik görevleri sadece deneyimimiz veya </a:t>
            </a:r>
            <a:r>
              <a:rPr lang="tr-TR" dirty="0" smtClean="0">
                <a:solidFill>
                  <a:srgbClr val="000099"/>
                </a:solidFill>
                <a:latin typeface="Georgia" panose="02040502050405020303" pitchFamily="18" charset="0"/>
              </a:rPr>
              <a:t>yeteneğimiz </a:t>
            </a:r>
            <a:r>
              <a:rPr lang="tr-TR" dirty="0">
                <a:solidFill>
                  <a:srgbClr val="000099"/>
                </a:solidFill>
                <a:latin typeface="Georgia" panose="02040502050405020303" pitchFamily="18" charset="0"/>
              </a:rPr>
              <a:t>içinde </a:t>
            </a:r>
            <a:r>
              <a:rPr lang="tr-TR" dirty="0" smtClean="0">
                <a:solidFill>
                  <a:srgbClr val="000099"/>
                </a:solidFill>
                <a:latin typeface="Georgia" panose="02040502050405020303" pitchFamily="18" charset="0"/>
              </a:rPr>
              <a:t>olduğu </a:t>
            </a:r>
            <a:r>
              <a:rPr lang="tr-TR" dirty="0">
                <a:solidFill>
                  <a:srgbClr val="000099"/>
                </a:solidFill>
                <a:latin typeface="Georgia" panose="02040502050405020303" pitchFamily="18" charset="0"/>
              </a:rPr>
              <a:t>zaman veya deneyimimizin ve becerimizin </a:t>
            </a:r>
            <a:r>
              <a:rPr lang="tr-TR" dirty="0" smtClean="0">
                <a:solidFill>
                  <a:srgbClr val="000099"/>
                </a:solidFill>
                <a:latin typeface="Georgia" panose="02040502050405020303" pitchFamily="18" charset="0"/>
              </a:rPr>
              <a:t>kısıtlılığını </a:t>
            </a:r>
            <a:r>
              <a:rPr lang="tr-TR" dirty="0">
                <a:solidFill>
                  <a:srgbClr val="000099"/>
                </a:solidFill>
                <a:latin typeface="Georgia" panose="02040502050405020303" pitchFamily="18" charset="0"/>
              </a:rPr>
              <a:t>tamamen </a:t>
            </a:r>
            <a:r>
              <a:rPr lang="tr-TR" dirty="0" smtClean="0">
                <a:solidFill>
                  <a:srgbClr val="000099"/>
                </a:solidFill>
                <a:latin typeface="Georgia" panose="02040502050405020303" pitchFamily="18" charset="0"/>
              </a:rPr>
              <a:t>açıkladıktan </a:t>
            </a:r>
            <a:r>
              <a:rPr lang="tr-TR" dirty="0">
                <a:solidFill>
                  <a:srgbClr val="000099"/>
                </a:solidFill>
                <a:latin typeface="Georgia" panose="02040502050405020303" pitchFamily="18" charset="0"/>
              </a:rPr>
              <a:t>sonra üstlenmek</a:t>
            </a:r>
          </a:p>
          <a:p>
            <a:r>
              <a:rPr lang="tr-TR" b="1" dirty="0">
                <a:solidFill>
                  <a:srgbClr val="000099"/>
                </a:solidFill>
                <a:latin typeface="Georgia" panose="02040502050405020303" pitchFamily="18" charset="0"/>
              </a:rPr>
              <a:t>7. </a:t>
            </a:r>
            <a:r>
              <a:rPr lang="tr-TR" dirty="0">
                <a:solidFill>
                  <a:srgbClr val="000099"/>
                </a:solidFill>
                <a:latin typeface="Georgia" panose="02040502050405020303" pitchFamily="18" charset="0"/>
              </a:rPr>
              <a:t>Teknik </a:t>
            </a:r>
            <a:r>
              <a:rPr lang="tr-TR" dirty="0" smtClean="0">
                <a:solidFill>
                  <a:srgbClr val="000099"/>
                </a:solidFill>
                <a:latin typeface="Georgia" panose="02040502050405020303" pitchFamily="18" charset="0"/>
              </a:rPr>
              <a:t>çalışmayı araştırmak, </a:t>
            </a:r>
            <a:r>
              <a:rPr lang="tr-TR" dirty="0">
                <a:solidFill>
                  <a:srgbClr val="000099"/>
                </a:solidFill>
                <a:latin typeface="Georgia" panose="02040502050405020303" pitchFamily="18" charset="0"/>
              </a:rPr>
              <a:t>kabul etmek ve dürüstçe </a:t>
            </a:r>
            <a:r>
              <a:rPr lang="tr-TR" dirty="0" smtClean="0">
                <a:solidFill>
                  <a:srgbClr val="000099"/>
                </a:solidFill>
                <a:latin typeface="Georgia" panose="02040502050405020303" pitchFamily="18" charset="0"/>
              </a:rPr>
              <a:t>eleştirisini </a:t>
            </a:r>
            <a:r>
              <a:rPr lang="tr-TR" dirty="0">
                <a:solidFill>
                  <a:srgbClr val="000099"/>
                </a:solidFill>
                <a:latin typeface="Georgia" panose="02040502050405020303" pitchFamily="18" charset="0"/>
              </a:rPr>
              <a:t>sunmak, </a:t>
            </a:r>
            <a:r>
              <a:rPr lang="tr-TR" dirty="0" smtClean="0">
                <a:solidFill>
                  <a:srgbClr val="000099"/>
                </a:solidFill>
                <a:latin typeface="Georgia" panose="02040502050405020303" pitchFamily="18" charset="0"/>
              </a:rPr>
              <a:t>hatalarımızı </a:t>
            </a:r>
            <a:r>
              <a:rPr lang="tr-TR" dirty="0">
                <a:solidFill>
                  <a:srgbClr val="000099"/>
                </a:solidFill>
                <a:latin typeface="Georgia" panose="02040502050405020303" pitchFamily="18" charset="0"/>
              </a:rPr>
              <a:t>itiraf etmek ve düzeltmek, </a:t>
            </a:r>
            <a:r>
              <a:rPr lang="tr-TR" dirty="0" smtClean="0">
                <a:solidFill>
                  <a:srgbClr val="000099"/>
                </a:solidFill>
                <a:latin typeface="Georgia" panose="02040502050405020303" pitchFamily="18" charset="0"/>
              </a:rPr>
              <a:t>başkalarının katkılarına </a:t>
            </a:r>
            <a:r>
              <a:rPr lang="tr-TR" dirty="0">
                <a:solidFill>
                  <a:srgbClr val="000099"/>
                </a:solidFill>
                <a:latin typeface="Georgia" panose="02040502050405020303" pitchFamily="18" charset="0"/>
              </a:rPr>
              <a:t>uygun ve düzgün </a:t>
            </a:r>
            <a:r>
              <a:rPr lang="tr-TR" dirty="0" smtClean="0">
                <a:solidFill>
                  <a:srgbClr val="000099"/>
                </a:solidFill>
                <a:latin typeface="Georgia" panose="02040502050405020303" pitchFamily="18" charset="0"/>
              </a:rPr>
              <a:t>şekilde </a:t>
            </a:r>
            <a:r>
              <a:rPr lang="tr-TR" dirty="0">
                <a:solidFill>
                  <a:srgbClr val="000099"/>
                </a:solidFill>
                <a:latin typeface="Georgia" panose="02040502050405020303" pitchFamily="18" charset="0"/>
              </a:rPr>
              <a:t>hakkini vermek</a:t>
            </a:r>
          </a:p>
          <a:p>
            <a:r>
              <a:rPr lang="tr-TR" b="1" dirty="0">
                <a:solidFill>
                  <a:srgbClr val="000099"/>
                </a:solidFill>
                <a:latin typeface="Georgia" panose="02040502050405020303" pitchFamily="18" charset="0"/>
              </a:rPr>
              <a:t>8. </a:t>
            </a:r>
            <a:r>
              <a:rPr lang="tr-TR" dirty="0">
                <a:solidFill>
                  <a:srgbClr val="000099"/>
                </a:solidFill>
                <a:latin typeface="Georgia" panose="02040502050405020303" pitchFamily="18" charset="0"/>
              </a:rPr>
              <a:t>Irk, din, cinsiyet, özürlülük, yas veya etnik köken gibi faktörlerden </a:t>
            </a:r>
            <a:r>
              <a:rPr lang="tr-TR" dirty="0" smtClean="0">
                <a:solidFill>
                  <a:srgbClr val="000099"/>
                </a:solidFill>
                <a:latin typeface="Georgia" panose="02040502050405020303" pitchFamily="18" charset="0"/>
              </a:rPr>
              <a:t>bağımsız </a:t>
            </a:r>
            <a:r>
              <a:rPr lang="tr-TR" dirty="0">
                <a:solidFill>
                  <a:srgbClr val="000099"/>
                </a:solidFill>
                <a:latin typeface="Georgia" panose="02040502050405020303" pitchFamily="18" charset="0"/>
              </a:rPr>
              <a:t>olarak tüm </a:t>
            </a:r>
            <a:r>
              <a:rPr lang="tr-TR" dirty="0" smtClean="0">
                <a:solidFill>
                  <a:srgbClr val="000099"/>
                </a:solidFill>
                <a:latin typeface="Georgia" panose="02040502050405020303" pitchFamily="18" charset="0"/>
              </a:rPr>
              <a:t>kişilere insaflıca </a:t>
            </a:r>
            <a:r>
              <a:rPr lang="tr-TR" dirty="0">
                <a:solidFill>
                  <a:srgbClr val="000099"/>
                </a:solidFill>
                <a:latin typeface="Georgia" panose="02040502050405020303" pitchFamily="18" charset="0"/>
              </a:rPr>
              <a:t>davranmak</a:t>
            </a:r>
          </a:p>
          <a:p>
            <a:r>
              <a:rPr lang="tr-TR" b="1" dirty="0">
                <a:solidFill>
                  <a:srgbClr val="000099"/>
                </a:solidFill>
                <a:latin typeface="Georgia" panose="02040502050405020303" pitchFamily="18" charset="0"/>
              </a:rPr>
              <a:t>9. </a:t>
            </a:r>
            <a:r>
              <a:rPr lang="tr-TR" dirty="0" smtClean="0">
                <a:solidFill>
                  <a:srgbClr val="000099"/>
                </a:solidFill>
                <a:latin typeface="Georgia" panose="02040502050405020303" pitchFamily="18" charset="0"/>
              </a:rPr>
              <a:t>Başkalarını, mallarını, şöhretlerini </a:t>
            </a:r>
            <a:r>
              <a:rPr lang="tr-TR" dirty="0">
                <a:solidFill>
                  <a:srgbClr val="000099"/>
                </a:solidFill>
                <a:latin typeface="Georgia" panose="02040502050405020303" pitchFamily="18" charset="0"/>
              </a:rPr>
              <a:t>veya islerini </a:t>
            </a:r>
            <a:r>
              <a:rPr lang="tr-TR" dirty="0" smtClean="0">
                <a:solidFill>
                  <a:srgbClr val="000099"/>
                </a:solidFill>
                <a:latin typeface="Georgia" panose="02040502050405020303" pitchFamily="18" charset="0"/>
              </a:rPr>
              <a:t>yanlış davranış </a:t>
            </a:r>
            <a:r>
              <a:rPr lang="tr-TR" dirty="0">
                <a:solidFill>
                  <a:srgbClr val="000099"/>
                </a:solidFill>
                <a:latin typeface="Georgia" panose="02040502050405020303" pitchFamily="18" charset="0"/>
              </a:rPr>
              <a:t>veya iftiralarla yaralamaktan </a:t>
            </a:r>
            <a:r>
              <a:rPr lang="tr-TR" dirty="0" smtClean="0">
                <a:solidFill>
                  <a:srgbClr val="000099"/>
                </a:solidFill>
                <a:latin typeface="Georgia" panose="02040502050405020303" pitchFamily="18" charset="0"/>
              </a:rPr>
              <a:t>sakınmak</a:t>
            </a:r>
            <a:endParaRPr lang="tr-TR" dirty="0">
              <a:solidFill>
                <a:srgbClr val="000099"/>
              </a:solidFill>
              <a:latin typeface="Georgia" panose="02040502050405020303" pitchFamily="18" charset="0"/>
            </a:endParaRPr>
          </a:p>
          <a:p>
            <a:r>
              <a:rPr lang="tr-TR" b="1" dirty="0">
                <a:solidFill>
                  <a:srgbClr val="000099"/>
                </a:solidFill>
                <a:latin typeface="Georgia" panose="02040502050405020303" pitchFamily="18" charset="0"/>
              </a:rPr>
              <a:t>10. </a:t>
            </a:r>
            <a:r>
              <a:rPr lang="tr-TR" dirty="0" smtClean="0">
                <a:solidFill>
                  <a:srgbClr val="000099"/>
                </a:solidFill>
                <a:latin typeface="Georgia" panose="02040502050405020303" pitchFamily="18" charset="0"/>
              </a:rPr>
              <a:t>Meslektaş </a:t>
            </a:r>
            <a:r>
              <a:rPr lang="tr-TR" dirty="0">
                <a:solidFill>
                  <a:srgbClr val="000099"/>
                </a:solidFill>
                <a:latin typeface="Georgia" panose="02040502050405020303" pitchFamily="18" charset="0"/>
              </a:rPr>
              <a:t>ve is </a:t>
            </a:r>
            <a:r>
              <a:rPr lang="tr-TR" dirty="0" smtClean="0">
                <a:solidFill>
                  <a:srgbClr val="000099"/>
                </a:solidFill>
                <a:latin typeface="Georgia" panose="02040502050405020303" pitchFamily="18" charset="0"/>
              </a:rPr>
              <a:t>arkadaşlarımıza </a:t>
            </a:r>
            <a:r>
              <a:rPr lang="tr-TR" dirty="0">
                <a:solidFill>
                  <a:srgbClr val="000099"/>
                </a:solidFill>
                <a:latin typeface="Georgia" panose="02040502050405020303" pitchFamily="18" charset="0"/>
              </a:rPr>
              <a:t>mesleki ilerlemelerinde </a:t>
            </a:r>
            <a:r>
              <a:rPr lang="tr-TR" dirty="0" smtClean="0">
                <a:solidFill>
                  <a:srgbClr val="000099"/>
                </a:solidFill>
                <a:latin typeface="Georgia" panose="02040502050405020303" pitchFamily="18" charset="0"/>
              </a:rPr>
              <a:t>yardımcı </a:t>
            </a:r>
            <a:r>
              <a:rPr lang="tr-TR" dirty="0">
                <a:solidFill>
                  <a:srgbClr val="000099"/>
                </a:solidFill>
                <a:latin typeface="Georgia" panose="02040502050405020303" pitchFamily="18" charset="0"/>
              </a:rPr>
              <a:t>olmak ve bu etik </a:t>
            </a:r>
            <a:r>
              <a:rPr lang="tr-TR" dirty="0" smtClean="0">
                <a:solidFill>
                  <a:srgbClr val="000099"/>
                </a:solidFill>
                <a:latin typeface="Georgia" panose="02040502050405020303" pitchFamily="18" charset="0"/>
              </a:rPr>
              <a:t>kurallarını uygulamalarında </a:t>
            </a:r>
            <a:r>
              <a:rPr lang="tr-TR" dirty="0">
                <a:solidFill>
                  <a:srgbClr val="000099"/>
                </a:solidFill>
                <a:latin typeface="Georgia" panose="02040502050405020303" pitchFamily="18" charset="0"/>
              </a:rPr>
              <a:t>destek olmak</a:t>
            </a:r>
          </a:p>
        </p:txBody>
      </p:sp>
    </p:spTree>
    <p:extLst>
      <p:ext uri="{BB962C8B-B14F-4D97-AF65-F5344CB8AC3E}">
        <p14:creationId xmlns:p14="http://schemas.microsoft.com/office/powerpoint/2010/main" val="395251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ETİK-MÜHENDİSLİK ETİĞİ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6</a:t>
            </a:fld>
            <a:endParaRPr lang="tr-TR" dirty="0"/>
          </a:p>
        </p:txBody>
      </p:sp>
      <p:sp>
        <p:nvSpPr>
          <p:cNvPr id="6" name="Dikdörtgen 5"/>
          <p:cNvSpPr/>
          <p:nvPr/>
        </p:nvSpPr>
        <p:spPr>
          <a:xfrm>
            <a:off x="229281" y="1609052"/>
            <a:ext cx="8717717" cy="3693319"/>
          </a:xfrm>
          <a:prstGeom prst="rect">
            <a:avLst/>
          </a:prstGeom>
        </p:spPr>
        <p:txBody>
          <a:bodyPr wrap="square">
            <a:spAutoFit/>
          </a:bodyPr>
          <a:lstStyle/>
          <a:p>
            <a:pPr algn="just"/>
            <a:r>
              <a:rPr lang="tr-TR" dirty="0">
                <a:solidFill>
                  <a:srgbClr val="221E1F"/>
                </a:solidFill>
              </a:rPr>
              <a:t>Genelde, etik nedir? Sorusu, “etik felsefi bir kavramdır” seklinde yanıtlanmaktadır. </a:t>
            </a:r>
            <a:r>
              <a:rPr lang="tr-TR" dirty="0" smtClean="0">
                <a:solidFill>
                  <a:srgbClr val="221E1F"/>
                </a:solidFill>
              </a:rPr>
              <a:t>Bu tanımlama </a:t>
            </a:r>
            <a:r>
              <a:rPr lang="tr-TR" dirty="0">
                <a:solidFill>
                  <a:srgbClr val="221E1F"/>
                </a:solidFill>
              </a:rPr>
              <a:t>etik ve ahlakın, insan </a:t>
            </a:r>
            <a:r>
              <a:rPr lang="tr-TR" dirty="0" smtClean="0">
                <a:solidFill>
                  <a:srgbClr val="221E1F"/>
                </a:solidFill>
              </a:rPr>
              <a:t>davranışlarını </a:t>
            </a:r>
            <a:r>
              <a:rPr lang="tr-TR" dirty="0">
                <a:solidFill>
                  <a:srgbClr val="221E1F"/>
                </a:solidFill>
              </a:rPr>
              <a:t>yönlendiren </a:t>
            </a:r>
            <a:r>
              <a:rPr lang="tr-TR" dirty="0" smtClean="0">
                <a:solidFill>
                  <a:srgbClr val="221E1F"/>
                </a:solidFill>
              </a:rPr>
              <a:t>değer </a:t>
            </a:r>
            <a:r>
              <a:rPr lang="tr-TR" dirty="0">
                <a:solidFill>
                  <a:srgbClr val="221E1F"/>
                </a:solidFill>
              </a:rPr>
              <a:t>ve ilkelerin günlük </a:t>
            </a:r>
            <a:r>
              <a:rPr lang="tr-TR" dirty="0" smtClean="0">
                <a:solidFill>
                  <a:srgbClr val="221E1F"/>
                </a:solidFill>
              </a:rPr>
              <a:t>yasamla, insanlar </a:t>
            </a:r>
            <a:r>
              <a:rPr lang="tr-TR" dirty="0">
                <a:solidFill>
                  <a:srgbClr val="221E1F"/>
                </a:solidFill>
              </a:rPr>
              <a:t>arası </a:t>
            </a:r>
            <a:r>
              <a:rPr lang="tr-TR" dirty="0" smtClean="0">
                <a:solidFill>
                  <a:srgbClr val="221E1F"/>
                </a:solidFill>
              </a:rPr>
              <a:t>ilişkilerle </a:t>
            </a:r>
            <a:r>
              <a:rPr lang="tr-TR" dirty="0">
                <a:solidFill>
                  <a:srgbClr val="221E1F"/>
                </a:solidFill>
              </a:rPr>
              <a:t>olan </a:t>
            </a:r>
            <a:r>
              <a:rPr lang="tr-TR" dirty="0" smtClean="0">
                <a:solidFill>
                  <a:srgbClr val="221E1F"/>
                </a:solidFill>
              </a:rPr>
              <a:t>bağını, </a:t>
            </a:r>
            <a:r>
              <a:rPr lang="tr-TR" dirty="0">
                <a:solidFill>
                  <a:srgbClr val="221E1F"/>
                </a:solidFill>
              </a:rPr>
              <a:t>sadece, felsefecilerin </a:t>
            </a:r>
            <a:r>
              <a:rPr lang="tr-TR" dirty="0" smtClean="0">
                <a:solidFill>
                  <a:srgbClr val="221E1F"/>
                </a:solidFill>
              </a:rPr>
              <a:t>ilgilendiği, </a:t>
            </a:r>
            <a:r>
              <a:rPr lang="tr-TR" dirty="0">
                <a:solidFill>
                  <a:srgbClr val="221E1F"/>
                </a:solidFill>
              </a:rPr>
              <a:t>felsefeye has </a:t>
            </a:r>
            <a:r>
              <a:rPr lang="tr-TR" dirty="0" smtClean="0">
                <a:solidFill>
                  <a:srgbClr val="221E1F"/>
                </a:solidFill>
              </a:rPr>
              <a:t>sorularla ilgili </a:t>
            </a:r>
            <a:r>
              <a:rPr lang="tr-TR" dirty="0">
                <a:solidFill>
                  <a:srgbClr val="221E1F"/>
                </a:solidFill>
              </a:rPr>
              <a:t>bir </a:t>
            </a:r>
            <a:r>
              <a:rPr lang="tr-TR" dirty="0" smtClean="0">
                <a:solidFill>
                  <a:srgbClr val="221E1F"/>
                </a:solidFill>
              </a:rPr>
              <a:t>konu düzeyine </a:t>
            </a:r>
            <a:r>
              <a:rPr lang="tr-TR" dirty="0">
                <a:solidFill>
                  <a:srgbClr val="221E1F"/>
                </a:solidFill>
              </a:rPr>
              <a:t>indirgemektedir. Etik elbette, insanın </a:t>
            </a:r>
            <a:r>
              <a:rPr lang="tr-TR" dirty="0" smtClean="0">
                <a:solidFill>
                  <a:srgbClr val="221E1F"/>
                </a:solidFill>
              </a:rPr>
              <a:t>yaşamını ilgilendiren, düşüncesinde </a:t>
            </a:r>
            <a:r>
              <a:rPr lang="tr-TR" dirty="0">
                <a:solidFill>
                  <a:srgbClr val="221E1F"/>
                </a:solidFill>
              </a:rPr>
              <a:t>yanıtlarını </a:t>
            </a:r>
            <a:r>
              <a:rPr lang="tr-TR" dirty="0" smtClean="0">
                <a:solidFill>
                  <a:srgbClr val="221E1F"/>
                </a:solidFill>
              </a:rPr>
              <a:t>aradığı </a:t>
            </a:r>
            <a:r>
              <a:rPr lang="tr-TR" dirty="0">
                <a:solidFill>
                  <a:srgbClr val="221E1F"/>
                </a:solidFill>
              </a:rPr>
              <a:t>her sorunsal gibi felsefenin de konusudur</a:t>
            </a:r>
            <a:r>
              <a:rPr lang="tr-TR" dirty="0" smtClean="0">
                <a:solidFill>
                  <a:srgbClr val="221E1F"/>
                </a:solidFill>
              </a:rPr>
              <a:t>. </a:t>
            </a:r>
          </a:p>
          <a:p>
            <a:pPr algn="just"/>
            <a:endParaRPr lang="tr-TR" dirty="0">
              <a:solidFill>
                <a:srgbClr val="221E1F"/>
              </a:solidFill>
            </a:endParaRPr>
          </a:p>
          <a:p>
            <a:pPr algn="just"/>
            <a:r>
              <a:rPr lang="tr-TR" dirty="0" smtClean="0"/>
              <a:t>Etik</a:t>
            </a:r>
            <a:r>
              <a:rPr lang="tr-TR" dirty="0"/>
              <a:t>, tarihi olarak toplumların sosyal, siyasal, ekonomik, kültürel yapılarıyla </a:t>
            </a:r>
            <a:r>
              <a:rPr lang="tr-TR" dirty="0" smtClean="0"/>
              <a:t>etkileşim içinde, toplumdan </a:t>
            </a:r>
            <a:r>
              <a:rPr lang="tr-TR" dirty="0"/>
              <a:t>topluma farklılık gösteren dinamik bir süreç, toplumun bir fonksiyonu </a:t>
            </a:r>
            <a:r>
              <a:rPr lang="tr-TR" dirty="0" smtClean="0"/>
              <a:t>olarak gelişmektedir.</a:t>
            </a:r>
          </a:p>
          <a:p>
            <a:pPr algn="just"/>
            <a:endParaRPr lang="tr-TR" dirty="0"/>
          </a:p>
          <a:p>
            <a:pPr algn="just"/>
            <a:r>
              <a:rPr lang="tr-TR" dirty="0" smtClean="0"/>
              <a:t>Etiğin </a:t>
            </a:r>
            <a:r>
              <a:rPr lang="tr-TR" dirty="0"/>
              <a:t>yasamla </a:t>
            </a:r>
            <a:r>
              <a:rPr lang="tr-TR" dirty="0" smtClean="0"/>
              <a:t>bağını </a:t>
            </a:r>
            <a:r>
              <a:rPr lang="tr-TR" dirty="0"/>
              <a:t>felsefeci Tüten </a:t>
            </a:r>
            <a:r>
              <a:rPr lang="tr-TR" dirty="0" err="1"/>
              <a:t>Ang</a:t>
            </a:r>
            <a:r>
              <a:rPr lang="tr-TR" dirty="0"/>
              <a:t> “Günümüzde etik toplumsal ve bireysel her </a:t>
            </a:r>
            <a:r>
              <a:rPr lang="tr-TR" dirty="0" smtClean="0"/>
              <a:t>türlü tercihlerimizin</a:t>
            </a:r>
            <a:r>
              <a:rPr lang="tr-TR" dirty="0"/>
              <a:t>, kararlarımızın, eylemlerimizin, tavır takınmalarımızın ve onları </a:t>
            </a:r>
            <a:r>
              <a:rPr lang="tr-TR" dirty="0" smtClean="0"/>
              <a:t>belirleyen ilkelerin</a:t>
            </a:r>
            <a:r>
              <a:rPr lang="tr-TR" dirty="0"/>
              <a:t>, </a:t>
            </a:r>
            <a:r>
              <a:rPr lang="tr-TR" dirty="0" smtClean="0"/>
              <a:t>değerlerin </a:t>
            </a:r>
            <a:r>
              <a:rPr lang="tr-TR" dirty="0"/>
              <a:t>bilgisi olarak yasamın ta içinde yer almaktadır” diye tanımlamaktadır.</a:t>
            </a:r>
          </a:p>
        </p:txBody>
      </p:sp>
    </p:spTree>
    <p:extLst>
      <p:ext uri="{BB962C8B-B14F-4D97-AF65-F5344CB8AC3E}">
        <p14:creationId xmlns:p14="http://schemas.microsoft.com/office/powerpoint/2010/main" val="20385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ETİK-MÜHENDİSLİK ETİĞİ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7</a:t>
            </a:fld>
            <a:endParaRPr lang="tr-TR" dirty="0"/>
          </a:p>
        </p:txBody>
      </p:sp>
      <p:sp>
        <p:nvSpPr>
          <p:cNvPr id="6" name="Dikdörtgen 5"/>
          <p:cNvSpPr/>
          <p:nvPr/>
        </p:nvSpPr>
        <p:spPr>
          <a:xfrm>
            <a:off x="229281" y="1609052"/>
            <a:ext cx="8717717" cy="2308324"/>
          </a:xfrm>
          <a:prstGeom prst="rect">
            <a:avLst/>
          </a:prstGeom>
        </p:spPr>
        <p:txBody>
          <a:bodyPr wrap="square">
            <a:spAutoFit/>
          </a:bodyPr>
          <a:lstStyle/>
          <a:p>
            <a:pPr algn="just"/>
            <a:r>
              <a:rPr lang="tr-TR" dirty="0">
                <a:solidFill>
                  <a:srgbClr val="221E1F"/>
                </a:solidFill>
              </a:rPr>
              <a:t>Ray </a:t>
            </a:r>
            <a:r>
              <a:rPr lang="tr-TR" dirty="0" err="1">
                <a:solidFill>
                  <a:srgbClr val="221E1F"/>
                </a:solidFill>
              </a:rPr>
              <a:t>Billington</a:t>
            </a:r>
            <a:r>
              <a:rPr lang="tr-TR" dirty="0">
                <a:solidFill>
                  <a:srgbClr val="221E1F"/>
                </a:solidFill>
              </a:rPr>
              <a:t>;“Etik </a:t>
            </a:r>
            <a:r>
              <a:rPr lang="tr-TR" dirty="0" smtClean="0">
                <a:solidFill>
                  <a:srgbClr val="221E1F"/>
                </a:solidFill>
              </a:rPr>
              <a:t>doğru </a:t>
            </a:r>
            <a:r>
              <a:rPr lang="tr-TR" dirty="0">
                <a:solidFill>
                  <a:srgbClr val="221E1F"/>
                </a:solidFill>
              </a:rPr>
              <a:t>ve </a:t>
            </a:r>
            <a:r>
              <a:rPr lang="tr-TR" dirty="0" smtClean="0">
                <a:solidFill>
                  <a:srgbClr val="221E1F"/>
                </a:solidFill>
              </a:rPr>
              <a:t>yanlış davranış </a:t>
            </a:r>
            <a:r>
              <a:rPr lang="tr-TR" dirty="0">
                <a:solidFill>
                  <a:srgbClr val="221E1F"/>
                </a:solidFill>
              </a:rPr>
              <a:t>teorisidir. Ahlak ise onun </a:t>
            </a:r>
            <a:r>
              <a:rPr lang="tr-TR" dirty="0" smtClean="0">
                <a:solidFill>
                  <a:srgbClr val="221E1F"/>
                </a:solidFill>
              </a:rPr>
              <a:t>pratiğidir. Ahlaki değil </a:t>
            </a:r>
            <a:r>
              <a:rPr lang="tr-TR" dirty="0">
                <a:solidFill>
                  <a:srgbClr val="221E1F"/>
                </a:solidFill>
              </a:rPr>
              <a:t>etik ilkelerden, etik </a:t>
            </a:r>
            <a:r>
              <a:rPr lang="tr-TR" dirty="0" smtClean="0">
                <a:solidFill>
                  <a:srgbClr val="221E1F"/>
                </a:solidFill>
              </a:rPr>
              <a:t>değil </a:t>
            </a:r>
            <a:r>
              <a:rPr lang="tr-TR" dirty="0">
                <a:solidFill>
                  <a:srgbClr val="221E1F"/>
                </a:solidFill>
              </a:rPr>
              <a:t>ahlaki bir </a:t>
            </a:r>
            <a:r>
              <a:rPr lang="tr-TR" dirty="0" smtClean="0">
                <a:solidFill>
                  <a:srgbClr val="221E1F"/>
                </a:solidFill>
              </a:rPr>
              <a:t>davranış </a:t>
            </a:r>
            <a:r>
              <a:rPr lang="tr-TR" dirty="0">
                <a:solidFill>
                  <a:srgbClr val="221E1F"/>
                </a:solidFill>
              </a:rPr>
              <a:t>tarzından söz etmek daha </a:t>
            </a:r>
            <a:r>
              <a:rPr lang="tr-TR" dirty="0" smtClean="0">
                <a:solidFill>
                  <a:srgbClr val="221E1F"/>
                </a:solidFill>
              </a:rPr>
              <a:t>doğrudur. Etik</a:t>
            </a:r>
            <a:r>
              <a:rPr lang="tr-TR" dirty="0">
                <a:solidFill>
                  <a:srgbClr val="221E1F"/>
                </a:solidFill>
              </a:rPr>
              <a:t>, bir </a:t>
            </a:r>
            <a:r>
              <a:rPr lang="tr-TR" dirty="0" smtClean="0">
                <a:solidFill>
                  <a:srgbClr val="221E1F"/>
                </a:solidFill>
              </a:rPr>
              <a:t>kişinin </a:t>
            </a:r>
            <a:r>
              <a:rPr lang="tr-TR" dirty="0">
                <a:solidFill>
                  <a:srgbClr val="221E1F"/>
                </a:solidFill>
              </a:rPr>
              <a:t>belli durumda ifade etmek </a:t>
            </a:r>
            <a:r>
              <a:rPr lang="tr-TR" dirty="0" smtClean="0">
                <a:solidFill>
                  <a:srgbClr val="221E1F"/>
                </a:solidFill>
              </a:rPr>
              <a:t>istediği değerlerle </a:t>
            </a:r>
            <a:r>
              <a:rPr lang="tr-TR" dirty="0">
                <a:solidFill>
                  <a:srgbClr val="221E1F"/>
                </a:solidFill>
              </a:rPr>
              <a:t>ilgilidir. Ahlak ise bunu </a:t>
            </a:r>
            <a:r>
              <a:rPr lang="tr-TR" dirty="0" smtClean="0">
                <a:solidFill>
                  <a:srgbClr val="221E1F"/>
                </a:solidFill>
              </a:rPr>
              <a:t>hayata geçirme </a:t>
            </a:r>
            <a:r>
              <a:rPr lang="tr-TR" dirty="0">
                <a:solidFill>
                  <a:srgbClr val="221E1F"/>
                </a:solidFill>
              </a:rPr>
              <a:t>tarzıdır. Etik bütün manzarayı içine alırken, ahlakımız, bizi adeta maden </a:t>
            </a:r>
            <a:r>
              <a:rPr lang="tr-TR" dirty="0" smtClean="0">
                <a:solidFill>
                  <a:srgbClr val="221E1F"/>
                </a:solidFill>
              </a:rPr>
              <a:t>damarlarına yönetir</a:t>
            </a:r>
            <a:r>
              <a:rPr lang="tr-TR" dirty="0">
                <a:solidFill>
                  <a:srgbClr val="221E1F"/>
                </a:solidFill>
              </a:rPr>
              <a:t>; orada </a:t>
            </a:r>
            <a:r>
              <a:rPr lang="tr-TR" dirty="0" smtClean="0">
                <a:solidFill>
                  <a:srgbClr val="221E1F"/>
                </a:solidFill>
              </a:rPr>
              <a:t>davranışın </a:t>
            </a:r>
            <a:r>
              <a:rPr lang="tr-TR" dirty="0">
                <a:solidFill>
                  <a:srgbClr val="221E1F"/>
                </a:solidFill>
              </a:rPr>
              <a:t>ayrıntılarıyla ilgileniriz artık. </a:t>
            </a:r>
            <a:endParaRPr lang="tr-TR" dirty="0" smtClean="0">
              <a:solidFill>
                <a:srgbClr val="221E1F"/>
              </a:solidFill>
            </a:endParaRPr>
          </a:p>
          <a:p>
            <a:pPr algn="just"/>
            <a:endParaRPr lang="tr-TR" dirty="0">
              <a:solidFill>
                <a:srgbClr val="221E1F"/>
              </a:solidFill>
            </a:endParaRPr>
          </a:p>
          <a:p>
            <a:pPr algn="just"/>
            <a:r>
              <a:rPr lang="tr-TR" dirty="0" smtClean="0">
                <a:solidFill>
                  <a:srgbClr val="221E1F"/>
                </a:solidFill>
              </a:rPr>
              <a:t>Özetleyecek </a:t>
            </a:r>
            <a:r>
              <a:rPr lang="tr-TR" dirty="0">
                <a:solidFill>
                  <a:srgbClr val="221E1F"/>
                </a:solidFill>
              </a:rPr>
              <a:t>olursak, etik, </a:t>
            </a:r>
            <a:r>
              <a:rPr lang="tr-TR" dirty="0" smtClean="0">
                <a:solidFill>
                  <a:srgbClr val="221E1F"/>
                </a:solidFill>
              </a:rPr>
              <a:t>insan davranışının </a:t>
            </a:r>
            <a:r>
              <a:rPr lang="tr-TR" dirty="0">
                <a:solidFill>
                  <a:srgbClr val="221E1F"/>
                </a:solidFill>
              </a:rPr>
              <a:t>ilkeleri, ahlak da bu ilkelerin uygulanması ile ilgilidir.</a:t>
            </a:r>
            <a:endParaRPr lang="tr-TR" dirty="0"/>
          </a:p>
        </p:txBody>
      </p:sp>
    </p:spTree>
    <p:extLst>
      <p:ext uri="{BB962C8B-B14F-4D97-AF65-F5344CB8AC3E}">
        <p14:creationId xmlns:p14="http://schemas.microsoft.com/office/powerpoint/2010/main" val="426298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ETİK-MÜHENDİSLİK ETİĞİ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8</a:t>
            </a:fld>
            <a:endParaRPr lang="tr-TR" dirty="0"/>
          </a:p>
        </p:txBody>
      </p:sp>
      <p:sp>
        <p:nvSpPr>
          <p:cNvPr id="6" name="Dikdörtgen 5"/>
          <p:cNvSpPr/>
          <p:nvPr/>
        </p:nvSpPr>
        <p:spPr>
          <a:xfrm>
            <a:off x="229281" y="1609052"/>
            <a:ext cx="8717717" cy="369332"/>
          </a:xfrm>
          <a:prstGeom prst="rect">
            <a:avLst/>
          </a:prstGeom>
        </p:spPr>
        <p:txBody>
          <a:bodyPr wrap="square">
            <a:spAutoFit/>
          </a:bodyPr>
          <a:lstStyle/>
          <a:p>
            <a:pPr algn="just"/>
            <a:r>
              <a:rPr lang="tr-TR" dirty="0">
                <a:solidFill>
                  <a:srgbClr val="221E1F"/>
                </a:solidFill>
              </a:rPr>
              <a:t>Bu tanımlamalardan sonra </a:t>
            </a:r>
            <a:r>
              <a:rPr lang="tr-TR" dirty="0" smtClean="0">
                <a:solidFill>
                  <a:srgbClr val="221E1F"/>
                </a:solidFill>
              </a:rPr>
              <a:t>etiğin </a:t>
            </a:r>
            <a:r>
              <a:rPr lang="tr-TR" dirty="0">
                <a:solidFill>
                  <a:srgbClr val="221E1F"/>
                </a:solidFill>
              </a:rPr>
              <a:t>genel </a:t>
            </a:r>
            <a:r>
              <a:rPr lang="tr-TR" dirty="0" smtClean="0">
                <a:solidFill>
                  <a:srgbClr val="221E1F"/>
                </a:solidFill>
              </a:rPr>
              <a:t>karakteristiğine </a:t>
            </a:r>
            <a:r>
              <a:rPr lang="tr-TR" dirty="0">
                <a:solidFill>
                  <a:srgbClr val="221E1F"/>
                </a:solidFill>
              </a:rPr>
              <a:t>bakacak olursak:</a:t>
            </a:r>
            <a:endParaRPr lang="tr-TR" dirty="0"/>
          </a:p>
        </p:txBody>
      </p:sp>
      <p:sp>
        <p:nvSpPr>
          <p:cNvPr id="2" name="Dikdörtgen 1"/>
          <p:cNvSpPr/>
          <p:nvPr/>
        </p:nvSpPr>
        <p:spPr>
          <a:xfrm>
            <a:off x="261650" y="2048753"/>
            <a:ext cx="8685348" cy="3693319"/>
          </a:xfrm>
          <a:prstGeom prst="rect">
            <a:avLst/>
          </a:prstGeom>
        </p:spPr>
        <p:txBody>
          <a:bodyPr wrap="square">
            <a:spAutoFit/>
          </a:bodyPr>
          <a:lstStyle/>
          <a:p>
            <a:pPr algn="just"/>
            <a:r>
              <a:rPr lang="tr-TR" dirty="0">
                <a:solidFill>
                  <a:srgbClr val="221E1F"/>
                </a:solidFill>
              </a:rPr>
              <a:t>Etik, toplumların tarih, sosyal, siyasal, ekonomik ve kültürel etkenler olmak üzere, </a:t>
            </a:r>
            <a:r>
              <a:rPr lang="tr-TR" dirty="0" smtClean="0">
                <a:solidFill>
                  <a:srgbClr val="221E1F"/>
                </a:solidFill>
              </a:rPr>
              <a:t>çeşitli faktörlere bağlı </a:t>
            </a:r>
            <a:r>
              <a:rPr lang="tr-TR" dirty="0">
                <a:solidFill>
                  <a:srgbClr val="221E1F"/>
                </a:solidFill>
              </a:rPr>
              <a:t>olarak </a:t>
            </a:r>
            <a:r>
              <a:rPr lang="tr-TR" dirty="0" smtClean="0">
                <a:solidFill>
                  <a:srgbClr val="221E1F"/>
                </a:solidFill>
              </a:rPr>
              <a:t>oluşan </a:t>
            </a:r>
            <a:r>
              <a:rPr lang="tr-TR" dirty="0">
                <a:solidFill>
                  <a:srgbClr val="221E1F"/>
                </a:solidFill>
              </a:rPr>
              <a:t>tarihi, toplumsal ve dinamik bir süreçtir. Etik </a:t>
            </a:r>
            <a:r>
              <a:rPr lang="tr-TR" dirty="0" smtClean="0">
                <a:solidFill>
                  <a:srgbClr val="221E1F"/>
                </a:solidFill>
              </a:rPr>
              <a:t>çerçevesinde oluşturulan </a:t>
            </a:r>
            <a:r>
              <a:rPr lang="tr-TR" dirty="0">
                <a:solidFill>
                  <a:srgbClr val="221E1F"/>
                </a:solidFill>
              </a:rPr>
              <a:t>ilke ve kurallar, hukuk kurallarından farklı olarak, yasalarla </a:t>
            </a:r>
            <a:r>
              <a:rPr lang="tr-TR" dirty="0" smtClean="0">
                <a:solidFill>
                  <a:srgbClr val="221E1F"/>
                </a:solidFill>
              </a:rPr>
              <a:t>değil toplumsal </a:t>
            </a:r>
            <a:r>
              <a:rPr lang="tr-TR" dirty="0"/>
              <a:t>tepkilerle </a:t>
            </a:r>
            <a:r>
              <a:rPr lang="tr-TR" dirty="0" smtClean="0"/>
              <a:t>oluşurlar. </a:t>
            </a:r>
            <a:r>
              <a:rPr lang="tr-TR" dirty="0"/>
              <a:t>Aynı </a:t>
            </a:r>
            <a:r>
              <a:rPr lang="tr-TR" dirty="0" smtClean="0"/>
              <a:t>şekilde </a:t>
            </a:r>
            <a:r>
              <a:rPr lang="tr-TR" dirty="0"/>
              <a:t>etik </a:t>
            </a:r>
            <a:r>
              <a:rPr lang="tr-TR" dirty="0" smtClean="0"/>
              <a:t>değerlerin çiğnenmesine </a:t>
            </a:r>
            <a:r>
              <a:rPr lang="tr-TR" dirty="0"/>
              <a:t>karsı yaptırım, yine, </a:t>
            </a:r>
            <a:r>
              <a:rPr lang="tr-TR" dirty="0" smtClean="0"/>
              <a:t>toplum tarafından geliştirilen </a:t>
            </a:r>
            <a:r>
              <a:rPr lang="tr-TR" dirty="0"/>
              <a:t>tepkilerden </a:t>
            </a:r>
            <a:r>
              <a:rPr lang="tr-TR" dirty="0" smtClean="0"/>
              <a:t>oluşmaktadır.</a:t>
            </a:r>
          </a:p>
          <a:p>
            <a:pPr algn="just"/>
            <a:endParaRPr lang="tr-TR" dirty="0"/>
          </a:p>
          <a:p>
            <a:pPr algn="just"/>
            <a:r>
              <a:rPr lang="tr-TR" dirty="0"/>
              <a:t>Etik, toplumun ekonomik, sosyal, siyasal ve kültürel yapılanması içinde tüm </a:t>
            </a:r>
            <a:r>
              <a:rPr lang="tr-TR" dirty="0" smtClean="0"/>
              <a:t>kategorilerle doğrudan ilişkilidir, </a:t>
            </a:r>
            <a:r>
              <a:rPr lang="tr-TR" dirty="0"/>
              <a:t>iç içedir. Bu nedenle etik, belirli </a:t>
            </a:r>
            <a:r>
              <a:rPr lang="tr-TR" dirty="0" smtClean="0"/>
              <a:t>davranış </a:t>
            </a:r>
            <a:r>
              <a:rPr lang="tr-TR" dirty="0"/>
              <a:t>kalıplarına </a:t>
            </a:r>
            <a:r>
              <a:rPr lang="tr-TR" dirty="0" smtClean="0"/>
              <a:t>indirgenerek, bağımsız </a:t>
            </a:r>
            <a:r>
              <a:rPr lang="tr-TR" dirty="0"/>
              <a:t>kategoriler seklinde tek basına ele </a:t>
            </a:r>
            <a:r>
              <a:rPr lang="tr-TR" dirty="0" smtClean="0"/>
              <a:t>alınamazlar</a:t>
            </a:r>
          </a:p>
          <a:p>
            <a:pPr algn="just"/>
            <a:endParaRPr lang="tr-TR" dirty="0"/>
          </a:p>
          <a:p>
            <a:pPr algn="just"/>
            <a:r>
              <a:rPr lang="tr-TR" dirty="0"/>
              <a:t>Etik </a:t>
            </a:r>
            <a:r>
              <a:rPr lang="tr-TR" dirty="0" smtClean="0"/>
              <a:t>değerler </a:t>
            </a:r>
            <a:r>
              <a:rPr lang="tr-TR" dirty="0"/>
              <a:t>hazır ahlak reçeteleri </a:t>
            </a:r>
            <a:r>
              <a:rPr lang="tr-TR" dirty="0" smtClean="0"/>
              <a:t>değildir, kişi </a:t>
            </a:r>
            <a:r>
              <a:rPr lang="tr-TR" dirty="0"/>
              <a:t>ve grup otoritesine </a:t>
            </a:r>
            <a:r>
              <a:rPr lang="tr-TR" dirty="0" smtClean="0"/>
              <a:t>bağlı </a:t>
            </a:r>
            <a:r>
              <a:rPr lang="tr-TR" dirty="0"/>
              <a:t>olarak </a:t>
            </a:r>
            <a:r>
              <a:rPr lang="tr-TR" dirty="0" smtClean="0"/>
              <a:t>yaratılamaz, ithal </a:t>
            </a:r>
            <a:r>
              <a:rPr lang="tr-TR" dirty="0"/>
              <a:t>ve ihraç edilemezler. Ancak toplumlar arası </a:t>
            </a:r>
            <a:r>
              <a:rPr lang="tr-TR" dirty="0" smtClean="0"/>
              <a:t>ilişkilerle </a:t>
            </a:r>
            <a:r>
              <a:rPr lang="tr-TR" dirty="0"/>
              <a:t>toplumdan topluma geçerler </a:t>
            </a:r>
            <a:r>
              <a:rPr lang="tr-TR" dirty="0" smtClean="0"/>
              <a:t>ve içselleştirildikleri </a:t>
            </a:r>
            <a:r>
              <a:rPr lang="tr-TR" dirty="0"/>
              <a:t>oranda geçerlik kazanır, zamanla toplumun kültürü içinde yer alır.</a:t>
            </a:r>
          </a:p>
        </p:txBody>
      </p:sp>
    </p:spTree>
    <p:extLst>
      <p:ext uri="{BB962C8B-B14F-4D97-AF65-F5344CB8AC3E}">
        <p14:creationId xmlns:p14="http://schemas.microsoft.com/office/powerpoint/2010/main" val="30613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3"/>
          <p:cNvCxnSpPr/>
          <p:nvPr/>
        </p:nvCxnSpPr>
        <p:spPr>
          <a:xfrm>
            <a:off x="0" y="1196752"/>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cxnSp>
        <p:nvCxnSpPr>
          <p:cNvPr id="5" name="Straight Connector 21"/>
          <p:cNvCxnSpPr/>
          <p:nvPr/>
        </p:nvCxnSpPr>
        <p:spPr>
          <a:xfrm>
            <a:off x="0" y="6453336"/>
            <a:ext cx="9144000" cy="0"/>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
        <p:nvSpPr>
          <p:cNvPr id="7" name="Rectangle 3"/>
          <p:cNvSpPr/>
          <p:nvPr/>
        </p:nvSpPr>
        <p:spPr>
          <a:xfrm>
            <a:off x="0" y="0"/>
            <a:ext cx="9144000" cy="533400"/>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defTabSz="914400" rtl="1">
              <a:buNone/>
            </a:pPr>
            <a:r>
              <a:rPr lang="tr-TR" sz="2200" b="1" i="0" dirty="0" smtClean="0">
                <a:latin typeface="Calibri"/>
                <a:ea typeface="+mn-ea"/>
                <a:cs typeface="Arial"/>
              </a:rPr>
              <a:t>ELEKTRİK ELEKTRONİK MÜHENDİSLİĞİNE GİRİŞ</a:t>
            </a:r>
            <a:endParaRPr lang="tr-TR" sz="1400" b="0" i="1" dirty="0">
              <a:latin typeface="Calibri"/>
              <a:ea typeface="+mn-ea"/>
              <a:cs typeface="Arial"/>
            </a:endParaRPr>
          </a:p>
        </p:txBody>
      </p:sp>
      <p:sp>
        <p:nvSpPr>
          <p:cNvPr id="8" name="Rectangle 8"/>
          <p:cNvSpPr/>
          <p:nvPr/>
        </p:nvSpPr>
        <p:spPr>
          <a:xfrm>
            <a:off x="229281" y="535170"/>
            <a:ext cx="8155205" cy="784830"/>
          </a:xfrm>
          <a:prstGeom prst="rect">
            <a:avLst/>
          </a:prstGeom>
        </p:spPr>
        <p:txBody>
          <a:bodyPr wrap="square">
            <a:spAutoFit/>
          </a:bodyPr>
          <a:lstStyle/>
          <a:p>
            <a:pPr defTabSz="914400" rtl="1">
              <a:buNone/>
            </a:pPr>
            <a:endParaRPr lang="tr-TR" sz="1300" dirty="0" smtClean="0">
              <a:solidFill>
                <a:schemeClr val="bg1">
                  <a:lumMod val="50000"/>
                </a:schemeClr>
              </a:solidFill>
              <a:latin typeface="Segoe UI"/>
              <a:cs typeface="Segoe UI"/>
            </a:endParaRPr>
          </a:p>
          <a:p>
            <a:pPr defTabSz="914400" rtl="1">
              <a:buNone/>
            </a:pPr>
            <a:r>
              <a:rPr lang="tr-TR" sz="1600" b="1" dirty="0" smtClean="0">
                <a:solidFill>
                  <a:schemeClr val="bg1">
                    <a:lumMod val="50000"/>
                  </a:schemeClr>
                </a:solidFill>
                <a:latin typeface="Segoe UI"/>
                <a:cs typeface="Segoe UI"/>
              </a:rPr>
              <a:t>ETİK-MÜHENDİSLİK ETİĞİ</a:t>
            </a:r>
          </a:p>
          <a:p>
            <a:pPr defTabSz="914400" rtl="1">
              <a:buNone/>
            </a:pPr>
            <a:endParaRPr lang="tr-TR" sz="1600" dirty="0" smtClean="0">
              <a:solidFill>
                <a:schemeClr val="bg1">
                  <a:lumMod val="50000"/>
                </a:schemeClr>
              </a:solidFill>
              <a:latin typeface="Segoe UI"/>
              <a:cs typeface="Segoe UI"/>
            </a:endParaRPr>
          </a:p>
        </p:txBody>
      </p:sp>
      <p:sp>
        <p:nvSpPr>
          <p:cNvPr id="10" name="Metin kutusu 9"/>
          <p:cNvSpPr txBox="1"/>
          <p:nvPr/>
        </p:nvSpPr>
        <p:spPr>
          <a:xfrm>
            <a:off x="6732240" y="6525160"/>
            <a:ext cx="1652247" cy="307777"/>
          </a:xfrm>
          <a:prstGeom prst="rect">
            <a:avLst/>
          </a:prstGeom>
          <a:noFill/>
        </p:spPr>
        <p:txBody>
          <a:bodyPr wrap="none" rtlCol="0">
            <a:spAutoFit/>
          </a:bodyPr>
          <a:lstStyle/>
          <a:p>
            <a:r>
              <a:rPr lang="tr-TR" sz="1400" dirty="0" smtClean="0"/>
              <a:t>Dr. Ahmet KÜÇÜKER</a:t>
            </a:r>
            <a:endParaRPr lang="tr-TR" sz="1400" dirty="0"/>
          </a:p>
        </p:txBody>
      </p:sp>
      <p:sp>
        <p:nvSpPr>
          <p:cNvPr id="11" name="Metin kutusu 10"/>
          <p:cNvSpPr txBox="1"/>
          <p:nvPr/>
        </p:nvSpPr>
        <p:spPr>
          <a:xfrm>
            <a:off x="0" y="6523706"/>
            <a:ext cx="4741747" cy="307777"/>
          </a:xfrm>
          <a:prstGeom prst="rect">
            <a:avLst/>
          </a:prstGeom>
          <a:noFill/>
        </p:spPr>
        <p:txBody>
          <a:bodyPr wrap="none" rtlCol="0">
            <a:spAutoFit/>
          </a:bodyPr>
          <a:lstStyle/>
          <a:p>
            <a:r>
              <a:rPr lang="tr-TR" sz="1400" dirty="0" smtClean="0"/>
              <a:t>Sakarya Üniversitesi  - Elektrik-Elektronik Mühendisliği Bölümü</a:t>
            </a:r>
            <a:endParaRPr lang="tr-TR" sz="1400" dirty="0"/>
          </a:p>
        </p:txBody>
      </p:sp>
      <p:sp>
        <p:nvSpPr>
          <p:cNvPr id="13" name="Slayt Numarası Yer Tutucusu 12"/>
          <p:cNvSpPr>
            <a:spLocks noGrp="1"/>
          </p:cNvSpPr>
          <p:nvPr>
            <p:ph type="sldNum" sz="quarter" idx="12"/>
          </p:nvPr>
        </p:nvSpPr>
        <p:spPr>
          <a:xfrm>
            <a:off x="6813398" y="6495031"/>
            <a:ext cx="2133600" cy="365125"/>
          </a:xfrm>
        </p:spPr>
        <p:txBody>
          <a:bodyPr/>
          <a:lstStyle/>
          <a:p>
            <a:fld id="{C28B86D9-C551-4E6F-90AE-8B774BD3CE15}" type="slidenum">
              <a:rPr lang="tr-TR" smtClean="0"/>
              <a:t>9</a:t>
            </a:fld>
            <a:endParaRPr lang="tr-TR" dirty="0"/>
          </a:p>
        </p:txBody>
      </p:sp>
      <p:sp>
        <p:nvSpPr>
          <p:cNvPr id="2" name="Dikdörtgen 1"/>
          <p:cNvSpPr/>
          <p:nvPr/>
        </p:nvSpPr>
        <p:spPr>
          <a:xfrm>
            <a:off x="229281" y="1519917"/>
            <a:ext cx="8685348" cy="2862322"/>
          </a:xfrm>
          <a:prstGeom prst="rect">
            <a:avLst/>
          </a:prstGeom>
        </p:spPr>
        <p:txBody>
          <a:bodyPr wrap="square">
            <a:spAutoFit/>
          </a:bodyPr>
          <a:lstStyle/>
          <a:p>
            <a:pPr algn="just"/>
            <a:r>
              <a:rPr lang="tr-TR" dirty="0">
                <a:solidFill>
                  <a:srgbClr val="221E1F"/>
                </a:solidFill>
              </a:rPr>
              <a:t>Hiçbir insanın ahlaki karar verme </a:t>
            </a:r>
            <a:r>
              <a:rPr lang="tr-TR" dirty="0" smtClean="0">
                <a:solidFill>
                  <a:srgbClr val="221E1F"/>
                </a:solidFill>
              </a:rPr>
              <a:t>sorumluluğu dışında </a:t>
            </a:r>
            <a:r>
              <a:rPr lang="tr-TR" dirty="0">
                <a:solidFill>
                  <a:srgbClr val="221E1F"/>
                </a:solidFill>
              </a:rPr>
              <a:t>kalması ve karar verme </a:t>
            </a:r>
            <a:r>
              <a:rPr lang="tr-TR" dirty="0" smtClean="0">
                <a:solidFill>
                  <a:srgbClr val="221E1F"/>
                </a:solidFill>
              </a:rPr>
              <a:t>süreçlerinde tarafsız </a:t>
            </a:r>
            <a:r>
              <a:rPr lang="tr-TR" dirty="0">
                <a:solidFill>
                  <a:srgbClr val="221E1F"/>
                </a:solidFill>
              </a:rPr>
              <a:t>tutum takınması söz konusu </a:t>
            </a:r>
            <a:r>
              <a:rPr lang="tr-TR" dirty="0" smtClean="0">
                <a:solidFill>
                  <a:srgbClr val="221E1F"/>
                </a:solidFill>
              </a:rPr>
              <a:t>değildir. </a:t>
            </a:r>
            <a:r>
              <a:rPr lang="tr-TR" dirty="0">
                <a:solidFill>
                  <a:srgbClr val="221E1F"/>
                </a:solidFill>
              </a:rPr>
              <a:t>Tarafsız tutum güçlüden yana tavır </a:t>
            </a:r>
            <a:r>
              <a:rPr lang="tr-TR" dirty="0" smtClean="0">
                <a:solidFill>
                  <a:srgbClr val="221E1F"/>
                </a:solidFill>
              </a:rPr>
              <a:t>takınma sonucunu doğurmaktadır.</a:t>
            </a:r>
          </a:p>
          <a:p>
            <a:pPr algn="just"/>
            <a:endParaRPr lang="tr-TR" dirty="0">
              <a:solidFill>
                <a:srgbClr val="221E1F"/>
              </a:solidFill>
            </a:endParaRPr>
          </a:p>
          <a:p>
            <a:pPr algn="just"/>
            <a:r>
              <a:rPr lang="tr-TR" dirty="0"/>
              <a:t>Etik soru ve sorunlar </a:t>
            </a:r>
            <a:r>
              <a:rPr lang="tr-TR" dirty="0" smtClean="0"/>
              <a:t>doğrudan </a:t>
            </a:r>
            <a:r>
              <a:rPr lang="tr-TR" dirty="0"/>
              <a:t>insanla ilgili, insanlar arası </a:t>
            </a:r>
            <a:r>
              <a:rPr lang="tr-TR" dirty="0" smtClean="0"/>
              <a:t>ilişkilerin </a:t>
            </a:r>
            <a:r>
              <a:rPr lang="tr-TR" dirty="0"/>
              <a:t>temelinde yer </a:t>
            </a:r>
            <a:r>
              <a:rPr lang="tr-TR" dirty="0" smtClean="0"/>
              <a:t>alan, eylemde </a:t>
            </a:r>
            <a:r>
              <a:rPr lang="tr-TR" dirty="0"/>
              <a:t>bulunan herkesin, her gün, yüz yüze </a:t>
            </a:r>
            <a:r>
              <a:rPr lang="tr-TR" dirty="0" smtClean="0"/>
              <a:t>geldiği </a:t>
            </a:r>
            <a:r>
              <a:rPr lang="tr-TR" dirty="0"/>
              <a:t>karar </a:t>
            </a:r>
            <a:r>
              <a:rPr lang="tr-TR" dirty="0" smtClean="0"/>
              <a:t>aşamasında </a:t>
            </a:r>
            <a:r>
              <a:rPr lang="tr-TR" dirty="0"/>
              <a:t>ortaya </a:t>
            </a:r>
            <a:r>
              <a:rPr lang="tr-TR" dirty="0" smtClean="0"/>
              <a:t>çıkan sorunlardır</a:t>
            </a:r>
            <a:r>
              <a:rPr lang="tr-TR" dirty="0"/>
              <a:t>. Bu nedenle </a:t>
            </a:r>
            <a:r>
              <a:rPr lang="tr-TR" i="1" dirty="0"/>
              <a:t>bir insanın etik temelde sorgulanabilmesi için, o insanın: </a:t>
            </a:r>
            <a:r>
              <a:rPr lang="tr-TR" i="1" dirty="0" smtClean="0"/>
              <a:t>İradesinin herhangi </a:t>
            </a:r>
            <a:r>
              <a:rPr lang="tr-TR" i="1" dirty="0"/>
              <a:t>bir otoritenin vesayeti veya baskısı altında bulunmaması, </a:t>
            </a:r>
            <a:r>
              <a:rPr lang="tr-TR" i="1" dirty="0" smtClean="0"/>
              <a:t>başkasının </a:t>
            </a:r>
            <a:r>
              <a:rPr lang="tr-TR" i="1" dirty="0"/>
              <a:t>baskı </a:t>
            </a:r>
            <a:r>
              <a:rPr lang="tr-TR" i="1" dirty="0" smtClean="0"/>
              <a:t>ve tahakkümü </a:t>
            </a:r>
            <a:r>
              <a:rPr lang="tr-TR" i="1" dirty="0"/>
              <a:t>altında kalmadan karar verme </a:t>
            </a:r>
            <a:r>
              <a:rPr lang="tr-TR" i="1" dirty="0" smtClean="0"/>
              <a:t>özgürlüğüne </a:t>
            </a:r>
            <a:r>
              <a:rPr lang="tr-TR" i="1" dirty="0"/>
              <a:t>sahip olması, nasıl </a:t>
            </a:r>
            <a:r>
              <a:rPr lang="tr-TR" i="1" dirty="0" smtClean="0"/>
              <a:t>davranaca</a:t>
            </a:r>
            <a:r>
              <a:rPr lang="tr-TR" dirty="0" smtClean="0"/>
              <a:t>ğ</a:t>
            </a:r>
            <a:r>
              <a:rPr lang="tr-TR" i="1" dirty="0" smtClean="0"/>
              <a:t>ı konusunda </a:t>
            </a:r>
            <a:r>
              <a:rPr lang="tr-TR" i="1" dirty="0"/>
              <a:t>seçeneklerinin elinden </a:t>
            </a:r>
            <a:r>
              <a:rPr lang="tr-TR" i="1" dirty="0" smtClean="0"/>
              <a:t>alınmış</a:t>
            </a:r>
            <a:r>
              <a:rPr lang="tr-TR" dirty="0" smtClean="0"/>
              <a:t> </a:t>
            </a:r>
            <a:r>
              <a:rPr lang="tr-TR" i="1" dirty="0"/>
              <a:t>olmaması gerekmektedir.</a:t>
            </a:r>
            <a:endParaRPr lang="tr-TR" dirty="0"/>
          </a:p>
        </p:txBody>
      </p:sp>
    </p:spTree>
    <p:extLst>
      <p:ext uri="{BB962C8B-B14F-4D97-AF65-F5344CB8AC3E}">
        <p14:creationId xmlns:p14="http://schemas.microsoft.com/office/powerpoint/2010/main" val="23362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3455</TotalTime>
  <Words>3847</Words>
  <Application>Microsoft Office PowerPoint</Application>
  <PresentationFormat>Ekran Gösterisi (4:3)</PresentationFormat>
  <Paragraphs>476</Paragraphs>
  <Slides>31</Slides>
  <Notes>31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Arial</vt:lpstr>
      <vt:lpstr>Calibri</vt:lpstr>
      <vt:lpstr>Georgia</vt:lpstr>
      <vt:lpstr>Segoe UI</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KUCUKER-ASUS</dc:creator>
  <cp:lastModifiedBy>Kucuker</cp:lastModifiedBy>
  <cp:revision>48</cp:revision>
  <dcterms:created xsi:type="dcterms:W3CDTF">2013-09-14T20:31:43Z</dcterms:created>
  <dcterms:modified xsi:type="dcterms:W3CDTF">2013-10-11T19:55:35Z</dcterms:modified>
</cp:coreProperties>
</file>