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1" r:id="rId3"/>
    <p:sldId id="272" r:id="rId4"/>
    <p:sldId id="273" r:id="rId5"/>
    <p:sldId id="274" r:id="rId6"/>
    <p:sldId id="275" r:id="rId7"/>
    <p:sldId id="276" r:id="rId8"/>
    <p:sldId id="280" r:id="rId9"/>
    <p:sldId id="277" r:id="rId10"/>
    <p:sldId id="278" r:id="rId11"/>
    <p:sldId id="279"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5" d="100"/>
          <a:sy n="75" d="100"/>
        </p:scale>
        <p:origin x="-187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F514F9-C737-458F-86E7-A66ED2AA9064}" type="datetimeFigureOut">
              <a:rPr lang="tr-TR" smtClean="0"/>
              <a:t>23.11.2015</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866D3-4BBB-4B1D-B035-DC02304E8FBD}" type="slidenum">
              <a:rPr lang="tr-TR" smtClean="0"/>
              <a:t>‹#›</a:t>
            </a:fld>
            <a:endParaRPr lang="tr-TR"/>
          </a:p>
        </p:txBody>
      </p:sp>
    </p:spTree>
    <p:extLst>
      <p:ext uri="{BB962C8B-B14F-4D97-AF65-F5344CB8AC3E}">
        <p14:creationId xmlns:p14="http://schemas.microsoft.com/office/powerpoint/2010/main" val="330900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a:t>
            </a:fld>
            <a:endParaRPr lang="tr-TR"/>
          </a:p>
        </p:txBody>
      </p:sp>
    </p:spTree>
    <p:extLst>
      <p:ext uri="{BB962C8B-B14F-4D97-AF65-F5344CB8AC3E}">
        <p14:creationId xmlns:p14="http://schemas.microsoft.com/office/powerpoint/2010/main" val="1245893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10</a:t>
            </a:fld>
            <a:endParaRPr lang="tr-TR"/>
          </a:p>
        </p:txBody>
      </p:sp>
    </p:spTree>
    <p:extLst>
      <p:ext uri="{BB962C8B-B14F-4D97-AF65-F5344CB8AC3E}">
        <p14:creationId xmlns:p14="http://schemas.microsoft.com/office/powerpoint/2010/main" val="2662862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11</a:t>
            </a:fld>
            <a:endParaRPr lang="tr-TR"/>
          </a:p>
        </p:txBody>
      </p:sp>
    </p:spTree>
    <p:extLst>
      <p:ext uri="{BB962C8B-B14F-4D97-AF65-F5344CB8AC3E}">
        <p14:creationId xmlns:p14="http://schemas.microsoft.com/office/powerpoint/2010/main" val="1579009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12</a:t>
            </a:fld>
            <a:endParaRPr lang="tr-TR"/>
          </a:p>
        </p:txBody>
      </p:sp>
    </p:spTree>
    <p:extLst>
      <p:ext uri="{BB962C8B-B14F-4D97-AF65-F5344CB8AC3E}">
        <p14:creationId xmlns:p14="http://schemas.microsoft.com/office/powerpoint/2010/main" val="3166727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13</a:t>
            </a:fld>
            <a:endParaRPr lang="tr-TR"/>
          </a:p>
        </p:txBody>
      </p:sp>
    </p:spTree>
    <p:extLst>
      <p:ext uri="{BB962C8B-B14F-4D97-AF65-F5344CB8AC3E}">
        <p14:creationId xmlns:p14="http://schemas.microsoft.com/office/powerpoint/2010/main" val="3919729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14</a:t>
            </a:fld>
            <a:endParaRPr lang="tr-TR"/>
          </a:p>
        </p:txBody>
      </p:sp>
    </p:spTree>
    <p:extLst>
      <p:ext uri="{BB962C8B-B14F-4D97-AF65-F5344CB8AC3E}">
        <p14:creationId xmlns:p14="http://schemas.microsoft.com/office/powerpoint/2010/main" val="757118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15</a:t>
            </a:fld>
            <a:endParaRPr lang="tr-TR"/>
          </a:p>
        </p:txBody>
      </p:sp>
    </p:spTree>
    <p:extLst>
      <p:ext uri="{BB962C8B-B14F-4D97-AF65-F5344CB8AC3E}">
        <p14:creationId xmlns:p14="http://schemas.microsoft.com/office/powerpoint/2010/main" val="3628527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16</a:t>
            </a:fld>
            <a:endParaRPr lang="tr-TR"/>
          </a:p>
        </p:txBody>
      </p:sp>
    </p:spTree>
    <p:extLst>
      <p:ext uri="{BB962C8B-B14F-4D97-AF65-F5344CB8AC3E}">
        <p14:creationId xmlns:p14="http://schemas.microsoft.com/office/powerpoint/2010/main" val="3545267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17</a:t>
            </a:fld>
            <a:endParaRPr lang="tr-TR"/>
          </a:p>
        </p:txBody>
      </p:sp>
    </p:spTree>
    <p:extLst>
      <p:ext uri="{BB962C8B-B14F-4D97-AF65-F5344CB8AC3E}">
        <p14:creationId xmlns:p14="http://schemas.microsoft.com/office/powerpoint/2010/main" val="1596850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18</a:t>
            </a:fld>
            <a:endParaRPr lang="tr-TR"/>
          </a:p>
        </p:txBody>
      </p:sp>
    </p:spTree>
    <p:extLst>
      <p:ext uri="{BB962C8B-B14F-4D97-AF65-F5344CB8AC3E}">
        <p14:creationId xmlns:p14="http://schemas.microsoft.com/office/powerpoint/2010/main" val="4027326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19</a:t>
            </a:fld>
            <a:endParaRPr lang="tr-TR"/>
          </a:p>
        </p:txBody>
      </p:sp>
    </p:spTree>
    <p:extLst>
      <p:ext uri="{BB962C8B-B14F-4D97-AF65-F5344CB8AC3E}">
        <p14:creationId xmlns:p14="http://schemas.microsoft.com/office/powerpoint/2010/main" val="4252173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a:t>
            </a:fld>
            <a:endParaRPr lang="tr-TR"/>
          </a:p>
        </p:txBody>
      </p:sp>
    </p:spTree>
    <p:extLst>
      <p:ext uri="{BB962C8B-B14F-4D97-AF65-F5344CB8AC3E}">
        <p14:creationId xmlns:p14="http://schemas.microsoft.com/office/powerpoint/2010/main" val="4081909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20</a:t>
            </a:fld>
            <a:endParaRPr lang="tr-TR"/>
          </a:p>
        </p:txBody>
      </p:sp>
    </p:spTree>
    <p:extLst>
      <p:ext uri="{BB962C8B-B14F-4D97-AF65-F5344CB8AC3E}">
        <p14:creationId xmlns:p14="http://schemas.microsoft.com/office/powerpoint/2010/main" val="1351067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21</a:t>
            </a:fld>
            <a:endParaRPr lang="tr-TR"/>
          </a:p>
        </p:txBody>
      </p:sp>
    </p:spTree>
    <p:extLst>
      <p:ext uri="{BB962C8B-B14F-4D97-AF65-F5344CB8AC3E}">
        <p14:creationId xmlns:p14="http://schemas.microsoft.com/office/powerpoint/2010/main" val="2503360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22</a:t>
            </a:fld>
            <a:endParaRPr lang="tr-TR"/>
          </a:p>
        </p:txBody>
      </p:sp>
    </p:spTree>
    <p:extLst>
      <p:ext uri="{BB962C8B-B14F-4D97-AF65-F5344CB8AC3E}">
        <p14:creationId xmlns:p14="http://schemas.microsoft.com/office/powerpoint/2010/main" val="7762933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23</a:t>
            </a:fld>
            <a:endParaRPr lang="tr-TR"/>
          </a:p>
        </p:txBody>
      </p:sp>
    </p:spTree>
    <p:extLst>
      <p:ext uri="{BB962C8B-B14F-4D97-AF65-F5344CB8AC3E}">
        <p14:creationId xmlns:p14="http://schemas.microsoft.com/office/powerpoint/2010/main" val="3726736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24</a:t>
            </a:fld>
            <a:endParaRPr lang="tr-TR"/>
          </a:p>
        </p:txBody>
      </p:sp>
    </p:spTree>
    <p:extLst>
      <p:ext uri="{BB962C8B-B14F-4D97-AF65-F5344CB8AC3E}">
        <p14:creationId xmlns:p14="http://schemas.microsoft.com/office/powerpoint/2010/main" val="4072766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25</a:t>
            </a:fld>
            <a:endParaRPr lang="tr-TR"/>
          </a:p>
        </p:txBody>
      </p:sp>
    </p:spTree>
    <p:extLst>
      <p:ext uri="{BB962C8B-B14F-4D97-AF65-F5344CB8AC3E}">
        <p14:creationId xmlns:p14="http://schemas.microsoft.com/office/powerpoint/2010/main" val="633187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26</a:t>
            </a:fld>
            <a:endParaRPr lang="tr-TR"/>
          </a:p>
        </p:txBody>
      </p:sp>
    </p:spTree>
    <p:extLst>
      <p:ext uri="{BB962C8B-B14F-4D97-AF65-F5344CB8AC3E}">
        <p14:creationId xmlns:p14="http://schemas.microsoft.com/office/powerpoint/2010/main" val="1991070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27</a:t>
            </a:fld>
            <a:endParaRPr lang="tr-TR"/>
          </a:p>
        </p:txBody>
      </p:sp>
    </p:spTree>
    <p:extLst>
      <p:ext uri="{BB962C8B-B14F-4D97-AF65-F5344CB8AC3E}">
        <p14:creationId xmlns:p14="http://schemas.microsoft.com/office/powerpoint/2010/main" val="2963406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28</a:t>
            </a:fld>
            <a:endParaRPr lang="tr-TR"/>
          </a:p>
        </p:txBody>
      </p:sp>
    </p:spTree>
    <p:extLst>
      <p:ext uri="{BB962C8B-B14F-4D97-AF65-F5344CB8AC3E}">
        <p14:creationId xmlns:p14="http://schemas.microsoft.com/office/powerpoint/2010/main" val="925254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29</a:t>
            </a:fld>
            <a:endParaRPr lang="tr-TR"/>
          </a:p>
        </p:txBody>
      </p:sp>
    </p:spTree>
    <p:extLst>
      <p:ext uri="{BB962C8B-B14F-4D97-AF65-F5344CB8AC3E}">
        <p14:creationId xmlns:p14="http://schemas.microsoft.com/office/powerpoint/2010/main" val="88193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3</a:t>
            </a:fld>
            <a:endParaRPr lang="tr-TR"/>
          </a:p>
        </p:txBody>
      </p:sp>
    </p:spTree>
    <p:extLst>
      <p:ext uri="{BB962C8B-B14F-4D97-AF65-F5344CB8AC3E}">
        <p14:creationId xmlns:p14="http://schemas.microsoft.com/office/powerpoint/2010/main" val="38511906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30</a:t>
            </a:fld>
            <a:endParaRPr lang="tr-TR"/>
          </a:p>
        </p:txBody>
      </p:sp>
    </p:spTree>
    <p:extLst>
      <p:ext uri="{BB962C8B-B14F-4D97-AF65-F5344CB8AC3E}">
        <p14:creationId xmlns:p14="http://schemas.microsoft.com/office/powerpoint/2010/main" val="2671356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4</a:t>
            </a:fld>
            <a:endParaRPr lang="tr-TR"/>
          </a:p>
        </p:txBody>
      </p:sp>
    </p:spTree>
    <p:extLst>
      <p:ext uri="{BB962C8B-B14F-4D97-AF65-F5344CB8AC3E}">
        <p14:creationId xmlns:p14="http://schemas.microsoft.com/office/powerpoint/2010/main" val="3341260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5</a:t>
            </a:fld>
            <a:endParaRPr lang="tr-TR"/>
          </a:p>
        </p:txBody>
      </p:sp>
    </p:spTree>
    <p:extLst>
      <p:ext uri="{BB962C8B-B14F-4D97-AF65-F5344CB8AC3E}">
        <p14:creationId xmlns:p14="http://schemas.microsoft.com/office/powerpoint/2010/main" val="1085993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6</a:t>
            </a:fld>
            <a:endParaRPr lang="tr-TR"/>
          </a:p>
        </p:txBody>
      </p:sp>
    </p:spTree>
    <p:extLst>
      <p:ext uri="{BB962C8B-B14F-4D97-AF65-F5344CB8AC3E}">
        <p14:creationId xmlns:p14="http://schemas.microsoft.com/office/powerpoint/2010/main" val="3311190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7</a:t>
            </a:fld>
            <a:endParaRPr lang="tr-TR"/>
          </a:p>
        </p:txBody>
      </p:sp>
    </p:spTree>
    <p:extLst>
      <p:ext uri="{BB962C8B-B14F-4D97-AF65-F5344CB8AC3E}">
        <p14:creationId xmlns:p14="http://schemas.microsoft.com/office/powerpoint/2010/main" val="28411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8</a:t>
            </a:fld>
            <a:endParaRPr lang="tr-TR"/>
          </a:p>
        </p:txBody>
      </p:sp>
    </p:spTree>
    <p:extLst>
      <p:ext uri="{BB962C8B-B14F-4D97-AF65-F5344CB8AC3E}">
        <p14:creationId xmlns:p14="http://schemas.microsoft.com/office/powerpoint/2010/main" val="3432326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9</a:t>
            </a:fld>
            <a:endParaRPr lang="tr-TR"/>
          </a:p>
        </p:txBody>
      </p:sp>
    </p:spTree>
    <p:extLst>
      <p:ext uri="{BB962C8B-B14F-4D97-AF65-F5344CB8AC3E}">
        <p14:creationId xmlns:p14="http://schemas.microsoft.com/office/powerpoint/2010/main" val="3220205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C200077A-6DD9-443A-96A4-9E96D21D2C48}" type="datetime1">
              <a:rPr lang="tr-TR" smtClean="0"/>
              <a:t>23.11.2015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52155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23B0514-1A56-49D1-87A7-E3B2038F67A3}" type="datetime1">
              <a:rPr lang="tr-TR" smtClean="0"/>
              <a:t>23.11.2015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227773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F064892-3D3B-4811-8C84-1354A53E98F2}" type="datetime1">
              <a:rPr lang="tr-TR" smtClean="0"/>
              <a:t>23.11.2015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280379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DAFCDCD-3BB7-4B04-9EAD-F672C831C4E5}" type="datetime1">
              <a:rPr lang="tr-TR" smtClean="0"/>
              <a:t>23.11.2015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105374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1E7B5BB6-6981-4A44-A862-934A792D3CEE}" type="datetime1">
              <a:rPr lang="tr-TR" smtClean="0"/>
              <a:t>23.11.2015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67946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B2DBD475-6517-409E-A8F4-7BD21D23894F}" type="datetime1">
              <a:rPr lang="tr-TR" smtClean="0"/>
              <a:t>23.11.2015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66807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9565B61B-FEB9-4D28-B2DD-9EF00F4F06D5}" type="datetime1">
              <a:rPr lang="tr-TR" smtClean="0"/>
              <a:t>23.11.2015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50906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98A94150-4FB7-48FE-99DE-EF1E10061FCC}" type="datetime1">
              <a:rPr lang="tr-TR" smtClean="0"/>
              <a:t>23.11.2015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197712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14DA456-58AC-4C8C-8BC2-5AF31A64A2FC}" type="datetime1">
              <a:rPr lang="tr-TR" smtClean="0"/>
              <a:t>23.11.2015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1460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338478EA-2BCE-4C63-8440-EE68D16F7BAB}" type="datetime1">
              <a:rPr lang="tr-TR" smtClean="0"/>
              <a:t>23.11.2015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372067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A58D1DC-212B-4BCB-A42A-466536D07B85}" type="datetime1">
              <a:rPr lang="tr-TR" smtClean="0"/>
              <a:t>23.11.2015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344042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E58DB-922C-4407-9C46-629DF79EFC55}" type="datetime1">
              <a:rPr lang="tr-TR" smtClean="0"/>
              <a:t>23.11.2015</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B86D9-C551-4E6F-90AE-8B774BD3CE15}" type="slidenum">
              <a:rPr lang="tr-TR" smtClean="0"/>
              <a:t>‹#›</a:t>
            </a:fld>
            <a:endParaRPr lang="tr-TR"/>
          </a:p>
        </p:txBody>
      </p:sp>
    </p:spTree>
    <p:extLst>
      <p:ext uri="{BB962C8B-B14F-4D97-AF65-F5344CB8AC3E}">
        <p14:creationId xmlns:p14="http://schemas.microsoft.com/office/powerpoint/2010/main" val="72796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8800" y="44624"/>
            <a:ext cx="3435200" cy="232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3"/>
          <p:cNvCxnSpPr/>
          <p:nvPr/>
        </p:nvCxnSpPr>
        <p:spPr>
          <a:xfrm>
            <a:off x="0" y="2362200"/>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2" y="535170"/>
            <a:ext cx="5170960" cy="1769715"/>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Dr. Ahmet KÜÇÜKER</a:t>
            </a:r>
          </a:p>
          <a:p>
            <a:pPr defTabSz="914400" rtl="1">
              <a:buNone/>
            </a:pPr>
            <a:endParaRPr lang="tr-TR" sz="1600" dirty="0" smtClean="0">
              <a:solidFill>
                <a:schemeClr val="bg1">
                  <a:lumMod val="50000"/>
                </a:schemeClr>
              </a:solidFill>
              <a:latin typeface="Segoe UI"/>
              <a:cs typeface="Segoe UI"/>
            </a:endParaRPr>
          </a:p>
          <a:p>
            <a:pPr defTabSz="914400" rtl="1">
              <a:buNone/>
            </a:pPr>
            <a:r>
              <a:rPr lang="tr-TR" sz="1600" b="0" i="0" dirty="0" smtClean="0">
                <a:solidFill>
                  <a:schemeClr val="bg1">
                    <a:lumMod val="50000"/>
                  </a:schemeClr>
                </a:solidFill>
                <a:latin typeface="Segoe UI"/>
                <a:cs typeface="Segoe UI"/>
              </a:rPr>
              <a:t>Sakarya Üniversitesi</a:t>
            </a:r>
          </a:p>
          <a:p>
            <a:pPr defTabSz="914400" rtl="1">
              <a:buNone/>
            </a:pPr>
            <a:r>
              <a:rPr lang="tr-TR" sz="1600" dirty="0" smtClean="0">
                <a:solidFill>
                  <a:schemeClr val="bg1">
                    <a:lumMod val="50000"/>
                  </a:schemeClr>
                </a:solidFill>
                <a:latin typeface="Segoe UI"/>
                <a:cs typeface="Segoe UI"/>
              </a:rPr>
              <a:t>Mühendislik Fakültesi</a:t>
            </a:r>
          </a:p>
          <a:p>
            <a:pPr defTabSz="914400" rtl="1">
              <a:buNone/>
            </a:pPr>
            <a:r>
              <a:rPr lang="tr-TR" sz="1600" b="0" i="0" dirty="0" smtClean="0">
                <a:solidFill>
                  <a:schemeClr val="bg1">
                    <a:lumMod val="50000"/>
                  </a:schemeClr>
                </a:solidFill>
                <a:latin typeface="Segoe UI"/>
                <a:cs typeface="Segoe UI"/>
              </a:rPr>
              <a:t>Elektrik Elektronik Mühendisliği Bölümü </a:t>
            </a:r>
          </a:p>
          <a:p>
            <a:pPr defTabSz="914400" rtl="1">
              <a:buNone/>
            </a:pPr>
            <a:r>
              <a:rPr lang="tr-TR" sz="1600" dirty="0" smtClean="0">
                <a:solidFill>
                  <a:schemeClr val="bg1">
                    <a:lumMod val="50000"/>
                  </a:schemeClr>
                </a:solidFill>
                <a:latin typeface="Segoe UI"/>
                <a:cs typeface="Segoe UI"/>
              </a:rPr>
              <a:t>M6/6318</a:t>
            </a:r>
            <a:endParaRPr lang="tr-TR" b="0" i="0" dirty="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2" name="Dikdörtgen 11"/>
          <p:cNvSpPr/>
          <p:nvPr/>
        </p:nvSpPr>
        <p:spPr>
          <a:xfrm>
            <a:off x="229282" y="2636912"/>
            <a:ext cx="4283181" cy="2062103"/>
          </a:xfrm>
          <a:prstGeom prst="rect">
            <a:avLst/>
          </a:prstGeom>
        </p:spPr>
        <p:txBody>
          <a:bodyPr wrap="square">
            <a:spAutoFit/>
          </a:bodyPr>
          <a:lstStyle/>
          <a:p>
            <a:pPr marL="285750" indent="-285750">
              <a:buFont typeface="Arial" pitchFamily="34" charset="0"/>
              <a:buChar char="•"/>
            </a:pPr>
            <a:r>
              <a:rPr lang="tr-TR" sz="1600" dirty="0" smtClean="0"/>
              <a:t>Bölümün tanıtılması	</a:t>
            </a:r>
          </a:p>
          <a:p>
            <a:pPr marL="285750" indent="-285750">
              <a:buFont typeface="Arial" pitchFamily="34" charset="0"/>
              <a:buChar char="•"/>
            </a:pPr>
            <a:r>
              <a:rPr lang="tr-TR" sz="1600" dirty="0" smtClean="0"/>
              <a:t>Elektrik </a:t>
            </a:r>
            <a:r>
              <a:rPr lang="tr-TR" sz="1600" dirty="0"/>
              <a:t>Elektronik Mühendisliğinin </a:t>
            </a:r>
            <a:r>
              <a:rPr lang="tr-TR" sz="1600" dirty="0" smtClean="0"/>
              <a:t>tanıtılması</a:t>
            </a:r>
            <a:endParaRPr lang="tr-TR" sz="1600" dirty="0"/>
          </a:p>
          <a:p>
            <a:pPr marL="285750" indent="-285750">
              <a:buFont typeface="Arial" pitchFamily="34" charset="0"/>
              <a:buChar char="•"/>
            </a:pPr>
            <a:r>
              <a:rPr lang="tr-TR" sz="1600" dirty="0"/>
              <a:t>Mühendislik Etiği	</a:t>
            </a:r>
          </a:p>
          <a:p>
            <a:pPr marL="285750" indent="-285750">
              <a:buFont typeface="Arial" pitchFamily="34" charset="0"/>
              <a:buChar char="•"/>
            </a:pPr>
            <a:r>
              <a:rPr lang="tr-TR" sz="1600" dirty="0" smtClean="0"/>
              <a:t>Birim </a:t>
            </a:r>
            <a:r>
              <a:rPr lang="tr-TR" sz="1600" dirty="0"/>
              <a:t>Sistemleri	</a:t>
            </a:r>
          </a:p>
          <a:p>
            <a:pPr marL="285750" indent="-285750">
              <a:buFont typeface="Arial" pitchFamily="34" charset="0"/>
              <a:buChar char="•"/>
            </a:pPr>
            <a:r>
              <a:rPr lang="tr-TR" sz="1600" dirty="0"/>
              <a:t>Doğru ve Alternatif Akım	</a:t>
            </a:r>
          </a:p>
          <a:p>
            <a:pPr marL="285750" indent="-285750">
              <a:buFont typeface="Arial" pitchFamily="34" charset="0"/>
              <a:buChar char="•"/>
            </a:pPr>
            <a:r>
              <a:rPr lang="tr-TR" sz="1600" dirty="0"/>
              <a:t>Direnç, Kondansatör, Bobin	</a:t>
            </a:r>
          </a:p>
          <a:p>
            <a:pPr marL="285750" indent="-285750">
              <a:buFont typeface="Arial" pitchFamily="34" charset="0"/>
              <a:buChar char="•"/>
            </a:pPr>
            <a:r>
              <a:rPr lang="tr-TR" sz="1600" dirty="0"/>
              <a:t>Gerilim ve Akım Kaynakları	</a:t>
            </a:r>
          </a:p>
          <a:p>
            <a:pPr marL="285750" indent="-285750">
              <a:buFont typeface="Arial" pitchFamily="34" charset="0"/>
              <a:buChar char="•"/>
            </a:pPr>
            <a:r>
              <a:rPr lang="tr-TR" sz="1600" dirty="0" err="1"/>
              <a:t>Ohm</a:t>
            </a:r>
            <a:r>
              <a:rPr lang="tr-TR" sz="1600" dirty="0"/>
              <a:t> Kanunu, </a:t>
            </a:r>
            <a:r>
              <a:rPr lang="tr-TR" sz="1600" dirty="0" err="1"/>
              <a:t>Kirchoff</a:t>
            </a:r>
            <a:r>
              <a:rPr lang="tr-TR" sz="1600" dirty="0"/>
              <a:t> Yasaları	</a:t>
            </a:r>
          </a:p>
        </p:txBody>
      </p:sp>
      <p:sp>
        <p:nvSpPr>
          <p:cNvPr id="14" name="Dikdörtgen 13"/>
          <p:cNvSpPr/>
          <p:nvPr/>
        </p:nvSpPr>
        <p:spPr>
          <a:xfrm>
            <a:off x="4663817" y="2683024"/>
            <a:ext cx="4283181" cy="1354217"/>
          </a:xfrm>
          <a:prstGeom prst="rect">
            <a:avLst/>
          </a:prstGeom>
        </p:spPr>
        <p:txBody>
          <a:bodyPr wrap="square">
            <a:spAutoFit/>
          </a:bodyPr>
          <a:lstStyle/>
          <a:p>
            <a:pPr marL="285750" indent="-285750">
              <a:buFont typeface="Arial" pitchFamily="34" charset="0"/>
              <a:buChar char="•"/>
            </a:pPr>
            <a:r>
              <a:rPr lang="tr-TR" sz="1600" dirty="0"/>
              <a:t>Devre Kavramı, Seri Devreler, Paralel ve Karmaşık Devreler	</a:t>
            </a:r>
          </a:p>
          <a:p>
            <a:pPr marL="285750" indent="-285750">
              <a:buFont typeface="Arial" pitchFamily="34" charset="0"/>
              <a:buChar char="•"/>
            </a:pPr>
            <a:r>
              <a:rPr lang="tr-TR" sz="1600" dirty="0"/>
              <a:t>Yarıiletken Teknolojisi	</a:t>
            </a:r>
          </a:p>
          <a:p>
            <a:pPr marL="285750" indent="-285750">
              <a:buFont typeface="Arial" pitchFamily="34" charset="0"/>
              <a:buChar char="•"/>
            </a:pPr>
            <a:r>
              <a:rPr lang="tr-TR" sz="1600" dirty="0"/>
              <a:t>Genel İş Sağlığı ve İş Güvenliği	</a:t>
            </a:r>
          </a:p>
          <a:p>
            <a:pPr marL="285750" indent="-285750">
              <a:buFont typeface="Arial" pitchFamily="34" charset="0"/>
              <a:buChar char="•"/>
            </a:pPr>
            <a:r>
              <a:rPr lang="tr-TR" sz="1600" dirty="0"/>
              <a:t>Elektrikli Çalışmalarda İş Sağlığı ve İş Güvenliği</a:t>
            </a:r>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a:t>
            </a:fld>
            <a:endParaRPr lang="tr-TR" dirty="0"/>
          </a:p>
        </p:txBody>
      </p:sp>
    </p:spTree>
    <p:extLst>
      <p:ext uri="{BB962C8B-B14F-4D97-AF65-F5344CB8AC3E}">
        <p14:creationId xmlns:p14="http://schemas.microsoft.com/office/powerpoint/2010/main" val="47577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Birim Sistemleri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10</a:t>
            </a:fld>
            <a:endParaRPr lang="tr-TR" dirty="0"/>
          </a:p>
        </p:txBody>
      </p:sp>
      <p:pic>
        <p:nvPicPr>
          <p:cNvPr id="12" name="Resim 11"/>
          <p:cNvPicPr>
            <a:picLocks noChangeAspect="1"/>
          </p:cNvPicPr>
          <p:nvPr/>
        </p:nvPicPr>
        <p:blipFill>
          <a:blip r:embed="rId3"/>
          <a:stretch>
            <a:fillRect/>
          </a:stretch>
        </p:blipFill>
        <p:spPr>
          <a:xfrm>
            <a:off x="1369019" y="1260262"/>
            <a:ext cx="6405962" cy="5062967"/>
          </a:xfrm>
          <a:prstGeom prst="rect">
            <a:avLst/>
          </a:prstGeom>
        </p:spPr>
      </p:pic>
    </p:spTree>
    <p:extLst>
      <p:ext uri="{BB962C8B-B14F-4D97-AF65-F5344CB8AC3E}">
        <p14:creationId xmlns:p14="http://schemas.microsoft.com/office/powerpoint/2010/main" val="29853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Birim Sistemleri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11</a:t>
            </a:fld>
            <a:endParaRPr lang="tr-TR" dirty="0"/>
          </a:p>
        </p:txBody>
      </p:sp>
      <p:pic>
        <p:nvPicPr>
          <p:cNvPr id="14" name="Resim 13"/>
          <p:cNvPicPr>
            <a:picLocks noChangeAspect="1"/>
          </p:cNvPicPr>
          <p:nvPr/>
        </p:nvPicPr>
        <p:blipFill>
          <a:blip r:embed="rId3"/>
          <a:stretch>
            <a:fillRect/>
          </a:stretch>
        </p:blipFill>
        <p:spPr>
          <a:xfrm>
            <a:off x="832588" y="1327574"/>
            <a:ext cx="6948589" cy="1678591"/>
          </a:xfrm>
          <a:prstGeom prst="rect">
            <a:avLst/>
          </a:prstGeom>
        </p:spPr>
      </p:pic>
    </p:spTree>
    <p:extLst>
      <p:ext uri="{BB962C8B-B14F-4D97-AF65-F5344CB8AC3E}">
        <p14:creationId xmlns:p14="http://schemas.microsoft.com/office/powerpoint/2010/main" val="1611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Birim Sistemleri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12</a:t>
            </a:fld>
            <a:endParaRPr lang="tr-TR" dirty="0"/>
          </a:p>
        </p:txBody>
      </p:sp>
      <p:pic>
        <p:nvPicPr>
          <p:cNvPr id="2" name="Resim 1"/>
          <p:cNvPicPr>
            <a:picLocks noChangeAspect="1"/>
          </p:cNvPicPr>
          <p:nvPr/>
        </p:nvPicPr>
        <p:blipFill>
          <a:blip r:embed="rId3"/>
          <a:stretch>
            <a:fillRect/>
          </a:stretch>
        </p:blipFill>
        <p:spPr>
          <a:xfrm>
            <a:off x="1969365" y="1231144"/>
            <a:ext cx="5205269" cy="5182236"/>
          </a:xfrm>
          <a:prstGeom prst="rect">
            <a:avLst/>
          </a:prstGeom>
        </p:spPr>
      </p:pic>
    </p:spTree>
    <p:extLst>
      <p:ext uri="{BB962C8B-B14F-4D97-AF65-F5344CB8AC3E}">
        <p14:creationId xmlns:p14="http://schemas.microsoft.com/office/powerpoint/2010/main" val="268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Birim Sistemleri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13</a:t>
            </a:fld>
            <a:endParaRPr lang="tr-TR" dirty="0"/>
          </a:p>
        </p:txBody>
      </p:sp>
      <p:pic>
        <p:nvPicPr>
          <p:cNvPr id="3" name="Resim 2"/>
          <p:cNvPicPr>
            <a:picLocks noChangeAspect="1"/>
          </p:cNvPicPr>
          <p:nvPr/>
        </p:nvPicPr>
        <p:blipFill>
          <a:blip r:embed="rId3"/>
          <a:stretch>
            <a:fillRect/>
          </a:stretch>
        </p:blipFill>
        <p:spPr>
          <a:xfrm>
            <a:off x="1293356" y="1324448"/>
            <a:ext cx="6027054" cy="5062725"/>
          </a:xfrm>
          <a:prstGeom prst="rect">
            <a:avLst/>
          </a:prstGeom>
        </p:spPr>
      </p:pic>
    </p:spTree>
    <p:extLst>
      <p:ext uri="{BB962C8B-B14F-4D97-AF65-F5344CB8AC3E}">
        <p14:creationId xmlns:p14="http://schemas.microsoft.com/office/powerpoint/2010/main" val="108414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Birim Sistemleri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14</a:t>
            </a:fld>
            <a:endParaRPr lang="tr-TR" dirty="0"/>
          </a:p>
        </p:txBody>
      </p:sp>
      <p:pic>
        <p:nvPicPr>
          <p:cNvPr id="2" name="Resim 1"/>
          <p:cNvPicPr>
            <a:picLocks noChangeAspect="1"/>
          </p:cNvPicPr>
          <p:nvPr/>
        </p:nvPicPr>
        <p:blipFill>
          <a:blip r:embed="rId3"/>
          <a:stretch>
            <a:fillRect/>
          </a:stretch>
        </p:blipFill>
        <p:spPr>
          <a:xfrm>
            <a:off x="4926887" y="1404977"/>
            <a:ext cx="4020111" cy="4925112"/>
          </a:xfrm>
          <a:prstGeom prst="rect">
            <a:avLst/>
          </a:prstGeom>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915" y="2420888"/>
            <a:ext cx="4764860" cy="26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403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Birim Sistemleri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15</a:t>
            </a:fld>
            <a:endParaRPr lang="tr-TR" dirty="0"/>
          </a:p>
        </p:txBody>
      </p:sp>
      <p:pic>
        <p:nvPicPr>
          <p:cNvPr id="3" name="Resim 2"/>
          <p:cNvPicPr>
            <a:picLocks noChangeAspect="1"/>
          </p:cNvPicPr>
          <p:nvPr/>
        </p:nvPicPr>
        <p:blipFill>
          <a:blip r:embed="rId3"/>
          <a:stretch>
            <a:fillRect/>
          </a:stretch>
        </p:blipFill>
        <p:spPr>
          <a:xfrm>
            <a:off x="1162218" y="1361694"/>
            <a:ext cx="6819563" cy="4510787"/>
          </a:xfrm>
          <a:prstGeom prst="rect">
            <a:avLst/>
          </a:prstGeom>
        </p:spPr>
      </p:pic>
    </p:spTree>
    <p:extLst>
      <p:ext uri="{BB962C8B-B14F-4D97-AF65-F5344CB8AC3E}">
        <p14:creationId xmlns:p14="http://schemas.microsoft.com/office/powerpoint/2010/main" val="84408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Birim Sistemleri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16</a:t>
            </a:fld>
            <a:endParaRPr lang="tr-TR" dirty="0"/>
          </a:p>
        </p:txBody>
      </p:sp>
      <p:pic>
        <p:nvPicPr>
          <p:cNvPr id="2" name="Resim 1"/>
          <p:cNvPicPr>
            <a:picLocks noChangeAspect="1"/>
          </p:cNvPicPr>
          <p:nvPr/>
        </p:nvPicPr>
        <p:blipFill>
          <a:blip r:embed="rId3"/>
          <a:stretch>
            <a:fillRect/>
          </a:stretch>
        </p:blipFill>
        <p:spPr>
          <a:xfrm>
            <a:off x="1162217" y="1412776"/>
            <a:ext cx="6889045" cy="4054855"/>
          </a:xfrm>
          <a:prstGeom prst="rect">
            <a:avLst/>
          </a:prstGeom>
        </p:spPr>
      </p:pic>
    </p:spTree>
    <p:extLst>
      <p:ext uri="{BB962C8B-B14F-4D97-AF65-F5344CB8AC3E}">
        <p14:creationId xmlns:p14="http://schemas.microsoft.com/office/powerpoint/2010/main" val="212026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Birim Sistemleri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17</a:t>
            </a:fld>
            <a:endParaRPr lang="tr-TR" dirty="0"/>
          </a:p>
        </p:txBody>
      </p:sp>
      <p:pic>
        <p:nvPicPr>
          <p:cNvPr id="3" name="Resim 2"/>
          <p:cNvPicPr>
            <a:picLocks noChangeAspect="1"/>
          </p:cNvPicPr>
          <p:nvPr/>
        </p:nvPicPr>
        <p:blipFill>
          <a:blip r:embed="rId3"/>
          <a:stretch>
            <a:fillRect/>
          </a:stretch>
        </p:blipFill>
        <p:spPr>
          <a:xfrm>
            <a:off x="1185057" y="1390369"/>
            <a:ext cx="6802026" cy="3478791"/>
          </a:xfrm>
          <a:prstGeom prst="rect">
            <a:avLst/>
          </a:prstGeom>
        </p:spPr>
      </p:pic>
    </p:spTree>
    <p:extLst>
      <p:ext uri="{BB962C8B-B14F-4D97-AF65-F5344CB8AC3E}">
        <p14:creationId xmlns:p14="http://schemas.microsoft.com/office/powerpoint/2010/main" val="198248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Birim Sistemleri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18</a:t>
            </a:fld>
            <a:endParaRPr lang="tr-TR" dirty="0"/>
          </a:p>
        </p:txBody>
      </p:sp>
      <p:pic>
        <p:nvPicPr>
          <p:cNvPr id="2" name="Resim 1"/>
          <p:cNvPicPr>
            <a:picLocks noChangeAspect="1"/>
          </p:cNvPicPr>
          <p:nvPr/>
        </p:nvPicPr>
        <p:blipFill>
          <a:blip r:embed="rId3"/>
          <a:stretch>
            <a:fillRect/>
          </a:stretch>
        </p:blipFill>
        <p:spPr>
          <a:xfrm>
            <a:off x="1216874" y="1410019"/>
            <a:ext cx="6710252" cy="3503345"/>
          </a:xfrm>
          <a:prstGeom prst="rect">
            <a:avLst/>
          </a:prstGeom>
        </p:spPr>
      </p:pic>
    </p:spTree>
    <p:extLst>
      <p:ext uri="{BB962C8B-B14F-4D97-AF65-F5344CB8AC3E}">
        <p14:creationId xmlns:p14="http://schemas.microsoft.com/office/powerpoint/2010/main" val="277796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Birim Sistemleri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19</a:t>
            </a:fld>
            <a:endParaRPr lang="tr-TR" dirty="0"/>
          </a:p>
        </p:txBody>
      </p:sp>
      <p:pic>
        <p:nvPicPr>
          <p:cNvPr id="6" name="Resim 5"/>
          <p:cNvPicPr>
            <a:picLocks noChangeAspect="1"/>
          </p:cNvPicPr>
          <p:nvPr/>
        </p:nvPicPr>
        <p:blipFill>
          <a:blip r:embed="rId3"/>
          <a:stretch>
            <a:fillRect/>
          </a:stretch>
        </p:blipFill>
        <p:spPr>
          <a:xfrm>
            <a:off x="1216873" y="1410018"/>
            <a:ext cx="6655633" cy="2090989"/>
          </a:xfrm>
          <a:prstGeom prst="rect">
            <a:avLst/>
          </a:prstGeom>
        </p:spPr>
      </p:pic>
      <p:pic>
        <p:nvPicPr>
          <p:cNvPr id="9" name="Resim 8"/>
          <p:cNvPicPr>
            <a:picLocks noChangeAspect="1"/>
          </p:cNvPicPr>
          <p:nvPr/>
        </p:nvPicPr>
        <p:blipFill>
          <a:blip r:embed="rId4"/>
          <a:stretch>
            <a:fillRect/>
          </a:stretch>
        </p:blipFill>
        <p:spPr>
          <a:xfrm>
            <a:off x="1216873" y="3501007"/>
            <a:ext cx="6620846" cy="2520281"/>
          </a:xfrm>
          <a:prstGeom prst="rect">
            <a:avLst/>
          </a:prstGeom>
        </p:spPr>
      </p:pic>
    </p:spTree>
    <p:extLst>
      <p:ext uri="{BB962C8B-B14F-4D97-AF65-F5344CB8AC3E}">
        <p14:creationId xmlns:p14="http://schemas.microsoft.com/office/powerpoint/2010/main" val="160234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Ölçme</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a:t>
            </a:fld>
            <a:endParaRPr lang="tr-TR" dirty="0"/>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473" y="1556792"/>
            <a:ext cx="3881682" cy="25202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Dikdörtgen 13"/>
          <p:cNvSpPr/>
          <p:nvPr/>
        </p:nvSpPr>
        <p:spPr>
          <a:xfrm>
            <a:off x="84873" y="1412776"/>
            <a:ext cx="4572000" cy="3539430"/>
          </a:xfrm>
          <a:prstGeom prst="rect">
            <a:avLst/>
          </a:prstGeom>
        </p:spPr>
        <p:txBody>
          <a:bodyPr>
            <a:spAutoFit/>
          </a:bodyPr>
          <a:lstStyle/>
          <a:p>
            <a:pPr algn="just"/>
            <a:r>
              <a:rPr lang="tr-TR" sz="1600" dirty="0" smtClean="0"/>
              <a:t>Herhangi bir fiziksel büyüklüğün ölçülmesi demek, o büyüklük cinsinden seçilen bir birimin ölçülecek büyüklük içinde kaç kez bulunduğunun sayılması demektir.</a:t>
            </a:r>
          </a:p>
          <a:p>
            <a:pPr algn="just"/>
            <a:endParaRPr lang="tr-TR" sz="1600" dirty="0" smtClean="0"/>
          </a:p>
          <a:p>
            <a:pPr algn="just"/>
            <a:r>
              <a:rPr lang="tr-TR" sz="1600" dirty="0" smtClean="0"/>
              <a:t>Yani ölçme, bir sayma işlemidir. Örneğin çalışma masamızın uzunluğunu ölçmek isteyelim. Bunun için bir uzunluk birimi seçmemiz gerekir. Seçtiğimiz uzunluk birimimiz kendi karışımız olsun. </a:t>
            </a:r>
          </a:p>
          <a:p>
            <a:pPr algn="just"/>
            <a:endParaRPr lang="tr-TR" sz="1600" dirty="0"/>
          </a:p>
          <a:p>
            <a:pPr algn="just"/>
            <a:r>
              <a:rPr lang="tr-TR" sz="1600" dirty="0" smtClean="0"/>
              <a:t>Masayı karışladığımızda yedi karış geliyorsa, masamızın uzunluğu yedi karıştır. Bu örnekte bir uzunluğu kendi yarattığımız bir birim cinsinden ölçmüş olduk.</a:t>
            </a:r>
            <a:endParaRPr lang="tr-TR" sz="1600" dirty="0"/>
          </a:p>
        </p:txBody>
      </p:sp>
      <p:sp>
        <p:nvSpPr>
          <p:cNvPr id="15" name="Dikdörtgen 14"/>
          <p:cNvSpPr/>
          <p:nvPr/>
        </p:nvSpPr>
        <p:spPr>
          <a:xfrm>
            <a:off x="84872" y="5085184"/>
            <a:ext cx="8935283" cy="584775"/>
          </a:xfrm>
          <a:prstGeom prst="rect">
            <a:avLst/>
          </a:prstGeom>
        </p:spPr>
        <p:txBody>
          <a:bodyPr wrap="square">
            <a:spAutoFit/>
          </a:bodyPr>
          <a:lstStyle/>
          <a:p>
            <a:r>
              <a:rPr lang="tr-TR" sz="1600" dirty="0" smtClean="0"/>
              <a:t>Herkes çeşitli büyüklükleri ölçmek için kafasına göre birimler seçerse nasıl anlaşacağ</a:t>
            </a:r>
            <a:r>
              <a:rPr lang="tr-TR" sz="1600" dirty="0"/>
              <a:t>ı</a:t>
            </a:r>
            <a:r>
              <a:rPr lang="tr-TR" sz="1600" dirty="0" smtClean="0"/>
              <a:t>z? Nasıl ticaret yapılacak? Bilim adamları  nasıl anlaşacaklar?</a:t>
            </a:r>
            <a:endParaRPr lang="tr-TR" sz="1600" dirty="0"/>
          </a:p>
        </p:txBody>
      </p:sp>
      <p:sp>
        <p:nvSpPr>
          <p:cNvPr id="16" name="Metin kutusu 15"/>
          <p:cNvSpPr txBox="1"/>
          <p:nvPr/>
        </p:nvSpPr>
        <p:spPr>
          <a:xfrm>
            <a:off x="6345772" y="4424426"/>
            <a:ext cx="1799082" cy="338554"/>
          </a:xfrm>
          <a:prstGeom prst="rect">
            <a:avLst/>
          </a:prstGeom>
          <a:noFill/>
        </p:spPr>
        <p:txBody>
          <a:bodyPr wrap="none" rtlCol="0">
            <a:spAutoFit/>
          </a:bodyPr>
          <a:lstStyle/>
          <a:p>
            <a:r>
              <a:rPr lang="tr-TR" sz="1600" b="1" dirty="0" smtClean="0"/>
              <a:t>Çeşitli Ölçü Aletleri</a:t>
            </a:r>
            <a:endParaRPr lang="tr-TR" sz="1600" b="1" dirty="0"/>
          </a:p>
        </p:txBody>
      </p:sp>
    </p:spTree>
    <p:extLst>
      <p:ext uri="{BB962C8B-B14F-4D97-AF65-F5344CB8AC3E}">
        <p14:creationId xmlns:p14="http://schemas.microsoft.com/office/powerpoint/2010/main" val="355552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Birim Sistemleri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20</a:t>
            </a:fld>
            <a:endParaRPr lang="tr-TR" dirty="0"/>
          </a:p>
        </p:txBody>
      </p:sp>
      <p:pic>
        <p:nvPicPr>
          <p:cNvPr id="2" name="Resim 1"/>
          <p:cNvPicPr>
            <a:picLocks noChangeAspect="1"/>
          </p:cNvPicPr>
          <p:nvPr/>
        </p:nvPicPr>
        <p:blipFill>
          <a:blip r:embed="rId3"/>
          <a:stretch>
            <a:fillRect/>
          </a:stretch>
        </p:blipFill>
        <p:spPr>
          <a:xfrm>
            <a:off x="1403648" y="1390369"/>
            <a:ext cx="5866680" cy="4939720"/>
          </a:xfrm>
          <a:prstGeom prst="rect">
            <a:avLst/>
          </a:prstGeom>
        </p:spPr>
      </p:pic>
    </p:spTree>
    <p:extLst>
      <p:ext uri="{BB962C8B-B14F-4D97-AF65-F5344CB8AC3E}">
        <p14:creationId xmlns:p14="http://schemas.microsoft.com/office/powerpoint/2010/main" val="36211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Birim Sistemleri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21</a:t>
            </a:fld>
            <a:endParaRPr lang="tr-TR" dirty="0"/>
          </a:p>
        </p:txBody>
      </p:sp>
      <p:pic>
        <p:nvPicPr>
          <p:cNvPr id="3" name="Resim 2"/>
          <p:cNvPicPr>
            <a:picLocks noChangeAspect="1"/>
          </p:cNvPicPr>
          <p:nvPr/>
        </p:nvPicPr>
        <p:blipFill>
          <a:blip r:embed="rId3"/>
          <a:stretch>
            <a:fillRect/>
          </a:stretch>
        </p:blipFill>
        <p:spPr>
          <a:xfrm>
            <a:off x="1425352" y="1397224"/>
            <a:ext cx="5799000" cy="1887759"/>
          </a:xfrm>
          <a:prstGeom prst="rect">
            <a:avLst/>
          </a:prstGeom>
        </p:spPr>
      </p:pic>
      <p:pic>
        <p:nvPicPr>
          <p:cNvPr id="6" name="Resim 5"/>
          <p:cNvPicPr>
            <a:picLocks noChangeAspect="1"/>
          </p:cNvPicPr>
          <p:nvPr/>
        </p:nvPicPr>
        <p:blipFill>
          <a:blip r:embed="rId4"/>
          <a:stretch>
            <a:fillRect/>
          </a:stretch>
        </p:blipFill>
        <p:spPr>
          <a:xfrm>
            <a:off x="1424216" y="3429220"/>
            <a:ext cx="5826601" cy="2016004"/>
          </a:xfrm>
          <a:prstGeom prst="rect">
            <a:avLst/>
          </a:prstGeom>
        </p:spPr>
      </p:pic>
    </p:spTree>
    <p:extLst>
      <p:ext uri="{BB962C8B-B14F-4D97-AF65-F5344CB8AC3E}">
        <p14:creationId xmlns:p14="http://schemas.microsoft.com/office/powerpoint/2010/main" val="56059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Birim Sistemleri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22</a:t>
            </a:fld>
            <a:endParaRPr lang="tr-TR" dirty="0"/>
          </a:p>
        </p:txBody>
      </p:sp>
      <p:pic>
        <p:nvPicPr>
          <p:cNvPr id="2" name="Resim 1"/>
          <p:cNvPicPr>
            <a:picLocks noChangeAspect="1"/>
          </p:cNvPicPr>
          <p:nvPr/>
        </p:nvPicPr>
        <p:blipFill>
          <a:blip r:embed="rId3"/>
          <a:stretch>
            <a:fillRect/>
          </a:stretch>
        </p:blipFill>
        <p:spPr>
          <a:xfrm>
            <a:off x="1340732" y="1414385"/>
            <a:ext cx="6024480" cy="1800230"/>
          </a:xfrm>
          <a:prstGeom prst="rect">
            <a:avLst/>
          </a:prstGeom>
        </p:spPr>
      </p:pic>
      <p:pic>
        <p:nvPicPr>
          <p:cNvPr id="9" name="Resim 8"/>
          <p:cNvPicPr>
            <a:picLocks noChangeAspect="1"/>
          </p:cNvPicPr>
          <p:nvPr/>
        </p:nvPicPr>
        <p:blipFill>
          <a:blip r:embed="rId4"/>
          <a:stretch>
            <a:fillRect/>
          </a:stretch>
        </p:blipFill>
        <p:spPr>
          <a:xfrm>
            <a:off x="1364747" y="3309000"/>
            <a:ext cx="6000465" cy="1848192"/>
          </a:xfrm>
          <a:prstGeom prst="rect">
            <a:avLst/>
          </a:prstGeom>
        </p:spPr>
      </p:pic>
    </p:spTree>
    <p:extLst>
      <p:ext uri="{BB962C8B-B14F-4D97-AF65-F5344CB8AC3E}">
        <p14:creationId xmlns:p14="http://schemas.microsoft.com/office/powerpoint/2010/main" val="355547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Birim Sistemleri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23</a:t>
            </a:fld>
            <a:endParaRPr lang="tr-TR" dirty="0"/>
          </a:p>
        </p:txBody>
      </p:sp>
      <p:pic>
        <p:nvPicPr>
          <p:cNvPr id="3" name="Resim 2"/>
          <p:cNvPicPr>
            <a:picLocks noChangeAspect="1"/>
          </p:cNvPicPr>
          <p:nvPr/>
        </p:nvPicPr>
        <p:blipFill>
          <a:blip r:embed="rId3"/>
          <a:stretch>
            <a:fillRect/>
          </a:stretch>
        </p:blipFill>
        <p:spPr>
          <a:xfrm>
            <a:off x="952403" y="1342860"/>
            <a:ext cx="7239193" cy="4949524"/>
          </a:xfrm>
          <a:prstGeom prst="rect">
            <a:avLst/>
          </a:prstGeom>
        </p:spPr>
      </p:pic>
    </p:spTree>
    <p:extLst>
      <p:ext uri="{BB962C8B-B14F-4D97-AF65-F5344CB8AC3E}">
        <p14:creationId xmlns:p14="http://schemas.microsoft.com/office/powerpoint/2010/main" val="164884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Elektrik Kavramına Giriş</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24</a:t>
            </a:fld>
            <a:endParaRPr lang="tr-TR" dirty="0"/>
          </a:p>
        </p:txBody>
      </p:sp>
      <p:sp>
        <p:nvSpPr>
          <p:cNvPr id="2" name="Dikdörtgen 1"/>
          <p:cNvSpPr/>
          <p:nvPr/>
        </p:nvSpPr>
        <p:spPr>
          <a:xfrm>
            <a:off x="229281" y="1403142"/>
            <a:ext cx="4572000" cy="1477328"/>
          </a:xfrm>
          <a:prstGeom prst="rect">
            <a:avLst/>
          </a:prstGeom>
        </p:spPr>
        <p:txBody>
          <a:bodyPr>
            <a:spAutoFit/>
          </a:bodyPr>
          <a:lstStyle/>
          <a:p>
            <a:r>
              <a:rPr lang="tr-TR" b="1" dirty="0"/>
              <a:t>Atom: </a:t>
            </a:r>
            <a:r>
              <a:rPr lang="tr-TR" dirty="0"/>
              <a:t>Maddenin kendi özelliklerini </a:t>
            </a:r>
            <a:r>
              <a:rPr lang="tr-TR" dirty="0" smtClean="0"/>
              <a:t>taşıyan </a:t>
            </a:r>
            <a:r>
              <a:rPr lang="tr-TR" dirty="0"/>
              <a:t>en küçük parçasına denir. Atom iki kısımdan</a:t>
            </a:r>
          </a:p>
          <a:p>
            <a:r>
              <a:rPr lang="tr-TR" dirty="0" smtClean="0"/>
              <a:t>oluşur.</a:t>
            </a:r>
            <a:endParaRPr lang="tr-TR" dirty="0"/>
          </a:p>
          <a:p>
            <a:r>
              <a:rPr lang="tr-TR" b="1" dirty="0" smtClean="0"/>
              <a:t>1) </a:t>
            </a:r>
            <a:r>
              <a:rPr lang="tr-TR" dirty="0" smtClean="0"/>
              <a:t>Çekirdek</a:t>
            </a:r>
            <a:endParaRPr lang="tr-TR" dirty="0"/>
          </a:p>
          <a:p>
            <a:r>
              <a:rPr lang="tr-TR" b="1" dirty="0"/>
              <a:t>2</a:t>
            </a:r>
            <a:r>
              <a:rPr lang="tr-TR" b="1" dirty="0" smtClean="0"/>
              <a:t>) </a:t>
            </a:r>
            <a:r>
              <a:rPr lang="tr-TR" dirty="0" smtClean="0"/>
              <a:t>Yörüngeler</a:t>
            </a:r>
            <a:endParaRPr lang="tr-TR" dirty="0"/>
          </a:p>
        </p:txBody>
      </p:sp>
      <p:pic>
        <p:nvPicPr>
          <p:cNvPr id="6" name="Resim 5"/>
          <p:cNvPicPr>
            <a:picLocks noChangeAspect="1"/>
          </p:cNvPicPr>
          <p:nvPr/>
        </p:nvPicPr>
        <p:blipFill rotWithShape="1">
          <a:blip r:embed="rId3"/>
          <a:srcRect l="12781" t="13657" r="8487" b="19015"/>
          <a:stretch/>
        </p:blipFill>
        <p:spPr>
          <a:xfrm>
            <a:off x="5710532" y="1238447"/>
            <a:ext cx="3037932" cy="2092798"/>
          </a:xfrm>
          <a:prstGeom prst="rect">
            <a:avLst/>
          </a:prstGeom>
        </p:spPr>
      </p:pic>
      <p:sp>
        <p:nvSpPr>
          <p:cNvPr id="9" name="Dikdörtgen 8"/>
          <p:cNvSpPr/>
          <p:nvPr/>
        </p:nvSpPr>
        <p:spPr>
          <a:xfrm>
            <a:off x="229281" y="3206927"/>
            <a:ext cx="8914719" cy="3139321"/>
          </a:xfrm>
          <a:prstGeom prst="rect">
            <a:avLst/>
          </a:prstGeom>
        </p:spPr>
        <p:txBody>
          <a:bodyPr wrap="square">
            <a:spAutoFit/>
          </a:bodyPr>
          <a:lstStyle/>
          <a:p>
            <a:pPr algn="just"/>
            <a:r>
              <a:rPr lang="tr-TR" b="1" dirty="0"/>
              <a:t>Çekirdek: </a:t>
            </a:r>
            <a:r>
              <a:rPr lang="tr-TR" dirty="0"/>
              <a:t>Atomun merkezinde bulunur. </a:t>
            </a:r>
            <a:r>
              <a:rPr lang="tr-TR" dirty="0" smtClean="0"/>
              <a:t>İçinde </a:t>
            </a:r>
            <a:r>
              <a:rPr lang="tr-TR" dirty="0"/>
              <a:t>pozitif yüklü proton ve yüksüz </a:t>
            </a:r>
            <a:r>
              <a:rPr lang="tr-TR" dirty="0" smtClean="0"/>
              <a:t>nötron bulunur</a:t>
            </a:r>
            <a:r>
              <a:rPr lang="tr-TR" dirty="0"/>
              <a:t>.</a:t>
            </a:r>
          </a:p>
          <a:p>
            <a:pPr algn="just"/>
            <a:r>
              <a:rPr lang="tr-TR" b="1" dirty="0"/>
              <a:t>Yörüngeler: </a:t>
            </a:r>
            <a:r>
              <a:rPr lang="tr-TR" dirty="0" smtClean="0"/>
              <a:t>Çekirdeğin </a:t>
            </a:r>
            <a:r>
              <a:rPr lang="tr-TR" dirty="0"/>
              <a:t>etrafında bulunan yörüngelerde elektronlar belli bir düzene </a:t>
            </a:r>
            <a:r>
              <a:rPr lang="tr-TR" dirty="0" smtClean="0"/>
              <a:t>göre dizilmiştir. Yörüngelerdeki </a:t>
            </a:r>
            <a:r>
              <a:rPr lang="tr-TR" dirty="0"/>
              <a:t>elektron sayısı </a:t>
            </a:r>
            <a:r>
              <a:rPr lang="tr-TR" dirty="0" smtClean="0"/>
              <a:t>2.n^2</a:t>
            </a:r>
            <a:r>
              <a:rPr lang="tr-TR" sz="1050" dirty="0" smtClean="0"/>
              <a:t> </a:t>
            </a:r>
            <a:r>
              <a:rPr lang="tr-TR" dirty="0" smtClean="0"/>
              <a:t>bağıntısı </a:t>
            </a:r>
            <a:r>
              <a:rPr lang="tr-TR" dirty="0"/>
              <a:t>ile hesaplanır. Buna göre </a:t>
            </a:r>
            <a:r>
              <a:rPr lang="tr-TR" dirty="0" smtClean="0"/>
              <a:t>1. Yörüngede </a:t>
            </a:r>
            <a:r>
              <a:rPr lang="tr-TR" dirty="0"/>
              <a:t>2 , 2. Yörüngede 8, 3. Yörüngede 18 elektron bulunur</a:t>
            </a:r>
            <a:r>
              <a:rPr lang="tr-TR" dirty="0" smtClean="0"/>
              <a:t>. Elektronlar </a:t>
            </a:r>
            <a:r>
              <a:rPr lang="tr-TR" dirty="0"/>
              <a:t>(-) </a:t>
            </a:r>
            <a:r>
              <a:rPr lang="tr-TR" dirty="0" smtClean="0"/>
              <a:t>negatif yüklüdür. Her </a:t>
            </a:r>
            <a:r>
              <a:rPr lang="tr-TR" dirty="0"/>
              <a:t>element özel bir elektron sayısına sahiptir</a:t>
            </a:r>
            <a:r>
              <a:rPr lang="tr-TR" dirty="0" smtClean="0"/>
              <a:t>. Dışarıdan </a:t>
            </a:r>
            <a:r>
              <a:rPr lang="tr-TR" dirty="0"/>
              <a:t>bir etkiye maruz </a:t>
            </a:r>
            <a:r>
              <a:rPr lang="tr-TR" dirty="0" smtClean="0"/>
              <a:t>kalmadıkça proton </a:t>
            </a:r>
            <a:r>
              <a:rPr lang="tr-TR" dirty="0"/>
              <a:t>sayısı elektron sayısına </a:t>
            </a:r>
            <a:r>
              <a:rPr lang="tr-TR" dirty="0" smtClean="0"/>
              <a:t>eşittir.</a:t>
            </a:r>
            <a:endParaRPr lang="tr-TR" dirty="0"/>
          </a:p>
          <a:p>
            <a:pPr algn="just"/>
            <a:r>
              <a:rPr lang="tr-TR" dirty="0"/>
              <a:t>• </a:t>
            </a:r>
            <a:r>
              <a:rPr lang="tr-TR" dirty="0" smtClean="0"/>
              <a:t>Eğer </a:t>
            </a:r>
            <a:r>
              <a:rPr lang="tr-TR" dirty="0"/>
              <a:t>atomun proton sayısıyla elektron sayısı birbirine </a:t>
            </a:r>
            <a:r>
              <a:rPr lang="tr-TR" dirty="0" smtClean="0"/>
              <a:t>eşitse </a:t>
            </a:r>
            <a:r>
              <a:rPr lang="tr-TR" dirty="0"/>
              <a:t>“nötr atom” denir.</a:t>
            </a:r>
          </a:p>
          <a:p>
            <a:pPr algn="just"/>
            <a:r>
              <a:rPr lang="tr-TR" dirty="0"/>
              <a:t>• </a:t>
            </a:r>
            <a:r>
              <a:rPr lang="tr-TR" dirty="0" smtClean="0"/>
              <a:t>Eğer </a:t>
            </a:r>
            <a:r>
              <a:rPr lang="tr-TR" dirty="0"/>
              <a:t>proton sayısı elektron sayısından az ise (-) negatif yüklü atom denir.</a:t>
            </a:r>
          </a:p>
          <a:p>
            <a:pPr algn="just"/>
            <a:r>
              <a:rPr lang="tr-TR" dirty="0"/>
              <a:t>• </a:t>
            </a:r>
            <a:r>
              <a:rPr lang="tr-TR" dirty="0" smtClean="0"/>
              <a:t>Eğer </a:t>
            </a:r>
            <a:r>
              <a:rPr lang="tr-TR" dirty="0"/>
              <a:t>proton sayısı elektron sayısından fazla ise (+) pozitif yüklü atom denir.</a:t>
            </a:r>
          </a:p>
          <a:p>
            <a:pPr algn="just"/>
            <a:r>
              <a:rPr lang="tr-TR" dirty="0"/>
              <a:t>Her elementin fiziksel veya kimyasal özellikleri atomik yapılarına (</a:t>
            </a:r>
            <a:r>
              <a:rPr lang="tr-TR" dirty="0" smtClean="0"/>
              <a:t>sahip oldukları </a:t>
            </a:r>
            <a:r>
              <a:rPr lang="tr-TR" dirty="0"/>
              <a:t>elektron sayısına ) </a:t>
            </a:r>
            <a:r>
              <a:rPr lang="tr-TR" dirty="0" smtClean="0"/>
              <a:t>bağlıdır.</a:t>
            </a:r>
            <a:endParaRPr lang="tr-TR" dirty="0"/>
          </a:p>
        </p:txBody>
      </p:sp>
    </p:spTree>
    <p:extLst>
      <p:ext uri="{BB962C8B-B14F-4D97-AF65-F5344CB8AC3E}">
        <p14:creationId xmlns:p14="http://schemas.microsoft.com/office/powerpoint/2010/main" val="45193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Elektrik Kavramına Giriş</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25</a:t>
            </a:fld>
            <a:endParaRPr lang="tr-TR" dirty="0"/>
          </a:p>
        </p:txBody>
      </p:sp>
      <p:pic>
        <p:nvPicPr>
          <p:cNvPr id="3" name="Resim 2"/>
          <p:cNvPicPr>
            <a:picLocks noChangeAspect="1"/>
          </p:cNvPicPr>
          <p:nvPr/>
        </p:nvPicPr>
        <p:blipFill>
          <a:blip r:embed="rId3"/>
          <a:stretch>
            <a:fillRect/>
          </a:stretch>
        </p:blipFill>
        <p:spPr>
          <a:xfrm>
            <a:off x="0" y="1321983"/>
            <a:ext cx="9144000" cy="4296375"/>
          </a:xfrm>
          <a:prstGeom prst="rect">
            <a:avLst/>
          </a:prstGeom>
        </p:spPr>
      </p:pic>
    </p:spTree>
    <p:extLst>
      <p:ext uri="{BB962C8B-B14F-4D97-AF65-F5344CB8AC3E}">
        <p14:creationId xmlns:p14="http://schemas.microsoft.com/office/powerpoint/2010/main" val="217815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Elektrik Kavramına Giriş</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26</a:t>
            </a:fld>
            <a:endParaRPr lang="tr-TR" dirty="0"/>
          </a:p>
        </p:txBody>
      </p:sp>
      <p:pic>
        <p:nvPicPr>
          <p:cNvPr id="2" name="Resim 1"/>
          <p:cNvPicPr>
            <a:picLocks noChangeAspect="1"/>
          </p:cNvPicPr>
          <p:nvPr/>
        </p:nvPicPr>
        <p:blipFill>
          <a:blip r:embed="rId3"/>
          <a:stretch>
            <a:fillRect/>
          </a:stretch>
        </p:blipFill>
        <p:spPr>
          <a:xfrm>
            <a:off x="-7663" y="1317667"/>
            <a:ext cx="9151663" cy="4982822"/>
          </a:xfrm>
          <a:prstGeom prst="rect">
            <a:avLst/>
          </a:prstGeom>
        </p:spPr>
      </p:pic>
    </p:spTree>
    <p:extLst>
      <p:ext uri="{BB962C8B-B14F-4D97-AF65-F5344CB8AC3E}">
        <p14:creationId xmlns:p14="http://schemas.microsoft.com/office/powerpoint/2010/main" val="212054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Elektrik Kavramına Giriş</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27</a:t>
            </a:fld>
            <a:endParaRPr lang="tr-TR" dirty="0"/>
          </a:p>
        </p:txBody>
      </p:sp>
      <p:pic>
        <p:nvPicPr>
          <p:cNvPr id="3" name="Resim 2"/>
          <p:cNvPicPr>
            <a:picLocks noChangeAspect="1"/>
          </p:cNvPicPr>
          <p:nvPr/>
        </p:nvPicPr>
        <p:blipFill>
          <a:blip r:embed="rId3"/>
          <a:stretch>
            <a:fillRect/>
          </a:stretch>
        </p:blipFill>
        <p:spPr>
          <a:xfrm>
            <a:off x="0" y="1320000"/>
            <a:ext cx="9144000" cy="3581900"/>
          </a:xfrm>
          <a:prstGeom prst="rect">
            <a:avLst/>
          </a:prstGeom>
        </p:spPr>
      </p:pic>
    </p:spTree>
    <p:extLst>
      <p:ext uri="{BB962C8B-B14F-4D97-AF65-F5344CB8AC3E}">
        <p14:creationId xmlns:p14="http://schemas.microsoft.com/office/powerpoint/2010/main" val="2028421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Elektrik Kavramına Giriş</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28</a:t>
            </a:fld>
            <a:endParaRPr lang="tr-TR" dirty="0"/>
          </a:p>
        </p:txBody>
      </p:sp>
      <p:pic>
        <p:nvPicPr>
          <p:cNvPr id="2" name="Resim 1"/>
          <p:cNvPicPr>
            <a:picLocks noChangeAspect="1"/>
          </p:cNvPicPr>
          <p:nvPr/>
        </p:nvPicPr>
        <p:blipFill>
          <a:blip r:embed="rId3"/>
          <a:stretch>
            <a:fillRect/>
          </a:stretch>
        </p:blipFill>
        <p:spPr>
          <a:xfrm>
            <a:off x="0" y="1320000"/>
            <a:ext cx="9144000" cy="4105848"/>
          </a:xfrm>
          <a:prstGeom prst="rect">
            <a:avLst/>
          </a:prstGeom>
        </p:spPr>
      </p:pic>
    </p:spTree>
    <p:extLst>
      <p:ext uri="{BB962C8B-B14F-4D97-AF65-F5344CB8AC3E}">
        <p14:creationId xmlns:p14="http://schemas.microsoft.com/office/powerpoint/2010/main" val="124645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Elektrik Kavramına Giriş</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29</a:t>
            </a:fld>
            <a:endParaRPr lang="tr-TR" dirty="0"/>
          </a:p>
        </p:txBody>
      </p:sp>
      <p:pic>
        <p:nvPicPr>
          <p:cNvPr id="3" name="Resim 2"/>
          <p:cNvPicPr>
            <a:picLocks noChangeAspect="1"/>
          </p:cNvPicPr>
          <p:nvPr/>
        </p:nvPicPr>
        <p:blipFill>
          <a:blip r:embed="rId3"/>
          <a:stretch>
            <a:fillRect/>
          </a:stretch>
        </p:blipFill>
        <p:spPr>
          <a:xfrm>
            <a:off x="0" y="1320000"/>
            <a:ext cx="9144000" cy="3791479"/>
          </a:xfrm>
          <a:prstGeom prst="rect">
            <a:avLst/>
          </a:prstGeom>
        </p:spPr>
      </p:pic>
    </p:spTree>
    <p:extLst>
      <p:ext uri="{BB962C8B-B14F-4D97-AF65-F5344CB8AC3E}">
        <p14:creationId xmlns:p14="http://schemas.microsoft.com/office/powerpoint/2010/main" val="255719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Birim Sistemleri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3</a:t>
            </a:fld>
            <a:endParaRPr lang="tr-TR" dirty="0"/>
          </a:p>
        </p:txBody>
      </p:sp>
      <p:sp>
        <p:nvSpPr>
          <p:cNvPr id="17" name="Dikdörtgen 16"/>
          <p:cNvSpPr/>
          <p:nvPr/>
        </p:nvSpPr>
        <p:spPr>
          <a:xfrm>
            <a:off x="84873" y="1412776"/>
            <a:ext cx="8935282" cy="5055230"/>
          </a:xfrm>
          <a:prstGeom prst="rect">
            <a:avLst/>
          </a:prstGeom>
        </p:spPr>
        <p:txBody>
          <a:bodyPr wrap="square">
            <a:spAutoFit/>
          </a:bodyPr>
          <a:lstStyle/>
          <a:p>
            <a:pPr algn="just"/>
            <a:r>
              <a:rPr lang="tr-TR" sz="1600" dirty="0" smtClean="0"/>
              <a:t>Bir büyüklüğü ölçmek için karşılaştırma amacıyla seçilen aynı cinsten büyüklüklere birim denir. Ölçülecek fiziksel büyüklüklerin çokluğu ve aynı zamanda değişik olmaları, az sayıda temel birimlere dayanan birim sistemlerinin kurulması gereksinimine yol açmıştır. Keyfi seçilen temel büyüklükler ile tanımları bu temel büyüklüklerden türetilmiş büyüklüklerden oluşan sistemlere birim sistemleri denir. Genel olarak kullanılan beş önemli birim sistemi vardır.</a:t>
            </a:r>
          </a:p>
          <a:p>
            <a:pPr algn="just"/>
            <a:endParaRPr lang="tr-TR" sz="1600" dirty="0"/>
          </a:p>
          <a:p>
            <a:pPr algn="just"/>
            <a:r>
              <a:rPr lang="tr-TR" sz="1600" b="1" dirty="0" smtClean="0"/>
              <a:t>FPS Birim Sistemi</a:t>
            </a:r>
            <a:r>
              <a:rPr lang="tr-TR" sz="1600" dirty="0" smtClean="0"/>
              <a:t>: İngiliz Birim Sistemi olarak da bilinen bu sistem; uzunluğun </a:t>
            </a:r>
            <a:r>
              <a:rPr lang="tr-TR" sz="1600" dirty="0" err="1" smtClean="0"/>
              <a:t>foot</a:t>
            </a:r>
            <a:r>
              <a:rPr lang="tr-TR" sz="1600" dirty="0" smtClean="0"/>
              <a:t> (</a:t>
            </a:r>
            <a:r>
              <a:rPr lang="tr-TR" sz="1600" dirty="0" err="1" smtClean="0"/>
              <a:t>ft</a:t>
            </a:r>
            <a:r>
              <a:rPr lang="tr-TR" sz="1600" dirty="0" smtClean="0"/>
              <a:t>) ile, ağırlığın pound (libre, </a:t>
            </a:r>
            <a:r>
              <a:rPr lang="tr-TR" sz="1600" dirty="0" err="1" smtClean="0"/>
              <a:t>lb</a:t>
            </a:r>
            <a:r>
              <a:rPr lang="tr-TR" sz="1600" dirty="0" smtClean="0"/>
              <a:t>) ile ve zamanın saniye (s) ile ölçüldüğü birim sistemidir.</a:t>
            </a:r>
          </a:p>
          <a:p>
            <a:pPr algn="just"/>
            <a:endParaRPr lang="tr-TR" sz="1000" dirty="0" smtClean="0"/>
          </a:p>
          <a:p>
            <a:pPr algn="just"/>
            <a:r>
              <a:rPr lang="tr-TR" sz="1600" b="1" dirty="0" smtClean="0"/>
              <a:t>MKS Birim Sistemi</a:t>
            </a:r>
            <a:r>
              <a:rPr lang="tr-TR" sz="1600" dirty="0" smtClean="0"/>
              <a:t>: Uzunluğun metre (m) , ağırlığın kilogram kuvvet (kg-f) ve zamanın saniye (s) ile ölçüldüğü birim sistemidir.</a:t>
            </a:r>
          </a:p>
          <a:p>
            <a:pPr algn="just"/>
            <a:endParaRPr lang="tr-TR" sz="1050" dirty="0" smtClean="0"/>
          </a:p>
          <a:p>
            <a:pPr algn="just"/>
            <a:r>
              <a:rPr lang="tr-TR" sz="1600" b="1" dirty="0" smtClean="0"/>
              <a:t>CGS Birim Sistemi</a:t>
            </a:r>
            <a:r>
              <a:rPr lang="tr-TR" sz="1600" dirty="0" smtClean="0"/>
              <a:t>: Uzunluğun santimetre (cm), kütlenin gram (g) ve zamanın saniye (s) ile ölçüldüğü birim sistemidir.</a:t>
            </a:r>
          </a:p>
          <a:p>
            <a:pPr algn="just"/>
            <a:endParaRPr lang="tr-TR" sz="1000" dirty="0" smtClean="0"/>
          </a:p>
          <a:p>
            <a:pPr algn="just"/>
            <a:r>
              <a:rPr lang="tr-TR" sz="1600" b="1" dirty="0" smtClean="0"/>
              <a:t>MKSA Birim Sistemi</a:t>
            </a:r>
            <a:r>
              <a:rPr lang="tr-TR" sz="1600" dirty="0" smtClean="0"/>
              <a:t>: </a:t>
            </a:r>
            <a:r>
              <a:rPr lang="tr-TR" sz="1600" dirty="0" err="1" smtClean="0"/>
              <a:t>Giorgi</a:t>
            </a:r>
            <a:r>
              <a:rPr lang="tr-TR" sz="1600" dirty="0" smtClean="0"/>
              <a:t> sistemi de denilen bu sistem, uzunluğun metre (m) ile, kütlenin kilogram (kg) ile zamanın saniye (s) ile ve elektrik akımının amper(A) ile ölçüldüğü birim sistemidir.</a:t>
            </a:r>
          </a:p>
          <a:p>
            <a:pPr algn="just"/>
            <a:endParaRPr lang="tr-TR" sz="1050" dirty="0"/>
          </a:p>
          <a:p>
            <a:pPr algn="just"/>
            <a:r>
              <a:rPr lang="tr-TR" sz="1600" b="1" dirty="0" smtClean="0"/>
              <a:t>SI Birim Sistemi: </a:t>
            </a:r>
            <a:r>
              <a:rPr lang="tr-TR" sz="1600" dirty="0" smtClean="0"/>
              <a:t>Uzunluğun metre (m), kütlenin kilogram (kg), zamanın saniye (s), madde miktarının </a:t>
            </a:r>
            <a:r>
              <a:rPr lang="tr-TR" sz="1600" dirty="0" err="1" smtClean="0"/>
              <a:t>mole</a:t>
            </a:r>
            <a:r>
              <a:rPr lang="tr-TR" sz="1600" dirty="0" smtClean="0"/>
              <a:t> (</a:t>
            </a:r>
            <a:r>
              <a:rPr lang="tr-TR" sz="1600" dirty="0" err="1" smtClean="0"/>
              <a:t>mol</a:t>
            </a:r>
            <a:r>
              <a:rPr lang="tr-TR" sz="1600" dirty="0" smtClean="0"/>
              <a:t>), termodinamik sıcaklığın derece </a:t>
            </a:r>
            <a:r>
              <a:rPr lang="tr-TR" sz="1600" dirty="0" err="1" smtClean="0"/>
              <a:t>kelvin</a:t>
            </a:r>
            <a:r>
              <a:rPr lang="tr-TR" sz="1600" dirty="0" smtClean="0"/>
              <a:t> (K), aydınlanma şiddetinin </a:t>
            </a:r>
            <a:r>
              <a:rPr lang="tr-TR" sz="1600" dirty="0" err="1" smtClean="0"/>
              <a:t>candela</a:t>
            </a:r>
            <a:r>
              <a:rPr lang="tr-TR" sz="1600" dirty="0" smtClean="0"/>
              <a:t> (cd) ve elektrik akımının amper (A) ile ölçüldüğü birim sistemidir. </a:t>
            </a:r>
            <a:endParaRPr lang="tr-TR" sz="1600" dirty="0"/>
          </a:p>
        </p:txBody>
      </p:sp>
    </p:spTree>
    <p:extLst>
      <p:ext uri="{BB962C8B-B14F-4D97-AF65-F5344CB8AC3E}">
        <p14:creationId xmlns:p14="http://schemas.microsoft.com/office/powerpoint/2010/main" val="397809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a:solidFill>
                  <a:schemeClr val="bg1">
                    <a:lumMod val="50000"/>
                  </a:schemeClr>
                </a:solidFill>
                <a:latin typeface="Segoe UI"/>
                <a:cs typeface="Segoe UI"/>
              </a:rPr>
              <a:t>Elektrik Kavramına Giriş</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30</a:t>
            </a:fld>
            <a:endParaRPr lang="tr-TR" dirty="0"/>
          </a:p>
        </p:txBody>
      </p:sp>
      <p:pic>
        <p:nvPicPr>
          <p:cNvPr id="2" name="Resim 1"/>
          <p:cNvPicPr>
            <a:picLocks noChangeAspect="1"/>
          </p:cNvPicPr>
          <p:nvPr/>
        </p:nvPicPr>
        <p:blipFill>
          <a:blip r:embed="rId3"/>
          <a:stretch>
            <a:fillRect/>
          </a:stretch>
        </p:blipFill>
        <p:spPr>
          <a:xfrm>
            <a:off x="123204" y="1320000"/>
            <a:ext cx="8897592" cy="4820323"/>
          </a:xfrm>
          <a:prstGeom prst="rect">
            <a:avLst/>
          </a:prstGeom>
        </p:spPr>
      </p:pic>
    </p:spTree>
    <p:extLst>
      <p:ext uri="{BB962C8B-B14F-4D97-AF65-F5344CB8AC3E}">
        <p14:creationId xmlns:p14="http://schemas.microsoft.com/office/powerpoint/2010/main" val="229420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Birim Sistemleri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4</a:t>
            </a:fld>
            <a:endParaRPr lang="tr-TR" dirty="0"/>
          </a:p>
        </p:txBody>
      </p:sp>
      <p:sp>
        <p:nvSpPr>
          <p:cNvPr id="12" name="Dikdörtgen 11"/>
          <p:cNvSpPr/>
          <p:nvPr/>
        </p:nvSpPr>
        <p:spPr>
          <a:xfrm>
            <a:off x="38212" y="1298457"/>
            <a:ext cx="8908786" cy="2800767"/>
          </a:xfrm>
          <a:prstGeom prst="rect">
            <a:avLst/>
          </a:prstGeom>
        </p:spPr>
        <p:txBody>
          <a:bodyPr wrap="square">
            <a:spAutoFit/>
          </a:bodyPr>
          <a:lstStyle/>
          <a:p>
            <a:pPr algn="just"/>
            <a:r>
              <a:rPr lang="tr-TR" sz="1600" dirty="0"/>
              <a:t>Metrik sistemin zorunlu olarak </a:t>
            </a:r>
            <a:r>
              <a:rPr lang="tr-TR" sz="1600" dirty="0" smtClean="0"/>
              <a:t>tüm Fransa’da </a:t>
            </a:r>
            <a:r>
              <a:rPr lang="tr-TR" sz="1600" dirty="0"/>
              <a:t>kullanılması ancak 1 Ocak 1840’a gelindiğinde mümkün olmuştur. </a:t>
            </a:r>
            <a:r>
              <a:rPr lang="tr-TR" sz="1600" dirty="0" smtClean="0"/>
              <a:t>Fransa hükümetinin </a:t>
            </a:r>
            <a:r>
              <a:rPr lang="tr-TR" sz="1600" dirty="0"/>
              <a:t>19. yüzyıl ortalarında yaptığı bir dizi tanıtım çalışması ve diplomatik </a:t>
            </a:r>
            <a:r>
              <a:rPr lang="tr-TR" sz="1600" dirty="0" smtClean="0"/>
              <a:t>girişimi takiben </a:t>
            </a:r>
            <a:r>
              <a:rPr lang="tr-TR" sz="1600" dirty="0"/>
              <a:t>yapılan bilimsel çalışmaları onaylamak için Metre üzerine diplomatik bir </a:t>
            </a:r>
            <a:r>
              <a:rPr lang="tr-TR" sz="1600" dirty="0" smtClean="0"/>
              <a:t>konferans toplanmıştır</a:t>
            </a:r>
            <a:r>
              <a:rPr lang="tr-TR" sz="1600" dirty="0"/>
              <a:t>. Nihayetinde Metre Antlaşması (Metre </a:t>
            </a:r>
            <a:r>
              <a:rPr lang="tr-TR" sz="1600" dirty="0" err="1"/>
              <a:t>Convention</a:t>
            </a:r>
            <a:r>
              <a:rPr lang="tr-TR" sz="1600" dirty="0"/>
              <a:t>), 17 ülkeden </a:t>
            </a:r>
            <a:r>
              <a:rPr lang="tr-TR" sz="1600" dirty="0" smtClean="0"/>
              <a:t>delegelerin katılımı </a:t>
            </a:r>
            <a:r>
              <a:rPr lang="tr-TR" sz="1600" dirty="0"/>
              <a:t>ile 20 Mayıs 1875 de Paris’te imzalanmıştır</a:t>
            </a:r>
            <a:r>
              <a:rPr lang="tr-TR" sz="1600" dirty="0" smtClean="0"/>
              <a:t>.</a:t>
            </a:r>
          </a:p>
          <a:p>
            <a:pPr algn="just"/>
            <a:endParaRPr lang="tr-TR" sz="1600" dirty="0"/>
          </a:p>
          <a:p>
            <a:pPr algn="just"/>
            <a:r>
              <a:rPr lang="tr-TR" sz="1600" dirty="0"/>
              <a:t>Uluslararası birimler sistemi (</a:t>
            </a:r>
            <a:r>
              <a:rPr lang="tr-TR" sz="1600" dirty="0" err="1"/>
              <a:t>Système</a:t>
            </a:r>
            <a:r>
              <a:rPr lang="tr-TR" sz="1600" dirty="0"/>
              <a:t> International </a:t>
            </a:r>
            <a:r>
              <a:rPr lang="tr-TR" sz="1600" dirty="0" err="1"/>
              <a:t>d'Unités</a:t>
            </a:r>
            <a:r>
              <a:rPr lang="tr-TR" sz="1600" dirty="0"/>
              <a:t>) ismi ve tüm dillerde </a:t>
            </a:r>
            <a:r>
              <a:rPr lang="tr-TR" sz="1600" dirty="0" smtClean="0"/>
              <a:t>geçerli olmak </a:t>
            </a:r>
            <a:r>
              <a:rPr lang="tr-TR" sz="1600" dirty="0"/>
              <a:t>üzere SI kısaltması, 11. CGPM konferansında kabul </a:t>
            </a:r>
            <a:r>
              <a:rPr lang="tr-TR" sz="1600" dirty="0" smtClean="0"/>
              <a:t>edilmiştir. Uluslararası Birim Sistemi adı verilen SI, endüstrisi gelişmiş olan ülkeler başta olmak üzere, hemen hemen tüm diğer ülkelerin katılımıyla 1960 yılında resmi bir statü verildi. Bilim ve teknolojide kullanmak üzere önerilen SI Birim Sistemi’nin genel kabulü, bilimsel ve teknik iletişimi kolaylaştırmaya yöneliktir</a:t>
            </a:r>
            <a:endParaRPr lang="tr-TR" sz="1600" dirty="0"/>
          </a:p>
        </p:txBody>
      </p:sp>
    </p:spTree>
    <p:extLst>
      <p:ext uri="{BB962C8B-B14F-4D97-AF65-F5344CB8AC3E}">
        <p14:creationId xmlns:p14="http://schemas.microsoft.com/office/powerpoint/2010/main" val="177016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Birim Sistemleri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5</a:t>
            </a:fld>
            <a:endParaRPr lang="tr-TR"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373" y="1390368"/>
            <a:ext cx="5982561" cy="4702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771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Birim Sistemleri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6</a:t>
            </a:fld>
            <a:endParaRPr lang="tr-TR" dirty="0"/>
          </a:p>
        </p:txBody>
      </p:sp>
      <p:sp>
        <p:nvSpPr>
          <p:cNvPr id="3" name="Dikdörtgen 2"/>
          <p:cNvSpPr/>
          <p:nvPr/>
        </p:nvSpPr>
        <p:spPr>
          <a:xfrm>
            <a:off x="107504" y="1381044"/>
            <a:ext cx="8839494" cy="4801314"/>
          </a:xfrm>
          <a:prstGeom prst="rect">
            <a:avLst/>
          </a:prstGeom>
        </p:spPr>
        <p:txBody>
          <a:bodyPr wrap="square">
            <a:spAutoFit/>
          </a:bodyPr>
          <a:lstStyle/>
          <a:p>
            <a:pPr algn="just"/>
            <a:r>
              <a:rPr lang="tr-TR" b="1" dirty="0"/>
              <a:t>Metre</a:t>
            </a:r>
            <a:r>
              <a:rPr lang="tr-TR" dirty="0"/>
              <a:t>, bir saniyenin 1/299 792 458 i kadar bir sürede, </a:t>
            </a:r>
            <a:r>
              <a:rPr lang="tr-TR" dirty="0" smtClean="0"/>
              <a:t>ışığın boşlukta aldığı yolun uzunluğudur. </a:t>
            </a:r>
            <a:r>
              <a:rPr lang="tr-TR" dirty="0"/>
              <a:t>(17. CGPM, 1983</a:t>
            </a:r>
            <a:r>
              <a:rPr lang="tr-TR" dirty="0" smtClean="0"/>
              <a:t>)</a:t>
            </a:r>
          </a:p>
          <a:p>
            <a:pPr algn="just"/>
            <a:endParaRPr lang="tr-TR" dirty="0"/>
          </a:p>
          <a:p>
            <a:pPr algn="just"/>
            <a:r>
              <a:rPr lang="tr-TR" b="1" dirty="0"/>
              <a:t>Kilogram</a:t>
            </a:r>
            <a:r>
              <a:rPr lang="tr-TR" dirty="0"/>
              <a:t> kütle birimidir ve uluslararası ilk örnek </a:t>
            </a:r>
            <a:r>
              <a:rPr lang="tr-TR" dirty="0" err="1"/>
              <a:t>kilogram'ın</a:t>
            </a:r>
            <a:r>
              <a:rPr lang="tr-TR" dirty="0"/>
              <a:t> kütlesine </a:t>
            </a:r>
            <a:r>
              <a:rPr lang="tr-TR" dirty="0" smtClean="0"/>
              <a:t>eşittir. </a:t>
            </a:r>
            <a:r>
              <a:rPr lang="tr-TR" dirty="0"/>
              <a:t>(</a:t>
            </a:r>
            <a:r>
              <a:rPr lang="tr-TR" dirty="0" smtClean="0"/>
              <a:t>3. CGPM</a:t>
            </a:r>
            <a:r>
              <a:rPr lang="tr-TR" dirty="0"/>
              <a:t>, 1901</a:t>
            </a:r>
            <a:r>
              <a:rPr lang="tr-TR" dirty="0" smtClean="0"/>
              <a:t>)</a:t>
            </a:r>
          </a:p>
          <a:p>
            <a:pPr algn="just"/>
            <a:endParaRPr lang="tr-TR" dirty="0"/>
          </a:p>
          <a:p>
            <a:pPr algn="just"/>
            <a:r>
              <a:rPr lang="tr-TR" b="1" dirty="0"/>
              <a:t>Saniye</a:t>
            </a:r>
            <a:r>
              <a:rPr lang="tr-TR" dirty="0"/>
              <a:t>, en </a:t>
            </a:r>
            <a:r>
              <a:rPr lang="tr-TR" dirty="0" smtClean="0"/>
              <a:t>düşük </a:t>
            </a:r>
            <a:r>
              <a:rPr lang="tr-TR" dirty="0"/>
              <a:t>enerji seviyesindeki (</a:t>
            </a:r>
            <a:r>
              <a:rPr lang="tr-TR" dirty="0" err="1"/>
              <a:t>ground</a:t>
            </a:r>
            <a:r>
              <a:rPr lang="tr-TR" dirty="0"/>
              <a:t> </a:t>
            </a:r>
            <a:r>
              <a:rPr lang="tr-TR" dirty="0" err="1"/>
              <a:t>state</a:t>
            </a:r>
            <a:r>
              <a:rPr lang="tr-TR" dirty="0"/>
              <a:t>) Sezyum-133 atomunun </a:t>
            </a:r>
            <a:r>
              <a:rPr lang="tr-TR" dirty="0" smtClean="0"/>
              <a:t>(iki </a:t>
            </a:r>
            <a:r>
              <a:rPr lang="tr-TR" dirty="0" err="1"/>
              <a:t>hyperfine</a:t>
            </a:r>
            <a:r>
              <a:rPr lang="tr-TR" dirty="0"/>
              <a:t> seviye arasındaki </a:t>
            </a:r>
            <a:r>
              <a:rPr lang="tr-TR" dirty="0" smtClean="0"/>
              <a:t>geçiş </a:t>
            </a:r>
            <a:r>
              <a:rPr lang="tr-TR" dirty="0"/>
              <a:t>radyasyonunun 9 192 631 </a:t>
            </a:r>
            <a:r>
              <a:rPr lang="tr-TR" dirty="0" smtClean="0"/>
              <a:t>770 periyoduna karşılık </a:t>
            </a:r>
            <a:r>
              <a:rPr lang="tr-TR" dirty="0"/>
              <a:t>gelen süredir, (13. CGPM, 1967</a:t>
            </a:r>
            <a:r>
              <a:rPr lang="tr-TR" dirty="0" smtClean="0"/>
              <a:t>).</a:t>
            </a:r>
          </a:p>
          <a:p>
            <a:pPr algn="just"/>
            <a:endParaRPr lang="tr-TR" dirty="0"/>
          </a:p>
          <a:p>
            <a:pPr algn="just"/>
            <a:r>
              <a:rPr lang="tr-TR" b="1" dirty="0" smtClean="0"/>
              <a:t>Amper</a:t>
            </a:r>
            <a:r>
              <a:rPr lang="tr-TR" dirty="0" smtClean="0"/>
              <a:t>, </a:t>
            </a:r>
            <a:r>
              <a:rPr lang="tr-TR" dirty="0"/>
              <a:t>sonsuz uzunlukta, ihmal edilebilir dairesel kesitte, birbirinden 1 </a:t>
            </a:r>
            <a:r>
              <a:rPr lang="tr-TR" dirty="0" smtClean="0"/>
              <a:t>metre uzaklıkta</a:t>
            </a:r>
            <a:r>
              <a:rPr lang="tr-TR" dirty="0"/>
              <a:t>, tam vakum içine </a:t>
            </a:r>
            <a:r>
              <a:rPr lang="tr-TR" dirty="0" smtClean="0"/>
              <a:t>yerleştirilmiş </a:t>
            </a:r>
            <a:r>
              <a:rPr lang="tr-TR" dirty="0"/>
              <a:t>iki </a:t>
            </a:r>
            <a:r>
              <a:rPr lang="tr-TR" dirty="0" smtClean="0"/>
              <a:t>paralel </a:t>
            </a:r>
            <a:r>
              <a:rPr lang="tr-TR" dirty="0"/>
              <a:t>iletkenin içinden akan </a:t>
            </a:r>
            <a:r>
              <a:rPr lang="tr-TR" dirty="0" smtClean="0"/>
              <a:t>ve iletkenlerde</a:t>
            </a:r>
            <a:r>
              <a:rPr lang="tr-TR" dirty="0"/>
              <a:t>, beher metre basına </a:t>
            </a:r>
            <a:r>
              <a:rPr lang="tr-TR" dirty="0" smtClean="0"/>
              <a:t>2.10 -7 </a:t>
            </a:r>
            <a:r>
              <a:rPr lang="tr-TR" dirty="0" err="1" smtClean="0"/>
              <a:t>newton</a:t>
            </a:r>
            <a:r>
              <a:rPr lang="tr-TR" dirty="0" smtClean="0"/>
              <a:t> </a:t>
            </a:r>
            <a:r>
              <a:rPr lang="tr-TR" dirty="0"/>
              <a:t>kuvvet </a:t>
            </a:r>
            <a:r>
              <a:rPr lang="tr-TR" dirty="0" smtClean="0"/>
              <a:t>oluşturan </a:t>
            </a:r>
            <a:r>
              <a:rPr lang="tr-TR" dirty="0"/>
              <a:t>sabit akımdır, (</a:t>
            </a:r>
            <a:r>
              <a:rPr lang="tr-TR" dirty="0" smtClean="0"/>
              <a:t>9.CGPM</a:t>
            </a:r>
            <a:r>
              <a:rPr lang="tr-TR" dirty="0"/>
              <a:t>, 1948</a:t>
            </a:r>
            <a:r>
              <a:rPr lang="tr-TR" dirty="0" smtClean="0"/>
              <a:t>)</a:t>
            </a:r>
          </a:p>
          <a:p>
            <a:pPr algn="just"/>
            <a:endParaRPr lang="tr-TR" dirty="0"/>
          </a:p>
          <a:p>
            <a:pPr algn="just"/>
            <a:r>
              <a:rPr lang="tr-TR" dirty="0"/>
              <a:t>Termodinamik sıcaklık birimi </a:t>
            </a:r>
            <a:r>
              <a:rPr lang="tr-TR" b="1" dirty="0" smtClean="0"/>
              <a:t>Kelvin</a:t>
            </a:r>
            <a:r>
              <a:rPr lang="tr-TR" dirty="0"/>
              <a:t>, suyun üçlü noktasının (</a:t>
            </a:r>
            <a:r>
              <a:rPr lang="tr-TR" dirty="0" err="1"/>
              <a:t>triple</a:t>
            </a:r>
            <a:r>
              <a:rPr lang="tr-TR" dirty="0"/>
              <a:t> </a:t>
            </a:r>
            <a:r>
              <a:rPr lang="tr-TR" dirty="0" err="1"/>
              <a:t>point</a:t>
            </a:r>
            <a:r>
              <a:rPr lang="tr-TR" dirty="0"/>
              <a:t>) </a:t>
            </a:r>
            <a:r>
              <a:rPr lang="tr-TR" dirty="0" smtClean="0"/>
              <a:t>termodinamik </a:t>
            </a:r>
            <a:r>
              <a:rPr lang="tr-TR" dirty="0" err="1" smtClean="0"/>
              <a:t>sıcaklıgının</a:t>
            </a:r>
            <a:r>
              <a:rPr lang="tr-TR" dirty="0" smtClean="0"/>
              <a:t> </a:t>
            </a:r>
            <a:r>
              <a:rPr lang="tr-TR" dirty="0"/>
              <a:t>1/273,16 </a:t>
            </a:r>
            <a:r>
              <a:rPr lang="tr-TR" dirty="0" err="1"/>
              <a:t>sıdır</a:t>
            </a:r>
            <a:r>
              <a:rPr lang="tr-TR" dirty="0"/>
              <a:t>, (13. CGPM, 1967). </a:t>
            </a:r>
            <a:r>
              <a:rPr lang="tr-TR" dirty="0" err="1"/>
              <a:t>Celsius</a:t>
            </a:r>
            <a:r>
              <a:rPr lang="tr-TR" dirty="0"/>
              <a:t> </a:t>
            </a:r>
            <a:r>
              <a:rPr lang="tr-TR" dirty="0" smtClean="0"/>
              <a:t>sıcaklığı </a:t>
            </a:r>
            <a:r>
              <a:rPr lang="tr-TR" dirty="0"/>
              <a:t>birimi derece </a:t>
            </a:r>
            <a:r>
              <a:rPr lang="tr-TR" dirty="0" err="1"/>
              <a:t>Celsius</a:t>
            </a:r>
            <a:r>
              <a:rPr lang="tr-TR" dirty="0"/>
              <a:t> olup sembolü °C </a:t>
            </a:r>
            <a:r>
              <a:rPr lang="tr-TR" dirty="0" err="1"/>
              <a:t>dir</a:t>
            </a:r>
            <a:r>
              <a:rPr lang="tr-TR" dirty="0"/>
              <a:t>. Sıcaklık farkı yada </a:t>
            </a:r>
            <a:r>
              <a:rPr lang="tr-TR" dirty="0" smtClean="0"/>
              <a:t>sıcaklık aralığı Kelvin </a:t>
            </a:r>
            <a:r>
              <a:rPr lang="tr-TR" dirty="0"/>
              <a:t>veya derece </a:t>
            </a:r>
            <a:r>
              <a:rPr lang="tr-TR" dirty="0" err="1"/>
              <a:t>Celsius</a:t>
            </a:r>
            <a:r>
              <a:rPr lang="tr-TR" dirty="0"/>
              <a:t> cinsinden ifade edilebilir.</a:t>
            </a:r>
          </a:p>
        </p:txBody>
      </p:sp>
    </p:spTree>
    <p:extLst>
      <p:ext uri="{BB962C8B-B14F-4D97-AF65-F5344CB8AC3E}">
        <p14:creationId xmlns:p14="http://schemas.microsoft.com/office/powerpoint/2010/main" val="58604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Birim Sistemleri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7</a:t>
            </a:fld>
            <a:endParaRPr lang="tr-TR" dirty="0"/>
          </a:p>
        </p:txBody>
      </p:sp>
      <p:sp>
        <p:nvSpPr>
          <p:cNvPr id="3" name="Dikdörtgen 2"/>
          <p:cNvSpPr/>
          <p:nvPr/>
        </p:nvSpPr>
        <p:spPr>
          <a:xfrm>
            <a:off x="107504" y="1381044"/>
            <a:ext cx="8839494" cy="2308324"/>
          </a:xfrm>
          <a:prstGeom prst="rect">
            <a:avLst/>
          </a:prstGeom>
        </p:spPr>
        <p:txBody>
          <a:bodyPr wrap="square">
            <a:spAutoFit/>
          </a:bodyPr>
          <a:lstStyle/>
          <a:p>
            <a:pPr algn="just"/>
            <a:r>
              <a:rPr lang="tr-TR" b="1" dirty="0" err="1"/>
              <a:t>Mole</a:t>
            </a:r>
            <a:r>
              <a:rPr lang="tr-TR" dirty="0"/>
              <a:t>, 0,012 kilogram karbon 12 izotopundaki atom sayısı kadar temel </a:t>
            </a:r>
            <a:r>
              <a:rPr lang="tr-TR" dirty="0" smtClean="0"/>
              <a:t>yapıtaşı </a:t>
            </a:r>
            <a:r>
              <a:rPr lang="tr-TR" dirty="0"/>
              <a:t>ihtiva eden bir</a:t>
            </a:r>
          </a:p>
          <a:p>
            <a:pPr algn="just"/>
            <a:r>
              <a:rPr lang="nn-NO" dirty="0"/>
              <a:t>sistemin madde miktarıdır; sembolü mol' </a:t>
            </a:r>
            <a:r>
              <a:rPr lang="nn-NO" dirty="0" smtClean="0"/>
              <a:t>dür.</a:t>
            </a:r>
            <a:r>
              <a:rPr lang="tr-TR" dirty="0" smtClean="0"/>
              <a:t> Temel yapıtaşları, </a:t>
            </a:r>
            <a:r>
              <a:rPr lang="tr-TR" dirty="0"/>
              <a:t>atom, molekül, iyon, elektron ve benzeri tanecikler veya </a:t>
            </a:r>
            <a:r>
              <a:rPr lang="tr-TR" dirty="0" smtClean="0"/>
              <a:t>böyle taneciklerden oluşan </a:t>
            </a:r>
            <a:r>
              <a:rPr lang="tr-TR" dirty="0"/>
              <a:t>guruplar olabilir ve </a:t>
            </a:r>
            <a:r>
              <a:rPr lang="tr-TR" dirty="0" err="1"/>
              <a:t>mole</a:t>
            </a:r>
            <a:r>
              <a:rPr lang="tr-TR" dirty="0"/>
              <a:t> kullanılırken belirtilmelidir, (14. </a:t>
            </a:r>
            <a:r>
              <a:rPr lang="tr-TR" dirty="0" smtClean="0"/>
              <a:t>CGPM, 1971).</a:t>
            </a:r>
          </a:p>
          <a:p>
            <a:pPr algn="just"/>
            <a:endParaRPr lang="tr-TR" dirty="0"/>
          </a:p>
          <a:p>
            <a:pPr algn="just"/>
            <a:r>
              <a:rPr lang="tr-TR" b="1" dirty="0"/>
              <a:t>Kandela</a:t>
            </a:r>
            <a:r>
              <a:rPr lang="tr-TR" dirty="0"/>
              <a:t>, belirli bir </a:t>
            </a:r>
            <a:r>
              <a:rPr lang="tr-TR" dirty="0" smtClean="0"/>
              <a:t>doğrultuda, </a:t>
            </a:r>
            <a:r>
              <a:rPr lang="tr-TR" dirty="0"/>
              <a:t>1/683 </a:t>
            </a:r>
            <a:r>
              <a:rPr lang="tr-TR" dirty="0" err="1"/>
              <a:t>watt</a:t>
            </a:r>
            <a:r>
              <a:rPr lang="tr-TR" dirty="0"/>
              <a:t>/</a:t>
            </a:r>
            <a:r>
              <a:rPr lang="tr-TR" dirty="0" err="1"/>
              <a:t>steradian</a:t>
            </a:r>
            <a:r>
              <a:rPr lang="tr-TR" dirty="0"/>
              <a:t> ısıma </a:t>
            </a:r>
            <a:r>
              <a:rPr lang="tr-TR" dirty="0" smtClean="0"/>
              <a:t>şiddetinde </a:t>
            </a:r>
            <a:r>
              <a:rPr lang="tr-TR" dirty="0"/>
              <a:t>ve </a:t>
            </a:r>
            <a:r>
              <a:rPr lang="tr-TR" sz="1400" dirty="0" smtClean="0"/>
              <a:t>540. 10^12</a:t>
            </a:r>
            <a:r>
              <a:rPr lang="tr-TR" dirty="0" smtClean="0"/>
              <a:t> hertz frekansta tek renk </a:t>
            </a:r>
            <a:r>
              <a:rPr lang="tr-TR" dirty="0"/>
              <a:t>(</a:t>
            </a:r>
            <a:r>
              <a:rPr lang="tr-TR" dirty="0" err="1"/>
              <a:t>monochromatic</a:t>
            </a:r>
            <a:r>
              <a:rPr lang="tr-TR" dirty="0"/>
              <a:t>) ısınım yayan bir </a:t>
            </a:r>
            <a:r>
              <a:rPr lang="tr-TR" dirty="0" smtClean="0"/>
              <a:t>kaynağın ışık şiddetidir, </a:t>
            </a:r>
            <a:r>
              <a:rPr lang="tr-TR" dirty="0"/>
              <a:t>(</a:t>
            </a:r>
            <a:r>
              <a:rPr lang="tr-TR" dirty="0" smtClean="0"/>
              <a:t>16. CGPM</a:t>
            </a:r>
            <a:r>
              <a:rPr lang="tr-TR" dirty="0"/>
              <a:t>, 1979).</a:t>
            </a:r>
          </a:p>
        </p:txBody>
      </p:sp>
    </p:spTree>
    <p:extLst>
      <p:ext uri="{BB962C8B-B14F-4D97-AF65-F5344CB8AC3E}">
        <p14:creationId xmlns:p14="http://schemas.microsoft.com/office/powerpoint/2010/main" val="242054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Birim Sistemleri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8</a:t>
            </a:fld>
            <a:endParaRPr lang="tr-TR" dirty="0"/>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1964" y="1249029"/>
            <a:ext cx="4989838" cy="5081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574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Birim Sistemleri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9</a:t>
            </a:fld>
            <a:endParaRPr lang="tr-TR" dirty="0"/>
          </a:p>
        </p:txBody>
      </p:sp>
      <p:pic>
        <p:nvPicPr>
          <p:cNvPr id="6" name="Resim 5"/>
          <p:cNvPicPr>
            <a:picLocks noChangeAspect="1"/>
          </p:cNvPicPr>
          <p:nvPr/>
        </p:nvPicPr>
        <p:blipFill>
          <a:blip r:embed="rId3"/>
          <a:stretch>
            <a:fillRect/>
          </a:stretch>
        </p:blipFill>
        <p:spPr>
          <a:xfrm>
            <a:off x="1612552" y="1285576"/>
            <a:ext cx="5918896" cy="5044513"/>
          </a:xfrm>
          <a:prstGeom prst="rect">
            <a:avLst/>
          </a:prstGeom>
        </p:spPr>
      </p:pic>
    </p:spTree>
    <p:extLst>
      <p:ext uri="{BB962C8B-B14F-4D97-AF65-F5344CB8AC3E}">
        <p14:creationId xmlns:p14="http://schemas.microsoft.com/office/powerpoint/2010/main" val="2755067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3684</TotalTime>
  <Words>1461</Words>
  <Application>Microsoft Office PowerPoint</Application>
  <PresentationFormat>Ekran Gösterisi (4:3)</PresentationFormat>
  <Paragraphs>271</Paragraphs>
  <Slides>30</Slides>
  <Notes>30</Notes>
  <HiddenSlides>0</HiddenSlides>
  <MMClips>0</MMClips>
  <ScaleCrop>false</ScaleCrop>
  <HeadingPairs>
    <vt:vector size="4" baseType="variant">
      <vt:variant>
        <vt:lpstr>Tema</vt:lpstr>
      </vt:variant>
      <vt:variant>
        <vt:i4>1</vt:i4>
      </vt:variant>
      <vt:variant>
        <vt:lpstr>Slayt Başlıkları</vt:lpstr>
      </vt:variant>
      <vt:variant>
        <vt:i4>30</vt:i4>
      </vt:variant>
    </vt:vector>
  </HeadingPairs>
  <TitlesOfParts>
    <vt:vector size="31" baseType="lpstr">
      <vt:lpstr>Ofis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KUCUKER-ASUS</dc:creator>
  <cp:lastModifiedBy>User</cp:lastModifiedBy>
  <cp:revision>59</cp:revision>
  <dcterms:created xsi:type="dcterms:W3CDTF">2013-09-14T20:31:43Z</dcterms:created>
  <dcterms:modified xsi:type="dcterms:W3CDTF">2015-11-23T22:41:09Z</dcterms:modified>
</cp:coreProperties>
</file>