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1" r:id="rId3"/>
    <p:sldId id="272" r:id="rId4"/>
    <p:sldId id="273" r:id="rId5"/>
    <p:sldId id="274" r:id="rId6"/>
    <p:sldId id="275" r:id="rId7"/>
    <p:sldId id="276" r:id="rId8"/>
    <p:sldId id="277" r:id="rId9"/>
    <p:sldId id="278" r:id="rId10"/>
    <p:sldId id="280" r:id="rId11"/>
    <p:sldId id="281" r:id="rId12"/>
    <p:sldId id="282" r:id="rId13"/>
    <p:sldId id="279" r:id="rId14"/>
    <p:sldId id="283" r:id="rId15"/>
    <p:sldId id="285" r:id="rId16"/>
    <p:sldId id="286" r:id="rId17"/>
    <p:sldId id="287" r:id="rId18"/>
    <p:sldId id="291" r:id="rId19"/>
    <p:sldId id="284" r:id="rId20"/>
    <p:sldId id="288" r:id="rId21"/>
    <p:sldId id="289" r:id="rId22"/>
    <p:sldId id="290"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23.11.2015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1501261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1331792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12</a:t>
            </a:fld>
            <a:endParaRPr lang="tr-TR"/>
          </a:p>
        </p:txBody>
      </p:sp>
    </p:spTree>
    <p:extLst>
      <p:ext uri="{BB962C8B-B14F-4D97-AF65-F5344CB8AC3E}">
        <p14:creationId xmlns:p14="http://schemas.microsoft.com/office/powerpoint/2010/main" val="344723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13</a:t>
            </a:fld>
            <a:endParaRPr lang="tr-TR"/>
          </a:p>
        </p:txBody>
      </p:sp>
    </p:spTree>
    <p:extLst>
      <p:ext uri="{BB962C8B-B14F-4D97-AF65-F5344CB8AC3E}">
        <p14:creationId xmlns:p14="http://schemas.microsoft.com/office/powerpoint/2010/main" val="327436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14</a:t>
            </a:fld>
            <a:endParaRPr lang="tr-TR"/>
          </a:p>
        </p:txBody>
      </p:sp>
    </p:spTree>
    <p:extLst>
      <p:ext uri="{BB962C8B-B14F-4D97-AF65-F5344CB8AC3E}">
        <p14:creationId xmlns:p14="http://schemas.microsoft.com/office/powerpoint/2010/main" val="3905484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15</a:t>
            </a:fld>
            <a:endParaRPr lang="tr-TR"/>
          </a:p>
        </p:txBody>
      </p:sp>
    </p:spTree>
    <p:extLst>
      <p:ext uri="{BB962C8B-B14F-4D97-AF65-F5344CB8AC3E}">
        <p14:creationId xmlns:p14="http://schemas.microsoft.com/office/powerpoint/2010/main" val="56952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16</a:t>
            </a:fld>
            <a:endParaRPr lang="tr-TR"/>
          </a:p>
        </p:txBody>
      </p:sp>
    </p:spTree>
    <p:extLst>
      <p:ext uri="{BB962C8B-B14F-4D97-AF65-F5344CB8AC3E}">
        <p14:creationId xmlns:p14="http://schemas.microsoft.com/office/powerpoint/2010/main" val="3157220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17</a:t>
            </a:fld>
            <a:endParaRPr lang="tr-TR"/>
          </a:p>
        </p:txBody>
      </p:sp>
    </p:spTree>
    <p:extLst>
      <p:ext uri="{BB962C8B-B14F-4D97-AF65-F5344CB8AC3E}">
        <p14:creationId xmlns:p14="http://schemas.microsoft.com/office/powerpoint/2010/main" val="362801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18</a:t>
            </a:fld>
            <a:endParaRPr lang="tr-TR"/>
          </a:p>
        </p:txBody>
      </p:sp>
    </p:spTree>
    <p:extLst>
      <p:ext uri="{BB962C8B-B14F-4D97-AF65-F5344CB8AC3E}">
        <p14:creationId xmlns:p14="http://schemas.microsoft.com/office/powerpoint/2010/main" val="3015683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19</a:t>
            </a:fld>
            <a:endParaRPr lang="tr-TR"/>
          </a:p>
        </p:txBody>
      </p:sp>
    </p:spTree>
    <p:extLst>
      <p:ext uri="{BB962C8B-B14F-4D97-AF65-F5344CB8AC3E}">
        <p14:creationId xmlns:p14="http://schemas.microsoft.com/office/powerpoint/2010/main" val="408907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20</a:t>
            </a:fld>
            <a:endParaRPr lang="tr-TR"/>
          </a:p>
        </p:txBody>
      </p:sp>
    </p:spTree>
    <p:extLst>
      <p:ext uri="{BB962C8B-B14F-4D97-AF65-F5344CB8AC3E}">
        <p14:creationId xmlns:p14="http://schemas.microsoft.com/office/powerpoint/2010/main" val="120387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21</a:t>
            </a:fld>
            <a:endParaRPr lang="tr-TR"/>
          </a:p>
        </p:txBody>
      </p:sp>
    </p:spTree>
    <p:extLst>
      <p:ext uri="{BB962C8B-B14F-4D97-AF65-F5344CB8AC3E}">
        <p14:creationId xmlns:p14="http://schemas.microsoft.com/office/powerpoint/2010/main" val="1792704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22</a:t>
            </a:fld>
            <a:endParaRPr lang="tr-TR"/>
          </a:p>
        </p:txBody>
      </p:sp>
    </p:spTree>
    <p:extLst>
      <p:ext uri="{BB962C8B-B14F-4D97-AF65-F5344CB8AC3E}">
        <p14:creationId xmlns:p14="http://schemas.microsoft.com/office/powerpoint/2010/main" val="244043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184232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393467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136521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376682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3155512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31680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388510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23.11.2015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23.11.2015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23.11.2015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23.11.2015</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xyQfrzBfnDU" TargetMode="External"/><Relationship Id="rId7" Type="http://schemas.openxmlformats.org/officeDocument/2006/relationships/hyperlink" Target="http://www.youtube.com/watch?v=elFUJNodXp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www.youtube.com/watch?v=8gvJzrjwjds" TargetMode="External"/><Relationship Id="rId5" Type="http://schemas.openxmlformats.org/officeDocument/2006/relationships/hyperlink" Target="http://www.youtube.com/watch?v=20Vb6hlLQSg" TargetMode="External"/><Relationship Id="rId4" Type="http://schemas.openxmlformats.org/officeDocument/2006/relationships/hyperlink" Target="http://www.youtube.com/watch?v=zYS9kdS56l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Dr. 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a:t>
            </a:r>
            <a:r>
              <a:rPr lang="tr-TR" sz="1600" dirty="0"/>
              <a:t>Sistemleri	</a:t>
            </a:r>
          </a:p>
          <a:p>
            <a:pPr marL="285750" indent="-285750">
              <a:buFont typeface="Arial" pitchFamily="34" charset="0"/>
              <a:buChar char="•"/>
            </a:pPr>
            <a:r>
              <a:rPr lang="tr-TR" sz="1600" dirty="0"/>
              <a:t>Doğru ve Alternatif Akım	</a:t>
            </a:r>
          </a:p>
          <a:p>
            <a:pPr marL="285750" indent="-285750">
              <a:buFont typeface="Arial" pitchFamily="34" charset="0"/>
              <a:buChar char="•"/>
            </a:pPr>
            <a:r>
              <a:rPr lang="tr-TR" sz="1600" dirty="0"/>
              <a:t>Direnç,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a:t>
            </a:fld>
            <a:endParaRPr lang="tr-TR" dirty="0"/>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pic>
        <p:nvPicPr>
          <p:cNvPr id="2" name="Resim 1"/>
          <p:cNvPicPr>
            <a:picLocks noChangeAspect="1"/>
          </p:cNvPicPr>
          <p:nvPr/>
        </p:nvPicPr>
        <p:blipFill>
          <a:blip r:embed="rId3"/>
          <a:stretch>
            <a:fillRect/>
          </a:stretch>
        </p:blipFill>
        <p:spPr>
          <a:xfrm>
            <a:off x="2739201" y="1498874"/>
            <a:ext cx="6404799" cy="4291109"/>
          </a:xfrm>
          <a:prstGeom prst="rect">
            <a:avLst/>
          </a:prstGeom>
        </p:spPr>
      </p:pic>
      <p:sp>
        <p:nvSpPr>
          <p:cNvPr id="9" name="Dikdörtgen 8"/>
          <p:cNvSpPr/>
          <p:nvPr/>
        </p:nvSpPr>
        <p:spPr>
          <a:xfrm>
            <a:off x="169747" y="1985774"/>
            <a:ext cx="3898197" cy="4524315"/>
          </a:xfrm>
          <a:prstGeom prst="rect">
            <a:avLst/>
          </a:prstGeom>
        </p:spPr>
        <p:txBody>
          <a:bodyPr wrap="square">
            <a:spAutoFit/>
          </a:bodyPr>
          <a:lstStyle/>
          <a:p>
            <a:r>
              <a:rPr lang="tr-TR" b="1" dirty="0"/>
              <a:t>Ortalama Değer</a:t>
            </a:r>
          </a:p>
          <a:p>
            <a:pPr algn="just"/>
            <a:r>
              <a:rPr lang="tr-TR" dirty="0"/>
              <a:t>Ortalama değer, bir </a:t>
            </a:r>
            <a:r>
              <a:rPr lang="tr-TR" dirty="0" err="1"/>
              <a:t>saykıldaki</a:t>
            </a:r>
            <a:r>
              <a:rPr lang="tr-TR" dirty="0"/>
              <a:t> ani değerlerin ortalamasıdır. Alternatif akımın </a:t>
            </a:r>
            <a:r>
              <a:rPr lang="tr-TR" dirty="0" smtClean="0"/>
              <a:t>bir </a:t>
            </a:r>
            <a:r>
              <a:rPr lang="tr-TR" dirty="0" err="1" smtClean="0"/>
              <a:t>saykıldaki</a:t>
            </a:r>
            <a:r>
              <a:rPr lang="tr-TR" dirty="0" smtClean="0"/>
              <a:t> </a:t>
            </a:r>
            <a:r>
              <a:rPr lang="tr-TR" dirty="0"/>
              <a:t>pozitif ani değerlerin sayısı, negatif ani değerlerin sayısına eşit ve aynı </a:t>
            </a:r>
            <a:r>
              <a:rPr lang="tr-TR" dirty="0" smtClean="0"/>
              <a:t>büyüklükte olduğundan </a:t>
            </a:r>
            <a:r>
              <a:rPr lang="tr-TR" dirty="0"/>
              <a:t>alternatif akımda ortalama değer sıfırdır. Bu nedenden dolayı ortalama </a:t>
            </a:r>
            <a:r>
              <a:rPr lang="tr-TR" dirty="0" smtClean="0"/>
              <a:t>değer hesaplanırken </a:t>
            </a:r>
            <a:r>
              <a:rPr lang="tr-TR" dirty="0" err="1"/>
              <a:t>alternanslardan</a:t>
            </a:r>
            <a:r>
              <a:rPr lang="tr-TR" dirty="0"/>
              <a:t> birinde hesaplama </a:t>
            </a:r>
            <a:r>
              <a:rPr lang="tr-TR" dirty="0" smtClean="0"/>
              <a:t>yapılır. Maksimum </a:t>
            </a:r>
            <a:r>
              <a:rPr lang="tr-TR" dirty="0"/>
              <a:t>değer belli ise ortalama değer</a:t>
            </a:r>
            <a:r>
              <a:rPr lang="tr-TR" dirty="0" smtClean="0"/>
              <a:t>:</a:t>
            </a:r>
          </a:p>
          <a:p>
            <a:pPr algn="just"/>
            <a:endParaRPr lang="tr-TR" dirty="0"/>
          </a:p>
          <a:p>
            <a:r>
              <a:rPr lang="tr-TR" dirty="0" err="1"/>
              <a:t>Iort</a:t>
            </a:r>
            <a:r>
              <a:rPr lang="tr-TR" dirty="0"/>
              <a:t>= </a:t>
            </a:r>
            <a:r>
              <a:rPr lang="tr-TR" dirty="0" smtClean="0"/>
              <a:t>0.636.Im</a:t>
            </a:r>
          </a:p>
          <a:p>
            <a:endParaRPr lang="tr-TR" dirty="0"/>
          </a:p>
          <a:p>
            <a:r>
              <a:rPr lang="tr-TR" dirty="0"/>
              <a:t>formülü ile hesaplanır.</a:t>
            </a:r>
          </a:p>
        </p:txBody>
      </p:sp>
    </p:spTree>
    <p:extLst>
      <p:ext uri="{BB962C8B-B14F-4D97-AF65-F5344CB8AC3E}">
        <p14:creationId xmlns:p14="http://schemas.microsoft.com/office/powerpoint/2010/main" val="24383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sp>
        <p:nvSpPr>
          <p:cNvPr id="9" name="Dikdörtgen 8"/>
          <p:cNvSpPr/>
          <p:nvPr/>
        </p:nvSpPr>
        <p:spPr>
          <a:xfrm>
            <a:off x="154774" y="1309047"/>
            <a:ext cx="8777251" cy="4524315"/>
          </a:xfrm>
          <a:prstGeom prst="rect">
            <a:avLst/>
          </a:prstGeom>
        </p:spPr>
        <p:txBody>
          <a:bodyPr wrap="square">
            <a:spAutoFit/>
          </a:bodyPr>
          <a:lstStyle/>
          <a:p>
            <a:r>
              <a:rPr lang="tr-TR" b="1" dirty="0" smtClean="0"/>
              <a:t>Etkin </a:t>
            </a:r>
            <a:r>
              <a:rPr lang="tr-TR" b="1" dirty="0"/>
              <a:t>Değer</a:t>
            </a:r>
          </a:p>
          <a:p>
            <a:pPr algn="just"/>
            <a:endParaRPr lang="tr-TR" dirty="0" smtClean="0"/>
          </a:p>
          <a:p>
            <a:pPr algn="just"/>
            <a:r>
              <a:rPr lang="tr-TR" dirty="0" smtClean="0"/>
              <a:t>Alternatif </a:t>
            </a:r>
            <a:r>
              <a:rPr lang="tr-TR" dirty="0"/>
              <a:t>akım uygulanan bir devre elemanında, harcanan gücü bulmak isterken </a:t>
            </a:r>
            <a:r>
              <a:rPr lang="tr-TR" dirty="0" smtClean="0"/>
              <a:t>hangi akım </a:t>
            </a:r>
            <a:r>
              <a:rPr lang="tr-TR" dirty="0"/>
              <a:t>değerini alacağımızı ilk anda bilemeyebiliriz. Akımın maksimum değerini alsak </a:t>
            </a:r>
            <a:r>
              <a:rPr lang="tr-TR" dirty="0" smtClean="0"/>
              <a:t>büyük bir </a:t>
            </a:r>
            <a:r>
              <a:rPr lang="tr-TR" dirty="0"/>
              <a:t>hata payı oluşur. Çünkü akım, bir </a:t>
            </a:r>
            <a:r>
              <a:rPr lang="tr-TR" dirty="0" err="1"/>
              <a:t>periyotluk</a:t>
            </a:r>
            <a:r>
              <a:rPr lang="tr-TR" dirty="0"/>
              <a:t> süre içinde sadece iki kez ve anlık </a:t>
            </a:r>
            <a:r>
              <a:rPr lang="tr-TR" dirty="0" smtClean="0"/>
              <a:t>olarak maksimum </a:t>
            </a:r>
            <a:r>
              <a:rPr lang="tr-TR" dirty="0"/>
              <a:t>değere ulaşır. Ortalama değer almak istersek bu değerin sıfır olduğunu </a:t>
            </a:r>
            <a:r>
              <a:rPr lang="tr-TR" dirty="0" smtClean="0"/>
              <a:t>zaten biliyoruz</a:t>
            </a:r>
            <a:r>
              <a:rPr lang="tr-TR" dirty="0"/>
              <a:t>. </a:t>
            </a:r>
            <a:endParaRPr lang="tr-TR" dirty="0" smtClean="0"/>
          </a:p>
          <a:p>
            <a:pPr algn="just"/>
            <a:endParaRPr lang="tr-TR" dirty="0"/>
          </a:p>
          <a:p>
            <a:pPr algn="just"/>
            <a:r>
              <a:rPr lang="tr-TR" dirty="0" smtClean="0"/>
              <a:t>Bunu </a:t>
            </a:r>
            <a:r>
              <a:rPr lang="tr-TR" dirty="0"/>
              <a:t>belirlemenin en güzel yolu; bir dirençten belirli bir zaman aralığında </a:t>
            </a:r>
            <a:r>
              <a:rPr lang="tr-TR" dirty="0" smtClean="0"/>
              <a:t>verilen alternatif </a:t>
            </a:r>
            <a:r>
              <a:rPr lang="tr-TR" dirty="0"/>
              <a:t>akımın sağladığı ısı miktarını, aynı dirençte ve aynı sürede bir doğru </a:t>
            </a:r>
            <a:r>
              <a:rPr lang="tr-TR" dirty="0" smtClean="0"/>
              <a:t>akım tarafından </a:t>
            </a:r>
            <a:r>
              <a:rPr lang="tr-TR" dirty="0"/>
              <a:t>elde etmektir. Bu doğru akım değerine ve potansiyel farkına alternatif </a:t>
            </a:r>
            <a:r>
              <a:rPr lang="tr-TR" dirty="0" smtClean="0"/>
              <a:t>akımın etkin </a:t>
            </a:r>
            <a:r>
              <a:rPr lang="tr-TR" dirty="0"/>
              <a:t>değeri denir. AC devrelerde ampermetre ve voltmetre etkin akım ve gerilimi </a:t>
            </a:r>
            <a:r>
              <a:rPr lang="tr-TR" dirty="0" smtClean="0"/>
              <a:t>ölçer. Bir </a:t>
            </a:r>
            <a:r>
              <a:rPr lang="tr-TR" dirty="0"/>
              <a:t>dirençte doğru akımın meydana getirdiği ısıyı, aynı dirençte ve zamanda </a:t>
            </a:r>
            <a:r>
              <a:rPr lang="tr-TR" dirty="0" smtClean="0"/>
              <a:t>ortaya çıkaran </a:t>
            </a:r>
            <a:r>
              <a:rPr lang="tr-TR" dirty="0"/>
              <a:t>alternatif akım değerine alternatif akımın etkin veya efektif değeri denir. </a:t>
            </a:r>
            <a:endParaRPr lang="tr-TR" dirty="0" smtClean="0"/>
          </a:p>
          <a:p>
            <a:pPr algn="just"/>
            <a:endParaRPr lang="tr-TR" dirty="0"/>
          </a:p>
          <a:p>
            <a:pPr algn="just"/>
            <a:r>
              <a:rPr lang="tr-TR" dirty="0" smtClean="0"/>
              <a:t>Efektif </a:t>
            </a:r>
            <a:r>
              <a:rPr lang="tr-TR" dirty="0"/>
              <a:t>değerler, alt ifadeler kullanılmadan büyük karakterlerle gösterilir (V ve I).</a:t>
            </a:r>
          </a:p>
          <a:p>
            <a:pPr algn="just"/>
            <a:r>
              <a:rPr lang="tr-TR" dirty="0"/>
              <a:t>Maksimum değer ve efektif değer arasındaki ilişkiler:</a:t>
            </a:r>
          </a:p>
        </p:txBody>
      </p:sp>
    </p:spTree>
    <p:extLst>
      <p:ext uri="{BB962C8B-B14F-4D97-AF65-F5344CB8AC3E}">
        <p14:creationId xmlns:p14="http://schemas.microsoft.com/office/powerpoint/2010/main" val="229970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12</a:t>
            </a:fld>
            <a:endParaRPr lang="tr-TR" dirty="0"/>
          </a:p>
        </p:txBody>
      </p:sp>
      <p:pic>
        <p:nvPicPr>
          <p:cNvPr id="2" name="Resim 1"/>
          <p:cNvPicPr>
            <a:picLocks noChangeAspect="1"/>
          </p:cNvPicPr>
          <p:nvPr/>
        </p:nvPicPr>
        <p:blipFill>
          <a:blip r:embed="rId3"/>
          <a:stretch>
            <a:fillRect/>
          </a:stretch>
        </p:blipFill>
        <p:spPr>
          <a:xfrm>
            <a:off x="883583" y="1388709"/>
            <a:ext cx="7716327" cy="5029902"/>
          </a:xfrm>
          <a:prstGeom prst="rect">
            <a:avLst/>
          </a:prstGeom>
        </p:spPr>
      </p:pic>
    </p:spTree>
    <p:extLst>
      <p:ext uri="{BB962C8B-B14F-4D97-AF65-F5344CB8AC3E}">
        <p14:creationId xmlns:p14="http://schemas.microsoft.com/office/powerpoint/2010/main" val="153272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13</a:t>
            </a:fld>
            <a:endParaRPr lang="tr-TR" dirty="0"/>
          </a:p>
        </p:txBody>
      </p:sp>
      <p:sp>
        <p:nvSpPr>
          <p:cNvPr id="3" name="Dikdörtgen 2"/>
          <p:cNvSpPr/>
          <p:nvPr/>
        </p:nvSpPr>
        <p:spPr>
          <a:xfrm>
            <a:off x="169747" y="1388709"/>
            <a:ext cx="8214740" cy="4247317"/>
          </a:xfrm>
          <a:prstGeom prst="rect">
            <a:avLst/>
          </a:prstGeom>
        </p:spPr>
        <p:txBody>
          <a:bodyPr wrap="square">
            <a:spAutoFit/>
          </a:bodyPr>
          <a:lstStyle/>
          <a:p>
            <a:r>
              <a:rPr lang="tr-TR" b="1" dirty="0"/>
              <a:t>Periyot</a:t>
            </a:r>
          </a:p>
          <a:p>
            <a:endParaRPr lang="tr-TR" dirty="0" smtClean="0"/>
          </a:p>
          <a:p>
            <a:r>
              <a:rPr lang="tr-TR" dirty="0" smtClean="0"/>
              <a:t>Bir </a:t>
            </a:r>
            <a:r>
              <a:rPr lang="tr-TR" dirty="0" err="1"/>
              <a:t>saykılın</a:t>
            </a:r>
            <a:r>
              <a:rPr lang="tr-TR" dirty="0"/>
              <a:t> tamamlanması için geçen zamana periyot denir. T harfi ile gösterilir.</a:t>
            </a:r>
          </a:p>
          <a:p>
            <a:r>
              <a:rPr lang="tr-TR" dirty="0"/>
              <a:t>Birimi saniyedir.</a:t>
            </a:r>
          </a:p>
          <a:p>
            <a:r>
              <a:rPr lang="tr-TR" dirty="0"/>
              <a:t>T = </a:t>
            </a:r>
            <a:r>
              <a:rPr lang="tr-TR" dirty="0" smtClean="0"/>
              <a:t>1/f</a:t>
            </a:r>
          </a:p>
          <a:p>
            <a:endParaRPr lang="tr-TR" dirty="0"/>
          </a:p>
          <a:p>
            <a:r>
              <a:rPr lang="tr-TR" b="1" dirty="0"/>
              <a:t>Frekans</a:t>
            </a:r>
          </a:p>
          <a:p>
            <a:endParaRPr lang="tr-TR" dirty="0" smtClean="0"/>
          </a:p>
          <a:p>
            <a:pPr algn="just"/>
            <a:r>
              <a:rPr lang="tr-TR" dirty="0" smtClean="0"/>
              <a:t>Sinüzoidal </a:t>
            </a:r>
            <a:r>
              <a:rPr lang="tr-TR" dirty="0"/>
              <a:t>alternatif akım, sinüs fonksiyonu özelliğini </a:t>
            </a:r>
            <a:r>
              <a:rPr lang="tr-TR" dirty="0" smtClean="0"/>
              <a:t>taşır. Şekildeki </a:t>
            </a:r>
            <a:r>
              <a:rPr lang="tr-TR" dirty="0"/>
              <a:t>eğrinin sıfırdan başlayarak pozitif maksimum değere yükselmesi, </a:t>
            </a:r>
            <a:r>
              <a:rPr lang="tr-TR" dirty="0" smtClean="0"/>
              <a:t>tekrar düşerek </a:t>
            </a:r>
            <a:r>
              <a:rPr lang="tr-TR" dirty="0"/>
              <a:t>sıfıra ve negatif maksimum değere inmesi, buradan da tekrar sıfıra </a:t>
            </a:r>
            <a:r>
              <a:rPr lang="tr-TR" dirty="0" smtClean="0"/>
              <a:t>ulaşmasına </a:t>
            </a:r>
            <a:r>
              <a:rPr lang="tr-TR" dirty="0" err="1" smtClean="0"/>
              <a:t>saykıl</a:t>
            </a:r>
            <a:r>
              <a:rPr lang="tr-TR" dirty="0" smtClean="0"/>
              <a:t> </a:t>
            </a:r>
            <a:r>
              <a:rPr lang="tr-TR" dirty="0"/>
              <a:t>denir. Şekildeki eğri, sinüs eğrisidir. Dolayısıyla elde edilen EMK da sinüzoidal </a:t>
            </a:r>
            <a:r>
              <a:rPr lang="tr-TR" dirty="0" smtClean="0"/>
              <a:t>bir EMK’dir.</a:t>
            </a:r>
          </a:p>
          <a:p>
            <a:endParaRPr lang="tr-TR" dirty="0"/>
          </a:p>
          <a:p>
            <a:r>
              <a:rPr lang="tr-TR" dirty="0"/>
              <a:t>Burada “f”, saniyedeki </a:t>
            </a:r>
            <a:r>
              <a:rPr lang="tr-TR" dirty="0" err="1"/>
              <a:t>saykıl</a:t>
            </a:r>
            <a:r>
              <a:rPr lang="tr-TR" dirty="0"/>
              <a:t> sayısıdır ve alternatif akımın frekansı olarak adlandırılır.</a:t>
            </a:r>
          </a:p>
          <a:p>
            <a:r>
              <a:rPr lang="tr-TR" dirty="0"/>
              <a:t>Birimi Hertz (Hz)’</a:t>
            </a:r>
            <a:r>
              <a:rPr lang="tr-TR" dirty="0" err="1"/>
              <a:t>dir</a:t>
            </a:r>
            <a:r>
              <a:rPr lang="tr-TR" dirty="0"/>
              <a:t>.</a:t>
            </a:r>
          </a:p>
        </p:txBody>
      </p:sp>
    </p:spTree>
    <p:extLst>
      <p:ext uri="{BB962C8B-B14F-4D97-AF65-F5344CB8AC3E}">
        <p14:creationId xmlns:p14="http://schemas.microsoft.com/office/powerpoint/2010/main" val="42524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14</a:t>
            </a:fld>
            <a:endParaRPr lang="tr-TR" dirty="0"/>
          </a:p>
        </p:txBody>
      </p:sp>
      <p:pic>
        <p:nvPicPr>
          <p:cNvPr id="6" name="Resim 5"/>
          <p:cNvPicPr>
            <a:picLocks noChangeAspect="1"/>
          </p:cNvPicPr>
          <p:nvPr/>
        </p:nvPicPr>
        <p:blipFill>
          <a:blip r:embed="rId3"/>
          <a:stretch>
            <a:fillRect/>
          </a:stretch>
        </p:blipFill>
        <p:spPr>
          <a:xfrm>
            <a:off x="1094890" y="1523734"/>
            <a:ext cx="6954220" cy="3810532"/>
          </a:xfrm>
          <a:prstGeom prst="rect">
            <a:avLst/>
          </a:prstGeom>
        </p:spPr>
      </p:pic>
    </p:spTree>
    <p:extLst>
      <p:ext uri="{BB962C8B-B14F-4D97-AF65-F5344CB8AC3E}">
        <p14:creationId xmlns:p14="http://schemas.microsoft.com/office/powerpoint/2010/main" val="403058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15</a:t>
            </a:fld>
            <a:endParaRPr lang="tr-TR" dirty="0"/>
          </a:p>
        </p:txBody>
      </p:sp>
      <p:pic>
        <p:nvPicPr>
          <p:cNvPr id="6" name="Resim 5"/>
          <p:cNvPicPr>
            <a:picLocks noChangeAspect="1"/>
          </p:cNvPicPr>
          <p:nvPr/>
        </p:nvPicPr>
        <p:blipFill>
          <a:blip r:embed="rId3"/>
          <a:stretch>
            <a:fillRect/>
          </a:stretch>
        </p:blipFill>
        <p:spPr>
          <a:xfrm>
            <a:off x="1094890" y="1523734"/>
            <a:ext cx="6954220" cy="3810532"/>
          </a:xfrm>
          <a:prstGeom prst="rect">
            <a:avLst/>
          </a:prstGeom>
        </p:spPr>
      </p:pic>
      <p:pic>
        <p:nvPicPr>
          <p:cNvPr id="2" name="Resim 1"/>
          <p:cNvPicPr>
            <a:picLocks noChangeAspect="1"/>
          </p:cNvPicPr>
          <p:nvPr/>
        </p:nvPicPr>
        <p:blipFill>
          <a:blip r:embed="rId4"/>
          <a:stretch>
            <a:fillRect/>
          </a:stretch>
        </p:blipFill>
        <p:spPr>
          <a:xfrm>
            <a:off x="1161574" y="1514208"/>
            <a:ext cx="6820852" cy="3829584"/>
          </a:xfrm>
          <a:prstGeom prst="rect">
            <a:avLst/>
          </a:prstGeom>
        </p:spPr>
      </p:pic>
    </p:spTree>
    <p:extLst>
      <p:ext uri="{BB962C8B-B14F-4D97-AF65-F5344CB8AC3E}">
        <p14:creationId xmlns:p14="http://schemas.microsoft.com/office/powerpoint/2010/main" val="28986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16</a:t>
            </a:fld>
            <a:endParaRPr lang="tr-TR" dirty="0"/>
          </a:p>
        </p:txBody>
      </p:sp>
      <p:pic>
        <p:nvPicPr>
          <p:cNvPr id="3" name="Resim 2"/>
          <p:cNvPicPr>
            <a:picLocks noChangeAspect="1"/>
          </p:cNvPicPr>
          <p:nvPr/>
        </p:nvPicPr>
        <p:blipFill>
          <a:blip r:embed="rId3"/>
          <a:stretch>
            <a:fillRect/>
          </a:stretch>
        </p:blipFill>
        <p:spPr>
          <a:xfrm>
            <a:off x="1414022" y="1628800"/>
            <a:ext cx="6315956" cy="3743847"/>
          </a:xfrm>
          <a:prstGeom prst="rect">
            <a:avLst/>
          </a:prstGeom>
        </p:spPr>
      </p:pic>
    </p:spTree>
    <p:extLst>
      <p:ext uri="{BB962C8B-B14F-4D97-AF65-F5344CB8AC3E}">
        <p14:creationId xmlns:p14="http://schemas.microsoft.com/office/powerpoint/2010/main" val="39114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17</a:t>
            </a:fld>
            <a:endParaRPr lang="tr-TR" dirty="0"/>
          </a:p>
        </p:txBody>
      </p:sp>
      <p:pic>
        <p:nvPicPr>
          <p:cNvPr id="2" name="Resim 1"/>
          <p:cNvPicPr>
            <a:picLocks noChangeAspect="1"/>
          </p:cNvPicPr>
          <p:nvPr/>
        </p:nvPicPr>
        <p:blipFill>
          <a:blip r:embed="rId3"/>
          <a:stretch>
            <a:fillRect/>
          </a:stretch>
        </p:blipFill>
        <p:spPr>
          <a:xfrm>
            <a:off x="1197686" y="1360034"/>
            <a:ext cx="6254633" cy="4675180"/>
          </a:xfrm>
          <a:prstGeom prst="rect">
            <a:avLst/>
          </a:prstGeom>
        </p:spPr>
      </p:pic>
    </p:spTree>
    <p:extLst>
      <p:ext uri="{BB962C8B-B14F-4D97-AF65-F5344CB8AC3E}">
        <p14:creationId xmlns:p14="http://schemas.microsoft.com/office/powerpoint/2010/main" val="211050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18</a:t>
            </a:fld>
            <a:endParaRPr lang="tr-TR" dirty="0"/>
          </a:p>
        </p:txBody>
      </p:sp>
      <p:pic>
        <p:nvPicPr>
          <p:cNvPr id="8194" name="Picture 2" descr="http://i.stack.imgur.com/BLGn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738" y="1414318"/>
            <a:ext cx="5640524" cy="494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19</a:t>
            </a:fld>
            <a:endParaRPr lang="tr-TR" dirty="0"/>
          </a:p>
        </p:txBody>
      </p:sp>
      <p:pic>
        <p:nvPicPr>
          <p:cNvPr id="1026" name="Picture 2" descr="http://img20.imageshack.us/img20/6854/multimetreprimeryuksek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416" y="1440046"/>
            <a:ext cx="4483777" cy="4720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cdn01.gittigidiyor.net/6786/DIJITAL-OLCU-ALETI-AVOMETRE-MULTIMETRE-JT-830L__67864860_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366304"/>
            <a:ext cx="2556142" cy="4794593"/>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755576" y="1981582"/>
            <a:ext cx="144016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MULTIMETRE</a:t>
            </a:r>
            <a:endParaRPr lang="tr-TR" dirty="0"/>
          </a:p>
        </p:txBody>
      </p:sp>
    </p:spTree>
    <p:extLst>
      <p:ext uri="{BB962C8B-B14F-4D97-AF65-F5344CB8AC3E}">
        <p14:creationId xmlns:p14="http://schemas.microsoft.com/office/powerpoint/2010/main" val="63533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sp>
        <p:nvSpPr>
          <p:cNvPr id="2" name="Dikdörtgen 1"/>
          <p:cNvSpPr/>
          <p:nvPr/>
        </p:nvSpPr>
        <p:spPr>
          <a:xfrm>
            <a:off x="186184" y="1413613"/>
            <a:ext cx="8760814" cy="1631216"/>
          </a:xfrm>
          <a:prstGeom prst="rect">
            <a:avLst/>
          </a:prstGeom>
        </p:spPr>
        <p:txBody>
          <a:bodyPr wrap="square">
            <a:spAutoFit/>
          </a:bodyPr>
          <a:lstStyle/>
          <a:p>
            <a:pPr algn="just"/>
            <a:r>
              <a:rPr lang="tr-TR" sz="2000" dirty="0"/>
              <a:t>Yönü ve şiddeti zamana göre değişmeyen akıma doğru akım (DA - Direct </a:t>
            </a:r>
            <a:r>
              <a:rPr lang="tr-TR" sz="2000" dirty="0" err="1" smtClean="0"/>
              <a:t>Current</a:t>
            </a:r>
            <a:r>
              <a:rPr lang="tr-TR" sz="2000" dirty="0" smtClean="0"/>
              <a:t>) denir. Doğru akımın üretilmesi ve iletilmesi zor olduğundan çok yaygın kullanılmamaktadır.</a:t>
            </a:r>
          </a:p>
          <a:p>
            <a:pPr algn="just"/>
            <a:endParaRPr lang="tr-TR" sz="2000" dirty="0" smtClean="0"/>
          </a:p>
          <a:p>
            <a:pPr algn="just"/>
            <a:r>
              <a:rPr lang="tr-TR" sz="2000" dirty="0" smtClean="0"/>
              <a:t>Aküler, piller, DC dinamoları, DC kaynaklarına birer örnek olarak verilebilir.</a:t>
            </a:r>
            <a:endParaRPr lang="tr-TR" sz="2000" dirty="0"/>
          </a:p>
        </p:txBody>
      </p:sp>
      <p:pic>
        <p:nvPicPr>
          <p:cNvPr id="3" name="Resim 2"/>
          <p:cNvPicPr>
            <a:picLocks noChangeAspect="1"/>
          </p:cNvPicPr>
          <p:nvPr/>
        </p:nvPicPr>
        <p:blipFill>
          <a:blip r:embed="rId3"/>
          <a:stretch>
            <a:fillRect/>
          </a:stretch>
        </p:blipFill>
        <p:spPr>
          <a:xfrm>
            <a:off x="3030056" y="3115198"/>
            <a:ext cx="3073069" cy="2642265"/>
          </a:xfrm>
          <a:prstGeom prst="rect">
            <a:avLst/>
          </a:prstGeom>
        </p:spPr>
      </p:pic>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20</a:t>
            </a:fld>
            <a:endParaRPr lang="tr-TR" dirty="0"/>
          </a:p>
        </p:txBody>
      </p:sp>
      <p:pic>
        <p:nvPicPr>
          <p:cNvPr id="2052" name="Picture 4" descr="http://envanter.ogu.edu.tr/resimler/osiloskop3.JPG"/>
          <p:cNvPicPr>
            <a:picLocks noChangeAspect="1" noChangeArrowheads="1"/>
          </p:cNvPicPr>
          <p:nvPr/>
        </p:nvPicPr>
        <p:blipFill rotWithShape="1">
          <a:blip r:embed="rId3">
            <a:extLst>
              <a:ext uri="{28A0092B-C50C-407E-A947-70E740481C1C}">
                <a14:useLocalDpi xmlns:a14="http://schemas.microsoft.com/office/drawing/2010/main" val="0"/>
              </a:ext>
            </a:extLst>
          </a:blip>
          <a:srcRect t="12626"/>
          <a:stretch/>
        </p:blipFill>
        <p:spPr bwMode="auto">
          <a:xfrm>
            <a:off x="950588" y="1305433"/>
            <a:ext cx="7582318" cy="496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8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21</a:t>
            </a:fld>
            <a:endParaRPr lang="tr-TR" dirty="0"/>
          </a:p>
        </p:txBody>
      </p:sp>
      <p:pic>
        <p:nvPicPr>
          <p:cNvPr id="2050" name="Picture 2" descr="http://www.egerate.com/test_ve_%C3%96l%C3%A7%C3%BCm_cihazlar%C4%B1/Osiloskoplar/Dijital_Osiloskop/DS1250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96" y="1388709"/>
            <a:ext cx="6954914" cy="440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9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22</a:t>
            </a:fld>
            <a:endParaRPr lang="tr-TR" dirty="0"/>
          </a:p>
        </p:txBody>
      </p:sp>
      <p:sp>
        <p:nvSpPr>
          <p:cNvPr id="2" name="Dikdörtgen 1"/>
          <p:cNvSpPr/>
          <p:nvPr/>
        </p:nvSpPr>
        <p:spPr>
          <a:xfrm>
            <a:off x="395536" y="1658416"/>
            <a:ext cx="7416824" cy="2585323"/>
          </a:xfrm>
          <a:prstGeom prst="rect">
            <a:avLst/>
          </a:prstGeom>
        </p:spPr>
        <p:txBody>
          <a:bodyPr wrap="square">
            <a:spAutoFit/>
          </a:bodyPr>
          <a:lstStyle/>
          <a:p>
            <a:r>
              <a:rPr lang="tr-TR" dirty="0">
                <a:hlinkClick r:id="rId3"/>
              </a:rPr>
              <a:t>http://</a:t>
            </a:r>
            <a:r>
              <a:rPr lang="tr-TR" dirty="0" smtClean="0">
                <a:hlinkClick r:id="rId3"/>
              </a:rPr>
              <a:t>www.youtube.com/watch?v=xyQfrzBfnDU</a:t>
            </a:r>
            <a:endParaRPr lang="tr-TR" dirty="0" smtClean="0"/>
          </a:p>
          <a:p>
            <a:endParaRPr lang="tr-TR" dirty="0"/>
          </a:p>
          <a:p>
            <a:r>
              <a:rPr lang="tr-TR" dirty="0">
                <a:hlinkClick r:id="rId4"/>
              </a:rPr>
              <a:t>http://</a:t>
            </a:r>
            <a:r>
              <a:rPr lang="tr-TR" dirty="0" smtClean="0">
                <a:hlinkClick r:id="rId4"/>
              </a:rPr>
              <a:t>www.youtube.com/watch?v=zYS9kdS56l8</a:t>
            </a:r>
            <a:endParaRPr lang="tr-TR" dirty="0" smtClean="0"/>
          </a:p>
          <a:p>
            <a:endParaRPr lang="tr-TR" dirty="0"/>
          </a:p>
          <a:p>
            <a:r>
              <a:rPr lang="tr-TR" dirty="0">
                <a:hlinkClick r:id="rId5"/>
              </a:rPr>
              <a:t>http://</a:t>
            </a:r>
            <a:r>
              <a:rPr lang="tr-TR" dirty="0" smtClean="0">
                <a:hlinkClick r:id="rId5"/>
              </a:rPr>
              <a:t>www.youtube.com/watch?v=20Vb6hlLQSg</a:t>
            </a:r>
            <a:endParaRPr lang="tr-TR" dirty="0" smtClean="0"/>
          </a:p>
          <a:p>
            <a:endParaRPr lang="tr-TR" dirty="0"/>
          </a:p>
          <a:p>
            <a:r>
              <a:rPr lang="tr-TR" dirty="0">
                <a:hlinkClick r:id="rId6"/>
              </a:rPr>
              <a:t>http://</a:t>
            </a:r>
            <a:r>
              <a:rPr lang="tr-TR" dirty="0" smtClean="0">
                <a:hlinkClick r:id="rId6"/>
              </a:rPr>
              <a:t>www.youtube.com/watch?v=8gvJzrjwjds</a:t>
            </a:r>
            <a:endParaRPr lang="tr-TR" dirty="0" smtClean="0"/>
          </a:p>
          <a:p>
            <a:endParaRPr lang="tr-TR" dirty="0"/>
          </a:p>
          <a:p>
            <a:r>
              <a:rPr lang="tr-TR" dirty="0">
                <a:hlinkClick r:id="rId7"/>
              </a:rPr>
              <a:t>http://www.youtube.com/watch?v=elFUJNodXps</a:t>
            </a:r>
            <a:endParaRPr lang="tr-TR" dirty="0"/>
          </a:p>
        </p:txBody>
      </p:sp>
    </p:spTree>
    <p:extLst>
      <p:ext uri="{BB962C8B-B14F-4D97-AF65-F5344CB8AC3E}">
        <p14:creationId xmlns:p14="http://schemas.microsoft.com/office/powerpoint/2010/main" val="305920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sp>
        <p:nvSpPr>
          <p:cNvPr id="2" name="Dikdörtgen 1"/>
          <p:cNvSpPr/>
          <p:nvPr/>
        </p:nvSpPr>
        <p:spPr>
          <a:xfrm>
            <a:off x="186184" y="1413613"/>
            <a:ext cx="8760814" cy="4093428"/>
          </a:xfrm>
          <a:prstGeom prst="rect">
            <a:avLst/>
          </a:prstGeom>
        </p:spPr>
        <p:txBody>
          <a:bodyPr wrap="square">
            <a:spAutoFit/>
          </a:bodyPr>
          <a:lstStyle/>
          <a:p>
            <a:pPr algn="just"/>
            <a:r>
              <a:rPr lang="tr-TR" sz="2000" dirty="0"/>
              <a:t>Zamanla yönü ve şiddeti değişen akıma alternatif akım denir. Alternatif akım ve</a:t>
            </a:r>
          </a:p>
          <a:p>
            <a:pPr algn="just"/>
            <a:r>
              <a:rPr lang="tr-TR" sz="2000" dirty="0"/>
              <a:t>gerilimin temel yapısı sinüs dalgası şeklindedir</a:t>
            </a:r>
            <a:r>
              <a:rPr lang="tr-TR" sz="2000" dirty="0" smtClean="0"/>
              <a:t>.</a:t>
            </a:r>
          </a:p>
          <a:p>
            <a:pPr algn="just"/>
            <a:endParaRPr lang="tr-TR" sz="2000" dirty="0"/>
          </a:p>
          <a:p>
            <a:pPr algn="just"/>
            <a:r>
              <a:rPr lang="tr-TR" sz="2000" dirty="0"/>
              <a:t>Elektrik enerjisi, alternatif akım ve doğru akım olarak iki şekilde üretilir. </a:t>
            </a:r>
            <a:r>
              <a:rPr lang="tr-TR" sz="2000" dirty="0" smtClean="0"/>
              <a:t>Bugün kullanılan </a:t>
            </a:r>
            <a:r>
              <a:rPr lang="tr-TR" sz="2000" dirty="0"/>
              <a:t>elektrik enerjisinin %90’ından fazlası alternatif akım olarak üretilmektedir. </a:t>
            </a:r>
            <a:r>
              <a:rPr lang="tr-TR" sz="2000" dirty="0" smtClean="0"/>
              <a:t>Bunun çeşitli </a:t>
            </a:r>
            <a:r>
              <a:rPr lang="tr-TR" sz="2000" dirty="0"/>
              <a:t>nedenleri vardır. Bunları sıra ile </a:t>
            </a:r>
            <a:r>
              <a:rPr lang="tr-TR" sz="2000" dirty="0" smtClean="0"/>
              <a:t>inceleyelim. </a:t>
            </a:r>
          </a:p>
          <a:p>
            <a:pPr algn="just"/>
            <a:endParaRPr lang="tr-TR" sz="2000" dirty="0"/>
          </a:p>
          <a:p>
            <a:pPr algn="just"/>
            <a:r>
              <a:rPr lang="tr-TR" sz="2000" dirty="0" smtClean="0"/>
              <a:t>Elektrik </a:t>
            </a:r>
            <a:r>
              <a:rPr lang="tr-TR" sz="2000" dirty="0"/>
              <a:t>enerjisinin uzak mesafelere ekonomik olarak iletilmesi için </a:t>
            </a:r>
            <a:r>
              <a:rPr lang="tr-TR" sz="2000" dirty="0" smtClean="0"/>
              <a:t>yüksek gerilimlere </a:t>
            </a:r>
            <a:r>
              <a:rPr lang="tr-TR" sz="2000" dirty="0"/>
              <a:t>ihtiyaç vardır. Belirli bir güç, mesafe ve kayıp için iletim hattının </a:t>
            </a:r>
            <a:r>
              <a:rPr lang="tr-TR" sz="2000" dirty="0" smtClean="0"/>
              <a:t>kesiti, kullanılan </a:t>
            </a:r>
            <a:r>
              <a:rPr lang="tr-TR" sz="2000" dirty="0"/>
              <a:t>gerilimin karesi ile ters orantılı olarak değişir. </a:t>
            </a:r>
            <a:endParaRPr lang="tr-TR" sz="2000" dirty="0" smtClean="0"/>
          </a:p>
          <a:p>
            <a:pPr algn="just"/>
            <a:endParaRPr lang="tr-TR" sz="2000" dirty="0"/>
          </a:p>
          <a:p>
            <a:pPr algn="just"/>
            <a:r>
              <a:rPr lang="tr-TR" sz="2000" dirty="0" smtClean="0"/>
              <a:t>Doğru </a:t>
            </a:r>
            <a:r>
              <a:rPr lang="tr-TR" sz="2000" dirty="0"/>
              <a:t>akımın elde </a:t>
            </a:r>
            <a:r>
              <a:rPr lang="tr-TR" sz="2000" dirty="0" smtClean="0"/>
              <a:t>edilmesinde kullanılan </a:t>
            </a:r>
            <a:r>
              <a:rPr lang="tr-TR" sz="2000" dirty="0"/>
              <a:t>dinamolar (D.A. jeneratörü) yüksek gerilimli olarak yapılamazlar</a:t>
            </a:r>
            <a:r>
              <a:rPr lang="tr-TR" sz="2000" dirty="0" smtClean="0"/>
              <a:t>.</a:t>
            </a:r>
            <a:endParaRPr lang="tr-TR" sz="2000" dirty="0"/>
          </a:p>
        </p:txBody>
      </p:sp>
    </p:spTree>
    <p:extLst>
      <p:ext uri="{BB962C8B-B14F-4D97-AF65-F5344CB8AC3E}">
        <p14:creationId xmlns:p14="http://schemas.microsoft.com/office/powerpoint/2010/main" val="197368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sp>
        <p:nvSpPr>
          <p:cNvPr id="2" name="Dikdörtgen 1"/>
          <p:cNvSpPr/>
          <p:nvPr/>
        </p:nvSpPr>
        <p:spPr>
          <a:xfrm>
            <a:off x="186184" y="1413613"/>
            <a:ext cx="8760814" cy="4708981"/>
          </a:xfrm>
          <a:prstGeom prst="rect">
            <a:avLst/>
          </a:prstGeom>
        </p:spPr>
        <p:txBody>
          <a:bodyPr wrap="square">
            <a:spAutoFit/>
          </a:bodyPr>
          <a:lstStyle/>
          <a:p>
            <a:pPr algn="just"/>
            <a:r>
              <a:rPr lang="tr-TR" sz="2000" dirty="0" err="1" smtClean="0"/>
              <a:t>Komütasyon</a:t>
            </a:r>
            <a:r>
              <a:rPr lang="tr-TR" sz="2000" dirty="0" smtClean="0"/>
              <a:t> </a:t>
            </a:r>
            <a:r>
              <a:rPr lang="tr-TR" sz="2000" dirty="0"/>
              <a:t>zorluklarından dolayı, ancak 1500 volta kadar </a:t>
            </a:r>
            <a:r>
              <a:rPr lang="tr-TR" sz="2000" dirty="0" smtClean="0"/>
              <a:t>D.A. </a:t>
            </a:r>
            <a:r>
              <a:rPr lang="tr-TR" sz="2000" dirty="0"/>
              <a:t>üreten </a:t>
            </a:r>
            <a:r>
              <a:rPr lang="tr-TR" sz="2000" dirty="0" err="1"/>
              <a:t>genaratörler</a:t>
            </a:r>
            <a:r>
              <a:rPr lang="tr-TR" sz="2000" dirty="0"/>
              <a:t> yapılabilmiştir. Alternatif akım üreten alternatörlerden ise 230, 6300, 10500 ve 20000 volt gibi yüksek gerilimler elde edilebildiği gibi, transformatör denilen statik makinelerle bu gerilimleri 60 </a:t>
            </a:r>
            <a:r>
              <a:rPr lang="tr-TR" sz="2000" dirty="0" err="1"/>
              <a:t>kV</a:t>
            </a:r>
            <a:r>
              <a:rPr lang="tr-TR" sz="2000" dirty="0"/>
              <a:t>, 100 </a:t>
            </a:r>
            <a:r>
              <a:rPr lang="tr-TR" sz="2000" dirty="0" err="1"/>
              <a:t>kV</a:t>
            </a:r>
            <a:r>
              <a:rPr lang="tr-TR" sz="2000" dirty="0"/>
              <a:t> ve daha yüksek gerilimlere yükseltmek de mümkündür. Elektrik enerjisinin taşınması yüksek gerilimli alternatif akımlarla yapılır. Hattın sonundaki transformatörlerle bu yüksek gerilim, kullanma gerilimine dönüştürülür.</a:t>
            </a:r>
          </a:p>
          <a:p>
            <a:pPr algn="just"/>
            <a:endParaRPr lang="tr-TR" sz="2000" dirty="0" smtClean="0"/>
          </a:p>
          <a:p>
            <a:pPr algn="just"/>
            <a:r>
              <a:rPr lang="tr-TR" sz="2000" dirty="0"/>
              <a:t>Cıva buharlı redresörlerle yüksek gerilimli alternatif akımı, yüksek gerilimli doğru</a:t>
            </a:r>
          </a:p>
          <a:p>
            <a:pPr algn="just"/>
            <a:r>
              <a:rPr lang="tr-TR" sz="2000" dirty="0"/>
              <a:t>akıma çevirerek enerjiyi taşımak ve hattın sonuna </a:t>
            </a:r>
            <a:r>
              <a:rPr lang="tr-TR" sz="2000" dirty="0" err="1"/>
              <a:t>inverterlerle</a:t>
            </a:r>
            <a:r>
              <a:rPr lang="tr-TR" sz="2000" dirty="0"/>
              <a:t> düşük gerilimli </a:t>
            </a:r>
            <a:r>
              <a:rPr lang="tr-TR" sz="2000" dirty="0" smtClean="0"/>
              <a:t>alternatif akıma </a:t>
            </a:r>
            <a:r>
              <a:rPr lang="tr-TR" sz="2000" dirty="0"/>
              <a:t>çevirmek mümkün olduğu halde, uygulamada fazla </a:t>
            </a:r>
            <a:r>
              <a:rPr lang="tr-TR" sz="2000" dirty="0" smtClean="0"/>
              <a:t>kullanılmamaktadır. Büyük </a:t>
            </a:r>
            <a:r>
              <a:rPr lang="tr-TR" sz="2000" dirty="0"/>
              <a:t>güçlü ve yüksek devirli DA jeneratörleri </a:t>
            </a:r>
            <a:r>
              <a:rPr lang="tr-TR" sz="2000" dirty="0" err="1"/>
              <a:t>komütasyon</a:t>
            </a:r>
            <a:r>
              <a:rPr lang="tr-TR" sz="2000" dirty="0"/>
              <a:t> zorluklarından </a:t>
            </a:r>
            <a:r>
              <a:rPr lang="tr-TR" sz="2000" dirty="0" smtClean="0"/>
              <a:t>dolayı yapılamazlar</a:t>
            </a:r>
            <a:r>
              <a:rPr lang="tr-TR" sz="2000" dirty="0"/>
              <a:t>. Alternatörler ise, büyük güçlü ve yüksek devirli olarak yapılabilirler. </a:t>
            </a:r>
            <a:r>
              <a:rPr lang="tr-TR" sz="2000" dirty="0" smtClean="0"/>
              <a:t>Böylece elde </a:t>
            </a:r>
            <a:r>
              <a:rPr lang="tr-TR" sz="2000" dirty="0"/>
              <a:t>edilen enerjinin kilovat saat başına maliyeti ve işletme masrafları düşük olur</a:t>
            </a:r>
            <a:r>
              <a:rPr lang="tr-TR" sz="2000" dirty="0" smtClean="0"/>
              <a:t>.</a:t>
            </a:r>
            <a:endParaRPr lang="tr-TR" sz="2000" dirty="0"/>
          </a:p>
        </p:txBody>
      </p:sp>
    </p:spTree>
    <p:extLst>
      <p:ext uri="{BB962C8B-B14F-4D97-AF65-F5344CB8AC3E}">
        <p14:creationId xmlns:p14="http://schemas.microsoft.com/office/powerpoint/2010/main" val="4230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sp>
        <p:nvSpPr>
          <p:cNvPr id="2" name="Dikdörtgen 1"/>
          <p:cNvSpPr/>
          <p:nvPr/>
        </p:nvSpPr>
        <p:spPr>
          <a:xfrm>
            <a:off x="186184" y="1413613"/>
            <a:ext cx="8760814" cy="3170099"/>
          </a:xfrm>
          <a:prstGeom prst="rect">
            <a:avLst/>
          </a:prstGeom>
        </p:spPr>
        <p:txBody>
          <a:bodyPr wrap="square">
            <a:spAutoFit/>
          </a:bodyPr>
          <a:lstStyle/>
          <a:p>
            <a:pPr algn="just"/>
            <a:r>
              <a:rPr lang="tr-TR" sz="2000" dirty="0" smtClean="0"/>
              <a:t>Alternatörler </a:t>
            </a:r>
            <a:r>
              <a:rPr lang="tr-TR" sz="2000" dirty="0"/>
              <a:t>200000 </a:t>
            </a:r>
            <a:r>
              <a:rPr lang="tr-TR" sz="2000" dirty="0" err="1"/>
              <a:t>kVA</a:t>
            </a:r>
            <a:r>
              <a:rPr lang="tr-TR" sz="2000" dirty="0"/>
              <a:t>, 400000 </a:t>
            </a:r>
            <a:r>
              <a:rPr lang="tr-TR" sz="2000" dirty="0" err="1"/>
              <a:t>kVA</a:t>
            </a:r>
            <a:r>
              <a:rPr lang="tr-TR" sz="2000" dirty="0"/>
              <a:t> gücünde yapılabilirler. Sanayide sabit hızlı yerlerde alternatif akım motoru (endüksiyon motoru), doğru akım motorundan daha verimli çalışır. Endüksiyon motoru, D.A. motorundan daha ucuz, daha sağlam olup, bakımı da kolaydır. D.A. motorunun tek üstünlüğü, devir sayısının düzgün olarak ayar edilebilmesidir</a:t>
            </a:r>
            <a:r>
              <a:rPr lang="tr-TR" sz="2000" dirty="0" smtClean="0"/>
              <a:t>.</a:t>
            </a:r>
          </a:p>
          <a:p>
            <a:pPr algn="just"/>
            <a:endParaRPr lang="tr-TR" sz="2000" dirty="0"/>
          </a:p>
          <a:p>
            <a:pPr algn="just"/>
            <a:r>
              <a:rPr lang="tr-TR" sz="2000" dirty="0"/>
              <a:t>Doğru akımın tercih edildiği veya kullanılmasının gerekli olduğu yerler de vardır.</a:t>
            </a:r>
          </a:p>
          <a:p>
            <a:pPr algn="just"/>
            <a:r>
              <a:rPr lang="tr-TR" sz="2000" dirty="0"/>
              <a:t>Elektrikli taşıtlar, galvano teknik (maden </a:t>
            </a:r>
            <a:r>
              <a:rPr lang="tr-TR" sz="2000" dirty="0" err="1"/>
              <a:t>kaplamacılığı</a:t>
            </a:r>
            <a:r>
              <a:rPr lang="tr-TR" sz="2000" dirty="0"/>
              <a:t>) ve madenlerin elektrikle arıtılması tüm elektronik sistemler ve haberleşme sistemlerinde D.A kullanılır. Bu gibi yerlerde doğru akım genellikle, alternatif akımın </a:t>
            </a:r>
            <a:r>
              <a:rPr lang="tr-TR" sz="2000" dirty="0" err="1"/>
              <a:t>DA’a</a:t>
            </a:r>
            <a:r>
              <a:rPr lang="tr-TR" sz="2000" dirty="0"/>
              <a:t> çevrilmesi ile elde edilir.</a:t>
            </a:r>
          </a:p>
        </p:txBody>
      </p:sp>
    </p:spTree>
    <p:extLst>
      <p:ext uri="{BB962C8B-B14F-4D97-AF65-F5344CB8AC3E}">
        <p14:creationId xmlns:p14="http://schemas.microsoft.com/office/powerpoint/2010/main" val="316254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pic>
        <p:nvPicPr>
          <p:cNvPr id="3" name="Resim 2"/>
          <p:cNvPicPr>
            <a:picLocks noChangeAspect="1"/>
          </p:cNvPicPr>
          <p:nvPr/>
        </p:nvPicPr>
        <p:blipFill>
          <a:blip r:embed="rId3"/>
          <a:stretch>
            <a:fillRect/>
          </a:stretch>
        </p:blipFill>
        <p:spPr>
          <a:xfrm>
            <a:off x="2080865" y="1528497"/>
            <a:ext cx="4982270" cy="3801005"/>
          </a:xfrm>
          <a:prstGeom prst="rect">
            <a:avLst/>
          </a:prstGeom>
        </p:spPr>
      </p:pic>
    </p:spTree>
    <p:extLst>
      <p:ext uri="{BB962C8B-B14F-4D97-AF65-F5344CB8AC3E}">
        <p14:creationId xmlns:p14="http://schemas.microsoft.com/office/powerpoint/2010/main" val="403167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pic>
        <p:nvPicPr>
          <p:cNvPr id="2" name="Resim 1"/>
          <p:cNvPicPr>
            <a:picLocks noChangeAspect="1"/>
          </p:cNvPicPr>
          <p:nvPr/>
        </p:nvPicPr>
        <p:blipFill>
          <a:blip r:embed="rId3"/>
          <a:stretch>
            <a:fillRect/>
          </a:stretch>
        </p:blipFill>
        <p:spPr>
          <a:xfrm>
            <a:off x="652462" y="1348469"/>
            <a:ext cx="7839075" cy="4914900"/>
          </a:xfrm>
          <a:prstGeom prst="rect">
            <a:avLst/>
          </a:prstGeom>
        </p:spPr>
      </p:pic>
    </p:spTree>
    <p:extLst>
      <p:ext uri="{BB962C8B-B14F-4D97-AF65-F5344CB8AC3E}">
        <p14:creationId xmlns:p14="http://schemas.microsoft.com/office/powerpoint/2010/main" val="54824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pic>
        <p:nvPicPr>
          <p:cNvPr id="3" name="Resim 2"/>
          <p:cNvPicPr>
            <a:picLocks noChangeAspect="1"/>
          </p:cNvPicPr>
          <p:nvPr/>
        </p:nvPicPr>
        <p:blipFill>
          <a:blip r:embed="rId3"/>
          <a:stretch>
            <a:fillRect/>
          </a:stretch>
        </p:blipFill>
        <p:spPr>
          <a:xfrm>
            <a:off x="1447471" y="1301910"/>
            <a:ext cx="6657139" cy="4803252"/>
          </a:xfrm>
          <a:prstGeom prst="rect">
            <a:avLst/>
          </a:prstGeom>
        </p:spPr>
      </p:pic>
    </p:spTree>
    <p:extLst>
      <p:ext uri="{BB962C8B-B14F-4D97-AF65-F5344CB8AC3E}">
        <p14:creationId xmlns:p14="http://schemas.microsoft.com/office/powerpoint/2010/main" val="215117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50595" y="53351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Doğru ve Alternatif </a:t>
            </a:r>
            <a:r>
              <a:rPr lang="tr-TR" sz="1600" b="1" dirty="0" smtClean="0">
                <a:solidFill>
                  <a:schemeClr val="bg1">
                    <a:lumMod val="50000"/>
                  </a:schemeClr>
                </a:solidFill>
                <a:latin typeface="Segoe UI"/>
                <a:cs typeface="Segoe UI"/>
              </a:rPr>
              <a:t>Akım</a:t>
            </a:r>
            <a:r>
              <a:rPr lang="tr-TR" sz="1600" b="1" dirty="0">
                <a:solidFill>
                  <a:schemeClr val="bg1">
                    <a:lumMod val="50000"/>
                  </a:schemeClr>
                </a:solidFill>
                <a:latin typeface="Segoe UI"/>
                <a:cs typeface="Segoe UI"/>
              </a:rPr>
              <a:t>	</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pic>
        <p:nvPicPr>
          <p:cNvPr id="2" name="Resim 1"/>
          <p:cNvPicPr>
            <a:picLocks noChangeAspect="1"/>
          </p:cNvPicPr>
          <p:nvPr/>
        </p:nvPicPr>
        <p:blipFill>
          <a:blip r:embed="rId3"/>
          <a:stretch>
            <a:fillRect/>
          </a:stretch>
        </p:blipFill>
        <p:spPr>
          <a:xfrm>
            <a:off x="2739201" y="1498874"/>
            <a:ext cx="6404799" cy="4291109"/>
          </a:xfrm>
          <a:prstGeom prst="rect">
            <a:avLst/>
          </a:prstGeom>
        </p:spPr>
      </p:pic>
      <p:sp>
        <p:nvSpPr>
          <p:cNvPr id="6" name="Dikdörtgen 5"/>
          <p:cNvSpPr/>
          <p:nvPr/>
        </p:nvSpPr>
        <p:spPr>
          <a:xfrm>
            <a:off x="172699" y="1859995"/>
            <a:ext cx="3811405" cy="1477328"/>
          </a:xfrm>
          <a:prstGeom prst="rect">
            <a:avLst/>
          </a:prstGeom>
        </p:spPr>
        <p:txBody>
          <a:bodyPr wrap="square">
            <a:spAutoFit/>
          </a:bodyPr>
          <a:lstStyle/>
          <a:p>
            <a:r>
              <a:rPr lang="tr-TR" b="1" dirty="0"/>
              <a:t> Maksimum Değer</a:t>
            </a:r>
          </a:p>
          <a:p>
            <a:r>
              <a:rPr lang="tr-TR" dirty="0"/>
              <a:t>Maksimum değer, ani değerlerin en büyüğüdür. Dikkat edilirse 90 ve 270’lik </a:t>
            </a:r>
            <a:r>
              <a:rPr lang="tr-TR" dirty="0" smtClean="0"/>
              <a:t>açılarda elde </a:t>
            </a:r>
            <a:r>
              <a:rPr lang="tr-TR" dirty="0"/>
              <a:t>edilen akım, en yüksek değerine ulaşmaktadır.</a:t>
            </a:r>
          </a:p>
        </p:txBody>
      </p:sp>
    </p:spTree>
    <p:extLst>
      <p:ext uri="{BB962C8B-B14F-4D97-AF65-F5344CB8AC3E}">
        <p14:creationId xmlns:p14="http://schemas.microsoft.com/office/powerpoint/2010/main" val="405901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3698</TotalTime>
  <Words>1212</Words>
  <Application>Microsoft Office PowerPoint</Application>
  <PresentationFormat>Ekran Gösterisi (4:3)</PresentationFormat>
  <Paragraphs>228</Paragraphs>
  <Slides>22</Slides>
  <Notes>22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User</cp:lastModifiedBy>
  <cp:revision>66</cp:revision>
  <dcterms:created xsi:type="dcterms:W3CDTF">2013-09-14T20:31:43Z</dcterms:created>
  <dcterms:modified xsi:type="dcterms:W3CDTF">2015-11-23T22:40:53Z</dcterms:modified>
</cp:coreProperties>
</file>