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1" r:id="rId3"/>
    <p:sldId id="292" r:id="rId4"/>
    <p:sldId id="293" r:id="rId5"/>
    <p:sldId id="294" r:id="rId6"/>
    <p:sldId id="299" r:id="rId7"/>
    <p:sldId id="297" r:id="rId8"/>
    <p:sldId id="298" r:id="rId9"/>
    <p:sldId id="296" r:id="rId10"/>
    <p:sldId id="301" r:id="rId11"/>
    <p:sldId id="302" r:id="rId12"/>
    <p:sldId id="303"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514F9-C737-458F-86E7-A66ED2AA9064}" type="datetimeFigureOut">
              <a:rPr lang="tr-TR" smtClean="0"/>
              <a:t>07.11.2013</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866D3-4BBB-4B1D-B035-DC02304E8FBD}" type="slidenum">
              <a:rPr lang="tr-TR" smtClean="0"/>
              <a:t>‹#›</a:t>
            </a:fld>
            <a:endParaRPr lang="tr-TR"/>
          </a:p>
        </p:txBody>
      </p:sp>
    </p:spTree>
    <p:extLst>
      <p:ext uri="{BB962C8B-B14F-4D97-AF65-F5344CB8AC3E}">
        <p14:creationId xmlns:p14="http://schemas.microsoft.com/office/powerpoint/2010/main" val="330900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a:t>
            </a:fld>
            <a:endParaRPr lang="tr-TR"/>
          </a:p>
        </p:txBody>
      </p:sp>
    </p:spTree>
    <p:extLst>
      <p:ext uri="{BB962C8B-B14F-4D97-AF65-F5344CB8AC3E}">
        <p14:creationId xmlns:p14="http://schemas.microsoft.com/office/powerpoint/2010/main" val="1245893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10</a:t>
            </a:fld>
            <a:endParaRPr lang="tr-TR"/>
          </a:p>
        </p:txBody>
      </p:sp>
    </p:spTree>
    <p:extLst>
      <p:ext uri="{BB962C8B-B14F-4D97-AF65-F5344CB8AC3E}">
        <p14:creationId xmlns:p14="http://schemas.microsoft.com/office/powerpoint/2010/main" val="42258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11</a:t>
            </a:fld>
            <a:endParaRPr lang="tr-TR"/>
          </a:p>
        </p:txBody>
      </p:sp>
    </p:spTree>
    <p:extLst>
      <p:ext uri="{BB962C8B-B14F-4D97-AF65-F5344CB8AC3E}">
        <p14:creationId xmlns:p14="http://schemas.microsoft.com/office/powerpoint/2010/main" val="337068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12</a:t>
            </a:fld>
            <a:endParaRPr lang="tr-TR"/>
          </a:p>
        </p:txBody>
      </p:sp>
    </p:spTree>
    <p:extLst>
      <p:ext uri="{BB962C8B-B14F-4D97-AF65-F5344CB8AC3E}">
        <p14:creationId xmlns:p14="http://schemas.microsoft.com/office/powerpoint/2010/main" val="213992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a:t>
            </a:fld>
            <a:endParaRPr lang="tr-TR"/>
          </a:p>
        </p:txBody>
      </p:sp>
    </p:spTree>
    <p:extLst>
      <p:ext uri="{BB962C8B-B14F-4D97-AF65-F5344CB8AC3E}">
        <p14:creationId xmlns:p14="http://schemas.microsoft.com/office/powerpoint/2010/main" val="4081909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3</a:t>
            </a:fld>
            <a:endParaRPr lang="tr-TR"/>
          </a:p>
        </p:txBody>
      </p:sp>
    </p:spTree>
    <p:extLst>
      <p:ext uri="{BB962C8B-B14F-4D97-AF65-F5344CB8AC3E}">
        <p14:creationId xmlns:p14="http://schemas.microsoft.com/office/powerpoint/2010/main" val="112367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4</a:t>
            </a:fld>
            <a:endParaRPr lang="tr-TR"/>
          </a:p>
        </p:txBody>
      </p:sp>
    </p:spTree>
    <p:extLst>
      <p:ext uri="{BB962C8B-B14F-4D97-AF65-F5344CB8AC3E}">
        <p14:creationId xmlns:p14="http://schemas.microsoft.com/office/powerpoint/2010/main" val="2068510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5</a:t>
            </a:fld>
            <a:endParaRPr lang="tr-TR"/>
          </a:p>
        </p:txBody>
      </p:sp>
    </p:spTree>
    <p:extLst>
      <p:ext uri="{BB962C8B-B14F-4D97-AF65-F5344CB8AC3E}">
        <p14:creationId xmlns:p14="http://schemas.microsoft.com/office/powerpoint/2010/main" val="29157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6</a:t>
            </a:fld>
            <a:endParaRPr lang="tr-TR"/>
          </a:p>
        </p:txBody>
      </p:sp>
    </p:spTree>
    <p:extLst>
      <p:ext uri="{BB962C8B-B14F-4D97-AF65-F5344CB8AC3E}">
        <p14:creationId xmlns:p14="http://schemas.microsoft.com/office/powerpoint/2010/main" val="649206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7</a:t>
            </a:fld>
            <a:endParaRPr lang="tr-TR"/>
          </a:p>
        </p:txBody>
      </p:sp>
    </p:spTree>
    <p:extLst>
      <p:ext uri="{BB962C8B-B14F-4D97-AF65-F5344CB8AC3E}">
        <p14:creationId xmlns:p14="http://schemas.microsoft.com/office/powerpoint/2010/main" val="2063706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8</a:t>
            </a:fld>
            <a:endParaRPr lang="tr-TR"/>
          </a:p>
        </p:txBody>
      </p:sp>
    </p:spTree>
    <p:extLst>
      <p:ext uri="{BB962C8B-B14F-4D97-AF65-F5344CB8AC3E}">
        <p14:creationId xmlns:p14="http://schemas.microsoft.com/office/powerpoint/2010/main" val="4117947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9</a:t>
            </a:fld>
            <a:endParaRPr lang="tr-TR"/>
          </a:p>
        </p:txBody>
      </p:sp>
    </p:spTree>
    <p:extLst>
      <p:ext uri="{BB962C8B-B14F-4D97-AF65-F5344CB8AC3E}">
        <p14:creationId xmlns:p14="http://schemas.microsoft.com/office/powerpoint/2010/main" val="1134362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C200077A-6DD9-443A-96A4-9E96D21D2C48}" type="datetime1">
              <a:rPr lang="tr-TR" smtClean="0"/>
              <a:t>07.11.2013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2155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23B0514-1A56-49D1-87A7-E3B2038F67A3}" type="datetime1">
              <a:rPr lang="tr-TR" smtClean="0"/>
              <a:t>07.11.2013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27773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064892-3D3B-4811-8C84-1354A53E98F2}" type="datetime1">
              <a:rPr lang="tr-TR" smtClean="0"/>
              <a:t>07.11.2013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80379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DAFCDCD-3BB7-4B04-9EAD-F672C831C4E5}" type="datetime1">
              <a:rPr lang="tr-TR" smtClean="0"/>
              <a:t>07.11.2013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05374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E7B5BB6-6981-4A44-A862-934A792D3CEE}" type="datetime1">
              <a:rPr lang="tr-TR" smtClean="0"/>
              <a:t>07.11.2013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7946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2DBD475-6517-409E-A8F4-7BD21D23894F}" type="datetime1">
              <a:rPr lang="tr-TR" smtClean="0"/>
              <a:t>07.11.2013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680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565B61B-FEB9-4D28-B2DD-9EF00F4F06D5}" type="datetime1">
              <a:rPr lang="tr-TR" smtClean="0"/>
              <a:t>07.11.2013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0906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8A94150-4FB7-48FE-99DE-EF1E10061FCC}" type="datetime1">
              <a:rPr lang="tr-TR" smtClean="0"/>
              <a:t>07.11.2013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97712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14DA456-58AC-4C8C-8BC2-5AF31A64A2FC}" type="datetime1">
              <a:rPr lang="tr-TR" smtClean="0"/>
              <a:t>07.11.2013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460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338478EA-2BCE-4C63-8440-EE68D16F7BAB}" type="datetime1">
              <a:rPr lang="tr-TR" smtClean="0"/>
              <a:t>07.11.2013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72067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A58D1DC-212B-4BCB-A42A-466536D07B85}" type="datetime1">
              <a:rPr lang="tr-TR" smtClean="0"/>
              <a:t>07.11.2013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44042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E58DB-922C-4407-9C46-629DF79EFC55}" type="datetime1">
              <a:rPr lang="tr-TR" smtClean="0"/>
              <a:t>07.11.2013</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B86D9-C551-4E6F-90AE-8B774BD3CE15}" type="slidenum">
              <a:rPr lang="tr-TR" smtClean="0"/>
              <a:t>‹#›</a:t>
            </a:fld>
            <a:endParaRPr lang="tr-TR"/>
          </a:p>
        </p:txBody>
      </p:sp>
    </p:spTree>
    <p:extLst>
      <p:ext uri="{BB962C8B-B14F-4D97-AF65-F5344CB8AC3E}">
        <p14:creationId xmlns:p14="http://schemas.microsoft.com/office/powerpoint/2010/main" val="72796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frotechmods.com/tutorials/2011/11/28/inductance-basic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gif"/></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www.youtube.com/watch?v=Gc1wVdbVI0E" TargetMode="External"/><Relationship Id="rId4" Type="http://schemas.openxmlformats.org/officeDocument/2006/relationships/hyperlink" Target="http://www.youtube.com/watch?v=-PJcj1TCf_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afrotechmods.com/tutorials/2011/11/29/resistor-burning-slowly/"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5qwCmyETAvA" TargetMode="External"/><Relationship Id="rId7" Type="http://schemas.openxmlformats.org/officeDocument/2006/relationships/hyperlink" Target="http://www.youtube.com/watch?v=ZYH9dGl4gU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www.youtube.com/watch?v=spuf53W8ckE" TargetMode="External"/><Relationship Id="rId5" Type="http://schemas.openxmlformats.org/officeDocument/2006/relationships/hyperlink" Target="http://www.capacitorguide.com/" TargetMode="External"/><Relationship Id="rId4" Type="http://schemas.openxmlformats.org/officeDocument/2006/relationships/hyperlink" Target="http://www.youtube.com/watch?v=X5bzjs3ByBU"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8800" y="44624"/>
            <a:ext cx="3435200" cy="23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3"/>
          <p:cNvCxnSpPr/>
          <p:nvPr/>
        </p:nvCxnSpPr>
        <p:spPr>
          <a:xfrm>
            <a:off x="0" y="2362200"/>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2" y="535170"/>
            <a:ext cx="5170960" cy="1769715"/>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Dr. Ahmet KÜÇÜKER</a:t>
            </a:r>
          </a:p>
          <a:p>
            <a:pPr defTabSz="914400" rtl="1">
              <a:buNone/>
            </a:pPr>
            <a:endParaRPr lang="tr-TR" sz="1600" dirty="0" smtClean="0">
              <a:solidFill>
                <a:schemeClr val="bg1">
                  <a:lumMod val="50000"/>
                </a:schemeClr>
              </a:solidFill>
              <a:latin typeface="Segoe UI"/>
              <a:cs typeface="Segoe UI"/>
            </a:endParaRPr>
          </a:p>
          <a:p>
            <a:pPr defTabSz="914400" rtl="1">
              <a:buNone/>
            </a:pPr>
            <a:r>
              <a:rPr lang="tr-TR" sz="1600" b="0" i="0" dirty="0" smtClean="0">
                <a:solidFill>
                  <a:schemeClr val="bg1">
                    <a:lumMod val="50000"/>
                  </a:schemeClr>
                </a:solidFill>
                <a:latin typeface="Segoe UI"/>
                <a:cs typeface="Segoe UI"/>
              </a:rPr>
              <a:t>Sakarya Üniversitesi</a:t>
            </a:r>
          </a:p>
          <a:p>
            <a:pPr defTabSz="914400" rtl="1">
              <a:buNone/>
            </a:pPr>
            <a:r>
              <a:rPr lang="tr-TR" sz="1600" dirty="0" smtClean="0">
                <a:solidFill>
                  <a:schemeClr val="bg1">
                    <a:lumMod val="50000"/>
                  </a:schemeClr>
                </a:solidFill>
                <a:latin typeface="Segoe UI"/>
                <a:cs typeface="Segoe UI"/>
              </a:rPr>
              <a:t>Mühendislik Fakültesi</a:t>
            </a:r>
          </a:p>
          <a:p>
            <a:pPr defTabSz="914400" rtl="1">
              <a:buNone/>
            </a:pPr>
            <a:r>
              <a:rPr lang="tr-TR" sz="1600" b="0" i="0" dirty="0" smtClean="0">
                <a:solidFill>
                  <a:schemeClr val="bg1">
                    <a:lumMod val="50000"/>
                  </a:schemeClr>
                </a:solidFill>
                <a:latin typeface="Segoe UI"/>
                <a:cs typeface="Segoe UI"/>
              </a:rPr>
              <a:t>Elektrik Elektronik Mühendisliği Bölümü </a:t>
            </a:r>
          </a:p>
          <a:p>
            <a:pPr defTabSz="914400" rtl="1">
              <a:buNone/>
            </a:pPr>
            <a:r>
              <a:rPr lang="tr-TR" sz="1600" dirty="0" smtClean="0">
                <a:solidFill>
                  <a:schemeClr val="bg1">
                    <a:lumMod val="50000"/>
                  </a:schemeClr>
                </a:solidFill>
                <a:latin typeface="Segoe UI"/>
                <a:cs typeface="Segoe UI"/>
              </a:rPr>
              <a:t>M6/6318</a:t>
            </a:r>
            <a:endParaRPr lang="tr-TR" b="0" i="0" dirty="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2" name="Dikdörtgen 11"/>
          <p:cNvSpPr/>
          <p:nvPr/>
        </p:nvSpPr>
        <p:spPr>
          <a:xfrm>
            <a:off x="229282" y="2636912"/>
            <a:ext cx="4283181" cy="2062103"/>
          </a:xfrm>
          <a:prstGeom prst="rect">
            <a:avLst/>
          </a:prstGeom>
        </p:spPr>
        <p:txBody>
          <a:bodyPr wrap="square">
            <a:spAutoFit/>
          </a:bodyPr>
          <a:lstStyle/>
          <a:p>
            <a:pPr marL="285750" indent="-285750">
              <a:buFont typeface="Arial" pitchFamily="34" charset="0"/>
              <a:buChar char="•"/>
            </a:pPr>
            <a:r>
              <a:rPr lang="tr-TR" sz="1600" dirty="0" smtClean="0"/>
              <a:t>Bölümün tanıtılması	</a:t>
            </a:r>
          </a:p>
          <a:p>
            <a:pPr marL="285750" indent="-285750">
              <a:buFont typeface="Arial" pitchFamily="34" charset="0"/>
              <a:buChar char="•"/>
            </a:pPr>
            <a:r>
              <a:rPr lang="tr-TR" sz="1600" dirty="0" smtClean="0"/>
              <a:t>Elektrik </a:t>
            </a:r>
            <a:r>
              <a:rPr lang="tr-TR" sz="1600" dirty="0"/>
              <a:t>Elektronik Mühendisliğinin </a:t>
            </a:r>
            <a:r>
              <a:rPr lang="tr-TR" sz="1600" dirty="0" smtClean="0"/>
              <a:t>tanıtılması</a:t>
            </a:r>
            <a:endParaRPr lang="tr-TR" sz="1600" dirty="0"/>
          </a:p>
          <a:p>
            <a:pPr marL="285750" indent="-285750">
              <a:buFont typeface="Arial" pitchFamily="34" charset="0"/>
              <a:buChar char="•"/>
            </a:pPr>
            <a:r>
              <a:rPr lang="tr-TR" sz="1600" dirty="0"/>
              <a:t>Mühendislik Etiği	</a:t>
            </a:r>
          </a:p>
          <a:p>
            <a:pPr marL="285750" indent="-285750">
              <a:buFont typeface="Arial" pitchFamily="34" charset="0"/>
              <a:buChar char="•"/>
            </a:pPr>
            <a:r>
              <a:rPr lang="tr-TR" sz="1600" dirty="0" smtClean="0"/>
              <a:t>Birim </a:t>
            </a:r>
            <a:r>
              <a:rPr lang="tr-TR" sz="1600" dirty="0"/>
              <a:t>Sistemleri	</a:t>
            </a:r>
          </a:p>
          <a:p>
            <a:pPr marL="285750" indent="-285750">
              <a:buFont typeface="Arial" pitchFamily="34" charset="0"/>
              <a:buChar char="•"/>
            </a:pPr>
            <a:r>
              <a:rPr lang="tr-TR" sz="1600" dirty="0"/>
              <a:t>Doğru ve Alternatif Akım	</a:t>
            </a:r>
          </a:p>
          <a:p>
            <a:pPr marL="285750" indent="-285750">
              <a:buFont typeface="Arial" pitchFamily="34" charset="0"/>
              <a:buChar char="•"/>
            </a:pPr>
            <a:r>
              <a:rPr lang="tr-TR" sz="1600" dirty="0"/>
              <a:t>Direnç, Kondansatör, Bobin	</a:t>
            </a:r>
          </a:p>
          <a:p>
            <a:pPr marL="285750" indent="-285750">
              <a:buFont typeface="Arial" pitchFamily="34" charset="0"/>
              <a:buChar char="•"/>
            </a:pPr>
            <a:r>
              <a:rPr lang="tr-TR" sz="1600" dirty="0"/>
              <a:t>Gerilim ve Akım Kaynakları	</a:t>
            </a:r>
          </a:p>
          <a:p>
            <a:pPr marL="285750" indent="-285750">
              <a:buFont typeface="Arial" pitchFamily="34" charset="0"/>
              <a:buChar char="•"/>
            </a:pPr>
            <a:r>
              <a:rPr lang="tr-TR" sz="1600" dirty="0" err="1"/>
              <a:t>Ohm</a:t>
            </a:r>
            <a:r>
              <a:rPr lang="tr-TR" sz="1600" dirty="0"/>
              <a:t> Kanunu, </a:t>
            </a:r>
            <a:r>
              <a:rPr lang="tr-TR" sz="1600" dirty="0" err="1"/>
              <a:t>Kirchoff</a:t>
            </a:r>
            <a:r>
              <a:rPr lang="tr-TR" sz="1600" dirty="0"/>
              <a:t> Yasaları	</a:t>
            </a:r>
          </a:p>
        </p:txBody>
      </p:sp>
      <p:sp>
        <p:nvSpPr>
          <p:cNvPr id="14" name="Dikdörtgen 13"/>
          <p:cNvSpPr/>
          <p:nvPr/>
        </p:nvSpPr>
        <p:spPr>
          <a:xfrm>
            <a:off x="4663817" y="2683024"/>
            <a:ext cx="4283181" cy="1354217"/>
          </a:xfrm>
          <a:prstGeom prst="rect">
            <a:avLst/>
          </a:prstGeom>
        </p:spPr>
        <p:txBody>
          <a:bodyPr wrap="square">
            <a:spAutoFit/>
          </a:bodyPr>
          <a:lstStyle/>
          <a:p>
            <a:pPr marL="285750" indent="-285750">
              <a:buFont typeface="Arial" pitchFamily="34" charset="0"/>
              <a:buChar char="•"/>
            </a:pPr>
            <a:r>
              <a:rPr lang="tr-TR" sz="1600" dirty="0"/>
              <a:t>Devre Kavramı, Seri Devreler, Paralel ve Karmaşık Devreler	</a:t>
            </a:r>
          </a:p>
          <a:p>
            <a:pPr marL="285750" indent="-285750">
              <a:buFont typeface="Arial" pitchFamily="34" charset="0"/>
              <a:buChar char="•"/>
            </a:pPr>
            <a:r>
              <a:rPr lang="tr-TR" sz="1600" dirty="0"/>
              <a:t>Yarıiletken Teknolojisi	</a:t>
            </a:r>
          </a:p>
          <a:p>
            <a:pPr marL="285750" indent="-285750">
              <a:buFont typeface="Arial" pitchFamily="34" charset="0"/>
              <a:buChar char="•"/>
            </a:pPr>
            <a:r>
              <a:rPr lang="tr-TR" sz="1600" dirty="0"/>
              <a:t>Genel İş Sağlığı ve İş Güvenliği	</a:t>
            </a:r>
          </a:p>
          <a:p>
            <a:pPr marL="285750" indent="-285750">
              <a:buFont typeface="Arial" pitchFamily="34" charset="0"/>
              <a:buChar char="•"/>
            </a:pPr>
            <a:r>
              <a:rPr lang="tr-TR" sz="1600" dirty="0"/>
              <a:t>Elektrikli Çalışmalarda İş Sağlığı ve İş Güvenliği</a:t>
            </a:r>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a:t>
            </a:fld>
            <a:endParaRPr lang="tr-TR" dirty="0"/>
          </a:p>
        </p:txBody>
      </p:sp>
    </p:spTree>
    <p:extLst>
      <p:ext uri="{BB962C8B-B14F-4D97-AF65-F5344CB8AC3E}">
        <p14:creationId xmlns:p14="http://schemas.microsoft.com/office/powerpoint/2010/main" val="47577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dirty="0" smtClean="0">
                <a:solidFill>
                  <a:schemeClr val="bg1">
                    <a:lumMod val="50000"/>
                  </a:schemeClr>
                </a:solidFill>
                <a:latin typeface="Segoe UI"/>
                <a:cs typeface="Segoe UI"/>
              </a:rPr>
              <a:t>Bobin</a:t>
            </a: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10</a:t>
            </a:fld>
            <a:endParaRPr lang="tr-TR" dirty="0"/>
          </a:p>
        </p:txBody>
      </p:sp>
      <p:sp>
        <p:nvSpPr>
          <p:cNvPr id="2" name="Rectangle 2"/>
          <p:cNvSpPr>
            <a:spLocks noChangeArrowheads="1"/>
          </p:cNvSpPr>
          <p:nvPr/>
        </p:nvSpPr>
        <p:spPr bwMode="auto">
          <a:xfrm>
            <a:off x="5536202"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3" name="Rectangle 2"/>
          <p:cNvSpPr>
            <a:spLocks noChangeArrowheads="1"/>
          </p:cNvSpPr>
          <p:nvPr/>
        </p:nvSpPr>
        <p:spPr bwMode="auto">
          <a:xfrm>
            <a:off x="3397839" y="2803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14" name="Dikdörtgen 13"/>
          <p:cNvSpPr/>
          <p:nvPr/>
        </p:nvSpPr>
        <p:spPr>
          <a:xfrm>
            <a:off x="85203" y="1321386"/>
            <a:ext cx="8973594" cy="3970318"/>
          </a:xfrm>
          <a:prstGeom prst="rect">
            <a:avLst/>
          </a:prstGeom>
        </p:spPr>
        <p:txBody>
          <a:bodyPr wrap="square">
            <a:spAutoFit/>
          </a:bodyPr>
          <a:lstStyle/>
          <a:p>
            <a:pPr algn="just"/>
            <a:r>
              <a:rPr lang="tr-TR" dirty="0" smtClean="0"/>
              <a:t>Kullanım </a:t>
            </a:r>
            <a:r>
              <a:rPr lang="tr-TR" dirty="0"/>
              <a:t>yerine göre, makara içerisi boş kalırsa havalı bobin, demir bir göbek (nüve) geçirilirse </a:t>
            </a:r>
            <a:r>
              <a:rPr lang="tr-TR" dirty="0" err="1"/>
              <a:t>nüveli</a:t>
            </a:r>
            <a:r>
              <a:rPr lang="tr-TR" dirty="0"/>
              <a:t> bobin </a:t>
            </a:r>
            <a:r>
              <a:rPr lang="tr-TR" dirty="0" smtClean="0"/>
              <a:t>adı </a:t>
            </a:r>
            <a:r>
              <a:rPr lang="tr-TR" dirty="0"/>
              <a:t>verilir. Bobinin her bir sarımına </a:t>
            </a:r>
            <a:r>
              <a:rPr lang="tr-TR" dirty="0" err="1"/>
              <a:t>spir</a:t>
            </a:r>
            <a:r>
              <a:rPr lang="tr-TR" dirty="0"/>
              <a:t> denir</a:t>
            </a:r>
            <a:r>
              <a:rPr lang="tr-TR" dirty="0" smtClean="0"/>
              <a:t>.</a:t>
            </a:r>
          </a:p>
          <a:p>
            <a:pPr algn="just"/>
            <a:endParaRPr lang="tr-TR" dirty="0"/>
          </a:p>
          <a:p>
            <a:pPr algn="just"/>
            <a:r>
              <a:rPr lang="tr-TR" dirty="0"/>
              <a:t>Günümüzde </a:t>
            </a:r>
            <a:r>
              <a:rPr lang="tr-TR" dirty="0" err="1"/>
              <a:t>multimetrelerin</a:t>
            </a:r>
            <a:r>
              <a:rPr lang="tr-TR" dirty="0"/>
              <a:t> çoğunda bobin </a:t>
            </a:r>
            <a:r>
              <a:rPr lang="tr-TR" dirty="0" err="1"/>
              <a:t>endüktansının</a:t>
            </a:r>
            <a:r>
              <a:rPr lang="tr-TR" dirty="0"/>
              <a:t> değerini ölçme kabiliyeti bulunmamaktadır. Bu nedenle burada sadece bobinin kısaca arızalı olup olmadığı kontrol edilebilir. Bunun için </a:t>
            </a:r>
            <a:r>
              <a:rPr lang="tr-TR" dirty="0" err="1"/>
              <a:t>multimetrenin</a:t>
            </a:r>
            <a:r>
              <a:rPr lang="tr-TR" dirty="0"/>
              <a:t> komütatörü </a:t>
            </a:r>
            <a:r>
              <a:rPr lang="tr-TR" dirty="0" err="1"/>
              <a:t>ohmmetre</a:t>
            </a:r>
            <a:r>
              <a:rPr lang="tr-TR" dirty="0"/>
              <a:t> konumuna getirilerek ölçüm yapılır, bobin iletkenlerinin devreyi tamamlayıp tamamlamadığı kontrol edilir. Bobinlerin direnci (bakır telden yapıldıklarından) genellikle 100 </a:t>
            </a:r>
            <a:r>
              <a:rPr lang="tr-TR" dirty="0" err="1"/>
              <a:t>ohm</a:t>
            </a:r>
            <a:r>
              <a:rPr lang="tr-TR" dirty="0"/>
              <a:t> 'dan küçüktür. </a:t>
            </a:r>
            <a:endParaRPr lang="tr-TR" dirty="0" smtClean="0"/>
          </a:p>
          <a:p>
            <a:pPr algn="just"/>
            <a:endParaRPr lang="tr-TR" dirty="0"/>
          </a:p>
          <a:p>
            <a:pPr algn="just"/>
            <a:r>
              <a:rPr lang="tr-TR" dirty="0" smtClean="0"/>
              <a:t>Bobinin </a:t>
            </a:r>
            <a:r>
              <a:rPr lang="tr-TR" dirty="0"/>
              <a:t>uçlarının birbirinden farkı yoktur. </a:t>
            </a:r>
            <a:r>
              <a:rPr lang="tr-TR" dirty="0" err="1"/>
              <a:t>Ohmmetrenin</a:t>
            </a:r>
            <a:r>
              <a:rPr lang="tr-TR" dirty="0"/>
              <a:t> uçları bobine bağlanır ve sonsuzdan farklı bir değer ölçülüyorsa (çoğu kez 100 </a:t>
            </a:r>
            <a:r>
              <a:rPr lang="tr-TR" dirty="0" err="1"/>
              <a:t>ohm</a:t>
            </a:r>
            <a:r>
              <a:rPr lang="tr-TR" dirty="0"/>
              <a:t> 'dan küçük) bobin sağlamdır. </a:t>
            </a:r>
            <a:endParaRPr lang="tr-TR" dirty="0" smtClean="0"/>
          </a:p>
          <a:p>
            <a:pPr algn="just"/>
            <a:endParaRPr lang="tr-TR" dirty="0"/>
          </a:p>
          <a:p>
            <a:pPr algn="just"/>
            <a:r>
              <a:rPr lang="tr-TR" dirty="0" smtClean="0"/>
              <a:t>Sağlamlık </a:t>
            </a:r>
            <a:r>
              <a:rPr lang="tr-TR" dirty="0"/>
              <a:t>konusunda ayrıca gözle de tetkik yapılmalıdır. Örneğin göz ile görülür yanma ibaresi görülürse bobin beklenilen görevi yapamayabilir.</a:t>
            </a:r>
            <a:endParaRPr lang="tr-TR" dirty="0"/>
          </a:p>
        </p:txBody>
      </p:sp>
      <p:sp>
        <p:nvSpPr>
          <p:cNvPr id="6" name="Dikdörtgen 5"/>
          <p:cNvSpPr/>
          <p:nvPr/>
        </p:nvSpPr>
        <p:spPr>
          <a:xfrm>
            <a:off x="1547664" y="5545822"/>
            <a:ext cx="7180693" cy="369332"/>
          </a:xfrm>
          <a:prstGeom prst="rect">
            <a:avLst/>
          </a:prstGeom>
        </p:spPr>
        <p:txBody>
          <a:bodyPr wrap="square">
            <a:spAutoFit/>
          </a:bodyPr>
          <a:lstStyle/>
          <a:p>
            <a:r>
              <a:rPr lang="tr-TR" dirty="0">
                <a:hlinkClick r:id="rId3"/>
              </a:rPr>
              <a:t>http://afrotechmods.com/tutorials/2011/11/28/inductance-basics/</a:t>
            </a:r>
            <a:endParaRPr lang="tr-TR" dirty="0"/>
          </a:p>
        </p:txBody>
      </p:sp>
    </p:spTree>
    <p:extLst>
      <p:ext uri="{BB962C8B-B14F-4D97-AF65-F5344CB8AC3E}">
        <p14:creationId xmlns:p14="http://schemas.microsoft.com/office/powerpoint/2010/main" val="176291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dirty="0" err="1" smtClean="0">
                <a:solidFill>
                  <a:schemeClr val="bg1">
                    <a:lumMod val="50000"/>
                  </a:schemeClr>
                </a:solidFill>
                <a:latin typeface="Segoe UI"/>
                <a:cs typeface="Segoe UI"/>
              </a:rPr>
              <a:t>Ohm</a:t>
            </a:r>
            <a:r>
              <a:rPr lang="tr-TR" sz="1600" dirty="0" smtClean="0">
                <a:solidFill>
                  <a:schemeClr val="bg1">
                    <a:lumMod val="50000"/>
                  </a:schemeClr>
                </a:solidFill>
                <a:latin typeface="Segoe UI"/>
                <a:cs typeface="Segoe UI"/>
              </a:rPr>
              <a:t> Kanunu</a:t>
            </a: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11</a:t>
            </a:fld>
            <a:endParaRPr lang="tr-TR" dirty="0"/>
          </a:p>
        </p:txBody>
      </p:sp>
      <p:sp>
        <p:nvSpPr>
          <p:cNvPr id="2" name="Rectangle 2"/>
          <p:cNvSpPr>
            <a:spLocks noChangeArrowheads="1"/>
          </p:cNvSpPr>
          <p:nvPr/>
        </p:nvSpPr>
        <p:spPr bwMode="auto">
          <a:xfrm>
            <a:off x="5536202"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3" name="Rectangle 2"/>
          <p:cNvSpPr>
            <a:spLocks noChangeArrowheads="1"/>
          </p:cNvSpPr>
          <p:nvPr/>
        </p:nvSpPr>
        <p:spPr bwMode="auto">
          <a:xfrm>
            <a:off x="3397839" y="2803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5122" name="Picture 2" descr="https://ytcphyssci.wikispaces.com/file/view/Ohms_Law_Triangle.gif/239052721/Ohms_Law_Triangl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54809"/>
            <a:ext cx="2514600" cy="22669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omeg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799" y="1244367"/>
            <a:ext cx="2667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500px-OhmsLaw.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2141270"/>
            <a:ext cx="1676400" cy="36004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georgohm.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0676" y="1492629"/>
            <a:ext cx="1838325"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0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dirty="0" err="1" smtClean="0">
                <a:solidFill>
                  <a:schemeClr val="bg1">
                    <a:lumMod val="50000"/>
                  </a:schemeClr>
                </a:solidFill>
                <a:latin typeface="Segoe UI"/>
                <a:cs typeface="Segoe UI"/>
              </a:rPr>
              <a:t>Ohm</a:t>
            </a:r>
            <a:r>
              <a:rPr lang="tr-TR" sz="1600" dirty="0" smtClean="0">
                <a:solidFill>
                  <a:schemeClr val="bg1">
                    <a:lumMod val="50000"/>
                  </a:schemeClr>
                </a:solidFill>
                <a:latin typeface="Segoe UI"/>
                <a:cs typeface="Segoe UI"/>
              </a:rPr>
              <a:t> Kanunu</a:t>
            </a: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12</a:t>
            </a:fld>
            <a:endParaRPr lang="tr-TR" dirty="0"/>
          </a:p>
        </p:txBody>
      </p:sp>
      <p:sp>
        <p:nvSpPr>
          <p:cNvPr id="2" name="Rectangle 2"/>
          <p:cNvSpPr>
            <a:spLocks noChangeArrowheads="1"/>
          </p:cNvSpPr>
          <p:nvPr/>
        </p:nvSpPr>
        <p:spPr bwMode="auto">
          <a:xfrm>
            <a:off x="5536202"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3" name="Rectangle 2"/>
          <p:cNvSpPr>
            <a:spLocks noChangeArrowheads="1"/>
          </p:cNvSpPr>
          <p:nvPr/>
        </p:nvSpPr>
        <p:spPr bwMode="auto">
          <a:xfrm>
            <a:off x="3397839" y="2803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6148" name="Picture 4" descr="http://www.mnbigbirds.com/images/SFM/Jan%2013%20NL/Ohm's%20La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532549"/>
            <a:ext cx="47148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154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chemeClr val="bg1">
                    <a:lumMod val="50000"/>
                  </a:schemeClr>
                </a:solidFill>
                <a:latin typeface="Segoe UI"/>
                <a:cs typeface="Segoe UI"/>
              </a:rPr>
              <a:t>DİRENÇ</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a:t>
            </a:fld>
            <a:endParaRPr lang="tr-TR" dirty="0"/>
          </a:p>
        </p:txBody>
      </p:sp>
      <p:pic>
        <p:nvPicPr>
          <p:cNvPr id="1026" name="Picture 2" descr="a resistor"/>
          <p:cNvPicPr>
            <a:picLocks noChangeAspect="1" noChangeArrowheads="1"/>
          </p:cNvPicPr>
          <p:nvPr/>
        </p:nvPicPr>
        <p:blipFill rotWithShape="1">
          <a:blip r:embed="rId3">
            <a:extLst>
              <a:ext uri="{28A0092B-C50C-407E-A947-70E740481C1C}">
                <a14:useLocalDpi xmlns:a14="http://schemas.microsoft.com/office/drawing/2010/main" val="0"/>
              </a:ext>
            </a:extLst>
          </a:blip>
          <a:srcRect b="25581"/>
          <a:stretch/>
        </p:blipFill>
        <p:spPr bwMode="auto">
          <a:xfrm>
            <a:off x="2627784" y="2946630"/>
            <a:ext cx="3079434" cy="1000001"/>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p:cNvSpPr/>
          <p:nvPr/>
        </p:nvSpPr>
        <p:spPr>
          <a:xfrm>
            <a:off x="182808" y="1466011"/>
            <a:ext cx="8753400" cy="4662815"/>
          </a:xfrm>
          <a:prstGeom prst="rect">
            <a:avLst/>
          </a:prstGeom>
        </p:spPr>
        <p:txBody>
          <a:bodyPr wrap="square">
            <a:spAutoFit/>
          </a:bodyPr>
          <a:lstStyle/>
          <a:p>
            <a:pPr algn="just">
              <a:lnSpc>
                <a:spcPct val="150000"/>
              </a:lnSpc>
              <a:spcAft>
                <a:spcPts val="0"/>
              </a:spcAft>
            </a:pPr>
            <a:r>
              <a:rPr lang="tr-TR" dirty="0">
                <a:latin typeface="Times New Roman" panose="02020603050405020304" pitchFamily="18" charset="0"/>
                <a:ea typeface="Times New Roman" panose="02020603050405020304" pitchFamily="18" charset="0"/>
              </a:rPr>
              <a:t>Elektrik akımına karşı gösterilen zorluğa direnç adı verilir. Endüstride kullanılan çok çeşitli direnç tipleri vardır. Foto direnç, </a:t>
            </a:r>
            <a:r>
              <a:rPr lang="tr-TR" dirty="0" err="1">
                <a:latin typeface="Times New Roman" panose="02020603050405020304" pitchFamily="18" charset="0"/>
                <a:ea typeface="Times New Roman" panose="02020603050405020304" pitchFamily="18" charset="0"/>
              </a:rPr>
              <a:t>termistör</a:t>
            </a:r>
            <a:r>
              <a:rPr lang="tr-TR" dirty="0">
                <a:latin typeface="Times New Roman" panose="02020603050405020304" pitchFamily="18" charset="0"/>
                <a:ea typeface="Times New Roman" panose="02020603050405020304" pitchFamily="18" charset="0"/>
              </a:rPr>
              <a:t>, VDR, ayarlanabilir dirençler bunlardandır. Sabit değerli dirençlerin değerleri genellikle direnç üzerindeki renklerle kodlanarak ifade edilirler</a:t>
            </a:r>
            <a:r>
              <a:rPr lang="tr-TR" dirty="0" smtClean="0">
                <a:latin typeface="Times New Roman" panose="02020603050405020304" pitchFamily="18" charset="0"/>
                <a:ea typeface="Times New Roman" panose="02020603050405020304" pitchFamily="18" charset="0"/>
              </a:rPr>
              <a:t>.</a:t>
            </a:r>
          </a:p>
          <a:p>
            <a:pPr algn="just">
              <a:lnSpc>
                <a:spcPct val="150000"/>
              </a:lnSpc>
              <a:spcAft>
                <a:spcPts val="0"/>
              </a:spcAft>
            </a:pPr>
            <a:endParaRPr lang="tr-TR" dirty="0">
              <a:latin typeface="Times New Roman" panose="02020603050405020304" pitchFamily="18" charset="0"/>
              <a:ea typeface="Times New Roman" panose="02020603050405020304" pitchFamily="18" charset="0"/>
            </a:endParaRPr>
          </a:p>
          <a:p>
            <a:pPr algn="just">
              <a:lnSpc>
                <a:spcPct val="150000"/>
              </a:lnSpc>
              <a:spcAft>
                <a:spcPts val="0"/>
              </a:spcAft>
            </a:pPr>
            <a:endParaRPr lang="tr-TR" dirty="0" smtClean="0">
              <a:latin typeface="Times New Roman" panose="02020603050405020304" pitchFamily="18" charset="0"/>
              <a:ea typeface="Times New Roman" panose="02020603050405020304" pitchFamily="18" charset="0"/>
            </a:endParaRPr>
          </a:p>
          <a:p>
            <a:pPr algn="just">
              <a:lnSpc>
                <a:spcPct val="150000"/>
              </a:lnSpc>
              <a:spcAft>
                <a:spcPts val="0"/>
              </a:spcAft>
            </a:pPr>
            <a:endParaRPr lang="tr-TR" dirty="0">
              <a:latin typeface="Times New Roman" panose="02020603050405020304" pitchFamily="18" charset="0"/>
              <a:ea typeface="Times New Roman" panose="02020603050405020304" pitchFamily="18" charset="0"/>
            </a:endParaRPr>
          </a:p>
          <a:p>
            <a:pPr algn="just">
              <a:lnSpc>
                <a:spcPct val="150000"/>
              </a:lnSpc>
              <a:spcAft>
                <a:spcPts val="0"/>
              </a:spcAft>
            </a:pPr>
            <a:r>
              <a:rPr lang="tr-TR" dirty="0">
                <a:latin typeface="Times New Roman" panose="02020603050405020304" pitchFamily="18" charset="0"/>
                <a:ea typeface="Times New Roman" panose="02020603050405020304" pitchFamily="18" charset="0"/>
              </a:rPr>
              <a:t>Herhangi bir direncin değerini ölçmek için, </a:t>
            </a:r>
            <a:r>
              <a:rPr lang="tr-TR" dirty="0" err="1">
                <a:latin typeface="Times New Roman" panose="02020603050405020304" pitchFamily="18" charset="0"/>
                <a:ea typeface="Times New Roman" panose="02020603050405020304" pitchFamily="18" charset="0"/>
              </a:rPr>
              <a:t>ohmmetrenin</a:t>
            </a:r>
            <a:r>
              <a:rPr lang="tr-TR" dirty="0">
                <a:latin typeface="Times New Roman" panose="02020603050405020304" pitchFamily="18" charset="0"/>
                <a:ea typeface="Times New Roman" panose="02020603050405020304" pitchFamily="18" charset="0"/>
              </a:rPr>
              <a:t> iki ucu direncin iki ucuna bağlanarak sonuç göstergeden okunur. </a:t>
            </a:r>
            <a:r>
              <a:rPr lang="tr-TR" dirty="0" err="1">
                <a:latin typeface="Times New Roman" panose="02020603050405020304" pitchFamily="18" charset="0"/>
                <a:ea typeface="Times New Roman" panose="02020603050405020304" pitchFamily="18" charset="0"/>
              </a:rPr>
              <a:t>Multimetre</a:t>
            </a:r>
            <a:r>
              <a:rPr lang="tr-TR" dirty="0">
                <a:latin typeface="Times New Roman" panose="02020603050405020304" pitchFamily="18" charset="0"/>
                <a:ea typeface="Times New Roman" panose="02020603050405020304" pitchFamily="18" charset="0"/>
              </a:rPr>
              <a:t> veya </a:t>
            </a:r>
            <a:r>
              <a:rPr lang="tr-TR" dirty="0" err="1">
                <a:latin typeface="Times New Roman" panose="02020603050405020304" pitchFamily="18" charset="0"/>
                <a:ea typeface="Times New Roman" panose="02020603050405020304" pitchFamily="18" charset="0"/>
              </a:rPr>
              <a:t>avometre</a:t>
            </a:r>
            <a:r>
              <a:rPr lang="tr-TR" dirty="0">
                <a:latin typeface="Times New Roman" panose="02020603050405020304" pitchFamily="18" charset="0"/>
                <a:ea typeface="Times New Roman" panose="02020603050405020304" pitchFamily="18" charset="0"/>
              </a:rPr>
              <a:t> kullanıldığında, seçme komütatörü ile </a:t>
            </a:r>
            <a:r>
              <a:rPr lang="tr-TR" dirty="0" err="1">
                <a:latin typeface="Times New Roman" panose="02020603050405020304" pitchFamily="18" charset="0"/>
                <a:ea typeface="Times New Roman" panose="02020603050405020304" pitchFamily="18" charset="0"/>
              </a:rPr>
              <a:t>ohmmetre</a:t>
            </a:r>
            <a:r>
              <a:rPr lang="tr-TR" dirty="0">
                <a:latin typeface="Times New Roman" panose="02020603050405020304" pitchFamily="18" charset="0"/>
                <a:ea typeface="Times New Roman" panose="02020603050405020304" pitchFamily="18" charset="0"/>
              </a:rPr>
              <a:t> seçeneği seçilmelidir. Direnci ölçülecek elemanın bir devreye bağlı olmaması ve herhangi bir gerilim altında bulunmaması gerekir. Aksi halde yanıltıcı ölçümler yapılmış olur.</a:t>
            </a:r>
          </a:p>
        </p:txBody>
      </p:sp>
    </p:spTree>
    <p:extLst>
      <p:ext uri="{BB962C8B-B14F-4D97-AF65-F5344CB8AC3E}">
        <p14:creationId xmlns:p14="http://schemas.microsoft.com/office/powerpoint/2010/main" val="355552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chemeClr val="bg1">
                    <a:lumMod val="50000"/>
                  </a:schemeClr>
                </a:solidFill>
                <a:latin typeface="Segoe UI"/>
                <a:cs typeface="Segoe UI"/>
              </a:rPr>
              <a:t>DİRENÇ</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3</a:t>
            </a:fld>
            <a:endParaRPr lang="tr-TR" dirty="0"/>
          </a:p>
        </p:txBody>
      </p:sp>
      <p:pic>
        <p:nvPicPr>
          <p:cNvPr id="2050" name="Picture 2" descr="resistors in serie and parallel"/>
          <p:cNvPicPr>
            <a:picLocks noChangeAspect="1" noChangeArrowheads="1"/>
          </p:cNvPicPr>
          <p:nvPr/>
        </p:nvPicPr>
        <p:blipFill rotWithShape="1">
          <a:blip r:embed="rId3">
            <a:extLst>
              <a:ext uri="{28A0092B-C50C-407E-A947-70E740481C1C}">
                <a14:useLocalDpi xmlns:a14="http://schemas.microsoft.com/office/drawing/2010/main" val="0"/>
              </a:ext>
            </a:extLst>
          </a:blip>
          <a:srcRect t="6883" b="10540"/>
          <a:stretch/>
        </p:blipFill>
        <p:spPr bwMode="auto">
          <a:xfrm>
            <a:off x="1663450" y="1700807"/>
            <a:ext cx="5817099" cy="3744417"/>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1663450" y="5457686"/>
            <a:ext cx="5716862" cy="369332"/>
          </a:xfrm>
          <a:prstGeom prst="rect">
            <a:avLst/>
          </a:prstGeom>
          <a:solidFill>
            <a:srgbClr val="FFFF00"/>
          </a:solidFill>
        </p:spPr>
        <p:txBody>
          <a:bodyPr wrap="square" rtlCol="0">
            <a:spAutoFit/>
          </a:bodyPr>
          <a:lstStyle/>
          <a:p>
            <a:r>
              <a:rPr lang="tr-TR" dirty="0" smtClean="0"/>
              <a:t>Tek Direnç                  Seri Üç Direnç              Paralel Üç Direnç</a:t>
            </a:r>
            <a:endParaRPr lang="tr-TR" dirty="0"/>
          </a:p>
        </p:txBody>
      </p:sp>
      <p:sp>
        <p:nvSpPr>
          <p:cNvPr id="14" name="Dikdörtgen 13"/>
          <p:cNvSpPr/>
          <p:nvPr/>
        </p:nvSpPr>
        <p:spPr>
          <a:xfrm>
            <a:off x="4446240" y="1250845"/>
            <a:ext cx="4572000" cy="369332"/>
          </a:xfrm>
          <a:prstGeom prst="rect">
            <a:avLst/>
          </a:prstGeom>
        </p:spPr>
        <p:txBody>
          <a:bodyPr>
            <a:spAutoFit/>
          </a:bodyPr>
          <a:lstStyle/>
          <a:p>
            <a:r>
              <a:rPr lang="tr-TR" dirty="0">
                <a:hlinkClick r:id="rId4"/>
              </a:rPr>
              <a:t>http://www.youtube.com/watch?v=-</a:t>
            </a:r>
            <a:r>
              <a:rPr lang="tr-TR" dirty="0" smtClean="0">
                <a:hlinkClick r:id="rId4"/>
              </a:rPr>
              <a:t>PJcj1TCf_g</a:t>
            </a:r>
            <a:r>
              <a:rPr lang="tr-TR" dirty="0" smtClean="0"/>
              <a:t> </a:t>
            </a:r>
            <a:endParaRPr lang="tr-TR" dirty="0"/>
          </a:p>
        </p:txBody>
      </p:sp>
      <p:sp>
        <p:nvSpPr>
          <p:cNvPr id="3" name="Dikdörtgen 2"/>
          <p:cNvSpPr/>
          <p:nvPr/>
        </p:nvSpPr>
        <p:spPr>
          <a:xfrm>
            <a:off x="4283968" y="6029912"/>
            <a:ext cx="5374163" cy="369332"/>
          </a:xfrm>
          <a:prstGeom prst="rect">
            <a:avLst/>
          </a:prstGeom>
        </p:spPr>
        <p:txBody>
          <a:bodyPr wrap="square">
            <a:spAutoFit/>
          </a:bodyPr>
          <a:lstStyle/>
          <a:p>
            <a:r>
              <a:rPr lang="tr-TR" dirty="0">
                <a:hlinkClick r:id="rId5"/>
              </a:rPr>
              <a:t>http://www.youtube.com/watch?v=Gc1wVdbVI0E</a:t>
            </a:r>
            <a:endParaRPr lang="tr-TR" dirty="0"/>
          </a:p>
        </p:txBody>
      </p:sp>
    </p:spTree>
    <p:extLst>
      <p:ext uri="{BB962C8B-B14F-4D97-AF65-F5344CB8AC3E}">
        <p14:creationId xmlns:p14="http://schemas.microsoft.com/office/powerpoint/2010/main" val="102276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chemeClr val="bg1">
                    <a:lumMod val="50000"/>
                  </a:schemeClr>
                </a:solidFill>
                <a:latin typeface="Segoe UI"/>
                <a:cs typeface="Segoe UI"/>
              </a:rPr>
              <a:t>DİRENÇ</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4</a:t>
            </a:fld>
            <a:endParaRPr lang="tr-TR" dirty="0"/>
          </a:p>
        </p:txBody>
      </p:sp>
      <p:sp>
        <p:nvSpPr>
          <p:cNvPr id="3" name="Dikdörtgen 2"/>
          <p:cNvSpPr/>
          <p:nvPr/>
        </p:nvSpPr>
        <p:spPr>
          <a:xfrm>
            <a:off x="0" y="1342814"/>
            <a:ext cx="7236296" cy="2862322"/>
          </a:xfrm>
          <a:prstGeom prst="rect">
            <a:avLst/>
          </a:prstGeom>
        </p:spPr>
        <p:txBody>
          <a:bodyPr wrap="square">
            <a:spAutoFit/>
          </a:bodyPr>
          <a:lstStyle/>
          <a:p>
            <a:r>
              <a:rPr lang="tr-TR" dirty="0"/>
              <a:t>DİRENÇ RENK KODLARI</a:t>
            </a:r>
          </a:p>
          <a:p>
            <a:r>
              <a:rPr lang="tr-TR" dirty="0"/>
              <a:t>Direnç değerleri imalatçı firma tarafından iki şekilde belirtilir.</a:t>
            </a:r>
          </a:p>
          <a:p>
            <a:r>
              <a:rPr lang="tr-TR" dirty="0"/>
              <a:t>Direnç değeri direncin üzerine rakamlarla yazılır.</a:t>
            </a:r>
          </a:p>
          <a:p>
            <a:r>
              <a:rPr lang="tr-TR" dirty="0"/>
              <a:t>Direnç değeri direncin üzerine işaretlenen renk kodları ile belirtilir.</a:t>
            </a:r>
          </a:p>
          <a:p>
            <a:r>
              <a:rPr lang="tr-TR" dirty="0"/>
              <a:t> </a:t>
            </a:r>
          </a:p>
          <a:p>
            <a:r>
              <a:rPr lang="tr-TR" dirty="0" smtClean="0"/>
              <a:t>Direnç </a:t>
            </a:r>
            <a:r>
              <a:rPr lang="tr-TR" dirty="0"/>
              <a:t>üzerindeki :</a:t>
            </a:r>
          </a:p>
          <a:p>
            <a:r>
              <a:rPr lang="tr-TR" dirty="0"/>
              <a:t>1.Renk </a:t>
            </a:r>
            <a:r>
              <a:rPr lang="tr-TR" dirty="0" err="1"/>
              <a:t>Bandı:Birinci</a:t>
            </a:r>
            <a:r>
              <a:rPr lang="tr-TR" dirty="0"/>
              <a:t> sayı</a:t>
            </a:r>
          </a:p>
          <a:p>
            <a:r>
              <a:rPr lang="tr-TR" dirty="0"/>
              <a:t>2.Renk </a:t>
            </a:r>
            <a:r>
              <a:rPr lang="tr-TR" dirty="0" err="1"/>
              <a:t>Bandı:İkinci</a:t>
            </a:r>
            <a:r>
              <a:rPr lang="tr-TR" dirty="0"/>
              <a:t> sayı</a:t>
            </a:r>
          </a:p>
          <a:p>
            <a:r>
              <a:rPr lang="tr-TR" dirty="0"/>
              <a:t>3.Renk </a:t>
            </a:r>
            <a:r>
              <a:rPr lang="tr-TR" dirty="0" err="1"/>
              <a:t>Bandı:Çarpan</a:t>
            </a:r>
            <a:endParaRPr lang="tr-TR" dirty="0"/>
          </a:p>
          <a:p>
            <a:r>
              <a:rPr lang="tr-TR" dirty="0"/>
              <a:t>4.Renk </a:t>
            </a:r>
            <a:r>
              <a:rPr lang="tr-TR" dirty="0" err="1"/>
              <a:t>Bandı:Tolerans</a:t>
            </a:r>
            <a:r>
              <a:rPr lang="tr-TR" dirty="0"/>
              <a:t> olarak kullanılmaktadır</a:t>
            </a:r>
          </a:p>
        </p:txBody>
      </p:sp>
      <p:graphicFrame>
        <p:nvGraphicFramePr>
          <p:cNvPr id="6" name="Tablo 5"/>
          <p:cNvGraphicFramePr>
            <a:graphicFrameLocks noGrp="1"/>
          </p:cNvGraphicFramePr>
          <p:nvPr>
            <p:extLst>
              <p:ext uri="{D42A27DB-BD31-4B8C-83A1-F6EECF244321}">
                <p14:modId xmlns:p14="http://schemas.microsoft.com/office/powerpoint/2010/main" val="1517915492"/>
              </p:ext>
            </p:extLst>
          </p:nvPr>
        </p:nvGraphicFramePr>
        <p:xfrm>
          <a:off x="4644360" y="2632936"/>
          <a:ext cx="4175760" cy="3520440"/>
        </p:xfrm>
        <a:graphic>
          <a:graphicData uri="http://schemas.openxmlformats.org/drawingml/2006/table">
            <a:tbl>
              <a:tblPr>
                <a:tableStyleId>{5C22544A-7EE6-4342-B048-85BDC9FD1C3A}</a:tableStyleId>
              </a:tblPr>
              <a:tblGrid>
                <a:gridCol w="1043940"/>
                <a:gridCol w="1043940"/>
                <a:gridCol w="1043940"/>
                <a:gridCol w="1043940"/>
              </a:tblGrid>
              <a:tr h="180340">
                <a:tc>
                  <a:txBody>
                    <a:bodyPr/>
                    <a:lstStyle/>
                    <a:p>
                      <a:pPr algn="just">
                        <a:lnSpc>
                          <a:spcPct val="150000"/>
                        </a:lnSpc>
                        <a:spcAft>
                          <a:spcPts val="0"/>
                        </a:spcAft>
                      </a:pPr>
                      <a:r>
                        <a:rPr lang="en-US" sz="1100">
                          <a:effectLst/>
                        </a:rPr>
                        <a:t>RENKLER</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100">
                          <a:effectLst/>
                        </a:rPr>
                        <a:t>SAYI</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100">
                          <a:effectLst/>
                        </a:rPr>
                        <a:t>ÇARPAN</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100">
                          <a:effectLst/>
                        </a:rPr>
                        <a:t>TOLERANS</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en-US" sz="1100">
                          <a:effectLst/>
                        </a:rPr>
                        <a:t>Renksiz</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±%20</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en-US" sz="1100">
                          <a:effectLst/>
                        </a:rPr>
                        <a:t>Gümüş</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-2</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en-US" sz="1100">
                          <a:effectLst/>
                        </a:rPr>
                        <a:t>Altın</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-1</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dirty="0">
                          <a:effectLst/>
                        </a:rPr>
                        <a:t>Siyah</a:t>
                      </a:r>
                      <a:endParaRPr lang="tr-TR"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0</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0</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Kahverengi</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1</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Kırmızı</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2</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2</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±%2</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dirty="0">
                          <a:effectLst/>
                        </a:rPr>
                        <a:t>Turuncu</a:t>
                      </a:r>
                      <a:endParaRPr lang="tr-TR"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3</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3</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Sarı</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4</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4</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Yeşil</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±%0,5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Mavi</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6</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6</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±%0,25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Mor</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7</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7</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±%0,1</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Gri</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8</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8</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±%0,05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Beyaz</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9</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9</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dirty="0">
                          <a:effectLst/>
                        </a:rPr>
                        <a:t>─</a:t>
                      </a:r>
                      <a:endParaRPr lang="tr-TR"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12" name="Dikdörtgen 11"/>
          <p:cNvSpPr/>
          <p:nvPr/>
        </p:nvSpPr>
        <p:spPr>
          <a:xfrm>
            <a:off x="251520" y="5229200"/>
            <a:ext cx="3911063" cy="646331"/>
          </a:xfrm>
          <a:prstGeom prst="rect">
            <a:avLst/>
          </a:prstGeom>
        </p:spPr>
        <p:txBody>
          <a:bodyPr wrap="square">
            <a:spAutoFit/>
          </a:bodyPr>
          <a:lstStyle/>
          <a:p>
            <a:r>
              <a:rPr lang="tr-TR" dirty="0">
                <a:hlinkClick r:id="rId3"/>
              </a:rPr>
              <a:t>http://afrotechmods.com/tutorials/2011/11/29/resistor-burning-slowly/</a:t>
            </a:r>
            <a:endParaRPr lang="tr-TR" dirty="0"/>
          </a:p>
        </p:txBody>
      </p:sp>
    </p:spTree>
    <p:extLst>
      <p:ext uri="{BB962C8B-B14F-4D97-AF65-F5344CB8AC3E}">
        <p14:creationId xmlns:p14="http://schemas.microsoft.com/office/powerpoint/2010/main" val="408773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chemeClr val="bg1">
                    <a:lumMod val="50000"/>
                  </a:schemeClr>
                </a:solidFill>
                <a:latin typeface="Segoe UI"/>
                <a:cs typeface="Segoe UI"/>
              </a:rPr>
              <a:t>DİRENÇ</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5</a:t>
            </a:fld>
            <a:endParaRPr lang="tr-TR" dirty="0"/>
          </a:p>
        </p:txBody>
      </p:sp>
      <p:sp>
        <p:nvSpPr>
          <p:cNvPr id="14" name="Dikdörtgen 13"/>
          <p:cNvSpPr/>
          <p:nvPr/>
        </p:nvSpPr>
        <p:spPr>
          <a:xfrm>
            <a:off x="171962" y="1363396"/>
            <a:ext cx="8972037" cy="3970318"/>
          </a:xfrm>
          <a:prstGeom prst="rect">
            <a:avLst/>
          </a:prstGeom>
        </p:spPr>
        <p:txBody>
          <a:bodyPr wrap="square">
            <a:spAutoFit/>
          </a:bodyPr>
          <a:lstStyle/>
          <a:p>
            <a:r>
              <a:rPr lang="tr-TR" dirty="0"/>
              <a:t>Renk kodlarını okumaya renklerin en yakın olduğu uç tarafından  başlanır. Birinci </a:t>
            </a:r>
            <a:r>
              <a:rPr lang="tr-TR" dirty="0" err="1"/>
              <a:t>bandda</a:t>
            </a:r>
            <a:r>
              <a:rPr lang="tr-TR" dirty="0"/>
              <a:t> siyah, gümüş, altın rengi ve ikinci </a:t>
            </a:r>
            <a:r>
              <a:rPr lang="tr-TR" dirty="0" err="1"/>
              <a:t>bandda</a:t>
            </a:r>
            <a:r>
              <a:rPr lang="tr-TR" dirty="0"/>
              <a:t> gümüş ve altın rengi kullanılmaz. Direncin yapısının küçük oluşu nedeniyle renkler her iki uca aynı uzaklıkta olabilir. O zaman yukarıda söylenen renklerin sıralanışına dikkat etmek gerekir</a:t>
            </a:r>
            <a:r>
              <a:rPr lang="tr-TR" dirty="0" smtClean="0"/>
              <a:t>.</a:t>
            </a:r>
          </a:p>
          <a:p>
            <a:endParaRPr lang="tr-TR" dirty="0"/>
          </a:p>
          <a:p>
            <a:r>
              <a:rPr lang="tr-TR" dirty="0"/>
              <a:t>Örnek:</a:t>
            </a:r>
          </a:p>
          <a:p>
            <a:r>
              <a:rPr lang="tr-TR" dirty="0"/>
              <a:t>1.Band: Kahverengi	 1		</a:t>
            </a:r>
          </a:p>
          <a:p>
            <a:r>
              <a:rPr lang="tr-TR" dirty="0"/>
              <a:t>2.Band: Siyah	</a:t>
            </a:r>
            <a:r>
              <a:rPr lang="tr-TR" dirty="0" smtClean="0"/>
              <a:t> </a:t>
            </a:r>
            <a:r>
              <a:rPr lang="tr-TR" dirty="0"/>
              <a:t>0</a:t>
            </a:r>
          </a:p>
          <a:p>
            <a:r>
              <a:rPr lang="tr-TR" dirty="0"/>
              <a:t>3.Band: Kırmızı 	</a:t>
            </a:r>
            <a:r>
              <a:rPr lang="tr-TR" dirty="0" smtClean="0"/>
              <a:t>10^2</a:t>
            </a:r>
            <a:r>
              <a:rPr lang="tr-TR" dirty="0"/>
              <a:t>	</a:t>
            </a:r>
          </a:p>
          <a:p>
            <a:r>
              <a:rPr lang="tr-TR" dirty="0"/>
              <a:t>4.Band: Gümüş   	±%10</a:t>
            </a:r>
          </a:p>
          <a:p>
            <a:endParaRPr lang="tr-TR" dirty="0"/>
          </a:p>
          <a:p>
            <a:r>
              <a:rPr lang="tr-TR" dirty="0"/>
              <a:t>Bu direncin değeri 1000   ±%10  yani </a:t>
            </a:r>
            <a:r>
              <a:rPr lang="tr-TR" dirty="0" smtClean="0"/>
              <a:t>1Kiloohm</a:t>
            </a:r>
          </a:p>
          <a:p>
            <a:r>
              <a:rPr lang="tr-TR" dirty="0" smtClean="0"/>
              <a:t>dur</a:t>
            </a:r>
            <a:r>
              <a:rPr lang="tr-TR" dirty="0"/>
              <a:t>.</a:t>
            </a:r>
          </a:p>
          <a:p>
            <a:endParaRPr lang="tr-TR" dirty="0"/>
          </a:p>
        </p:txBody>
      </p:sp>
      <p:graphicFrame>
        <p:nvGraphicFramePr>
          <p:cNvPr id="15" name="Tablo 14"/>
          <p:cNvGraphicFramePr>
            <a:graphicFrameLocks noGrp="1"/>
          </p:cNvGraphicFramePr>
          <p:nvPr>
            <p:extLst>
              <p:ext uri="{D42A27DB-BD31-4B8C-83A1-F6EECF244321}">
                <p14:modId xmlns:p14="http://schemas.microsoft.com/office/powerpoint/2010/main" val="4242471376"/>
              </p:ext>
            </p:extLst>
          </p:nvPr>
        </p:nvGraphicFramePr>
        <p:xfrm>
          <a:off x="4644360" y="2632936"/>
          <a:ext cx="4175760" cy="3520440"/>
        </p:xfrm>
        <a:graphic>
          <a:graphicData uri="http://schemas.openxmlformats.org/drawingml/2006/table">
            <a:tbl>
              <a:tblPr>
                <a:tableStyleId>{5C22544A-7EE6-4342-B048-85BDC9FD1C3A}</a:tableStyleId>
              </a:tblPr>
              <a:tblGrid>
                <a:gridCol w="1043940"/>
                <a:gridCol w="1043940"/>
                <a:gridCol w="1043940"/>
                <a:gridCol w="1043940"/>
              </a:tblGrid>
              <a:tr h="180340">
                <a:tc>
                  <a:txBody>
                    <a:bodyPr/>
                    <a:lstStyle/>
                    <a:p>
                      <a:pPr algn="just">
                        <a:lnSpc>
                          <a:spcPct val="150000"/>
                        </a:lnSpc>
                        <a:spcAft>
                          <a:spcPts val="0"/>
                        </a:spcAft>
                      </a:pPr>
                      <a:r>
                        <a:rPr lang="en-US" sz="1100" dirty="0">
                          <a:effectLst/>
                        </a:rPr>
                        <a:t>RENKLER</a:t>
                      </a:r>
                      <a:endParaRPr lang="tr-TR"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100">
                          <a:effectLst/>
                        </a:rPr>
                        <a:t>SAYI</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100">
                          <a:effectLst/>
                        </a:rPr>
                        <a:t>ÇARPAN</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100">
                          <a:effectLst/>
                        </a:rPr>
                        <a:t>TOLERANS</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en-US" sz="1100">
                          <a:effectLst/>
                        </a:rPr>
                        <a:t>Renksiz</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±%20</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en-US" sz="1100">
                          <a:effectLst/>
                        </a:rPr>
                        <a:t>Gümüş</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-2</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en-US" sz="1100">
                          <a:effectLst/>
                        </a:rPr>
                        <a:t>Altın</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-1</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dirty="0">
                          <a:effectLst/>
                        </a:rPr>
                        <a:t>Siyah</a:t>
                      </a:r>
                      <a:endParaRPr lang="tr-TR"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0</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0</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Kahverengi</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1</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Kırmızı</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2</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2</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±%2</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dirty="0">
                          <a:effectLst/>
                        </a:rPr>
                        <a:t>Turuncu</a:t>
                      </a:r>
                      <a:endParaRPr lang="tr-TR"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3</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3</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dirty="0">
                          <a:effectLst/>
                        </a:rPr>
                        <a:t>─</a:t>
                      </a:r>
                      <a:endParaRPr lang="tr-TR" sz="1200" dirty="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Sarı</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4</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4</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Yeşil</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±%0,5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Mavi</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6</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6</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±%0,25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Mor</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7</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7</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±%0,1</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Gri</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8</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8</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±%0,05</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r>
              <a:tr h="180340">
                <a:tc>
                  <a:txBody>
                    <a:bodyPr/>
                    <a:lstStyle/>
                    <a:p>
                      <a:pPr algn="just">
                        <a:lnSpc>
                          <a:spcPct val="150000"/>
                        </a:lnSpc>
                        <a:spcAft>
                          <a:spcPts val="0"/>
                        </a:spcAft>
                      </a:pPr>
                      <a:r>
                        <a:rPr lang="tr-TR" sz="1100">
                          <a:effectLst/>
                        </a:rPr>
                        <a:t>Beyaz</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9</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a:effectLst/>
                        </a:rPr>
                        <a:t>10</a:t>
                      </a:r>
                      <a:r>
                        <a:rPr lang="tr-TR" sz="1100" baseline="30000">
                          <a:effectLst/>
                        </a:rPr>
                        <a:t>9</a:t>
                      </a:r>
                      <a:endParaRPr lang="tr-TR"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tr-TR" sz="1100" dirty="0">
                          <a:effectLst/>
                        </a:rPr>
                        <a:t>─</a:t>
                      </a:r>
                      <a:endParaRPr lang="tr-TR"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5313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chemeClr val="bg1">
                    <a:lumMod val="50000"/>
                  </a:schemeClr>
                </a:solidFill>
                <a:latin typeface="Segoe UI"/>
                <a:cs typeface="Segoe UI"/>
              </a:rPr>
              <a:t>Kondansatör</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6</a:t>
            </a:fld>
            <a:endParaRPr lang="tr-TR" dirty="0"/>
          </a:p>
        </p:txBody>
      </p:sp>
      <p:sp>
        <p:nvSpPr>
          <p:cNvPr id="2" name="Rectangle 2"/>
          <p:cNvSpPr>
            <a:spLocks noChangeArrowheads="1"/>
          </p:cNvSpPr>
          <p:nvPr/>
        </p:nvSpPr>
        <p:spPr bwMode="auto">
          <a:xfrm>
            <a:off x="5536202"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16" name="Dikdörtgen 15"/>
          <p:cNvSpPr/>
          <p:nvPr/>
        </p:nvSpPr>
        <p:spPr>
          <a:xfrm>
            <a:off x="169746" y="1388709"/>
            <a:ext cx="8777252" cy="1754326"/>
          </a:xfrm>
          <a:prstGeom prst="rect">
            <a:avLst/>
          </a:prstGeom>
        </p:spPr>
        <p:txBody>
          <a:bodyPr wrap="square">
            <a:spAutoFit/>
          </a:bodyPr>
          <a:lstStyle/>
          <a:p>
            <a:pPr algn="just"/>
            <a:r>
              <a:rPr lang="tr-TR" dirty="0"/>
              <a:t>Alternatif akım devrelerinde, elektrik yükü biriktirmek, </a:t>
            </a:r>
            <a:r>
              <a:rPr lang="tr-TR" dirty="0" err="1"/>
              <a:t>kapasitif</a:t>
            </a:r>
            <a:r>
              <a:rPr lang="tr-TR" dirty="0"/>
              <a:t> </a:t>
            </a:r>
            <a:r>
              <a:rPr lang="tr-TR" dirty="0" err="1"/>
              <a:t>reaktans</a:t>
            </a:r>
            <a:r>
              <a:rPr lang="tr-TR" dirty="0"/>
              <a:t> sağlamak amacıyla  kullanılan Temelde bir ince yalıtkan ile birbirinden ayrılmış  iki iletken levhadan oluşan bir devre elemanıdır. Elektrik yükü depolayabilme özelliğine sahiptir. Kondansatörlerde birim olarak kullanılan Farad çok büyük bir değerdir. Pratikte pek kullanılmaz. </a:t>
            </a:r>
            <a:r>
              <a:rPr lang="tr-TR" dirty="0" err="1"/>
              <a:t>Farad'ın</a:t>
            </a:r>
            <a:r>
              <a:rPr lang="tr-TR" dirty="0"/>
              <a:t> milyonda biri olan </a:t>
            </a:r>
            <a:r>
              <a:rPr lang="tr-TR" dirty="0" err="1"/>
              <a:t>mikrofarad</a:t>
            </a:r>
            <a:r>
              <a:rPr lang="tr-TR" dirty="0"/>
              <a:t> ve </a:t>
            </a:r>
            <a:r>
              <a:rPr lang="tr-TR" dirty="0" err="1"/>
              <a:t>mikrofaradın</a:t>
            </a:r>
            <a:r>
              <a:rPr lang="tr-TR" dirty="0"/>
              <a:t> milyonda biri olan </a:t>
            </a:r>
            <a:r>
              <a:rPr lang="tr-TR" dirty="0" err="1"/>
              <a:t>pikofarad</a:t>
            </a:r>
            <a:r>
              <a:rPr lang="tr-TR" dirty="0"/>
              <a:t> en çok kullanılan birimlerdir. Arada </a:t>
            </a:r>
            <a:r>
              <a:rPr lang="tr-TR" dirty="0" err="1"/>
              <a:t>nano</a:t>
            </a:r>
            <a:r>
              <a:rPr lang="tr-TR" dirty="0"/>
              <a:t> farad vardır. Bir </a:t>
            </a:r>
            <a:r>
              <a:rPr lang="tr-TR" dirty="0" err="1"/>
              <a:t>nano</a:t>
            </a:r>
            <a:r>
              <a:rPr lang="tr-TR" dirty="0"/>
              <a:t> farad </a:t>
            </a:r>
            <a:r>
              <a:rPr lang="tr-TR" dirty="0" err="1"/>
              <a:t>mikrofaradın</a:t>
            </a:r>
            <a:r>
              <a:rPr lang="tr-TR" dirty="0"/>
              <a:t> 1000 katıdır.</a:t>
            </a:r>
          </a:p>
        </p:txBody>
      </p:sp>
      <p:sp>
        <p:nvSpPr>
          <p:cNvPr id="3" name="Rectangle 2"/>
          <p:cNvSpPr>
            <a:spLocks noChangeArrowheads="1"/>
          </p:cNvSpPr>
          <p:nvPr/>
        </p:nvSpPr>
        <p:spPr bwMode="auto">
          <a:xfrm>
            <a:off x="467544" y="33349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 name="Nesne 5"/>
          <p:cNvGraphicFramePr>
            <a:graphicFrameLocks noChangeAspect="1"/>
          </p:cNvGraphicFramePr>
          <p:nvPr>
            <p:extLst>
              <p:ext uri="{D42A27DB-BD31-4B8C-83A1-F6EECF244321}">
                <p14:modId xmlns:p14="http://schemas.microsoft.com/office/powerpoint/2010/main" val="867664200"/>
              </p:ext>
            </p:extLst>
          </p:nvPr>
        </p:nvGraphicFramePr>
        <p:xfrm>
          <a:off x="467544" y="3334991"/>
          <a:ext cx="4807018" cy="2470273"/>
        </p:xfrm>
        <a:graphic>
          <a:graphicData uri="http://schemas.openxmlformats.org/presentationml/2006/ole">
            <mc:AlternateContent xmlns:mc="http://schemas.openxmlformats.org/markup-compatibility/2006">
              <mc:Choice xmlns:v="urn:schemas-microsoft-com:vml" Requires="v">
                <p:oleObj spid="_x0000_s1046" name="Bit Eşlem Resmi" r:id="rId4" imgW="4296375" imgH="2200582" progId="Paint.Picture">
                  <p:embed/>
                </p:oleObj>
              </mc:Choice>
              <mc:Fallback>
                <p:oleObj name="Bit Eşlem Resmi" r:id="rId4" imgW="4296375" imgH="2200582"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3334991"/>
                        <a:ext cx="4807018" cy="2470273"/>
                      </a:xfrm>
                      <a:prstGeom prst="rect">
                        <a:avLst/>
                      </a:prstGeom>
                      <a:noFill/>
                    </p:spPr>
                  </p:pic>
                </p:oleObj>
              </mc:Fallback>
            </mc:AlternateContent>
          </a:graphicData>
        </a:graphic>
      </p:graphicFrame>
      <p:pic>
        <p:nvPicPr>
          <p:cNvPr id="1027" name="Picture 3" descr="capacitor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5631693" y="3908996"/>
            <a:ext cx="2201094" cy="100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08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chemeClr val="bg1">
                    <a:lumMod val="50000"/>
                  </a:schemeClr>
                </a:solidFill>
                <a:latin typeface="Segoe UI"/>
                <a:cs typeface="Segoe UI"/>
              </a:rPr>
              <a:t>Kondansatör</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7</a:t>
            </a:fld>
            <a:endParaRPr lang="tr-TR" dirty="0"/>
          </a:p>
        </p:txBody>
      </p:sp>
      <p:sp>
        <p:nvSpPr>
          <p:cNvPr id="2" name="Rectangle 2"/>
          <p:cNvSpPr>
            <a:spLocks noChangeArrowheads="1"/>
          </p:cNvSpPr>
          <p:nvPr/>
        </p:nvSpPr>
        <p:spPr bwMode="auto">
          <a:xfrm>
            <a:off x="5536202"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16" name="Dikdörtgen 15"/>
          <p:cNvSpPr/>
          <p:nvPr/>
        </p:nvSpPr>
        <p:spPr>
          <a:xfrm>
            <a:off x="169746" y="1388709"/>
            <a:ext cx="8777252" cy="2031325"/>
          </a:xfrm>
          <a:prstGeom prst="rect">
            <a:avLst/>
          </a:prstGeom>
        </p:spPr>
        <p:txBody>
          <a:bodyPr wrap="square">
            <a:spAutoFit/>
          </a:bodyPr>
          <a:lstStyle/>
          <a:p>
            <a:pPr algn="just"/>
            <a:r>
              <a:rPr lang="tr-TR" dirty="0"/>
              <a:t>Kondansatörlerin sağlamlık kontrolü </a:t>
            </a:r>
            <a:r>
              <a:rPr lang="tr-TR" dirty="0" err="1"/>
              <a:t>ohmmetre</a:t>
            </a:r>
            <a:r>
              <a:rPr lang="tr-TR" dirty="0"/>
              <a:t> ile yapılabilir. Kondansatör kısa devre ise </a:t>
            </a:r>
            <a:r>
              <a:rPr lang="tr-TR" dirty="0" err="1"/>
              <a:t>ohmmetre</a:t>
            </a:r>
            <a:r>
              <a:rPr lang="tr-TR" dirty="0"/>
              <a:t> sona kadar saparak sıfır </a:t>
            </a:r>
            <a:r>
              <a:rPr lang="tr-TR" dirty="0" err="1"/>
              <a:t>ohm</a:t>
            </a:r>
            <a:r>
              <a:rPr lang="tr-TR" dirty="0"/>
              <a:t> değeri gösterir. Kondansatör sağlam ise, </a:t>
            </a:r>
            <a:r>
              <a:rPr lang="tr-TR" dirty="0" err="1"/>
              <a:t>ohmmetre</a:t>
            </a:r>
            <a:r>
              <a:rPr lang="tr-TR" dirty="0"/>
              <a:t> devresindeki pil ile kondansatörün ilk şarj akımı izlenebilir. Alet ilk anda şarj akımı ile küçük bir sapma yapar ve kondansatörün dolması ile aletin ibresi geriye düşer. Kondansatör bu sırada şarjlı olduğundan alet uçları ters düz edilirse kondansatör önce boşalıp sonra ters yönde dolacağından şarj akımı daha uzun sürer. Kondansatör ölçen bir aletle yapılırsa daha sıhhatli olur.</a:t>
            </a:r>
          </a:p>
        </p:txBody>
      </p:sp>
      <p:pic>
        <p:nvPicPr>
          <p:cNvPr id="2050" name="Picture 2" descr="capacito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891917"/>
            <a:ext cx="1485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Resim 2"/>
          <p:cNvPicPr>
            <a:picLocks noChangeAspect="1"/>
          </p:cNvPicPr>
          <p:nvPr/>
        </p:nvPicPr>
        <p:blipFill>
          <a:blip r:embed="rId4"/>
          <a:stretch>
            <a:fillRect/>
          </a:stretch>
        </p:blipFill>
        <p:spPr>
          <a:xfrm>
            <a:off x="4052873" y="3476690"/>
            <a:ext cx="4182059" cy="2772162"/>
          </a:xfrm>
          <a:prstGeom prst="rect">
            <a:avLst/>
          </a:prstGeom>
        </p:spPr>
      </p:pic>
    </p:spTree>
    <p:extLst>
      <p:ext uri="{BB962C8B-B14F-4D97-AF65-F5344CB8AC3E}">
        <p14:creationId xmlns:p14="http://schemas.microsoft.com/office/powerpoint/2010/main" val="401653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chemeClr val="bg1">
                    <a:lumMod val="50000"/>
                  </a:schemeClr>
                </a:solidFill>
                <a:latin typeface="Segoe UI"/>
                <a:cs typeface="Segoe UI"/>
              </a:rPr>
              <a:t>Kondansatör</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8</a:t>
            </a:fld>
            <a:endParaRPr lang="tr-TR" dirty="0"/>
          </a:p>
        </p:txBody>
      </p:sp>
      <p:sp>
        <p:nvSpPr>
          <p:cNvPr id="2" name="Rectangle 2"/>
          <p:cNvSpPr>
            <a:spLocks noChangeArrowheads="1"/>
          </p:cNvSpPr>
          <p:nvPr/>
        </p:nvSpPr>
        <p:spPr bwMode="auto">
          <a:xfrm>
            <a:off x="5536202"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9" name="Dikdörtgen 8"/>
          <p:cNvSpPr/>
          <p:nvPr/>
        </p:nvSpPr>
        <p:spPr>
          <a:xfrm>
            <a:off x="4014214" y="2106396"/>
            <a:ext cx="5598368" cy="369332"/>
          </a:xfrm>
          <a:prstGeom prst="rect">
            <a:avLst/>
          </a:prstGeom>
        </p:spPr>
        <p:txBody>
          <a:bodyPr wrap="square">
            <a:spAutoFit/>
          </a:bodyPr>
          <a:lstStyle/>
          <a:p>
            <a:r>
              <a:rPr lang="tr-TR" dirty="0">
                <a:hlinkClick r:id="rId3"/>
              </a:rPr>
              <a:t>http://www.youtube.com/watch?v=5qwCmyETAvA</a:t>
            </a:r>
            <a:endParaRPr lang="tr-TR" dirty="0"/>
          </a:p>
        </p:txBody>
      </p:sp>
      <p:sp>
        <p:nvSpPr>
          <p:cNvPr id="12" name="Dikdörtgen 11"/>
          <p:cNvSpPr/>
          <p:nvPr/>
        </p:nvSpPr>
        <p:spPr>
          <a:xfrm>
            <a:off x="183374" y="1388709"/>
            <a:ext cx="8777251" cy="3970318"/>
          </a:xfrm>
          <a:prstGeom prst="rect">
            <a:avLst/>
          </a:prstGeom>
        </p:spPr>
        <p:txBody>
          <a:bodyPr wrap="square">
            <a:spAutoFit/>
          </a:bodyPr>
          <a:lstStyle/>
          <a:p>
            <a:r>
              <a:rPr lang="tr-TR" dirty="0"/>
              <a:t>Kondansatörler yapılarındaki </a:t>
            </a:r>
            <a:r>
              <a:rPr lang="tr-TR" dirty="0" err="1"/>
              <a:t>dielektrik</a:t>
            </a:r>
            <a:r>
              <a:rPr lang="tr-TR" dirty="0"/>
              <a:t> malzemeye göre sınıflandırılırlar. Belli başlı kondansatörler şunlardır:  </a:t>
            </a:r>
            <a:endParaRPr lang="tr-TR" dirty="0" smtClean="0"/>
          </a:p>
          <a:p>
            <a:r>
              <a:rPr lang="tr-TR" dirty="0" smtClean="0"/>
              <a:t>1. Havalı </a:t>
            </a:r>
          </a:p>
          <a:p>
            <a:r>
              <a:rPr lang="tr-TR" dirty="0" smtClean="0"/>
              <a:t>2</a:t>
            </a:r>
            <a:r>
              <a:rPr lang="tr-TR" dirty="0"/>
              <a:t>. Kağıt </a:t>
            </a:r>
            <a:endParaRPr lang="tr-TR" dirty="0" smtClean="0"/>
          </a:p>
          <a:p>
            <a:r>
              <a:rPr lang="tr-TR" dirty="0" smtClean="0"/>
              <a:t>3</a:t>
            </a:r>
            <a:r>
              <a:rPr lang="tr-TR" dirty="0"/>
              <a:t>. Mika </a:t>
            </a:r>
            <a:endParaRPr lang="tr-TR" dirty="0" smtClean="0"/>
          </a:p>
          <a:p>
            <a:r>
              <a:rPr lang="tr-TR" dirty="0" smtClean="0"/>
              <a:t>4</a:t>
            </a:r>
            <a:r>
              <a:rPr lang="tr-TR" dirty="0"/>
              <a:t>. </a:t>
            </a:r>
            <a:r>
              <a:rPr lang="tr-TR" dirty="0" err="1"/>
              <a:t>Polistren</a:t>
            </a:r>
            <a:r>
              <a:rPr lang="tr-TR" dirty="0"/>
              <a:t> </a:t>
            </a:r>
            <a:endParaRPr lang="tr-TR" dirty="0" smtClean="0"/>
          </a:p>
          <a:p>
            <a:r>
              <a:rPr lang="tr-TR" dirty="0" smtClean="0"/>
              <a:t>5</a:t>
            </a:r>
            <a:r>
              <a:rPr lang="tr-TR" dirty="0"/>
              <a:t>. Tantal </a:t>
            </a:r>
            <a:endParaRPr lang="tr-TR" dirty="0" smtClean="0"/>
          </a:p>
          <a:p>
            <a:r>
              <a:rPr lang="tr-TR" dirty="0" smtClean="0"/>
              <a:t>6</a:t>
            </a:r>
            <a:r>
              <a:rPr lang="tr-TR" dirty="0"/>
              <a:t>. Yağlı </a:t>
            </a:r>
            <a:endParaRPr lang="tr-TR" dirty="0" smtClean="0"/>
          </a:p>
          <a:p>
            <a:r>
              <a:rPr lang="tr-TR" dirty="0" smtClean="0"/>
              <a:t>7</a:t>
            </a:r>
            <a:r>
              <a:rPr lang="tr-TR" dirty="0"/>
              <a:t>. Elektrolitik </a:t>
            </a:r>
            <a:endParaRPr lang="tr-TR" dirty="0" smtClean="0"/>
          </a:p>
          <a:p>
            <a:r>
              <a:rPr lang="tr-TR" dirty="0" smtClean="0"/>
              <a:t>8</a:t>
            </a:r>
            <a:r>
              <a:rPr lang="tr-TR" dirty="0"/>
              <a:t>. Polyester </a:t>
            </a:r>
            <a:endParaRPr lang="tr-TR" dirty="0" smtClean="0"/>
          </a:p>
          <a:p>
            <a:r>
              <a:rPr lang="tr-TR" dirty="0" smtClean="0"/>
              <a:t>9</a:t>
            </a:r>
            <a:r>
              <a:rPr lang="tr-TR" dirty="0"/>
              <a:t>. Seramik </a:t>
            </a:r>
            <a:endParaRPr lang="tr-TR" dirty="0" smtClean="0"/>
          </a:p>
          <a:p>
            <a:r>
              <a:rPr lang="tr-TR" dirty="0" smtClean="0"/>
              <a:t>10</a:t>
            </a:r>
            <a:r>
              <a:rPr lang="tr-TR" dirty="0"/>
              <a:t>. </a:t>
            </a:r>
            <a:r>
              <a:rPr lang="tr-TR" dirty="0" err="1"/>
              <a:t>Mylar</a:t>
            </a:r>
            <a:r>
              <a:rPr lang="tr-TR" dirty="0"/>
              <a:t>  </a:t>
            </a:r>
            <a:endParaRPr lang="tr-TR" dirty="0" smtClean="0"/>
          </a:p>
          <a:p>
            <a:endParaRPr lang="tr-TR" dirty="0"/>
          </a:p>
          <a:p>
            <a:r>
              <a:rPr lang="tr-TR" dirty="0" smtClean="0"/>
              <a:t>gibi </a:t>
            </a:r>
            <a:r>
              <a:rPr lang="tr-TR" dirty="0"/>
              <a:t>kondansatör çeşitleri mevcuttur.</a:t>
            </a:r>
          </a:p>
        </p:txBody>
      </p:sp>
      <p:sp>
        <p:nvSpPr>
          <p:cNvPr id="3" name="Dikdörtgen 2"/>
          <p:cNvSpPr/>
          <p:nvPr/>
        </p:nvSpPr>
        <p:spPr>
          <a:xfrm>
            <a:off x="4027344" y="2629110"/>
            <a:ext cx="5113299" cy="369332"/>
          </a:xfrm>
          <a:prstGeom prst="rect">
            <a:avLst/>
          </a:prstGeom>
        </p:spPr>
        <p:txBody>
          <a:bodyPr wrap="square">
            <a:spAutoFit/>
          </a:bodyPr>
          <a:lstStyle/>
          <a:p>
            <a:r>
              <a:rPr lang="tr-TR" dirty="0">
                <a:hlinkClick r:id="rId4"/>
              </a:rPr>
              <a:t>http://</a:t>
            </a:r>
            <a:r>
              <a:rPr lang="tr-TR" dirty="0" smtClean="0">
                <a:hlinkClick r:id="rId4"/>
              </a:rPr>
              <a:t>www.youtube.com/watch?v=X5bzjs3ByBU</a:t>
            </a:r>
            <a:r>
              <a:rPr lang="tr-TR" dirty="0" smtClean="0"/>
              <a:t> </a:t>
            </a:r>
            <a:endParaRPr lang="tr-TR" dirty="0"/>
          </a:p>
        </p:txBody>
      </p:sp>
      <p:sp>
        <p:nvSpPr>
          <p:cNvPr id="6" name="Dikdörtgen 5"/>
          <p:cNvSpPr/>
          <p:nvPr/>
        </p:nvSpPr>
        <p:spPr>
          <a:xfrm>
            <a:off x="5503708" y="3189202"/>
            <a:ext cx="3292568" cy="369332"/>
          </a:xfrm>
          <a:prstGeom prst="rect">
            <a:avLst/>
          </a:prstGeom>
        </p:spPr>
        <p:txBody>
          <a:bodyPr wrap="none">
            <a:spAutoFit/>
          </a:bodyPr>
          <a:lstStyle/>
          <a:p>
            <a:r>
              <a:rPr lang="tr-TR" dirty="0">
                <a:hlinkClick r:id="rId5"/>
              </a:rPr>
              <a:t>http://www.capacitorguide.com/</a:t>
            </a:r>
            <a:endParaRPr lang="tr-TR" dirty="0"/>
          </a:p>
        </p:txBody>
      </p:sp>
      <p:sp>
        <p:nvSpPr>
          <p:cNvPr id="14" name="Dikdörtgen 13"/>
          <p:cNvSpPr/>
          <p:nvPr/>
        </p:nvSpPr>
        <p:spPr>
          <a:xfrm>
            <a:off x="4052305" y="3720063"/>
            <a:ext cx="5166320" cy="369332"/>
          </a:xfrm>
          <a:prstGeom prst="rect">
            <a:avLst/>
          </a:prstGeom>
        </p:spPr>
        <p:txBody>
          <a:bodyPr wrap="square">
            <a:spAutoFit/>
          </a:bodyPr>
          <a:lstStyle/>
          <a:p>
            <a:r>
              <a:rPr lang="tr-TR" dirty="0">
                <a:hlinkClick r:id="rId6"/>
              </a:rPr>
              <a:t>http://www.youtube.com/watch?v=spuf53W8ckE</a:t>
            </a:r>
            <a:endParaRPr lang="tr-TR" dirty="0"/>
          </a:p>
        </p:txBody>
      </p:sp>
      <p:sp>
        <p:nvSpPr>
          <p:cNvPr id="15" name="Dikdörtgen 14"/>
          <p:cNvSpPr/>
          <p:nvPr/>
        </p:nvSpPr>
        <p:spPr>
          <a:xfrm>
            <a:off x="4079181" y="4283511"/>
            <a:ext cx="5112568" cy="369332"/>
          </a:xfrm>
          <a:prstGeom prst="rect">
            <a:avLst/>
          </a:prstGeom>
        </p:spPr>
        <p:txBody>
          <a:bodyPr wrap="square">
            <a:spAutoFit/>
          </a:bodyPr>
          <a:lstStyle/>
          <a:p>
            <a:r>
              <a:rPr lang="tr-TR" dirty="0">
                <a:hlinkClick r:id="rId7"/>
              </a:rPr>
              <a:t>http://www.youtube.com/watch?v=ZYH9dGl4gUE</a:t>
            </a:r>
            <a:endParaRPr lang="tr-TR" dirty="0"/>
          </a:p>
        </p:txBody>
      </p:sp>
    </p:spTree>
    <p:extLst>
      <p:ext uri="{BB962C8B-B14F-4D97-AF65-F5344CB8AC3E}">
        <p14:creationId xmlns:p14="http://schemas.microsoft.com/office/powerpoint/2010/main" val="111513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dirty="0" smtClean="0">
                <a:solidFill>
                  <a:schemeClr val="bg1">
                    <a:lumMod val="50000"/>
                  </a:schemeClr>
                </a:solidFill>
                <a:latin typeface="Segoe UI"/>
                <a:cs typeface="Segoe UI"/>
              </a:rPr>
              <a:t>Bobin</a:t>
            </a: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9</a:t>
            </a:fld>
            <a:endParaRPr lang="tr-TR" dirty="0"/>
          </a:p>
        </p:txBody>
      </p:sp>
      <p:sp>
        <p:nvSpPr>
          <p:cNvPr id="2" name="Rectangle 2"/>
          <p:cNvSpPr>
            <a:spLocks noChangeArrowheads="1"/>
          </p:cNvSpPr>
          <p:nvPr/>
        </p:nvSpPr>
        <p:spPr bwMode="auto">
          <a:xfrm>
            <a:off x="5536202"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3" name="Rectangle 2"/>
          <p:cNvSpPr>
            <a:spLocks noChangeArrowheads="1"/>
          </p:cNvSpPr>
          <p:nvPr/>
        </p:nvSpPr>
        <p:spPr bwMode="auto">
          <a:xfrm>
            <a:off x="3397839" y="2803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 name="Nesne 8"/>
          <p:cNvGraphicFramePr>
            <a:graphicFrameLocks noChangeAspect="1"/>
          </p:cNvGraphicFramePr>
          <p:nvPr>
            <p:extLst>
              <p:ext uri="{D42A27DB-BD31-4B8C-83A1-F6EECF244321}">
                <p14:modId xmlns:p14="http://schemas.microsoft.com/office/powerpoint/2010/main" val="4188518314"/>
              </p:ext>
            </p:extLst>
          </p:nvPr>
        </p:nvGraphicFramePr>
        <p:xfrm>
          <a:off x="2123728" y="2752074"/>
          <a:ext cx="4276725" cy="990600"/>
        </p:xfrm>
        <a:graphic>
          <a:graphicData uri="http://schemas.openxmlformats.org/presentationml/2006/ole">
            <mc:AlternateContent xmlns:mc="http://schemas.openxmlformats.org/markup-compatibility/2006">
              <mc:Choice xmlns:v="urn:schemas-microsoft-com:vml" Requires="v">
                <p:oleObj spid="_x0000_s3092" name="Bit Eşlem Resmi" r:id="rId4" imgW="4277322" imgH="990738" progId="Paint.Picture">
                  <p:embed/>
                </p:oleObj>
              </mc:Choice>
              <mc:Fallback>
                <p:oleObj name="Bit Eşlem Resmi" r:id="rId4" imgW="4277322" imgH="990738"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2752074"/>
                        <a:ext cx="42767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Dikdörtgen 13"/>
          <p:cNvSpPr/>
          <p:nvPr/>
        </p:nvSpPr>
        <p:spPr>
          <a:xfrm>
            <a:off x="62902" y="1305114"/>
            <a:ext cx="8973594" cy="4247317"/>
          </a:xfrm>
          <a:prstGeom prst="rect">
            <a:avLst/>
          </a:prstGeom>
        </p:spPr>
        <p:txBody>
          <a:bodyPr wrap="square">
            <a:spAutoFit/>
          </a:bodyPr>
          <a:lstStyle/>
          <a:p>
            <a:pPr algn="just"/>
            <a:r>
              <a:rPr lang="tr-TR" dirty="0"/>
              <a:t>Elektronik devrelerde çok kullanılan  elemanlardan biri de bobinlerdir. Bobinler alternatif akımın bulunduğu yerlerde kullanılırlar çünkü; alternatif akımla bobinler arasında özel bir durum mevcuttur.  Bobin bir iletkenin üzerinden geçen akımı </a:t>
            </a:r>
            <a:r>
              <a:rPr lang="tr-TR" dirty="0" err="1"/>
              <a:t>mağnetik</a:t>
            </a:r>
            <a:r>
              <a:rPr lang="tr-TR" dirty="0"/>
              <a:t> alan çizgilerine çevirerek yapısal olarak enerji dönüşümünü gerçekleştirmektedir. Bu bobine akım  depolama özelliği kazandırır</a:t>
            </a:r>
            <a:r>
              <a:rPr lang="tr-TR" dirty="0" smtClean="0"/>
              <a:t>.</a:t>
            </a:r>
          </a:p>
          <a:p>
            <a:pPr algn="just"/>
            <a:endParaRPr lang="tr-TR" dirty="0"/>
          </a:p>
          <a:p>
            <a:pPr algn="just"/>
            <a:endParaRPr lang="tr-TR" dirty="0" smtClean="0"/>
          </a:p>
          <a:p>
            <a:pPr algn="just"/>
            <a:endParaRPr lang="tr-TR" dirty="0"/>
          </a:p>
          <a:p>
            <a:pPr algn="just"/>
            <a:endParaRPr lang="tr-TR" dirty="0" smtClean="0"/>
          </a:p>
          <a:p>
            <a:pPr algn="just"/>
            <a:endParaRPr lang="tr-TR" dirty="0"/>
          </a:p>
          <a:p>
            <a:pPr algn="just"/>
            <a:r>
              <a:rPr lang="tr-TR" dirty="0"/>
              <a:t>Bobinler 'Makara',  'Karkas' denilen  bobinin üzerine sarıldığı; plastik, seramik, sert kağıt gibi maddelerden yapılmış bobine destek olan yalıtkan malzemeye verilen isimdir. Tellerin hiç hareket etmemesi istenen yüksek frekanslarda bobin makaralarında çentikler mevcuttur. Kimi bobinlerin içinde bir çekirdek vardır, çekirdek çeşitli maddelerden yapılabilir, demir veya demir tozu olan </a:t>
            </a:r>
            <a:r>
              <a:rPr lang="tr-TR" dirty="0" err="1"/>
              <a:t>ferit</a:t>
            </a:r>
            <a:r>
              <a:rPr lang="tr-TR" dirty="0"/>
              <a:t> çekirdek  olarak kullanılabilir. </a:t>
            </a:r>
          </a:p>
        </p:txBody>
      </p:sp>
    </p:spTree>
    <p:extLst>
      <p:ext uri="{BB962C8B-B14F-4D97-AF65-F5344CB8AC3E}">
        <p14:creationId xmlns:p14="http://schemas.microsoft.com/office/powerpoint/2010/main" val="82030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4329</TotalTime>
  <Words>1041</Words>
  <Application>Microsoft Office PowerPoint</Application>
  <PresentationFormat>Ekran Gösterisi (4:3)</PresentationFormat>
  <Paragraphs>277</Paragraphs>
  <Slides>12</Slides>
  <Notes>12</Notes>
  <HiddenSlides>0</HiddenSlides>
  <MMClips>0</MMClips>
  <ScaleCrop>false</ScaleCrop>
  <HeadingPairs>
    <vt:vector size="8" baseType="variant">
      <vt:variant>
        <vt:lpstr>Kullanılan Yazı Tipleri</vt:lpstr>
      </vt:variant>
      <vt:variant>
        <vt:i4>4</vt:i4>
      </vt:variant>
      <vt:variant>
        <vt:lpstr>Tema</vt:lpstr>
      </vt:variant>
      <vt:variant>
        <vt:i4>1</vt:i4>
      </vt:variant>
      <vt:variant>
        <vt:lpstr>Eklenmiş OLE Hizmet Programları</vt:lpstr>
      </vt:variant>
      <vt:variant>
        <vt:i4>1</vt:i4>
      </vt:variant>
      <vt:variant>
        <vt:lpstr>Slayt Başlıkları</vt:lpstr>
      </vt:variant>
      <vt:variant>
        <vt:i4>12</vt:i4>
      </vt:variant>
    </vt:vector>
  </HeadingPairs>
  <TitlesOfParts>
    <vt:vector size="18" baseType="lpstr">
      <vt:lpstr>Arial</vt:lpstr>
      <vt:lpstr>Calibri</vt:lpstr>
      <vt:lpstr>Segoe UI</vt:lpstr>
      <vt:lpstr>Times New Roman</vt:lpstr>
      <vt:lpstr>Ofis Teması</vt:lpstr>
      <vt:lpstr>Bit Eşlem Resmi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KUCUKER-ASUS</dc:creator>
  <cp:lastModifiedBy>Kucuker</cp:lastModifiedBy>
  <cp:revision>78</cp:revision>
  <dcterms:created xsi:type="dcterms:W3CDTF">2013-09-14T20:31:43Z</dcterms:created>
  <dcterms:modified xsi:type="dcterms:W3CDTF">2013-11-07T09:46:19Z</dcterms:modified>
</cp:coreProperties>
</file>