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1" r:id="rId3"/>
    <p:sldId id="272" r:id="rId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514F9-C737-458F-86E7-A66ED2AA9064}" type="datetimeFigureOut">
              <a:rPr lang="tr-TR" smtClean="0"/>
              <a:t>04.12.2013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866D3-4BBB-4B1D-B035-DC02304E8F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9004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866D3-4BBB-4B1D-B035-DC02304E8FBD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5893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866D3-4BBB-4B1D-B035-DC02304E8FBD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1909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866D3-4BBB-4B1D-B035-DC02304E8FBD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2711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077A-6DD9-443A-96A4-9E96D21D2C48}" type="datetime1">
              <a:rPr lang="tr-TR" smtClean="0"/>
              <a:t>04.12.2013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86D9-C551-4E6F-90AE-8B774BD3CE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155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0514-1A56-49D1-87A7-E3B2038F67A3}" type="datetime1">
              <a:rPr lang="tr-TR" smtClean="0"/>
              <a:t>04.12.2013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86D9-C551-4E6F-90AE-8B774BD3CE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773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4892-3D3B-4811-8C84-1354A53E98F2}" type="datetime1">
              <a:rPr lang="tr-TR" smtClean="0"/>
              <a:t>04.12.2013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86D9-C551-4E6F-90AE-8B774BD3CE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379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CDCD-3BB7-4B04-9EAD-F672C831C4E5}" type="datetime1">
              <a:rPr lang="tr-TR" smtClean="0"/>
              <a:t>04.12.2013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86D9-C551-4E6F-90AE-8B774BD3CE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374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5BB6-6981-4A44-A862-934A792D3CEE}" type="datetime1">
              <a:rPr lang="tr-TR" smtClean="0"/>
              <a:t>04.12.2013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86D9-C551-4E6F-90AE-8B774BD3CE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946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D475-6517-409E-A8F4-7BD21D23894F}" type="datetime1">
              <a:rPr lang="tr-TR" smtClean="0"/>
              <a:t>04.12.2013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86D9-C551-4E6F-90AE-8B774BD3CE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807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B61B-FEB9-4D28-B2DD-9EF00F4F06D5}" type="datetime1">
              <a:rPr lang="tr-TR" smtClean="0"/>
              <a:t>04.12.2013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86D9-C551-4E6F-90AE-8B774BD3CE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906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4150-4FB7-48FE-99DE-EF1E10061FCC}" type="datetime1">
              <a:rPr lang="tr-TR" smtClean="0"/>
              <a:t>04.12.2013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86D9-C551-4E6F-90AE-8B774BD3CE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712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A456-58AC-4C8C-8BC2-5AF31A64A2FC}" type="datetime1">
              <a:rPr lang="tr-TR" smtClean="0"/>
              <a:t>04.12.2013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86D9-C551-4E6F-90AE-8B774BD3CE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05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78EA-2BCE-4C63-8440-EE68D16F7BAB}" type="datetime1">
              <a:rPr lang="tr-TR" smtClean="0"/>
              <a:t>04.12.2013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86D9-C551-4E6F-90AE-8B774BD3CE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067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D1DC-212B-4BCB-A42A-466536D07B85}" type="datetime1">
              <a:rPr lang="tr-TR" smtClean="0"/>
              <a:t>04.12.2013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86D9-C551-4E6F-90AE-8B774BD3CE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42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E58DB-922C-4407-9C46-629DF79EFC55}" type="datetime1">
              <a:rPr lang="tr-TR" smtClean="0"/>
              <a:t>04.12.2013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B86D9-C551-4E6F-90AE-8B774BD3CE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796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alter-fendt.de/ph14e/accircuit.htm" TargetMode="External"/><Relationship Id="rId3" Type="http://schemas.openxmlformats.org/officeDocument/2006/relationships/hyperlink" Target="http://www.walter-fendt.de/ph14e/circmotion.htm" TargetMode="External"/><Relationship Id="rId7" Type="http://schemas.openxmlformats.org/officeDocument/2006/relationships/hyperlink" Target="http://www.walter-fendt.de/ph14e/generator_e.htm" TargetMode="External"/><Relationship Id="rId12" Type="http://schemas.openxmlformats.org/officeDocument/2006/relationships/hyperlink" Target="https://www.circuitlab.com/editor/#?id=5vh6c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walter-fendt.de/ph14e/electricmotor.htm" TargetMode="External"/><Relationship Id="rId11" Type="http://schemas.openxmlformats.org/officeDocument/2006/relationships/hyperlink" Target="http://amrita.vlab.co.in/?sub=1&amp;brch=75" TargetMode="External"/><Relationship Id="rId5" Type="http://schemas.openxmlformats.org/officeDocument/2006/relationships/hyperlink" Target="http://micro.magnet.fsu.edu/electromag/java/capacitor/index.html" TargetMode="External"/><Relationship Id="rId10" Type="http://schemas.openxmlformats.org/officeDocument/2006/relationships/hyperlink" Target="https://www.circuitlab.com/editor/#?id=7pq5wm" TargetMode="External"/><Relationship Id="rId4" Type="http://schemas.openxmlformats.org/officeDocument/2006/relationships/hyperlink" Target="http://www.walter-fendt.de/ph14e/combres.htm" TargetMode="External"/><Relationship Id="rId9" Type="http://schemas.openxmlformats.org/officeDocument/2006/relationships/hyperlink" Target="http://www.indiabix.com/electronics-circuits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irenc.net/" TargetMode="External"/><Relationship Id="rId3" Type="http://schemas.openxmlformats.org/officeDocument/2006/relationships/hyperlink" Target="http://www.arroweurope.com/products/products.html" TargetMode="External"/><Relationship Id="rId7" Type="http://schemas.openxmlformats.org/officeDocument/2006/relationships/hyperlink" Target="http://www.bluemavi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ozdisan.com/" TargetMode="External"/><Relationship Id="rId5" Type="http://schemas.openxmlformats.org/officeDocument/2006/relationships/hyperlink" Target="http://tr.farnell.com/" TargetMode="External"/><Relationship Id="rId4" Type="http://schemas.openxmlformats.org/officeDocument/2006/relationships/hyperlink" Target="http://www.vishay.com/" TargetMode="External"/><Relationship Id="rId9" Type="http://schemas.openxmlformats.org/officeDocument/2006/relationships/hyperlink" Target="http://www.robitshop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800" y="44624"/>
            <a:ext cx="3435200" cy="232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3"/>
          <p:cNvCxnSpPr/>
          <p:nvPr/>
        </p:nvCxnSpPr>
        <p:spPr>
          <a:xfrm>
            <a:off x="0" y="2362200"/>
            <a:ext cx="9144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21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Rectangle 3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rtl="1">
              <a:buNone/>
            </a:pPr>
            <a:r>
              <a:rPr lang="tr-TR" sz="2200" b="1" i="0" dirty="0" smtClean="0">
                <a:latin typeface="Calibri"/>
                <a:ea typeface="+mn-ea"/>
                <a:cs typeface="Arial"/>
              </a:rPr>
              <a:t>ELEKTRİK ELEKTRONİK MÜHENDİSLİĞİNE GİRİŞ</a:t>
            </a:r>
            <a:endParaRPr lang="tr-TR" sz="1400" b="0" i="1" dirty="0">
              <a:latin typeface="Calibri"/>
              <a:ea typeface="+mn-ea"/>
              <a:cs typeface="Arial"/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229282" y="535170"/>
            <a:ext cx="5170960" cy="176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rtl="1">
              <a:buNone/>
            </a:pPr>
            <a:endParaRPr lang="tr-TR" sz="1300" dirty="0" smtClean="0">
              <a:solidFill>
                <a:schemeClr val="bg1">
                  <a:lumMod val="50000"/>
                </a:schemeClr>
              </a:solidFill>
              <a:latin typeface="Segoe UI"/>
              <a:cs typeface="Segoe UI"/>
            </a:endParaRPr>
          </a:p>
          <a:p>
            <a:pPr defTabSz="914400" rtl="1">
              <a:buNone/>
            </a:pPr>
            <a:r>
              <a:rPr lang="tr-TR" sz="1600" b="1" dirty="0" smtClean="0">
                <a:solidFill>
                  <a:schemeClr val="bg1">
                    <a:lumMod val="50000"/>
                  </a:schemeClr>
                </a:solidFill>
                <a:latin typeface="Segoe UI"/>
                <a:cs typeface="Segoe UI"/>
              </a:rPr>
              <a:t>Dr. Ahmet KÜÇÜKER</a:t>
            </a:r>
          </a:p>
          <a:p>
            <a:pPr defTabSz="914400" rtl="1">
              <a:buNone/>
            </a:pPr>
            <a:endParaRPr lang="tr-TR" sz="1600" dirty="0" smtClean="0">
              <a:solidFill>
                <a:schemeClr val="bg1">
                  <a:lumMod val="50000"/>
                </a:schemeClr>
              </a:solidFill>
              <a:latin typeface="Segoe UI"/>
              <a:cs typeface="Segoe UI"/>
            </a:endParaRPr>
          </a:p>
          <a:p>
            <a:pPr defTabSz="914400" rtl="1">
              <a:buNone/>
            </a:pPr>
            <a:r>
              <a:rPr lang="tr-TR" sz="1600" b="0" i="0" dirty="0" smtClean="0">
                <a:solidFill>
                  <a:schemeClr val="bg1">
                    <a:lumMod val="50000"/>
                  </a:schemeClr>
                </a:solidFill>
                <a:latin typeface="Segoe UI"/>
                <a:cs typeface="Segoe UI"/>
              </a:rPr>
              <a:t>Sakarya Üniversitesi</a:t>
            </a:r>
          </a:p>
          <a:p>
            <a:pPr defTabSz="914400" rtl="1">
              <a:buNone/>
            </a:pPr>
            <a:r>
              <a:rPr lang="tr-TR" sz="1600" dirty="0" smtClean="0">
                <a:solidFill>
                  <a:schemeClr val="bg1">
                    <a:lumMod val="50000"/>
                  </a:schemeClr>
                </a:solidFill>
                <a:latin typeface="Segoe UI"/>
                <a:cs typeface="Segoe UI"/>
              </a:rPr>
              <a:t>Mühendislik Fakültesi</a:t>
            </a:r>
          </a:p>
          <a:p>
            <a:pPr defTabSz="914400" rtl="1">
              <a:buNone/>
            </a:pPr>
            <a:r>
              <a:rPr lang="tr-TR" sz="1600" b="0" i="0" dirty="0" smtClean="0">
                <a:solidFill>
                  <a:schemeClr val="bg1">
                    <a:lumMod val="50000"/>
                  </a:schemeClr>
                </a:solidFill>
                <a:latin typeface="Segoe UI"/>
                <a:cs typeface="Segoe UI"/>
              </a:rPr>
              <a:t>Elektrik Elektronik Mühendisliği Bölümü </a:t>
            </a:r>
          </a:p>
          <a:p>
            <a:pPr defTabSz="914400" rtl="1">
              <a:buNone/>
            </a:pPr>
            <a:r>
              <a:rPr lang="tr-TR" sz="1600" dirty="0" smtClean="0">
                <a:solidFill>
                  <a:schemeClr val="bg1">
                    <a:lumMod val="50000"/>
                  </a:schemeClr>
                </a:solidFill>
                <a:latin typeface="Segoe UI"/>
                <a:cs typeface="Segoe UI"/>
              </a:rPr>
              <a:t>M6/6318</a:t>
            </a:r>
            <a:endParaRPr lang="tr-TR" b="0" i="0" dirty="0">
              <a:solidFill>
                <a:schemeClr val="bg1">
                  <a:lumMod val="50000"/>
                </a:schemeClr>
              </a:solidFill>
              <a:latin typeface="Segoe UI"/>
              <a:cs typeface="Segoe UI"/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6732240" y="6525160"/>
            <a:ext cx="1652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Dr. Ahmet KÜÇÜKER</a:t>
            </a:r>
            <a:endParaRPr lang="tr-TR" sz="1400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0" y="6523706"/>
            <a:ext cx="474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Sakarya Üniversitesi  - Elektrik-Elektronik Mühendisliği Bölümü</a:t>
            </a:r>
            <a:endParaRPr lang="tr-TR" sz="1400" dirty="0"/>
          </a:p>
        </p:txBody>
      </p:sp>
      <p:sp>
        <p:nvSpPr>
          <p:cNvPr id="12" name="Dikdörtgen 11"/>
          <p:cNvSpPr/>
          <p:nvPr/>
        </p:nvSpPr>
        <p:spPr>
          <a:xfrm>
            <a:off x="229282" y="2636912"/>
            <a:ext cx="428318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sz="1600" dirty="0" smtClean="0"/>
              <a:t>Bölümün tanıtılması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sz="1600" dirty="0" smtClean="0"/>
              <a:t>Elektrik </a:t>
            </a:r>
            <a:r>
              <a:rPr lang="tr-TR" sz="1600" dirty="0"/>
              <a:t>Elektronik Mühendisliğinin </a:t>
            </a:r>
            <a:r>
              <a:rPr lang="tr-TR" sz="1600" dirty="0" smtClean="0"/>
              <a:t>tanıtılması</a:t>
            </a:r>
            <a:endParaRPr lang="tr-TR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tr-TR" sz="1600" dirty="0"/>
              <a:t>Mühendislik Etiği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sz="1600" dirty="0" smtClean="0"/>
              <a:t>Birim Sistemleri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sz="1600" dirty="0" smtClean="0"/>
              <a:t>Doğru ve Alternatif Akım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sz="1600" dirty="0" smtClean="0"/>
              <a:t>Direnç</a:t>
            </a:r>
            <a:r>
              <a:rPr lang="tr-TR" sz="1600" dirty="0"/>
              <a:t>, Kondansatör, Bobin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sz="1600" dirty="0"/>
              <a:t>Gerilim ve Akım Kaynakları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sz="1600" dirty="0" err="1"/>
              <a:t>Ohm</a:t>
            </a:r>
            <a:r>
              <a:rPr lang="tr-TR" sz="1600" dirty="0"/>
              <a:t> Kanunu, </a:t>
            </a:r>
            <a:r>
              <a:rPr lang="tr-TR" sz="1600" dirty="0" err="1"/>
              <a:t>Kirchoff</a:t>
            </a:r>
            <a:r>
              <a:rPr lang="tr-TR" sz="1600" dirty="0"/>
              <a:t> Yasaları	</a:t>
            </a:r>
          </a:p>
        </p:txBody>
      </p:sp>
      <p:sp>
        <p:nvSpPr>
          <p:cNvPr id="14" name="Dikdörtgen 13"/>
          <p:cNvSpPr/>
          <p:nvPr/>
        </p:nvSpPr>
        <p:spPr>
          <a:xfrm>
            <a:off x="4663817" y="2683024"/>
            <a:ext cx="4283181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sz="1600" dirty="0"/>
              <a:t>Devre Kavramı, Seri Devreler, Paralel ve Karmaşık Devreler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sz="1600" dirty="0"/>
              <a:t>Yarıiletken Teknolojisi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sz="1600" dirty="0"/>
              <a:t>Genel İş Sağlığı ve İş Güvenliği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sz="1600" dirty="0"/>
              <a:t>Elektrikli Çalışmalarda İş Sağlığı ve İş Güvenliği</a:t>
            </a:r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>
          <a:xfrm>
            <a:off x="6813398" y="6495031"/>
            <a:ext cx="2133600" cy="365125"/>
          </a:xfrm>
        </p:spPr>
        <p:txBody>
          <a:bodyPr/>
          <a:lstStyle/>
          <a:p>
            <a:fld id="{C28B86D9-C551-4E6F-90AE-8B774BD3CE15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7577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3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21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Rectangle 3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rtl="1">
              <a:buNone/>
            </a:pPr>
            <a:r>
              <a:rPr lang="tr-TR" sz="2200" b="1" i="0" dirty="0" smtClean="0">
                <a:latin typeface="Calibri"/>
                <a:ea typeface="+mn-ea"/>
                <a:cs typeface="Arial"/>
              </a:rPr>
              <a:t>ELEKTRİK ELEKTRONİK MÜHENDİSLİĞİNE GİRİŞ</a:t>
            </a:r>
            <a:endParaRPr lang="tr-TR" sz="1400" b="0" i="1" dirty="0">
              <a:latin typeface="Calibri"/>
              <a:ea typeface="+mn-ea"/>
              <a:cs typeface="Arial"/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0" y="533510"/>
            <a:ext cx="8104610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rtl="1">
              <a:buNone/>
            </a:pPr>
            <a:endParaRPr lang="tr-TR" sz="1300" dirty="0" smtClean="0">
              <a:solidFill>
                <a:schemeClr val="bg1">
                  <a:lumMod val="50000"/>
                </a:schemeClr>
              </a:solidFill>
              <a:latin typeface="Segoe UI"/>
              <a:cs typeface="Segoe UI"/>
            </a:endParaRPr>
          </a:p>
          <a:p>
            <a:pPr defTabSz="914400" rtl="1">
              <a:buNone/>
            </a:pPr>
            <a:endParaRPr lang="tr-TR" sz="1600" dirty="0" smtClean="0">
              <a:solidFill>
                <a:schemeClr val="bg1">
                  <a:lumMod val="50000"/>
                </a:schemeClr>
              </a:solidFill>
              <a:latin typeface="Segoe UI"/>
              <a:cs typeface="Segoe UI"/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6732240" y="6525160"/>
            <a:ext cx="1652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Dr. Ahmet KÜÇÜKER</a:t>
            </a:r>
            <a:endParaRPr lang="tr-TR" sz="1400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0" y="6523706"/>
            <a:ext cx="474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Sakarya Üniversitesi  - Elektrik-Elektronik Mühendisliği Bölümü</a:t>
            </a:r>
            <a:endParaRPr lang="tr-TR" sz="140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>
          <a:xfrm>
            <a:off x="6813398" y="6495031"/>
            <a:ext cx="2133600" cy="365125"/>
          </a:xfrm>
        </p:spPr>
        <p:txBody>
          <a:bodyPr/>
          <a:lstStyle/>
          <a:p>
            <a:fld id="{C28B86D9-C551-4E6F-90AE-8B774BD3CE15}" type="slidenum">
              <a:rPr lang="tr-TR" smtClean="0"/>
              <a:t>2</a:t>
            </a:fld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208072" y="4270064"/>
            <a:ext cx="8753400" cy="463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tr-TR" dirty="0">
                <a:hlinkClick r:id="rId3"/>
              </a:rPr>
              <a:t>http://www.walter-fendt.de/ph14e/circmotion.htm</a:t>
            </a:r>
            <a:endParaRPr lang="tr-TR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82808" y="2014000"/>
            <a:ext cx="6945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hlinkClick r:id="rId4"/>
              </a:rPr>
              <a:t>http://www.walter-fendt.de/ph14e/combres.htm</a:t>
            </a:r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182808" y="2470221"/>
            <a:ext cx="7269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hlinkClick r:id="rId5"/>
              </a:rPr>
              <a:t>http://micro.magnet.fsu.edu/electromag/java/capacitor/index.html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187430" y="2940565"/>
            <a:ext cx="7053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hlinkClick r:id="rId6"/>
              </a:rPr>
              <a:t>http://www.walter-fendt.de/ph14e/electricmotor.htm</a:t>
            </a:r>
            <a:endParaRPr lang="tr-TR" dirty="0"/>
          </a:p>
        </p:txBody>
      </p:sp>
      <p:sp>
        <p:nvSpPr>
          <p:cNvPr id="12" name="Dikdörtgen 11"/>
          <p:cNvSpPr/>
          <p:nvPr/>
        </p:nvSpPr>
        <p:spPr>
          <a:xfrm>
            <a:off x="182808" y="3441776"/>
            <a:ext cx="6765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hlinkClick r:id="rId7"/>
              </a:rPr>
              <a:t>http://www.walter-fendt.de/ph14e/generator_e.htm</a:t>
            </a:r>
            <a:endParaRPr lang="tr-TR" dirty="0"/>
          </a:p>
        </p:txBody>
      </p:sp>
      <p:sp>
        <p:nvSpPr>
          <p:cNvPr id="14" name="Dikdörtgen 13"/>
          <p:cNvSpPr/>
          <p:nvPr/>
        </p:nvSpPr>
        <p:spPr>
          <a:xfrm>
            <a:off x="208072" y="3900732"/>
            <a:ext cx="7388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hlinkClick r:id="rId8"/>
              </a:rPr>
              <a:t>http://www.walter-fendt.de/ph14e/accircuit.htm</a:t>
            </a:r>
            <a:endParaRPr lang="tr-TR" dirty="0"/>
          </a:p>
        </p:txBody>
      </p:sp>
      <p:sp>
        <p:nvSpPr>
          <p:cNvPr id="15" name="Dikdörtgen 14"/>
          <p:cNvSpPr/>
          <p:nvPr/>
        </p:nvSpPr>
        <p:spPr>
          <a:xfrm>
            <a:off x="4416130" y="1389012"/>
            <a:ext cx="4484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hlinkClick r:id="rId9"/>
              </a:rPr>
              <a:t>http://www.indiabix.com/electronics-circuits/</a:t>
            </a:r>
            <a:endParaRPr lang="tr-TR" dirty="0"/>
          </a:p>
        </p:txBody>
      </p:sp>
      <p:sp>
        <p:nvSpPr>
          <p:cNvPr id="16" name="Dikdörtgen 15"/>
          <p:cNvSpPr/>
          <p:nvPr/>
        </p:nvSpPr>
        <p:spPr>
          <a:xfrm>
            <a:off x="208072" y="4807702"/>
            <a:ext cx="7781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hlinkClick r:id="rId10"/>
              </a:rPr>
              <a:t>https://www.circuitlab.com/editor/#?id=7pq5wm</a:t>
            </a:r>
            <a:endParaRPr lang="tr-TR" dirty="0"/>
          </a:p>
        </p:txBody>
      </p:sp>
      <p:sp>
        <p:nvSpPr>
          <p:cNvPr id="17" name="Dikdörtgen 16"/>
          <p:cNvSpPr/>
          <p:nvPr/>
        </p:nvSpPr>
        <p:spPr>
          <a:xfrm>
            <a:off x="4885373" y="1775015"/>
            <a:ext cx="4061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hlinkClick r:id="rId11"/>
              </a:rPr>
              <a:t>http://amrita.vlab.co.in/?sub=1&amp;brch=75</a:t>
            </a:r>
            <a:endParaRPr lang="tr-TR" dirty="0"/>
          </a:p>
        </p:txBody>
      </p:sp>
      <p:sp>
        <p:nvSpPr>
          <p:cNvPr id="18" name="Dikdörtgen 17"/>
          <p:cNvSpPr/>
          <p:nvPr/>
        </p:nvSpPr>
        <p:spPr>
          <a:xfrm>
            <a:off x="208072" y="5219887"/>
            <a:ext cx="5732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hlinkClick r:id="rId12"/>
              </a:rPr>
              <a:t>https://www.circuitlab.com/editor/#?id=5vh6c5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5552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3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21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Rectangle 3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rtl="1">
              <a:buNone/>
            </a:pPr>
            <a:r>
              <a:rPr lang="tr-TR" sz="2200" b="1" i="0" dirty="0" smtClean="0">
                <a:latin typeface="Calibri"/>
                <a:ea typeface="+mn-ea"/>
                <a:cs typeface="Arial"/>
              </a:rPr>
              <a:t>ELEKTRİK ELEKTRONİK MÜHENDİSLİĞİNE GİRİŞ</a:t>
            </a:r>
            <a:endParaRPr lang="tr-TR" sz="1400" b="0" i="1" dirty="0">
              <a:latin typeface="Calibri"/>
              <a:ea typeface="+mn-ea"/>
              <a:cs typeface="Arial"/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0" y="533510"/>
            <a:ext cx="810461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rtl="1">
              <a:buNone/>
            </a:pPr>
            <a:endParaRPr lang="tr-TR" sz="1300" dirty="0" smtClean="0">
              <a:solidFill>
                <a:schemeClr val="bg1">
                  <a:lumMod val="50000"/>
                </a:schemeClr>
              </a:solidFill>
              <a:latin typeface="Segoe UI"/>
              <a:cs typeface="Segoe UI"/>
            </a:endParaRPr>
          </a:p>
          <a:p>
            <a:pPr rtl="1"/>
            <a:endParaRPr lang="tr-TR" sz="1600" b="1" dirty="0" smtClean="0">
              <a:solidFill>
                <a:schemeClr val="bg1">
                  <a:lumMod val="50000"/>
                </a:schemeClr>
              </a:solidFill>
              <a:latin typeface="Segoe UI"/>
              <a:cs typeface="Segoe UI"/>
            </a:endParaRPr>
          </a:p>
          <a:p>
            <a:pPr defTabSz="914400" rtl="1">
              <a:buNone/>
            </a:pPr>
            <a:endParaRPr lang="tr-TR" sz="1600" dirty="0" smtClean="0">
              <a:solidFill>
                <a:schemeClr val="bg1">
                  <a:lumMod val="50000"/>
                </a:schemeClr>
              </a:solidFill>
              <a:latin typeface="Segoe UI"/>
              <a:cs typeface="Segoe UI"/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6732240" y="6525160"/>
            <a:ext cx="1652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Dr. Ahmet KÜÇÜKER</a:t>
            </a:r>
            <a:endParaRPr lang="tr-TR" sz="1400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0" y="6523706"/>
            <a:ext cx="474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Sakarya Üniversitesi  - Elektrik-Elektronik Mühendisliği Bölümü</a:t>
            </a:r>
            <a:endParaRPr lang="tr-TR" sz="140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>
          <a:xfrm>
            <a:off x="6813398" y="6495031"/>
            <a:ext cx="2133600" cy="365125"/>
          </a:xfrm>
        </p:spPr>
        <p:txBody>
          <a:bodyPr/>
          <a:lstStyle/>
          <a:p>
            <a:fld id="{C28B86D9-C551-4E6F-90AE-8B774BD3CE15}" type="slidenum">
              <a:rPr lang="tr-TR" smtClean="0"/>
              <a:t>3</a:t>
            </a:fld>
            <a:endParaRPr lang="tr-TR" dirty="0"/>
          </a:p>
        </p:txBody>
      </p:sp>
      <p:sp>
        <p:nvSpPr>
          <p:cNvPr id="18" name="Dikdörtgen 17"/>
          <p:cNvSpPr/>
          <p:nvPr/>
        </p:nvSpPr>
        <p:spPr>
          <a:xfrm>
            <a:off x="395536" y="2276872"/>
            <a:ext cx="58186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hlinkClick r:id="rId3"/>
              </a:rPr>
              <a:t>http://www.arroweurope.com/products/products.html</a:t>
            </a:r>
            <a:endParaRPr lang="tr-TR" dirty="0"/>
          </a:p>
        </p:txBody>
      </p:sp>
      <p:sp>
        <p:nvSpPr>
          <p:cNvPr id="19" name="Dikdörtgen 18"/>
          <p:cNvSpPr/>
          <p:nvPr/>
        </p:nvSpPr>
        <p:spPr>
          <a:xfrm>
            <a:off x="395536" y="2730987"/>
            <a:ext cx="2463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hlinkClick r:id="rId4"/>
              </a:rPr>
              <a:t>http://www.vishay.com/</a:t>
            </a:r>
            <a:endParaRPr lang="tr-TR" dirty="0"/>
          </a:p>
        </p:txBody>
      </p:sp>
      <p:sp>
        <p:nvSpPr>
          <p:cNvPr id="20" name="Dikdörtgen 19"/>
          <p:cNvSpPr/>
          <p:nvPr/>
        </p:nvSpPr>
        <p:spPr>
          <a:xfrm>
            <a:off x="395536" y="3179224"/>
            <a:ext cx="2155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hlinkClick r:id="rId5"/>
              </a:rPr>
              <a:t>http://tr.farnell.com/</a:t>
            </a:r>
            <a:endParaRPr lang="tr-TR" dirty="0"/>
          </a:p>
        </p:txBody>
      </p:sp>
      <p:sp>
        <p:nvSpPr>
          <p:cNvPr id="21" name="Dikdörtgen 20"/>
          <p:cNvSpPr/>
          <p:nvPr/>
        </p:nvSpPr>
        <p:spPr>
          <a:xfrm>
            <a:off x="414817" y="3658192"/>
            <a:ext cx="2610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hlinkClick r:id="rId6"/>
              </a:rPr>
              <a:t>http://www.ozdisan.com/</a:t>
            </a:r>
            <a:endParaRPr lang="tr-TR" dirty="0"/>
          </a:p>
        </p:txBody>
      </p:sp>
      <p:sp>
        <p:nvSpPr>
          <p:cNvPr id="22" name="Dikdörtgen 21"/>
          <p:cNvSpPr/>
          <p:nvPr/>
        </p:nvSpPr>
        <p:spPr>
          <a:xfrm>
            <a:off x="395536" y="4135811"/>
            <a:ext cx="2768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hlinkClick r:id="rId7"/>
              </a:rPr>
              <a:t>http://www.bluemavi.com/</a:t>
            </a:r>
            <a:endParaRPr lang="tr-TR" dirty="0"/>
          </a:p>
        </p:txBody>
      </p:sp>
      <p:sp>
        <p:nvSpPr>
          <p:cNvPr id="23" name="Dikdörtgen 22"/>
          <p:cNvSpPr/>
          <p:nvPr/>
        </p:nvSpPr>
        <p:spPr>
          <a:xfrm>
            <a:off x="424294" y="4682887"/>
            <a:ext cx="2406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hlinkClick r:id="rId8"/>
              </a:rPr>
              <a:t>http://www.direnc.net/</a:t>
            </a:r>
            <a:endParaRPr lang="tr-TR" dirty="0"/>
          </a:p>
        </p:txBody>
      </p:sp>
      <p:sp>
        <p:nvSpPr>
          <p:cNvPr id="24" name="Dikdörtgen 23"/>
          <p:cNvSpPr/>
          <p:nvPr/>
        </p:nvSpPr>
        <p:spPr>
          <a:xfrm>
            <a:off x="411984" y="5198779"/>
            <a:ext cx="2813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hlinkClick r:id="rId9"/>
              </a:rPr>
              <a:t>http://www.robitshop.com/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90299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4431</TotalTime>
  <Words>137</Words>
  <Application>Microsoft Office PowerPoint</Application>
  <PresentationFormat>Ekran Gösterisi (4:3)</PresentationFormat>
  <Paragraphs>52</Paragraphs>
  <Slides>3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8" baseType="lpstr">
      <vt:lpstr>Arial</vt:lpstr>
      <vt:lpstr>Calibri</vt:lpstr>
      <vt:lpstr>Segoe UI</vt:lpstr>
      <vt:lpstr>Times New Roman</vt:lpstr>
      <vt:lpstr>Ofis Teması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KUCUKER-ASUS</dc:creator>
  <cp:lastModifiedBy>Kucuker</cp:lastModifiedBy>
  <cp:revision>85</cp:revision>
  <dcterms:created xsi:type="dcterms:W3CDTF">2013-09-14T20:31:43Z</dcterms:created>
  <dcterms:modified xsi:type="dcterms:W3CDTF">2013-12-04T23:30:10Z</dcterms:modified>
</cp:coreProperties>
</file>