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2" r:id="rId3"/>
    <p:sldId id="271" r:id="rId4"/>
    <p:sldId id="273" r:id="rId5"/>
    <p:sldId id="274" r:id="rId6"/>
    <p:sldId id="275" r:id="rId7"/>
    <p:sldId id="276" r:id="rId8"/>
    <p:sldId id="277" r:id="rId9"/>
    <p:sldId id="278" r:id="rId10"/>
    <p:sldId id="279" r:id="rId11"/>
    <p:sldId id="280"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514F9-C737-458F-86E7-A66ED2AA9064}" type="datetimeFigureOut">
              <a:rPr lang="tr-TR" smtClean="0"/>
              <a:t>12.12.2013</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866D3-4BBB-4B1D-B035-DC02304E8FBD}" type="slidenum">
              <a:rPr lang="tr-TR" smtClean="0"/>
              <a:t>‹#›</a:t>
            </a:fld>
            <a:endParaRPr lang="tr-TR"/>
          </a:p>
        </p:txBody>
      </p:sp>
    </p:spTree>
    <p:extLst>
      <p:ext uri="{BB962C8B-B14F-4D97-AF65-F5344CB8AC3E}">
        <p14:creationId xmlns:p14="http://schemas.microsoft.com/office/powerpoint/2010/main" val="330900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a:t>
            </a:fld>
            <a:endParaRPr lang="tr-TR"/>
          </a:p>
        </p:txBody>
      </p:sp>
    </p:spTree>
    <p:extLst>
      <p:ext uri="{BB962C8B-B14F-4D97-AF65-F5344CB8AC3E}">
        <p14:creationId xmlns:p14="http://schemas.microsoft.com/office/powerpoint/2010/main" val="124589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10</a:t>
            </a:fld>
            <a:endParaRPr lang="tr-TR"/>
          </a:p>
        </p:txBody>
      </p:sp>
    </p:spTree>
    <p:extLst>
      <p:ext uri="{BB962C8B-B14F-4D97-AF65-F5344CB8AC3E}">
        <p14:creationId xmlns:p14="http://schemas.microsoft.com/office/powerpoint/2010/main" val="188046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11</a:t>
            </a:fld>
            <a:endParaRPr lang="tr-TR"/>
          </a:p>
        </p:txBody>
      </p:sp>
    </p:spTree>
    <p:extLst>
      <p:ext uri="{BB962C8B-B14F-4D97-AF65-F5344CB8AC3E}">
        <p14:creationId xmlns:p14="http://schemas.microsoft.com/office/powerpoint/2010/main" val="184049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a:t>
            </a:fld>
            <a:endParaRPr lang="tr-TR"/>
          </a:p>
        </p:txBody>
      </p:sp>
    </p:spTree>
    <p:extLst>
      <p:ext uri="{BB962C8B-B14F-4D97-AF65-F5344CB8AC3E}">
        <p14:creationId xmlns:p14="http://schemas.microsoft.com/office/powerpoint/2010/main" val="216080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a:t>
            </a:fld>
            <a:endParaRPr lang="tr-TR"/>
          </a:p>
        </p:txBody>
      </p:sp>
    </p:spTree>
    <p:extLst>
      <p:ext uri="{BB962C8B-B14F-4D97-AF65-F5344CB8AC3E}">
        <p14:creationId xmlns:p14="http://schemas.microsoft.com/office/powerpoint/2010/main" val="408190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4</a:t>
            </a:fld>
            <a:endParaRPr lang="tr-TR"/>
          </a:p>
        </p:txBody>
      </p:sp>
    </p:spTree>
    <p:extLst>
      <p:ext uri="{BB962C8B-B14F-4D97-AF65-F5344CB8AC3E}">
        <p14:creationId xmlns:p14="http://schemas.microsoft.com/office/powerpoint/2010/main" val="342297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5</a:t>
            </a:fld>
            <a:endParaRPr lang="tr-TR"/>
          </a:p>
        </p:txBody>
      </p:sp>
    </p:spTree>
    <p:extLst>
      <p:ext uri="{BB962C8B-B14F-4D97-AF65-F5344CB8AC3E}">
        <p14:creationId xmlns:p14="http://schemas.microsoft.com/office/powerpoint/2010/main" val="3442076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6</a:t>
            </a:fld>
            <a:endParaRPr lang="tr-TR"/>
          </a:p>
        </p:txBody>
      </p:sp>
    </p:spTree>
    <p:extLst>
      <p:ext uri="{BB962C8B-B14F-4D97-AF65-F5344CB8AC3E}">
        <p14:creationId xmlns:p14="http://schemas.microsoft.com/office/powerpoint/2010/main" val="338721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7</a:t>
            </a:fld>
            <a:endParaRPr lang="tr-TR"/>
          </a:p>
        </p:txBody>
      </p:sp>
    </p:spTree>
    <p:extLst>
      <p:ext uri="{BB962C8B-B14F-4D97-AF65-F5344CB8AC3E}">
        <p14:creationId xmlns:p14="http://schemas.microsoft.com/office/powerpoint/2010/main" val="227873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8</a:t>
            </a:fld>
            <a:endParaRPr lang="tr-TR"/>
          </a:p>
        </p:txBody>
      </p:sp>
    </p:spTree>
    <p:extLst>
      <p:ext uri="{BB962C8B-B14F-4D97-AF65-F5344CB8AC3E}">
        <p14:creationId xmlns:p14="http://schemas.microsoft.com/office/powerpoint/2010/main" val="1558059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9</a:t>
            </a:fld>
            <a:endParaRPr lang="tr-TR"/>
          </a:p>
        </p:txBody>
      </p:sp>
    </p:spTree>
    <p:extLst>
      <p:ext uri="{BB962C8B-B14F-4D97-AF65-F5344CB8AC3E}">
        <p14:creationId xmlns:p14="http://schemas.microsoft.com/office/powerpoint/2010/main" val="258419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200077A-6DD9-443A-96A4-9E96D21D2C48}" type="datetime1">
              <a:rPr lang="tr-TR" smtClean="0"/>
              <a:t>12.12.2013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215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23B0514-1A56-49D1-87A7-E3B2038F67A3}" type="datetime1">
              <a:rPr lang="tr-TR" smtClean="0"/>
              <a:t>12.12.2013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2777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064892-3D3B-4811-8C84-1354A53E98F2}" type="datetime1">
              <a:rPr lang="tr-TR" smtClean="0"/>
              <a:t>12.12.2013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80379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DAFCDCD-3BB7-4B04-9EAD-F672C831C4E5}" type="datetime1">
              <a:rPr lang="tr-TR" smtClean="0"/>
              <a:t>12.12.2013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05374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7B5BB6-6981-4A44-A862-934A792D3CEE}" type="datetime1">
              <a:rPr lang="tr-TR" smtClean="0"/>
              <a:t>12.12.2013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794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2DBD475-6517-409E-A8F4-7BD21D23894F}" type="datetime1">
              <a:rPr lang="tr-TR" smtClean="0"/>
              <a:t>12.12.2013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680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565B61B-FEB9-4D28-B2DD-9EF00F4F06D5}" type="datetime1">
              <a:rPr lang="tr-TR" smtClean="0"/>
              <a:t>12.12.2013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0906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8A94150-4FB7-48FE-99DE-EF1E10061FCC}" type="datetime1">
              <a:rPr lang="tr-TR" smtClean="0"/>
              <a:t>12.12.2013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9771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14DA456-58AC-4C8C-8BC2-5AF31A64A2FC}" type="datetime1">
              <a:rPr lang="tr-TR" smtClean="0"/>
              <a:t>12.12.2013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460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338478EA-2BCE-4C63-8440-EE68D16F7BAB}" type="datetime1">
              <a:rPr lang="tr-TR" smtClean="0"/>
              <a:t>12.12.2013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72067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A58D1DC-212B-4BCB-A42A-466536D07B85}" type="datetime1">
              <a:rPr lang="tr-TR" smtClean="0"/>
              <a:t>12.12.2013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4404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E58DB-922C-4407-9C46-629DF79EFC55}" type="datetime1">
              <a:rPr lang="tr-TR" smtClean="0"/>
              <a:t>12.12.2013</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B86D9-C551-4E6F-90AE-8B774BD3CE15}" type="slidenum">
              <a:rPr lang="tr-TR" smtClean="0"/>
              <a:t>‹#›</a:t>
            </a:fld>
            <a:endParaRPr lang="tr-TR"/>
          </a:p>
        </p:txBody>
      </p:sp>
    </p:spTree>
    <p:extLst>
      <p:ext uri="{BB962C8B-B14F-4D97-AF65-F5344CB8AC3E}">
        <p14:creationId xmlns:p14="http://schemas.microsoft.com/office/powerpoint/2010/main" val="72796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800" y="44624"/>
            <a:ext cx="3435200" cy="23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3"/>
          <p:cNvCxnSpPr/>
          <p:nvPr/>
        </p:nvCxnSpPr>
        <p:spPr>
          <a:xfrm>
            <a:off x="0" y="2362200"/>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2" y="535170"/>
            <a:ext cx="5170960" cy="1769715"/>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Dr. Ahmet KÜÇÜKER</a:t>
            </a:r>
          </a:p>
          <a:p>
            <a:pPr defTabSz="914400" rtl="1">
              <a:buNone/>
            </a:pPr>
            <a:endParaRPr lang="tr-TR" sz="1600" dirty="0" smtClean="0">
              <a:solidFill>
                <a:schemeClr val="bg1">
                  <a:lumMod val="50000"/>
                </a:schemeClr>
              </a:solidFill>
              <a:latin typeface="Segoe UI"/>
              <a:cs typeface="Segoe UI"/>
            </a:endParaRPr>
          </a:p>
          <a:p>
            <a:pPr defTabSz="914400" rtl="1">
              <a:buNone/>
            </a:pPr>
            <a:r>
              <a:rPr lang="tr-TR" sz="1600" b="0" i="0" dirty="0" smtClean="0">
                <a:solidFill>
                  <a:schemeClr val="bg1">
                    <a:lumMod val="50000"/>
                  </a:schemeClr>
                </a:solidFill>
                <a:latin typeface="Segoe UI"/>
                <a:cs typeface="Segoe UI"/>
              </a:rPr>
              <a:t>Sakarya Üniversitesi</a:t>
            </a:r>
          </a:p>
          <a:p>
            <a:pPr defTabSz="914400" rtl="1">
              <a:buNone/>
            </a:pPr>
            <a:r>
              <a:rPr lang="tr-TR" sz="1600" dirty="0" smtClean="0">
                <a:solidFill>
                  <a:schemeClr val="bg1">
                    <a:lumMod val="50000"/>
                  </a:schemeClr>
                </a:solidFill>
                <a:latin typeface="Segoe UI"/>
                <a:cs typeface="Segoe UI"/>
              </a:rPr>
              <a:t>Mühendislik Fakültesi</a:t>
            </a:r>
          </a:p>
          <a:p>
            <a:pPr defTabSz="914400" rtl="1">
              <a:buNone/>
            </a:pPr>
            <a:r>
              <a:rPr lang="tr-TR" sz="1600" b="0" i="0" dirty="0" smtClean="0">
                <a:solidFill>
                  <a:schemeClr val="bg1">
                    <a:lumMod val="50000"/>
                  </a:schemeClr>
                </a:solidFill>
                <a:latin typeface="Segoe UI"/>
                <a:cs typeface="Segoe UI"/>
              </a:rPr>
              <a:t>Elektrik Elektronik Mühendisliği Bölümü </a:t>
            </a:r>
          </a:p>
          <a:p>
            <a:pPr defTabSz="914400" rtl="1">
              <a:buNone/>
            </a:pPr>
            <a:r>
              <a:rPr lang="tr-TR" sz="1600" dirty="0" smtClean="0">
                <a:solidFill>
                  <a:schemeClr val="bg1">
                    <a:lumMod val="50000"/>
                  </a:schemeClr>
                </a:solidFill>
                <a:latin typeface="Segoe UI"/>
                <a:cs typeface="Segoe UI"/>
              </a:rPr>
              <a:t>M6/6318</a:t>
            </a:r>
            <a:endParaRPr lang="tr-TR" b="0" i="0" dirty="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2" name="Dikdörtgen 11"/>
          <p:cNvSpPr/>
          <p:nvPr/>
        </p:nvSpPr>
        <p:spPr>
          <a:xfrm>
            <a:off x="229282" y="2636912"/>
            <a:ext cx="4283181" cy="2062103"/>
          </a:xfrm>
          <a:prstGeom prst="rect">
            <a:avLst/>
          </a:prstGeom>
        </p:spPr>
        <p:txBody>
          <a:bodyPr wrap="square">
            <a:spAutoFit/>
          </a:bodyPr>
          <a:lstStyle/>
          <a:p>
            <a:pPr marL="285750" indent="-285750">
              <a:buFont typeface="Arial" pitchFamily="34" charset="0"/>
              <a:buChar char="•"/>
            </a:pPr>
            <a:r>
              <a:rPr lang="tr-TR" sz="1600" dirty="0" smtClean="0"/>
              <a:t>Bölümün tanıtılması	</a:t>
            </a:r>
          </a:p>
          <a:p>
            <a:pPr marL="285750" indent="-285750">
              <a:buFont typeface="Arial" pitchFamily="34" charset="0"/>
              <a:buChar char="•"/>
            </a:pPr>
            <a:r>
              <a:rPr lang="tr-TR" sz="1600" dirty="0" smtClean="0"/>
              <a:t>Elektrik </a:t>
            </a:r>
            <a:r>
              <a:rPr lang="tr-TR" sz="1600" dirty="0"/>
              <a:t>Elektronik Mühendisliğinin </a:t>
            </a:r>
            <a:r>
              <a:rPr lang="tr-TR" sz="1600" dirty="0" smtClean="0"/>
              <a:t>tanıtılması</a:t>
            </a:r>
            <a:endParaRPr lang="tr-TR" sz="1600" dirty="0"/>
          </a:p>
          <a:p>
            <a:pPr marL="285750" indent="-285750">
              <a:buFont typeface="Arial" pitchFamily="34" charset="0"/>
              <a:buChar char="•"/>
            </a:pPr>
            <a:r>
              <a:rPr lang="tr-TR" sz="1600" dirty="0"/>
              <a:t>Mühendislik Etiği	</a:t>
            </a:r>
          </a:p>
          <a:p>
            <a:pPr marL="285750" indent="-285750">
              <a:buFont typeface="Arial" pitchFamily="34" charset="0"/>
              <a:buChar char="•"/>
            </a:pPr>
            <a:r>
              <a:rPr lang="tr-TR" sz="1600" dirty="0" smtClean="0"/>
              <a:t>Birim Sistemleri	</a:t>
            </a:r>
          </a:p>
          <a:p>
            <a:pPr marL="285750" indent="-285750">
              <a:buFont typeface="Arial" pitchFamily="34" charset="0"/>
              <a:buChar char="•"/>
            </a:pPr>
            <a:r>
              <a:rPr lang="tr-TR" sz="1600" dirty="0" smtClean="0"/>
              <a:t>Doğru ve Alternatif Akım	</a:t>
            </a:r>
          </a:p>
          <a:p>
            <a:pPr marL="285750" indent="-285750">
              <a:buFont typeface="Arial" pitchFamily="34" charset="0"/>
              <a:buChar char="•"/>
            </a:pPr>
            <a:r>
              <a:rPr lang="tr-TR" sz="1600" dirty="0" smtClean="0"/>
              <a:t>Direnç</a:t>
            </a:r>
            <a:r>
              <a:rPr lang="tr-TR" sz="1600" dirty="0"/>
              <a:t>, Kondansatör, Bobin	</a:t>
            </a:r>
          </a:p>
          <a:p>
            <a:pPr marL="285750" indent="-285750">
              <a:buFont typeface="Arial" pitchFamily="34" charset="0"/>
              <a:buChar char="•"/>
            </a:pPr>
            <a:r>
              <a:rPr lang="tr-TR" sz="1600" dirty="0"/>
              <a:t>Gerilim ve Akım Kaynakları	</a:t>
            </a:r>
          </a:p>
          <a:p>
            <a:pPr marL="285750" indent="-285750">
              <a:buFont typeface="Arial" pitchFamily="34" charset="0"/>
              <a:buChar char="•"/>
            </a:pPr>
            <a:r>
              <a:rPr lang="tr-TR" sz="1600" dirty="0" err="1"/>
              <a:t>Ohm</a:t>
            </a:r>
            <a:r>
              <a:rPr lang="tr-TR" sz="1600" dirty="0"/>
              <a:t> Kanunu, </a:t>
            </a:r>
            <a:r>
              <a:rPr lang="tr-TR" sz="1600" dirty="0" err="1"/>
              <a:t>Kirchoff</a:t>
            </a:r>
            <a:r>
              <a:rPr lang="tr-TR" sz="1600" dirty="0"/>
              <a:t> Yasaları	</a:t>
            </a:r>
          </a:p>
        </p:txBody>
      </p:sp>
      <p:sp>
        <p:nvSpPr>
          <p:cNvPr id="14" name="Dikdörtgen 13"/>
          <p:cNvSpPr/>
          <p:nvPr/>
        </p:nvSpPr>
        <p:spPr>
          <a:xfrm>
            <a:off x="4663817" y="2683024"/>
            <a:ext cx="4283181" cy="1354217"/>
          </a:xfrm>
          <a:prstGeom prst="rect">
            <a:avLst/>
          </a:prstGeom>
        </p:spPr>
        <p:txBody>
          <a:bodyPr wrap="square">
            <a:spAutoFit/>
          </a:bodyPr>
          <a:lstStyle/>
          <a:p>
            <a:pPr marL="285750" indent="-285750">
              <a:buFont typeface="Arial" pitchFamily="34" charset="0"/>
              <a:buChar char="•"/>
            </a:pPr>
            <a:r>
              <a:rPr lang="tr-TR" sz="1600" dirty="0"/>
              <a:t>Devre Kavramı, Seri Devreler, Paralel ve Karmaşık Devreler	</a:t>
            </a:r>
          </a:p>
          <a:p>
            <a:pPr marL="285750" indent="-285750">
              <a:buFont typeface="Arial" pitchFamily="34" charset="0"/>
              <a:buChar char="•"/>
            </a:pPr>
            <a:r>
              <a:rPr lang="tr-TR" sz="1600" dirty="0"/>
              <a:t>Yarıiletken Teknolojisi	</a:t>
            </a:r>
          </a:p>
          <a:p>
            <a:pPr marL="285750" indent="-285750">
              <a:buFont typeface="Arial" pitchFamily="34" charset="0"/>
              <a:buChar char="•"/>
            </a:pPr>
            <a:r>
              <a:rPr lang="tr-TR" sz="1600" dirty="0"/>
              <a:t>Genel İş Sağlığı ve İş Güvenliği	</a:t>
            </a:r>
          </a:p>
          <a:p>
            <a:pPr marL="285750" indent="-285750">
              <a:buFont typeface="Arial" pitchFamily="34" charset="0"/>
              <a:buChar char="•"/>
            </a:pPr>
            <a:r>
              <a:rPr lang="tr-TR" sz="1600" dirty="0"/>
              <a:t>Elektrikli Çalışmalarda İş Sağlığı ve İş Güvenliği</a:t>
            </a:r>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a:t>
            </a:fld>
            <a:endParaRPr lang="tr-TR" dirty="0"/>
          </a:p>
        </p:txBody>
      </p:sp>
    </p:spTree>
    <p:extLst>
      <p:ext uri="{BB962C8B-B14F-4D97-AF65-F5344CB8AC3E}">
        <p14:creationId xmlns:p14="http://schemas.microsoft.com/office/powerpoint/2010/main" val="47577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10</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 name="Dikdörtgen 1"/>
          <p:cNvSpPr/>
          <p:nvPr/>
        </p:nvSpPr>
        <p:spPr>
          <a:xfrm>
            <a:off x="0" y="1291787"/>
            <a:ext cx="5843705" cy="4524315"/>
          </a:xfrm>
          <a:prstGeom prst="rect">
            <a:avLst/>
          </a:prstGeom>
        </p:spPr>
        <p:txBody>
          <a:bodyPr wrap="square">
            <a:spAutoFit/>
          </a:bodyPr>
          <a:lstStyle/>
          <a:p>
            <a:pPr algn="just"/>
            <a:r>
              <a:rPr lang="tr-TR" b="1" dirty="0" smtClean="0">
                <a:solidFill>
                  <a:srgbClr val="000000"/>
                </a:solidFill>
                <a:latin typeface="Georgia" panose="02040502050405020303" pitchFamily="18" charset="0"/>
              </a:rPr>
              <a:t>Diyot</a:t>
            </a:r>
          </a:p>
          <a:p>
            <a:pPr algn="just"/>
            <a:endParaRPr lang="tr-TR" b="1" dirty="0">
              <a:solidFill>
                <a:srgbClr val="000000"/>
              </a:solidFill>
              <a:latin typeface="Georgia" panose="02040502050405020303" pitchFamily="18" charset="0"/>
            </a:endParaRPr>
          </a:p>
          <a:p>
            <a:pPr algn="just"/>
            <a:r>
              <a:rPr lang="tr-TR" dirty="0">
                <a:solidFill>
                  <a:srgbClr val="000000"/>
                </a:solidFill>
                <a:latin typeface="Georgia" panose="02040502050405020303" pitchFamily="18" charset="0"/>
              </a:rPr>
              <a:t>Yarı iletken elemanların en basitidir ama basit bir anahtara yakın özellikleri sayesinde elektronik sistemlerde çok önemli rol oynamaktadır</a:t>
            </a:r>
            <a:r>
              <a:rPr lang="tr-TR" dirty="0" smtClean="0">
                <a:solidFill>
                  <a:srgbClr val="000000"/>
                </a:solidFill>
                <a:latin typeface="Georgia" panose="02040502050405020303" pitchFamily="18" charset="0"/>
              </a:rPr>
              <a:t>.</a:t>
            </a:r>
          </a:p>
          <a:p>
            <a:pPr algn="just"/>
            <a:endParaRPr lang="tr-TR" dirty="0">
              <a:solidFill>
                <a:srgbClr val="000000"/>
              </a:solidFill>
              <a:latin typeface="Georgia" panose="02040502050405020303" pitchFamily="18" charset="0"/>
            </a:endParaRPr>
          </a:p>
          <a:p>
            <a:pPr algn="just"/>
            <a:r>
              <a:rPr lang="tr-TR" dirty="0">
                <a:solidFill>
                  <a:srgbClr val="000000"/>
                </a:solidFill>
                <a:latin typeface="Georgia" panose="02040502050405020303" pitchFamily="18" charset="0"/>
              </a:rPr>
              <a:t>İdeal olarak bir diyot semboldeki okla belirtilen yönde akımı iletir ve aksi yönde bir açık devre gibi davranır. Aslında bir ideal </a:t>
            </a:r>
            <a:r>
              <a:rPr lang="tr-TR" dirty="0" err="1">
                <a:solidFill>
                  <a:srgbClr val="000000"/>
                </a:solidFill>
                <a:latin typeface="Georgia" panose="02040502050405020303" pitchFamily="18" charset="0"/>
              </a:rPr>
              <a:t>diyodun</a:t>
            </a:r>
            <a:r>
              <a:rPr lang="tr-TR" dirty="0">
                <a:solidFill>
                  <a:srgbClr val="000000"/>
                </a:solidFill>
                <a:latin typeface="Georgia" panose="02040502050405020303" pitchFamily="18" charset="0"/>
              </a:rPr>
              <a:t> özellikleri, sadece bir yönde akım iletebilen bir anahtarın özellikleridir</a:t>
            </a:r>
            <a:r>
              <a:rPr lang="tr-TR" dirty="0" smtClean="0">
                <a:solidFill>
                  <a:srgbClr val="000000"/>
                </a:solidFill>
                <a:latin typeface="Georgia" panose="02040502050405020303" pitchFamily="18" charset="0"/>
              </a:rPr>
              <a:t>.</a:t>
            </a:r>
          </a:p>
          <a:p>
            <a:pPr algn="just"/>
            <a:endParaRPr lang="tr-TR" i="0" dirty="0">
              <a:solidFill>
                <a:srgbClr val="000000"/>
              </a:solidFill>
              <a:effectLst/>
              <a:latin typeface="Georgia" panose="02040502050405020303" pitchFamily="18" charset="0"/>
            </a:endParaRPr>
          </a:p>
          <a:p>
            <a:pPr algn="just"/>
            <a:r>
              <a:rPr lang="tr-TR" dirty="0">
                <a:solidFill>
                  <a:srgbClr val="000000"/>
                </a:solidFill>
                <a:latin typeface="Georgia" panose="02040502050405020303" pitchFamily="18" charset="0"/>
              </a:rPr>
              <a:t>Farklı uygulamalar için çeşitli farklı diyot türleri vardır. Bunlar güç kaynaklarında kullanım için doğrultucu diyotlar, gerilim referans kaynakları olarak kullanım için </a:t>
            </a:r>
            <a:r>
              <a:rPr lang="tr-TR" dirty="0" err="1">
                <a:solidFill>
                  <a:srgbClr val="000000"/>
                </a:solidFill>
                <a:latin typeface="Georgia" panose="02040502050405020303" pitchFamily="18" charset="0"/>
              </a:rPr>
              <a:t>Zener</a:t>
            </a:r>
            <a:r>
              <a:rPr lang="tr-TR" dirty="0">
                <a:solidFill>
                  <a:srgbClr val="000000"/>
                </a:solidFill>
                <a:latin typeface="Georgia" panose="02040502050405020303" pitchFamily="18" charset="0"/>
              </a:rPr>
              <a:t> diyotlar, ışı yayan diyotlar (LED) ve </a:t>
            </a:r>
            <a:r>
              <a:rPr lang="tr-TR" dirty="0" err="1">
                <a:solidFill>
                  <a:srgbClr val="000000"/>
                </a:solidFill>
                <a:latin typeface="Georgia" panose="02040502050405020303" pitchFamily="18" charset="0"/>
              </a:rPr>
              <a:t>varaktör</a:t>
            </a:r>
            <a:r>
              <a:rPr lang="tr-TR" dirty="0">
                <a:solidFill>
                  <a:srgbClr val="000000"/>
                </a:solidFill>
                <a:latin typeface="Georgia" panose="02040502050405020303" pitchFamily="18" charset="0"/>
              </a:rPr>
              <a:t> diyotlardır.</a:t>
            </a:r>
            <a:endParaRPr lang="tr-TR" i="0" dirty="0">
              <a:solidFill>
                <a:srgbClr val="000000"/>
              </a:solidFill>
              <a:effectLst/>
              <a:latin typeface="Georgia" panose="02040502050405020303" pitchFamily="18" charset="0"/>
            </a:endParaRPr>
          </a:p>
        </p:txBody>
      </p:sp>
      <p:pic>
        <p:nvPicPr>
          <p:cNvPr id="3" name="Resim 2"/>
          <p:cNvPicPr>
            <a:picLocks noChangeAspect="1"/>
          </p:cNvPicPr>
          <p:nvPr/>
        </p:nvPicPr>
        <p:blipFill>
          <a:blip r:embed="rId3"/>
          <a:stretch>
            <a:fillRect/>
          </a:stretch>
        </p:blipFill>
        <p:spPr>
          <a:xfrm>
            <a:off x="6813398" y="4683842"/>
            <a:ext cx="1752845" cy="1714739"/>
          </a:xfrm>
          <a:prstGeom prst="rect">
            <a:avLst/>
          </a:prstGeom>
        </p:spPr>
      </p:pic>
      <p:pic>
        <p:nvPicPr>
          <p:cNvPr id="9" name="Resim 8"/>
          <p:cNvPicPr>
            <a:picLocks noChangeAspect="1"/>
          </p:cNvPicPr>
          <p:nvPr/>
        </p:nvPicPr>
        <p:blipFill>
          <a:blip r:embed="rId4"/>
          <a:stretch>
            <a:fillRect/>
          </a:stretch>
        </p:blipFill>
        <p:spPr>
          <a:xfrm>
            <a:off x="5908099" y="1319251"/>
            <a:ext cx="3038899" cy="3353268"/>
          </a:xfrm>
          <a:prstGeom prst="rect">
            <a:avLst/>
          </a:prstGeom>
        </p:spPr>
      </p:pic>
    </p:spTree>
    <p:extLst>
      <p:ext uri="{BB962C8B-B14F-4D97-AF65-F5344CB8AC3E}">
        <p14:creationId xmlns:p14="http://schemas.microsoft.com/office/powerpoint/2010/main" val="1295115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11</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 name="Dikdörtgen 1"/>
          <p:cNvSpPr/>
          <p:nvPr/>
        </p:nvSpPr>
        <p:spPr>
          <a:xfrm>
            <a:off x="0" y="1291787"/>
            <a:ext cx="6405677" cy="1384995"/>
          </a:xfrm>
          <a:prstGeom prst="rect">
            <a:avLst/>
          </a:prstGeom>
        </p:spPr>
        <p:txBody>
          <a:bodyPr wrap="square">
            <a:spAutoFit/>
          </a:bodyPr>
          <a:lstStyle/>
          <a:p>
            <a:pPr algn="just"/>
            <a:r>
              <a:rPr lang="tr-TR" b="1" dirty="0" err="1" smtClean="0">
                <a:solidFill>
                  <a:srgbClr val="000000"/>
                </a:solidFill>
                <a:latin typeface="Georgia" panose="02040502050405020303" pitchFamily="18" charset="0"/>
              </a:rPr>
              <a:t>Transistör</a:t>
            </a:r>
            <a:endParaRPr lang="tr-TR" b="1" dirty="0" smtClean="0">
              <a:solidFill>
                <a:srgbClr val="000000"/>
              </a:solidFill>
              <a:latin typeface="Georgia" panose="02040502050405020303" pitchFamily="18" charset="0"/>
            </a:endParaRPr>
          </a:p>
          <a:p>
            <a:pPr algn="just"/>
            <a:endParaRPr lang="tr-TR" b="1" dirty="0">
              <a:solidFill>
                <a:srgbClr val="000000"/>
              </a:solidFill>
              <a:latin typeface="Georgia" panose="02040502050405020303" pitchFamily="18" charset="0"/>
            </a:endParaRPr>
          </a:p>
          <a:p>
            <a:pPr algn="just"/>
            <a:r>
              <a:rPr lang="tr-TR" sz="1600" dirty="0">
                <a:solidFill>
                  <a:srgbClr val="000000"/>
                </a:solidFill>
                <a:latin typeface="Georgia" panose="02040502050405020303" pitchFamily="18" charset="0"/>
              </a:rPr>
              <a:t>Bir </a:t>
            </a:r>
            <a:r>
              <a:rPr lang="tr-TR" sz="1600" dirty="0" err="1">
                <a:solidFill>
                  <a:srgbClr val="000000"/>
                </a:solidFill>
                <a:latin typeface="Georgia" panose="02040502050405020303" pitchFamily="18" charset="0"/>
              </a:rPr>
              <a:t>transistör</a:t>
            </a:r>
            <a:r>
              <a:rPr lang="tr-TR" sz="1600" dirty="0">
                <a:solidFill>
                  <a:srgbClr val="000000"/>
                </a:solidFill>
                <a:latin typeface="Georgia" panose="02040502050405020303" pitchFamily="18" charset="0"/>
              </a:rPr>
              <a:t> elektronik işaretleri yükseltmek ve </a:t>
            </a:r>
            <a:r>
              <a:rPr lang="tr-TR" sz="1600" dirty="0" err="1">
                <a:solidFill>
                  <a:srgbClr val="000000"/>
                </a:solidFill>
                <a:latin typeface="Georgia" panose="02040502050405020303" pitchFamily="18" charset="0"/>
              </a:rPr>
              <a:t>anahtarlamak</a:t>
            </a:r>
            <a:r>
              <a:rPr lang="tr-TR" sz="1600" dirty="0">
                <a:solidFill>
                  <a:srgbClr val="000000"/>
                </a:solidFill>
                <a:latin typeface="Georgia" panose="02040502050405020303" pitchFamily="18" charset="0"/>
              </a:rPr>
              <a:t> için kullanılan bir yarı iletken elemandır. En az üç uç ile devreye bağlanan, yarı iletkenden malzemeden yapılan bir elemandır.</a:t>
            </a:r>
            <a:endParaRPr lang="tr-TR" sz="1600" i="0" dirty="0">
              <a:solidFill>
                <a:srgbClr val="000000"/>
              </a:solidFill>
              <a:effectLst/>
              <a:latin typeface="Georgia" panose="02040502050405020303" pitchFamily="18" charset="0"/>
            </a:endParaRPr>
          </a:p>
        </p:txBody>
      </p:sp>
      <p:pic>
        <p:nvPicPr>
          <p:cNvPr id="6" name="Resim 5"/>
          <p:cNvPicPr>
            <a:picLocks noChangeAspect="1"/>
          </p:cNvPicPr>
          <p:nvPr/>
        </p:nvPicPr>
        <p:blipFill>
          <a:blip r:embed="rId3"/>
          <a:stretch>
            <a:fillRect/>
          </a:stretch>
        </p:blipFill>
        <p:spPr>
          <a:xfrm>
            <a:off x="6405677" y="1533170"/>
            <a:ext cx="2305372" cy="4334480"/>
          </a:xfrm>
          <a:prstGeom prst="rect">
            <a:avLst/>
          </a:prstGeom>
        </p:spPr>
      </p:pic>
      <p:sp>
        <p:nvSpPr>
          <p:cNvPr id="12" name="Dikdörtgen 11"/>
          <p:cNvSpPr/>
          <p:nvPr/>
        </p:nvSpPr>
        <p:spPr>
          <a:xfrm>
            <a:off x="17994" y="2807751"/>
            <a:ext cx="6398213" cy="3139321"/>
          </a:xfrm>
          <a:prstGeom prst="rect">
            <a:avLst/>
          </a:prstGeom>
        </p:spPr>
        <p:txBody>
          <a:bodyPr wrap="square">
            <a:spAutoFit/>
          </a:bodyPr>
          <a:lstStyle/>
          <a:p>
            <a:pPr algn="just"/>
            <a:r>
              <a:rPr lang="tr-TR" dirty="0">
                <a:solidFill>
                  <a:srgbClr val="000000"/>
                </a:solidFill>
                <a:latin typeface="Times New Roman" panose="02020603050405020304" pitchFamily="18" charset="0"/>
              </a:rPr>
              <a:t>Bir </a:t>
            </a:r>
            <a:r>
              <a:rPr lang="tr-TR" dirty="0" err="1">
                <a:solidFill>
                  <a:srgbClr val="000000"/>
                </a:solidFill>
                <a:latin typeface="Times New Roman" panose="02020603050405020304" pitchFamily="18" charset="0"/>
              </a:rPr>
              <a:t>transistör</a:t>
            </a:r>
            <a:r>
              <a:rPr lang="tr-TR" dirty="0">
                <a:solidFill>
                  <a:srgbClr val="000000"/>
                </a:solidFill>
                <a:latin typeface="Times New Roman" panose="02020603050405020304" pitchFamily="18" charset="0"/>
              </a:rPr>
              <a:t> giriş işareti ile orantılı olarak çıkışını kontrol edebilir; bir yükselteç olarak davranabilir. Alternatif olarak </a:t>
            </a:r>
            <a:r>
              <a:rPr lang="tr-TR" dirty="0" err="1">
                <a:solidFill>
                  <a:srgbClr val="000000"/>
                </a:solidFill>
                <a:latin typeface="Times New Roman" panose="02020603050405020304" pitchFamily="18" charset="0"/>
              </a:rPr>
              <a:t>transistör</a:t>
            </a:r>
            <a:r>
              <a:rPr lang="tr-TR" dirty="0">
                <a:solidFill>
                  <a:srgbClr val="000000"/>
                </a:solidFill>
                <a:latin typeface="Times New Roman" panose="02020603050405020304" pitchFamily="18" charset="0"/>
              </a:rPr>
              <a:t>, diğer devre elemanları tarafından belirlenen akım </a:t>
            </a:r>
            <a:r>
              <a:rPr lang="tr-TR" dirty="0" smtClean="0">
                <a:solidFill>
                  <a:srgbClr val="000000"/>
                </a:solidFill>
                <a:latin typeface="Times New Roman" panose="02020603050405020304" pitchFamily="18" charset="0"/>
              </a:rPr>
              <a:t>miktarı </a:t>
            </a:r>
            <a:r>
              <a:rPr lang="tr-TR" dirty="0">
                <a:solidFill>
                  <a:srgbClr val="000000"/>
                </a:solidFill>
                <a:latin typeface="Times New Roman" panose="02020603050405020304" pitchFamily="18" charset="0"/>
              </a:rPr>
              <a:t>ile elektriksel olarak kontrol edilen bir anahtar olarak bir devredeki akımı geçirmek ya da geçirmemek için kullanılabilir. </a:t>
            </a:r>
            <a:endParaRPr lang="tr-TR" dirty="0" smtClean="0">
              <a:solidFill>
                <a:srgbClr val="000000"/>
              </a:solidFill>
              <a:latin typeface="Times New Roman" panose="02020603050405020304" pitchFamily="18" charset="0"/>
            </a:endParaRPr>
          </a:p>
          <a:p>
            <a:pPr algn="just"/>
            <a:endParaRPr lang="tr-TR" dirty="0">
              <a:solidFill>
                <a:srgbClr val="000000"/>
              </a:solidFill>
              <a:latin typeface="Times New Roman" panose="02020603050405020304" pitchFamily="18" charset="0"/>
            </a:endParaRPr>
          </a:p>
          <a:p>
            <a:pPr algn="just"/>
            <a:r>
              <a:rPr lang="tr-TR" dirty="0">
                <a:solidFill>
                  <a:srgbClr val="000000"/>
                </a:solidFill>
                <a:latin typeface="Times New Roman" panose="02020603050405020304" pitchFamily="18" charset="0"/>
              </a:rPr>
              <a:t>Bir </a:t>
            </a:r>
            <a:r>
              <a:rPr lang="tr-TR" dirty="0" err="1">
                <a:solidFill>
                  <a:srgbClr val="000000"/>
                </a:solidFill>
                <a:latin typeface="Times New Roman" panose="02020603050405020304" pitchFamily="18" charset="0"/>
              </a:rPr>
              <a:t>transistör</a:t>
            </a:r>
            <a:r>
              <a:rPr lang="tr-TR" dirty="0">
                <a:solidFill>
                  <a:srgbClr val="000000"/>
                </a:solidFill>
                <a:latin typeface="Times New Roman" panose="02020603050405020304" pitchFamily="18" charset="0"/>
              </a:rPr>
              <a:t>, aşağıdaki elektriksel fonksiyonları gerçekleştirebilen yarı iletken bir elemandır: </a:t>
            </a:r>
          </a:p>
          <a:p>
            <a:r>
              <a:rPr lang="tr-TR" dirty="0">
                <a:solidFill>
                  <a:srgbClr val="000000"/>
                </a:solidFill>
                <a:latin typeface="Times New Roman" panose="02020603050405020304" pitchFamily="18" charset="0"/>
              </a:rPr>
              <a:t>– Bir devrede elektriksel bir anahtar olarak davranabilir. </a:t>
            </a:r>
          </a:p>
          <a:p>
            <a:r>
              <a:rPr lang="tr-TR" dirty="0">
                <a:solidFill>
                  <a:srgbClr val="000000"/>
                </a:solidFill>
                <a:latin typeface="Times New Roman" panose="02020603050405020304" pitchFamily="18" charset="0"/>
              </a:rPr>
              <a:t>– Bir devrede akım yükselteci olarak davranabilir. </a:t>
            </a:r>
          </a:p>
          <a:p>
            <a:r>
              <a:rPr lang="tr-TR" dirty="0">
                <a:solidFill>
                  <a:srgbClr val="000000"/>
                </a:solidFill>
                <a:latin typeface="Times New Roman" panose="02020603050405020304" pitchFamily="18" charset="0"/>
              </a:rPr>
              <a:t>– Bir devredeki akımı düzenler. </a:t>
            </a:r>
          </a:p>
        </p:txBody>
      </p:sp>
    </p:spTree>
    <p:extLst>
      <p:ext uri="{BB962C8B-B14F-4D97-AF65-F5344CB8AC3E}">
        <p14:creationId xmlns:p14="http://schemas.microsoft.com/office/powerpoint/2010/main" val="1604850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0" name="Dikdörtgen 19"/>
          <p:cNvSpPr/>
          <p:nvPr/>
        </p:nvSpPr>
        <p:spPr>
          <a:xfrm>
            <a:off x="191302" y="1438253"/>
            <a:ext cx="8845194" cy="5355312"/>
          </a:xfrm>
          <a:prstGeom prst="rect">
            <a:avLst/>
          </a:prstGeom>
        </p:spPr>
        <p:txBody>
          <a:bodyPr wrap="square">
            <a:spAutoFit/>
          </a:bodyPr>
          <a:lstStyle/>
          <a:p>
            <a:pPr algn="just"/>
            <a:r>
              <a:rPr lang="tr-TR" dirty="0" smtClean="0">
                <a:solidFill>
                  <a:srgbClr val="000000"/>
                </a:solidFill>
                <a:latin typeface="Times New Roman" panose="02020603050405020304" pitchFamily="18" charset="0"/>
              </a:rPr>
              <a:t>Malzemeler </a:t>
            </a:r>
            <a:r>
              <a:rPr lang="tr-TR" dirty="0">
                <a:solidFill>
                  <a:srgbClr val="000000"/>
                </a:solidFill>
                <a:latin typeface="Times New Roman" panose="02020603050405020304" pitchFamily="18" charset="0"/>
              </a:rPr>
              <a:t>kullanımlarına göre üç gruba sınıflandırılabilir: </a:t>
            </a:r>
            <a:endParaRPr lang="tr-TR" dirty="0" smtClean="0">
              <a:solidFill>
                <a:srgbClr val="000000"/>
              </a:solidFill>
              <a:latin typeface="Times New Roman" panose="02020603050405020304" pitchFamily="18" charset="0"/>
            </a:endParaRPr>
          </a:p>
          <a:p>
            <a:pPr algn="just"/>
            <a:endParaRPr lang="tr-TR" dirty="0">
              <a:solidFill>
                <a:srgbClr val="000000"/>
              </a:solidFill>
              <a:latin typeface="Times New Roman" panose="02020603050405020304" pitchFamily="18" charset="0"/>
            </a:endParaRPr>
          </a:p>
          <a:p>
            <a:pPr algn="just"/>
            <a:r>
              <a:rPr lang="tr-TR" dirty="0" smtClean="0">
                <a:solidFill>
                  <a:srgbClr val="000000"/>
                </a:solidFill>
                <a:latin typeface="Times New Roman" panose="02020603050405020304" pitchFamily="18" charset="0"/>
              </a:rPr>
              <a:t>İletkenler</a:t>
            </a:r>
            <a:r>
              <a:rPr lang="tr-TR" dirty="0">
                <a:solidFill>
                  <a:srgbClr val="000000"/>
                </a:solidFill>
                <a:latin typeface="Times New Roman" panose="02020603050405020304" pitchFamily="18" charset="0"/>
              </a:rPr>
              <a:t>, yalıtkanlar ve yarı iletkenler. </a:t>
            </a:r>
            <a:endParaRPr lang="tr-TR" dirty="0" smtClean="0">
              <a:solidFill>
                <a:srgbClr val="000000"/>
              </a:solidFill>
              <a:latin typeface="Times New Roman" panose="02020603050405020304" pitchFamily="18" charset="0"/>
            </a:endParaRPr>
          </a:p>
          <a:p>
            <a:pPr algn="just"/>
            <a:endParaRPr lang="tr-TR" dirty="0">
              <a:solidFill>
                <a:srgbClr val="000000"/>
              </a:solidFill>
              <a:latin typeface="Times New Roman" panose="02020603050405020304" pitchFamily="18" charset="0"/>
            </a:endParaRPr>
          </a:p>
          <a:p>
            <a:pPr algn="just"/>
            <a:r>
              <a:rPr lang="tr-TR" dirty="0">
                <a:solidFill>
                  <a:srgbClr val="000000"/>
                </a:solidFill>
                <a:latin typeface="Times New Roman" panose="02020603050405020304" pitchFamily="18" charset="0"/>
              </a:rPr>
              <a:t>Yarı iletkenlerin direnci iletkenlerin direncinden yüksek, yalıtkanların direncinden düşüktür. Yani iletkenlik bakımından iletken ve yalıtkanlar arasında yer alırlar. </a:t>
            </a:r>
            <a:endParaRPr lang="tr-TR" dirty="0" smtClean="0">
              <a:solidFill>
                <a:srgbClr val="000000"/>
              </a:solidFill>
              <a:latin typeface="Times New Roman" panose="02020603050405020304" pitchFamily="18" charset="0"/>
            </a:endParaRPr>
          </a:p>
          <a:p>
            <a:pPr algn="just"/>
            <a:endParaRPr lang="tr-TR" dirty="0">
              <a:solidFill>
                <a:srgbClr val="000000"/>
              </a:solidFill>
              <a:latin typeface="Times New Roman" panose="02020603050405020304" pitchFamily="18" charset="0"/>
            </a:endParaRPr>
          </a:p>
          <a:p>
            <a:pPr algn="just"/>
            <a:r>
              <a:rPr lang="tr-TR" dirty="0">
                <a:solidFill>
                  <a:srgbClr val="000000"/>
                </a:solidFill>
                <a:latin typeface="Times New Roman" panose="02020603050405020304" pitchFamily="18" charset="0"/>
              </a:rPr>
              <a:t>Yarı iletkenlerin bazıları "bileşik", bazıları "</a:t>
            </a:r>
            <a:r>
              <a:rPr lang="tr-TR" dirty="0" err="1">
                <a:solidFill>
                  <a:srgbClr val="000000"/>
                </a:solidFill>
                <a:latin typeface="Times New Roman" panose="02020603050405020304" pitchFamily="18" charset="0"/>
              </a:rPr>
              <a:t>element"dir</a:t>
            </a:r>
            <a:r>
              <a:rPr lang="tr-TR" dirty="0">
                <a:solidFill>
                  <a:srgbClr val="000000"/>
                </a:solidFill>
                <a:latin typeface="Times New Roman" panose="02020603050405020304" pitchFamily="18" charset="0"/>
              </a:rPr>
              <a:t>. Bileşiklere örnek olarak "çinko oksit" ile "bakır </a:t>
            </a:r>
            <a:r>
              <a:rPr lang="tr-TR" dirty="0" err="1">
                <a:solidFill>
                  <a:srgbClr val="000000"/>
                </a:solidFill>
                <a:latin typeface="Times New Roman" panose="02020603050405020304" pitchFamily="18" charset="0"/>
              </a:rPr>
              <a:t>oksit"i</a:t>
            </a:r>
            <a:r>
              <a:rPr lang="tr-TR" dirty="0">
                <a:solidFill>
                  <a:srgbClr val="000000"/>
                </a:solidFill>
                <a:latin typeface="Times New Roman" panose="02020603050405020304" pitchFamily="18" charset="0"/>
              </a:rPr>
              <a:t> verebiliriz. Elementlere örnek ise "germanyum" ve "silisyum (silikon) gösterilebilir. </a:t>
            </a:r>
            <a:endParaRPr lang="tr-TR" dirty="0" smtClean="0">
              <a:solidFill>
                <a:srgbClr val="000000"/>
              </a:solidFill>
              <a:latin typeface="Times New Roman" panose="02020603050405020304" pitchFamily="18" charset="0"/>
            </a:endParaRPr>
          </a:p>
          <a:p>
            <a:pPr algn="just"/>
            <a:endParaRPr lang="tr-TR" dirty="0">
              <a:solidFill>
                <a:srgbClr val="000000"/>
              </a:solidFill>
              <a:latin typeface="Times New Roman" panose="02020603050405020304" pitchFamily="18" charset="0"/>
            </a:endParaRPr>
          </a:p>
          <a:p>
            <a:pPr algn="just"/>
            <a:r>
              <a:rPr lang="tr-TR" dirty="0">
                <a:solidFill>
                  <a:srgbClr val="000000"/>
                </a:solidFill>
                <a:latin typeface="Times New Roman" panose="02020603050405020304" pitchFamily="18" charset="0"/>
              </a:rPr>
              <a:t>Yarı iletkenler, germanyum ve silisyum gibi, dirençleri ne yüksek ne de düşüktür. </a:t>
            </a:r>
            <a:r>
              <a:rPr lang="tr-TR" dirty="0" err="1">
                <a:solidFill>
                  <a:srgbClr val="000000"/>
                </a:solidFill>
                <a:latin typeface="Times New Roman" panose="02020603050405020304" pitchFamily="18" charset="0"/>
              </a:rPr>
              <a:t>Transistör</a:t>
            </a:r>
            <a:r>
              <a:rPr lang="tr-TR" dirty="0">
                <a:solidFill>
                  <a:srgbClr val="000000"/>
                </a:solidFill>
                <a:latin typeface="Times New Roman" panose="02020603050405020304" pitchFamily="18" charset="0"/>
              </a:rPr>
              <a:t> ve entegre devre yapımında kullanılmaktadırlar. </a:t>
            </a:r>
            <a:endParaRPr lang="tr-TR" dirty="0" smtClean="0">
              <a:solidFill>
                <a:srgbClr val="000000"/>
              </a:solidFill>
              <a:latin typeface="Times New Roman" panose="02020603050405020304" pitchFamily="18" charset="0"/>
            </a:endParaRPr>
          </a:p>
          <a:p>
            <a:pPr algn="just"/>
            <a:endParaRPr lang="tr-TR" dirty="0">
              <a:solidFill>
                <a:srgbClr val="000000"/>
              </a:solidFill>
              <a:latin typeface="Times New Roman" panose="02020603050405020304" pitchFamily="18" charset="0"/>
            </a:endParaRPr>
          </a:p>
          <a:p>
            <a:pPr algn="just"/>
            <a:r>
              <a:rPr lang="tr-TR" dirty="0" smtClean="0">
                <a:solidFill>
                  <a:srgbClr val="000000"/>
                </a:solidFill>
                <a:latin typeface="Times New Roman" panose="02020603050405020304" pitchFamily="18" charset="0"/>
              </a:rPr>
              <a:t>Yarı </a:t>
            </a:r>
            <a:r>
              <a:rPr lang="tr-TR" dirty="0">
                <a:solidFill>
                  <a:srgbClr val="000000"/>
                </a:solidFill>
                <a:latin typeface="Times New Roman" panose="02020603050405020304" pitchFamily="18" charset="0"/>
              </a:rPr>
              <a:t>iletken cihazlar, yarı iletken malzemelerden yapılan elektronik bileşenler, bilgisayarlardan cep telefonlarına ve dijital ses oynatıcılarına kadar modern elektrikli cihazların temelidir.</a:t>
            </a:r>
            <a:endParaRPr lang="tr-TR" dirty="0" smtClean="0">
              <a:solidFill>
                <a:srgbClr val="000000"/>
              </a:solidFill>
              <a:latin typeface="Times New Roman" panose="02020603050405020304" pitchFamily="18" charset="0"/>
            </a:endParaRPr>
          </a:p>
          <a:p>
            <a:pPr algn="just"/>
            <a:endParaRPr lang="tr-TR" dirty="0">
              <a:solidFill>
                <a:srgbClr val="000000"/>
              </a:solidFill>
              <a:latin typeface="Times New Roman" panose="02020603050405020304" pitchFamily="18" charset="0"/>
            </a:endParaRPr>
          </a:p>
          <a:p>
            <a:pPr algn="just"/>
            <a:endParaRPr lang="tr-TR" dirty="0"/>
          </a:p>
        </p:txBody>
      </p:sp>
    </p:spTree>
    <p:extLst>
      <p:ext uri="{BB962C8B-B14F-4D97-AF65-F5344CB8AC3E}">
        <p14:creationId xmlns:p14="http://schemas.microsoft.com/office/powerpoint/2010/main" val="287143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pic>
        <p:nvPicPr>
          <p:cNvPr id="22" name="Resim 21"/>
          <p:cNvPicPr>
            <a:picLocks noChangeAspect="1"/>
          </p:cNvPicPr>
          <p:nvPr/>
        </p:nvPicPr>
        <p:blipFill>
          <a:blip r:embed="rId3"/>
          <a:stretch>
            <a:fillRect/>
          </a:stretch>
        </p:blipFill>
        <p:spPr>
          <a:xfrm>
            <a:off x="179512" y="1412776"/>
            <a:ext cx="7507595" cy="1681174"/>
          </a:xfrm>
          <a:prstGeom prst="rect">
            <a:avLst/>
          </a:prstGeom>
        </p:spPr>
      </p:pic>
      <p:pic>
        <p:nvPicPr>
          <p:cNvPr id="23" name="Resim 22"/>
          <p:cNvPicPr>
            <a:picLocks noChangeAspect="1"/>
          </p:cNvPicPr>
          <p:nvPr/>
        </p:nvPicPr>
        <p:blipFill>
          <a:blip r:embed="rId4"/>
          <a:stretch>
            <a:fillRect/>
          </a:stretch>
        </p:blipFill>
        <p:spPr>
          <a:xfrm>
            <a:off x="1268348" y="3093950"/>
            <a:ext cx="7116139" cy="3184293"/>
          </a:xfrm>
          <a:prstGeom prst="rect">
            <a:avLst/>
          </a:prstGeom>
        </p:spPr>
      </p:pic>
    </p:spTree>
    <p:extLst>
      <p:ext uri="{BB962C8B-B14F-4D97-AF65-F5344CB8AC3E}">
        <p14:creationId xmlns:p14="http://schemas.microsoft.com/office/powerpoint/2010/main" val="355552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4</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pic>
        <p:nvPicPr>
          <p:cNvPr id="2" name="Resim 1"/>
          <p:cNvPicPr>
            <a:picLocks noChangeAspect="1"/>
          </p:cNvPicPr>
          <p:nvPr/>
        </p:nvPicPr>
        <p:blipFill>
          <a:blip r:embed="rId3"/>
          <a:stretch>
            <a:fillRect/>
          </a:stretch>
        </p:blipFill>
        <p:spPr>
          <a:xfrm>
            <a:off x="-4556" y="116632"/>
            <a:ext cx="9148556" cy="6714851"/>
          </a:xfrm>
          <a:prstGeom prst="rect">
            <a:avLst/>
          </a:prstGeom>
        </p:spPr>
      </p:pic>
    </p:spTree>
    <p:extLst>
      <p:ext uri="{BB962C8B-B14F-4D97-AF65-F5344CB8AC3E}">
        <p14:creationId xmlns:p14="http://schemas.microsoft.com/office/powerpoint/2010/main" val="25841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5</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 name="Dikdörtgen 1"/>
          <p:cNvSpPr/>
          <p:nvPr/>
        </p:nvSpPr>
        <p:spPr>
          <a:xfrm>
            <a:off x="0" y="1291787"/>
            <a:ext cx="9144000" cy="5016758"/>
          </a:xfrm>
          <a:prstGeom prst="rect">
            <a:avLst/>
          </a:prstGeom>
        </p:spPr>
        <p:txBody>
          <a:bodyPr wrap="square">
            <a:spAutoFit/>
          </a:bodyPr>
          <a:lstStyle/>
          <a:p>
            <a:pPr algn="just"/>
            <a:r>
              <a:rPr lang="tr-TR" sz="1600" dirty="0">
                <a:solidFill>
                  <a:srgbClr val="000000"/>
                </a:solidFill>
                <a:latin typeface="Georgia" panose="02040502050405020303" pitchFamily="18" charset="0"/>
              </a:rPr>
              <a:t>1833-Michael </a:t>
            </a:r>
            <a:r>
              <a:rPr lang="tr-TR" sz="1600" dirty="0" err="1">
                <a:solidFill>
                  <a:srgbClr val="000000"/>
                </a:solidFill>
                <a:latin typeface="Georgia" panose="02040502050405020303" pitchFamily="18" charset="0"/>
              </a:rPr>
              <a:t>Faraday</a:t>
            </a:r>
            <a:r>
              <a:rPr lang="tr-TR" sz="1600" dirty="0">
                <a:solidFill>
                  <a:srgbClr val="000000"/>
                </a:solidFill>
                <a:latin typeface="Georgia" panose="02040502050405020303" pitchFamily="18" charset="0"/>
              </a:rPr>
              <a:t> gümüş sülfitte sıcaklık arttıkça elektriksel direncin azaldığını keşfetti. Bu bir yarı iletkenin ilk incelenmesidir.</a:t>
            </a:r>
          </a:p>
          <a:p>
            <a:pPr algn="just"/>
            <a:r>
              <a:rPr lang="tr-TR" sz="1600" dirty="0">
                <a:solidFill>
                  <a:srgbClr val="000000"/>
                </a:solidFill>
                <a:latin typeface="Georgia" panose="02040502050405020303" pitchFamily="18" charset="0"/>
              </a:rPr>
              <a:t>1834-John </a:t>
            </a:r>
            <a:r>
              <a:rPr lang="tr-TR" sz="1600" dirty="0" err="1">
                <a:solidFill>
                  <a:srgbClr val="000000"/>
                </a:solidFill>
                <a:latin typeface="Georgia" panose="02040502050405020303" pitchFamily="18" charset="0"/>
              </a:rPr>
              <a:t>Jacob</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Berzelius</a:t>
            </a:r>
            <a:r>
              <a:rPr lang="tr-TR" sz="1600" dirty="0">
                <a:solidFill>
                  <a:srgbClr val="000000"/>
                </a:solidFill>
                <a:latin typeface="Georgia" panose="02040502050405020303" pitchFamily="18" charset="0"/>
              </a:rPr>
              <a:t> silikonu izole etti ve tanımladı.</a:t>
            </a:r>
          </a:p>
          <a:p>
            <a:pPr algn="just"/>
            <a:r>
              <a:rPr lang="tr-TR" sz="1600" dirty="0">
                <a:solidFill>
                  <a:srgbClr val="000000"/>
                </a:solidFill>
                <a:latin typeface="Georgia" panose="02040502050405020303" pitchFamily="18" charset="0"/>
              </a:rPr>
              <a:t>1873-William Smith selenyumun </a:t>
            </a:r>
            <a:r>
              <a:rPr lang="tr-TR" sz="1600" dirty="0" err="1">
                <a:solidFill>
                  <a:srgbClr val="000000"/>
                </a:solidFill>
                <a:latin typeface="Georgia" panose="02040502050405020303" pitchFamily="18" charset="0"/>
              </a:rPr>
              <a:t>fotoiletkenliğini</a:t>
            </a:r>
            <a:r>
              <a:rPr lang="tr-TR" sz="1600" dirty="0">
                <a:solidFill>
                  <a:srgbClr val="000000"/>
                </a:solidFill>
                <a:latin typeface="Georgia" panose="02040502050405020303" pitchFamily="18" charset="0"/>
              </a:rPr>
              <a:t> keşfetti. Modern kopya makineleri bu özelliği kullanmaktadır. </a:t>
            </a:r>
            <a:endParaRPr lang="tr-TR" sz="1600" dirty="0" smtClean="0">
              <a:solidFill>
                <a:srgbClr val="000000"/>
              </a:solidFill>
              <a:latin typeface="Georgia" panose="02040502050405020303" pitchFamily="18" charset="0"/>
            </a:endParaRPr>
          </a:p>
          <a:p>
            <a:pPr algn="just"/>
            <a:r>
              <a:rPr lang="tr-TR" sz="1600" dirty="0" smtClean="0">
                <a:solidFill>
                  <a:srgbClr val="000000"/>
                </a:solidFill>
                <a:latin typeface="Georgia" panose="02040502050405020303" pitchFamily="18" charset="0"/>
              </a:rPr>
              <a:t>1927- </a:t>
            </a:r>
            <a:r>
              <a:rPr lang="tr-TR" sz="1600" dirty="0">
                <a:solidFill>
                  <a:srgbClr val="000000"/>
                </a:solidFill>
                <a:latin typeface="Georgia" panose="02040502050405020303" pitchFamily="18" charset="0"/>
              </a:rPr>
              <a:t>Arnold </a:t>
            </a:r>
            <a:r>
              <a:rPr lang="tr-TR" sz="1600" dirty="0" err="1">
                <a:solidFill>
                  <a:srgbClr val="000000"/>
                </a:solidFill>
                <a:latin typeface="Georgia" panose="02040502050405020303" pitchFamily="18" charset="0"/>
              </a:rPr>
              <a:t>Sommerfield</a:t>
            </a:r>
            <a:r>
              <a:rPr lang="tr-TR" sz="1600" dirty="0">
                <a:solidFill>
                  <a:srgbClr val="000000"/>
                </a:solidFill>
                <a:latin typeface="Georgia" panose="02040502050405020303" pitchFamily="18" charset="0"/>
              </a:rPr>
              <a:t> ve </a:t>
            </a:r>
            <a:r>
              <a:rPr lang="tr-TR" sz="1600" dirty="0" err="1">
                <a:solidFill>
                  <a:srgbClr val="000000"/>
                </a:solidFill>
                <a:latin typeface="Georgia" panose="02040502050405020303" pitchFamily="18" charset="0"/>
              </a:rPr>
              <a:t>Felix</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Bloch</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quantum</a:t>
            </a:r>
            <a:r>
              <a:rPr lang="tr-TR" sz="1600" dirty="0">
                <a:solidFill>
                  <a:srgbClr val="000000"/>
                </a:solidFill>
                <a:latin typeface="Georgia" panose="02040502050405020303" pitchFamily="18" charset="0"/>
              </a:rPr>
              <a:t> mekaniğini katılara uyguladılar. Bu, bilim adamlarının yarı iletkenlerde elektrik iletimini açıklamalarını sağladı.</a:t>
            </a:r>
          </a:p>
          <a:p>
            <a:pPr algn="just"/>
            <a:r>
              <a:rPr lang="tr-TR" sz="1600" dirty="0">
                <a:solidFill>
                  <a:srgbClr val="000000"/>
                </a:solidFill>
                <a:latin typeface="Georgia" panose="02040502050405020303" pitchFamily="18" charset="0"/>
              </a:rPr>
              <a:t>1943-Karl </a:t>
            </a:r>
            <a:r>
              <a:rPr lang="tr-TR" sz="1600" dirty="0" err="1">
                <a:solidFill>
                  <a:srgbClr val="000000"/>
                </a:solidFill>
                <a:latin typeface="Georgia" panose="02040502050405020303" pitchFamily="18" charset="0"/>
              </a:rPr>
              <a:t>Lark-Horovitz</a:t>
            </a:r>
            <a:r>
              <a:rPr lang="tr-TR" sz="1600" dirty="0">
                <a:solidFill>
                  <a:srgbClr val="000000"/>
                </a:solidFill>
                <a:latin typeface="Georgia" panose="02040502050405020303" pitchFamily="18" charset="0"/>
              </a:rPr>
              <a:t> diyot </a:t>
            </a:r>
            <a:r>
              <a:rPr lang="tr-TR" sz="1600" dirty="0" err="1">
                <a:solidFill>
                  <a:srgbClr val="000000"/>
                </a:solidFill>
                <a:latin typeface="Georgia" panose="02040502050405020303" pitchFamily="18" charset="0"/>
              </a:rPr>
              <a:t>dedektörleri</a:t>
            </a:r>
            <a:r>
              <a:rPr lang="tr-TR" sz="1600" dirty="0">
                <a:solidFill>
                  <a:srgbClr val="000000"/>
                </a:solidFill>
                <a:latin typeface="Georgia" panose="02040502050405020303" pitchFamily="18" charset="0"/>
              </a:rPr>
              <a:t> yapmak için yüksek kalite germanyum kullandılar.</a:t>
            </a:r>
          </a:p>
          <a:p>
            <a:pPr algn="just"/>
            <a:r>
              <a:rPr lang="tr-TR" sz="1600" dirty="0">
                <a:solidFill>
                  <a:srgbClr val="000000"/>
                </a:solidFill>
                <a:latin typeface="Georgia" panose="02040502050405020303" pitchFamily="18" charset="0"/>
              </a:rPr>
              <a:t>1947-Shockley, </a:t>
            </a:r>
            <a:r>
              <a:rPr lang="tr-TR" sz="1600" dirty="0" err="1">
                <a:solidFill>
                  <a:srgbClr val="000000"/>
                </a:solidFill>
                <a:latin typeface="Georgia" panose="02040502050405020303" pitchFamily="18" charset="0"/>
              </a:rPr>
              <a:t>Brattain</a:t>
            </a:r>
            <a:r>
              <a:rPr lang="tr-TR" sz="1600" dirty="0">
                <a:solidFill>
                  <a:srgbClr val="000000"/>
                </a:solidFill>
                <a:latin typeface="Georgia" panose="02040502050405020303" pitchFamily="18" charset="0"/>
              </a:rPr>
              <a:t> ve </a:t>
            </a:r>
            <a:r>
              <a:rPr lang="tr-TR" sz="1600" dirty="0" err="1">
                <a:solidFill>
                  <a:srgbClr val="000000"/>
                </a:solidFill>
                <a:latin typeface="Georgia" panose="02040502050405020303" pitchFamily="18" charset="0"/>
              </a:rPr>
              <a:t>Bardeen</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transistörü</a:t>
            </a:r>
            <a:r>
              <a:rPr lang="tr-TR" sz="1600" dirty="0">
                <a:solidFill>
                  <a:srgbClr val="000000"/>
                </a:solidFill>
                <a:latin typeface="Georgia" panose="02040502050405020303" pitchFamily="18" charset="0"/>
              </a:rPr>
              <a:t> icat etti. Yarı iletken elektronik endüstrisi doğdu.</a:t>
            </a:r>
          </a:p>
          <a:p>
            <a:pPr algn="just"/>
            <a:r>
              <a:rPr lang="tr-TR" sz="1600" dirty="0">
                <a:solidFill>
                  <a:srgbClr val="000000"/>
                </a:solidFill>
                <a:latin typeface="Georgia" panose="02040502050405020303" pitchFamily="18" charset="0"/>
              </a:rPr>
              <a:t>1958-Robert </a:t>
            </a:r>
            <a:r>
              <a:rPr lang="tr-TR" sz="1600" dirty="0" err="1">
                <a:solidFill>
                  <a:srgbClr val="000000"/>
                </a:solidFill>
                <a:latin typeface="Georgia" panose="02040502050405020303" pitchFamily="18" charset="0"/>
              </a:rPr>
              <a:t>Noyce</a:t>
            </a:r>
            <a:r>
              <a:rPr lang="tr-TR" sz="1600" dirty="0">
                <a:solidFill>
                  <a:srgbClr val="000000"/>
                </a:solidFill>
                <a:latin typeface="Georgia" panose="02040502050405020303" pitchFamily="18" charset="0"/>
              </a:rPr>
              <a:t>, Intel Şirketi’nin kurucusu yarı iletkenleri yapmak için </a:t>
            </a:r>
            <a:r>
              <a:rPr lang="tr-TR" sz="1600" dirty="0" err="1">
                <a:solidFill>
                  <a:srgbClr val="000000"/>
                </a:solidFill>
                <a:latin typeface="Georgia" panose="02040502050405020303" pitchFamily="18" charset="0"/>
              </a:rPr>
              <a:t>monolitik</a:t>
            </a:r>
            <a:r>
              <a:rPr lang="tr-TR" sz="1600" dirty="0">
                <a:solidFill>
                  <a:srgbClr val="000000"/>
                </a:solidFill>
                <a:latin typeface="Georgia" panose="02040502050405020303" pitchFamily="18" charset="0"/>
              </a:rPr>
              <a:t> IC (Entegre Devre) teknolojisi olarak adlandırılan bir süreç geliştirdi.</a:t>
            </a:r>
          </a:p>
          <a:p>
            <a:pPr algn="just"/>
            <a:r>
              <a:rPr lang="tr-TR" sz="1600" dirty="0">
                <a:solidFill>
                  <a:srgbClr val="000000"/>
                </a:solidFill>
                <a:latin typeface="Georgia" panose="02040502050405020303" pitchFamily="18" charset="0"/>
              </a:rPr>
              <a:t>1962-W.P. </a:t>
            </a:r>
            <a:r>
              <a:rPr lang="tr-TR" sz="1600" dirty="0" err="1">
                <a:solidFill>
                  <a:srgbClr val="000000"/>
                </a:solidFill>
                <a:latin typeface="Georgia" panose="02040502050405020303" pitchFamily="18" charset="0"/>
              </a:rPr>
              <a:t>Dumke</a:t>
            </a:r>
            <a:r>
              <a:rPr lang="tr-TR" sz="1600" dirty="0">
                <a:solidFill>
                  <a:srgbClr val="000000"/>
                </a:solidFill>
                <a:latin typeface="Georgia" panose="02040502050405020303" pitchFamily="18" charset="0"/>
              </a:rPr>
              <a:t> lazerleri yapmak için </a:t>
            </a:r>
            <a:r>
              <a:rPr lang="tr-TR" sz="1600" dirty="0" err="1">
                <a:solidFill>
                  <a:srgbClr val="000000"/>
                </a:solidFill>
                <a:latin typeface="Georgia" panose="02040502050405020303" pitchFamily="18" charset="0"/>
              </a:rPr>
              <a:t>GaAs</a:t>
            </a:r>
            <a:r>
              <a:rPr lang="tr-TR" sz="1600" dirty="0">
                <a:solidFill>
                  <a:srgbClr val="000000"/>
                </a:solidFill>
                <a:latin typeface="Georgia" panose="02040502050405020303" pitchFamily="18" charset="0"/>
              </a:rPr>
              <a:t> gibi yarı iletkenlerin kullanılabileceğini gösterdi. IBM, GE ve </a:t>
            </a:r>
            <a:r>
              <a:rPr lang="tr-TR" sz="1600" dirty="0" err="1">
                <a:solidFill>
                  <a:srgbClr val="000000"/>
                </a:solidFill>
                <a:latin typeface="Georgia" panose="02040502050405020303" pitchFamily="18" charset="0"/>
              </a:rPr>
              <a:t>Bell</a:t>
            </a:r>
            <a:r>
              <a:rPr lang="tr-TR" sz="1600" dirty="0">
                <a:solidFill>
                  <a:srgbClr val="000000"/>
                </a:solidFill>
                <a:latin typeface="Georgia" panose="02040502050405020303" pitchFamily="18" charset="0"/>
              </a:rPr>
              <a:t> Laboratuvarlarındaki bilim adamları yarı iletken lazerleri yapabildiler. Bu, </a:t>
            </a:r>
            <a:r>
              <a:rPr lang="tr-TR" sz="1600" dirty="0" err="1">
                <a:solidFill>
                  <a:srgbClr val="000000"/>
                </a:solidFill>
                <a:latin typeface="Georgia" panose="02040502050405020303" pitchFamily="18" charset="0"/>
              </a:rPr>
              <a:t>optoelektronik</a:t>
            </a:r>
            <a:r>
              <a:rPr lang="tr-TR" sz="1600" dirty="0">
                <a:solidFill>
                  <a:srgbClr val="000000"/>
                </a:solidFill>
                <a:latin typeface="Georgia" panose="02040502050405020303" pitchFamily="18" charset="0"/>
              </a:rPr>
              <a:t> alanını açtı.</a:t>
            </a:r>
          </a:p>
          <a:p>
            <a:pPr algn="just"/>
            <a:r>
              <a:rPr lang="tr-TR" sz="1600" dirty="0">
                <a:solidFill>
                  <a:srgbClr val="000000"/>
                </a:solidFill>
                <a:latin typeface="Georgia" panose="02040502050405020303" pitchFamily="18" charset="0"/>
              </a:rPr>
              <a:t>1970- Silikon çiplerin hafıza kapasitelerini büyük ölçüde arttıran ilk yük bağlamalı düzenler (</a:t>
            </a:r>
            <a:r>
              <a:rPr lang="tr-TR" sz="1600" dirty="0" err="1">
                <a:solidFill>
                  <a:srgbClr val="000000"/>
                </a:solidFill>
                <a:latin typeface="Georgia" panose="02040502050405020303" pitchFamily="18" charset="0"/>
              </a:rPr>
              <a:t>charge</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coupled</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devices</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CCD’s</a:t>
            </a:r>
            <a:r>
              <a:rPr lang="tr-TR" sz="1600" dirty="0">
                <a:solidFill>
                  <a:srgbClr val="000000"/>
                </a:solidFill>
                <a:latin typeface="Georgia" panose="02040502050405020303" pitchFamily="18" charset="0"/>
              </a:rPr>
              <a:t>) yapıldı.</a:t>
            </a:r>
          </a:p>
          <a:p>
            <a:pPr algn="just"/>
            <a:r>
              <a:rPr lang="tr-TR" sz="1600" dirty="0">
                <a:solidFill>
                  <a:srgbClr val="000000"/>
                </a:solidFill>
                <a:latin typeface="Georgia" panose="02040502050405020303" pitchFamily="18" charset="0"/>
              </a:rPr>
              <a:t>1980’ler- Kişisel bilgisayarların kullanımındaki patlama elektronik malzeme endüstrisinde benzer bir yükselişi canlandırdı.</a:t>
            </a:r>
          </a:p>
          <a:p>
            <a:pPr algn="just"/>
            <a:r>
              <a:rPr lang="tr-TR" sz="1600" dirty="0">
                <a:solidFill>
                  <a:srgbClr val="000000"/>
                </a:solidFill>
                <a:latin typeface="Georgia" panose="02040502050405020303" pitchFamily="18" charset="0"/>
              </a:rPr>
              <a:t>1993- Mavi ışık üretebilen galyum </a:t>
            </a:r>
            <a:r>
              <a:rPr lang="tr-TR" sz="1600" dirty="0" err="1">
                <a:solidFill>
                  <a:srgbClr val="000000"/>
                </a:solidFill>
                <a:latin typeface="Georgia" panose="02040502050405020303" pitchFamily="18" charset="0"/>
              </a:rPr>
              <a:t>nitrit</a:t>
            </a:r>
            <a:r>
              <a:rPr lang="tr-TR" sz="1600" dirty="0">
                <a:solidFill>
                  <a:srgbClr val="000000"/>
                </a:solidFill>
                <a:latin typeface="Georgia" panose="02040502050405020303" pitchFamily="18" charset="0"/>
              </a:rPr>
              <a:t> ışık yayan diyotlar (</a:t>
            </a:r>
            <a:r>
              <a:rPr lang="tr-TR" sz="1600" dirty="0" err="1">
                <a:solidFill>
                  <a:srgbClr val="000000"/>
                </a:solidFill>
                <a:latin typeface="Georgia" panose="02040502050405020303" pitchFamily="18" charset="0"/>
              </a:rPr>
              <a:t>light</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emitting</a:t>
            </a:r>
            <a:r>
              <a:rPr lang="tr-TR" sz="1600" dirty="0">
                <a:solidFill>
                  <a:srgbClr val="000000"/>
                </a:solidFill>
                <a:latin typeface="Georgia" panose="02040502050405020303" pitchFamily="18" charset="0"/>
              </a:rPr>
              <a:t> </a:t>
            </a:r>
            <a:r>
              <a:rPr lang="tr-TR" sz="1600" dirty="0" err="1">
                <a:solidFill>
                  <a:srgbClr val="000000"/>
                </a:solidFill>
                <a:latin typeface="Georgia" panose="02040502050405020303" pitchFamily="18" charset="0"/>
              </a:rPr>
              <a:t>diodes</a:t>
            </a:r>
            <a:r>
              <a:rPr lang="tr-TR" sz="1600" dirty="0">
                <a:solidFill>
                  <a:srgbClr val="000000"/>
                </a:solidFill>
                <a:latin typeface="Georgia" panose="02040502050405020303" pitchFamily="18" charset="0"/>
              </a:rPr>
              <a:t>) yapıldı. Olası uygulamaları düz ekranlar ve yüksek yoğunluklu hafıza depolarıdır.</a:t>
            </a:r>
            <a:endParaRPr lang="tr-TR" sz="16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97672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6</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 name="Dikdörtgen 1"/>
          <p:cNvSpPr/>
          <p:nvPr/>
        </p:nvSpPr>
        <p:spPr>
          <a:xfrm>
            <a:off x="0" y="1291787"/>
            <a:ext cx="9144000" cy="3970318"/>
          </a:xfrm>
          <a:prstGeom prst="rect">
            <a:avLst/>
          </a:prstGeom>
        </p:spPr>
        <p:txBody>
          <a:bodyPr wrap="square">
            <a:spAutoFit/>
          </a:bodyPr>
          <a:lstStyle/>
          <a:p>
            <a:pPr algn="just"/>
            <a:r>
              <a:rPr lang="tr-TR" dirty="0">
                <a:solidFill>
                  <a:srgbClr val="000000"/>
                </a:solidFill>
                <a:latin typeface="Georgia" panose="02040502050405020303" pitchFamily="18" charset="0"/>
              </a:rPr>
              <a:t>Yarı iletken endüstrisini ve modern bilgi dünyasını şekillendiren iki buluş: </a:t>
            </a:r>
            <a:r>
              <a:rPr lang="tr-TR" dirty="0" err="1">
                <a:solidFill>
                  <a:srgbClr val="000000"/>
                </a:solidFill>
                <a:latin typeface="Georgia" panose="02040502050405020303" pitchFamily="18" charset="0"/>
              </a:rPr>
              <a:t>transistör</a:t>
            </a:r>
            <a:r>
              <a:rPr lang="tr-TR" dirty="0">
                <a:solidFill>
                  <a:srgbClr val="000000"/>
                </a:solidFill>
                <a:latin typeface="Georgia" panose="02040502050405020303" pitchFamily="18" charset="0"/>
              </a:rPr>
              <a:t> ve entegre devre. </a:t>
            </a:r>
            <a:r>
              <a:rPr lang="tr-TR" dirty="0" err="1">
                <a:solidFill>
                  <a:srgbClr val="000000"/>
                </a:solidFill>
                <a:latin typeface="Georgia" panose="02040502050405020303" pitchFamily="18" charset="0"/>
              </a:rPr>
              <a:t>Transistörler</a:t>
            </a:r>
            <a:r>
              <a:rPr lang="tr-TR" dirty="0">
                <a:solidFill>
                  <a:srgbClr val="000000"/>
                </a:solidFill>
                <a:latin typeface="Georgia" panose="02040502050405020303" pitchFamily="18" charset="0"/>
              </a:rPr>
              <a:t> yarı iletken malzemelerden yapılmaktadır ve entegre devreler tek bir çip üzerinde binlerce milyonlarca </a:t>
            </a:r>
            <a:r>
              <a:rPr lang="tr-TR" dirty="0" err="1">
                <a:solidFill>
                  <a:srgbClr val="000000"/>
                </a:solidFill>
                <a:latin typeface="Georgia" panose="02040502050405020303" pitchFamily="18" charset="0"/>
              </a:rPr>
              <a:t>transistörden</a:t>
            </a:r>
            <a:r>
              <a:rPr lang="tr-TR" dirty="0">
                <a:solidFill>
                  <a:srgbClr val="000000"/>
                </a:solidFill>
                <a:latin typeface="Georgia" panose="02040502050405020303" pitchFamily="18" charset="0"/>
              </a:rPr>
              <a:t> oluşmaktadır</a:t>
            </a:r>
            <a:r>
              <a:rPr lang="tr-TR" dirty="0" smtClean="0">
                <a:solidFill>
                  <a:srgbClr val="000000"/>
                </a:solidFill>
                <a:latin typeface="Georgia" panose="02040502050405020303" pitchFamily="18" charset="0"/>
              </a:rPr>
              <a:t>.</a:t>
            </a:r>
          </a:p>
          <a:p>
            <a:pPr algn="just"/>
            <a:endParaRPr lang="tr-TR" dirty="0" smtClean="0">
              <a:solidFill>
                <a:srgbClr val="000000"/>
              </a:solidFill>
              <a:latin typeface="Georgia" panose="02040502050405020303" pitchFamily="18" charset="0"/>
            </a:endParaRPr>
          </a:p>
          <a:p>
            <a:pPr algn="just"/>
            <a:r>
              <a:rPr lang="tr-TR" dirty="0">
                <a:solidFill>
                  <a:srgbClr val="000000"/>
                </a:solidFill>
                <a:latin typeface="Georgia" panose="02040502050405020303" pitchFamily="18" charset="0"/>
              </a:rPr>
              <a:t>Boyut ve şekil bakımından küçük ışık ampullerine benzeyen, 1900lerin başında icat edilen vakum tüpleri; radyo endüstrisine ve 1939’de televizyonun doğmasına yol açtı. 1945’de 17000 vakum tüpünden oluşan ilk yüksek hızlı bilgisayar ENIAC yapıldı. </a:t>
            </a:r>
            <a:endParaRPr lang="tr-TR" dirty="0" smtClean="0">
              <a:solidFill>
                <a:srgbClr val="000000"/>
              </a:solidFill>
              <a:latin typeface="Georgia" panose="02040502050405020303" pitchFamily="18" charset="0"/>
            </a:endParaRPr>
          </a:p>
          <a:p>
            <a:pPr algn="just"/>
            <a:endParaRPr lang="tr-TR" dirty="0">
              <a:solidFill>
                <a:srgbClr val="000000"/>
              </a:solidFill>
              <a:latin typeface="Georgia" panose="02040502050405020303" pitchFamily="18" charset="0"/>
            </a:endParaRPr>
          </a:p>
          <a:p>
            <a:pPr algn="just"/>
            <a:r>
              <a:rPr lang="tr-TR" dirty="0" smtClean="0">
                <a:solidFill>
                  <a:srgbClr val="000000"/>
                </a:solidFill>
                <a:latin typeface="Georgia" panose="02040502050405020303" pitchFamily="18" charset="0"/>
              </a:rPr>
              <a:t>Her </a:t>
            </a:r>
            <a:r>
              <a:rPr lang="tr-TR" dirty="0">
                <a:solidFill>
                  <a:srgbClr val="000000"/>
                </a:solidFill>
                <a:latin typeface="Georgia" panose="02040502050405020303" pitchFamily="18" charset="0"/>
              </a:rPr>
              <a:t>vakum tüpü 5 ila 100 </a:t>
            </a:r>
            <a:r>
              <a:rPr lang="tr-TR" dirty="0" err="1">
                <a:solidFill>
                  <a:srgbClr val="000000"/>
                </a:solidFill>
                <a:latin typeface="Georgia" panose="02040502050405020303" pitchFamily="18" charset="0"/>
              </a:rPr>
              <a:t>Watt</a:t>
            </a:r>
            <a:r>
              <a:rPr lang="tr-TR" dirty="0">
                <a:solidFill>
                  <a:srgbClr val="000000"/>
                </a:solidFill>
                <a:latin typeface="Georgia" panose="02040502050405020303" pitchFamily="18" charset="0"/>
              </a:rPr>
              <a:t> güç tüketmekte idi ve yaklaşık 10 yıl ömre sahipti. 10 tüplü bir TV setinde bu, tüplerden birinin ortalama her 12 ayda değiştirilmesi gerekiyordu. Bununla birlikte 10000 vakum tüplü bir cihazda her birkaç saatte bir arıza beklenebilirdi. ENIAC gibi başarılara rağmen hesaplama ve telefon ağlarındaki gelişme dramatik olarak vakum tüplerinin güç ihtiyaçları ve güvenilmezliği ile sınırlı </a:t>
            </a:r>
            <a:r>
              <a:rPr lang="tr-TR" dirty="0" smtClean="0">
                <a:solidFill>
                  <a:srgbClr val="000000"/>
                </a:solidFill>
                <a:latin typeface="Georgia" panose="02040502050405020303" pitchFamily="18" charset="0"/>
              </a:rPr>
              <a:t>idi</a:t>
            </a:r>
          </a:p>
          <a:p>
            <a:pPr algn="just"/>
            <a:endParaRPr lang="tr-TR"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11151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7</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 name="Dikdörtgen 1"/>
          <p:cNvSpPr/>
          <p:nvPr/>
        </p:nvSpPr>
        <p:spPr>
          <a:xfrm>
            <a:off x="0" y="1291787"/>
            <a:ext cx="9144000" cy="3139321"/>
          </a:xfrm>
          <a:prstGeom prst="rect">
            <a:avLst/>
          </a:prstGeom>
        </p:spPr>
        <p:txBody>
          <a:bodyPr wrap="square">
            <a:spAutoFit/>
          </a:bodyPr>
          <a:lstStyle/>
          <a:p>
            <a:pPr algn="just"/>
            <a:r>
              <a:rPr lang="tr-TR" dirty="0" smtClean="0">
                <a:solidFill>
                  <a:srgbClr val="000000"/>
                </a:solidFill>
                <a:latin typeface="Georgia" panose="02040502050405020303" pitchFamily="18" charset="0"/>
              </a:rPr>
              <a:t>1945’de </a:t>
            </a:r>
            <a:r>
              <a:rPr lang="tr-TR" dirty="0" err="1">
                <a:solidFill>
                  <a:srgbClr val="000000"/>
                </a:solidFill>
                <a:latin typeface="Georgia" panose="02040502050405020303" pitchFamily="18" charset="0"/>
              </a:rPr>
              <a:t>Bell</a:t>
            </a:r>
            <a:r>
              <a:rPr lang="tr-TR" dirty="0">
                <a:solidFill>
                  <a:srgbClr val="000000"/>
                </a:solidFill>
                <a:latin typeface="Georgia" panose="02040502050405020303" pitchFamily="18" charset="0"/>
              </a:rPr>
              <a:t> Telephone Laboratuvarları vakum tüpü teknolojisinin yerine geçecek bir araştırma girişimi başlattı. William </a:t>
            </a:r>
            <a:r>
              <a:rPr lang="tr-TR" dirty="0" err="1">
                <a:solidFill>
                  <a:srgbClr val="000000"/>
                </a:solidFill>
                <a:latin typeface="Georgia" panose="02040502050405020303" pitchFamily="18" charset="0"/>
              </a:rPr>
              <a:t>Shockley</a:t>
            </a:r>
            <a:r>
              <a:rPr lang="tr-TR" dirty="0">
                <a:solidFill>
                  <a:srgbClr val="000000"/>
                </a:solidFill>
                <a:latin typeface="Georgia" panose="02040502050405020303" pitchFamily="18" charset="0"/>
              </a:rPr>
              <a:t> bu girişimi yönetti. </a:t>
            </a:r>
            <a:r>
              <a:rPr lang="tr-TR" dirty="0" err="1">
                <a:solidFill>
                  <a:srgbClr val="000000"/>
                </a:solidFill>
                <a:latin typeface="Georgia" panose="02040502050405020303" pitchFamily="18" charset="0"/>
              </a:rPr>
              <a:t>Shockley</a:t>
            </a:r>
            <a:r>
              <a:rPr lang="tr-TR" dirty="0">
                <a:solidFill>
                  <a:srgbClr val="000000"/>
                </a:solidFill>
                <a:latin typeface="Georgia" panose="02040502050405020303" pitchFamily="18" charset="0"/>
              </a:rPr>
              <a:t>, projeye yardımcı olmaları için </a:t>
            </a:r>
            <a:r>
              <a:rPr lang="tr-TR" dirty="0" err="1">
                <a:solidFill>
                  <a:srgbClr val="000000"/>
                </a:solidFill>
                <a:latin typeface="Georgia" panose="02040502050405020303" pitchFamily="18" charset="0"/>
              </a:rPr>
              <a:t>Bardeen</a:t>
            </a:r>
            <a:r>
              <a:rPr lang="tr-TR" dirty="0">
                <a:solidFill>
                  <a:srgbClr val="000000"/>
                </a:solidFill>
                <a:latin typeface="Georgia" panose="02040502050405020303" pitchFamily="18" charset="0"/>
              </a:rPr>
              <a:t> ve </a:t>
            </a:r>
            <a:r>
              <a:rPr lang="tr-TR" dirty="0" err="1">
                <a:solidFill>
                  <a:srgbClr val="000000"/>
                </a:solidFill>
                <a:latin typeface="Georgia" panose="02040502050405020303" pitchFamily="18" charset="0"/>
              </a:rPr>
              <a:t>Brattain’i</a:t>
            </a:r>
            <a:r>
              <a:rPr lang="tr-TR" dirty="0">
                <a:solidFill>
                  <a:srgbClr val="000000"/>
                </a:solidFill>
                <a:latin typeface="Georgia" panose="02040502050405020303" pitchFamily="18" charset="0"/>
              </a:rPr>
              <a:t> tuttu. </a:t>
            </a:r>
            <a:endParaRPr lang="tr-TR" dirty="0" smtClean="0">
              <a:solidFill>
                <a:srgbClr val="000000"/>
              </a:solidFill>
              <a:latin typeface="Georgia" panose="02040502050405020303" pitchFamily="18" charset="0"/>
            </a:endParaRPr>
          </a:p>
          <a:p>
            <a:pPr algn="just"/>
            <a:endParaRPr lang="tr-TR" dirty="0">
              <a:solidFill>
                <a:srgbClr val="000000"/>
              </a:solidFill>
              <a:latin typeface="Georgia" panose="02040502050405020303" pitchFamily="18" charset="0"/>
            </a:endParaRPr>
          </a:p>
          <a:p>
            <a:pPr algn="just"/>
            <a:r>
              <a:rPr lang="tr-TR" dirty="0" smtClean="0">
                <a:solidFill>
                  <a:srgbClr val="000000"/>
                </a:solidFill>
                <a:latin typeface="Georgia" panose="02040502050405020303" pitchFamily="18" charset="0"/>
              </a:rPr>
              <a:t>Yüzlerce </a:t>
            </a:r>
            <a:r>
              <a:rPr lang="tr-TR" dirty="0">
                <a:solidFill>
                  <a:srgbClr val="000000"/>
                </a:solidFill>
                <a:latin typeface="Georgia" panose="02040502050405020303" pitchFamily="18" charset="0"/>
              </a:rPr>
              <a:t>denemeden sonra </a:t>
            </a:r>
            <a:r>
              <a:rPr lang="tr-TR" dirty="0" err="1">
                <a:solidFill>
                  <a:srgbClr val="000000"/>
                </a:solidFill>
                <a:latin typeface="Georgia" panose="02040502050405020303" pitchFamily="18" charset="0"/>
              </a:rPr>
              <a:t>Bardeen</a:t>
            </a:r>
            <a:r>
              <a:rPr lang="tr-TR" dirty="0">
                <a:solidFill>
                  <a:srgbClr val="000000"/>
                </a:solidFill>
                <a:latin typeface="Georgia" panose="02040502050405020303" pitchFamily="18" charset="0"/>
              </a:rPr>
              <a:t>, bir kilit noktayı anladı: elektronların kristallerde nasıl davrandıkları hakkındaki mevcut fikirler hatalı idi-yüzeylerde beklenmeyen etkiler vardı. Bu keşif Aralık 1947’de nokta-temaslı germanyum </a:t>
            </a:r>
            <a:r>
              <a:rPr lang="tr-TR" dirty="0" err="1">
                <a:solidFill>
                  <a:srgbClr val="000000"/>
                </a:solidFill>
                <a:latin typeface="Georgia" panose="02040502050405020303" pitchFamily="18" charset="0"/>
              </a:rPr>
              <a:t>transistörün</a:t>
            </a:r>
            <a:r>
              <a:rPr lang="tr-TR" dirty="0">
                <a:solidFill>
                  <a:srgbClr val="000000"/>
                </a:solidFill>
                <a:latin typeface="Georgia" panose="02040502050405020303" pitchFamily="18" charset="0"/>
              </a:rPr>
              <a:t> yapılmasına yol açtı. Transfer direnç (transfer </a:t>
            </a:r>
            <a:r>
              <a:rPr lang="tr-TR" dirty="0" err="1">
                <a:solidFill>
                  <a:srgbClr val="000000"/>
                </a:solidFill>
                <a:latin typeface="Georgia" panose="02040502050405020303" pitchFamily="18" charset="0"/>
              </a:rPr>
              <a:t>resistor</a:t>
            </a:r>
            <a:r>
              <a:rPr lang="tr-TR" dirty="0">
                <a:solidFill>
                  <a:srgbClr val="000000"/>
                </a:solidFill>
                <a:latin typeface="Georgia" panose="02040502050405020303" pitchFamily="18" charset="0"/>
              </a:rPr>
              <a:t>) den dolayı </a:t>
            </a:r>
            <a:r>
              <a:rPr lang="tr-TR" dirty="0" err="1">
                <a:solidFill>
                  <a:srgbClr val="000000"/>
                </a:solidFill>
                <a:latin typeface="Georgia" panose="02040502050405020303" pitchFamily="18" charset="0"/>
              </a:rPr>
              <a:t>transistör</a:t>
            </a:r>
            <a:r>
              <a:rPr lang="tr-TR" dirty="0">
                <a:solidFill>
                  <a:srgbClr val="000000"/>
                </a:solidFill>
                <a:latin typeface="Georgia" panose="02040502050405020303" pitchFamily="18" charset="0"/>
              </a:rPr>
              <a:t> olarak isimlendirildi</a:t>
            </a:r>
            <a:r>
              <a:rPr lang="tr-TR" dirty="0" smtClean="0">
                <a:solidFill>
                  <a:srgbClr val="000000"/>
                </a:solidFill>
                <a:latin typeface="Georgia" panose="02040502050405020303" pitchFamily="18" charset="0"/>
              </a:rPr>
              <a:t>.</a:t>
            </a:r>
          </a:p>
          <a:p>
            <a:pPr algn="just"/>
            <a:endParaRPr lang="tr-TR" b="0" i="0" dirty="0">
              <a:solidFill>
                <a:srgbClr val="000000"/>
              </a:solidFill>
              <a:effectLst/>
              <a:latin typeface="Georgia" panose="02040502050405020303" pitchFamily="18" charset="0"/>
            </a:endParaRPr>
          </a:p>
          <a:p>
            <a:pPr algn="just"/>
            <a:r>
              <a:rPr lang="tr-TR" dirty="0" err="1">
                <a:solidFill>
                  <a:srgbClr val="000000"/>
                </a:solidFill>
                <a:latin typeface="Georgia" panose="02040502050405020303" pitchFamily="18" charset="0"/>
              </a:rPr>
              <a:t>Transistörün</a:t>
            </a:r>
            <a:r>
              <a:rPr lang="tr-TR" dirty="0">
                <a:solidFill>
                  <a:srgbClr val="000000"/>
                </a:solidFill>
                <a:latin typeface="Georgia" panose="02040502050405020303" pitchFamily="18" charset="0"/>
              </a:rPr>
              <a:t> icadı için </a:t>
            </a:r>
            <a:r>
              <a:rPr lang="tr-TR" dirty="0" err="1">
                <a:solidFill>
                  <a:srgbClr val="000000"/>
                </a:solidFill>
                <a:latin typeface="Georgia" panose="02040502050405020303" pitchFamily="18" charset="0"/>
              </a:rPr>
              <a:t>Shockley</a:t>
            </a:r>
            <a:r>
              <a:rPr lang="tr-TR" dirty="0">
                <a:solidFill>
                  <a:srgbClr val="000000"/>
                </a:solidFill>
                <a:latin typeface="Georgia" panose="02040502050405020303" pitchFamily="18" charset="0"/>
              </a:rPr>
              <a:t>, </a:t>
            </a:r>
            <a:r>
              <a:rPr lang="tr-TR" dirty="0" err="1">
                <a:solidFill>
                  <a:srgbClr val="000000"/>
                </a:solidFill>
                <a:latin typeface="Georgia" panose="02040502050405020303" pitchFamily="18" charset="0"/>
              </a:rPr>
              <a:t>Brattain</a:t>
            </a:r>
            <a:r>
              <a:rPr lang="tr-TR" dirty="0">
                <a:solidFill>
                  <a:srgbClr val="000000"/>
                </a:solidFill>
                <a:latin typeface="Georgia" panose="02040502050405020303" pitchFamily="18" charset="0"/>
              </a:rPr>
              <a:t> ve </a:t>
            </a:r>
            <a:r>
              <a:rPr lang="tr-TR" dirty="0" err="1">
                <a:solidFill>
                  <a:srgbClr val="000000"/>
                </a:solidFill>
                <a:latin typeface="Georgia" panose="02040502050405020303" pitchFamily="18" charset="0"/>
              </a:rPr>
              <a:t>Bardeen</a:t>
            </a:r>
            <a:r>
              <a:rPr lang="tr-TR" dirty="0">
                <a:solidFill>
                  <a:srgbClr val="000000"/>
                </a:solidFill>
                <a:latin typeface="Georgia" panose="02040502050405020303" pitchFamily="18" charset="0"/>
              </a:rPr>
              <a:t> 1956’da fizik dalında Nobel ödülü aldılar.</a:t>
            </a:r>
            <a:endParaRPr lang="tr-TR"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01182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8</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 name="Dikdörtgen 1"/>
          <p:cNvSpPr/>
          <p:nvPr/>
        </p:nvSpPr>
        <p:spPr>
          <a:xfrm>
            <a:off x="0" y="1291787"/>
            <a:ext cx="3910453" cy="3139321"/>
          </a:xfrm>
          <a:prstGeom prst="rect">
            <a:avLst/>
          </a:prstGeom>
        </p:spPr>
        <p:txBody>
          <a:bodyPr wrap="square">
            <a:spAutoFit/>
          </a:bodyPr>
          <a:lstStyle/>
          <a:p>
            <a:pPr algn="just"/>
            <a:r>
              <a:rPr lang="tr-TR" b="1" dirty="0" err="1">
                <a:solidFill>
                  <a:srgbClr val="000000"/>
                </a:solidFill>
                <a:latin typeface="Georgia" panose="02040502050405020303" pitchFamily="18" charset="0"/>
              </a:rPr>
              <a:t>Moore</a:t>
            </a:r>
            <a:r>
              <a:rPr lang="tr-TR" b="1" dirty="0">
                <a:solidFill>
                  <a:srgbClr val="000000"/>
                </a:solidFill>
                <a:latin typeface="Georgia" panose="02040502050405020303" pitchFamily="18" charset="0"/>
              </a:rPr>
              <a:t> </a:t>
            </a:r>
            <a:r>
              <a:rPr lang="tr-TR" b="1" dirty="0" smtClean="0">
                <a:solidFill>
                  <a:srgbClr val="000000"/>
                </a:solidFill>
                <a:latin typeface="Georgia" panose="02040502050405020303" pitchFamily="18" charset="0"/>
              </a:rPr>
              <a:t>Kanunu</a:t>
            </a:r>
          </a:p>
          <a:p>
            <a:pPr algn="just"/>
            <a:endParaRPr lang="tr-TR" dirty="0">
              <a:solidFill>
                <a:srgbClr val="000000"/>
              </a:solidFill>
              <a:latin typeface="Georgia" panose="02040502050405020303" pitchFamily="18" charset="0"/>
            </a:endParaRPr>
          </a:p>
          <a:p>
            <a:pPr algn="just"/>
            <a:r>
              <a:rPr lang="tr-TR" dirty="0">
                <a:solidFill>
                  <a:srgbClr val="000000"/>
                </a:solidFill>
                <a:latin typeface="Georgia" panose="02040502050405020303" pitchFamily="18" charset="0"/>
              </a:rPr>
              <a:t>1965’de Gordon </a:t>
            </a:r>
            <a:r>
              <a:rPr lang="tr-TR" dirty="0" err="1">
                <a:solidFill>
                  <a:srgbClr val="000000"/>
                </a:solidFill>
                <a:latin typeface="Georgia" panose="02040502050405020303" pitchFamily="18" charset="0"/>
              </a:rPr>
              <a:t>Moore</a:t>
            </a:r>
            <a:r>
              <a:rPr lang="tr-TR" dirty="0">
                <a:solidFill>
                  <a:srgbClr val="000000"/>
                </a:solidFill>
                <a:latin typeface="Georgia" panose="02040502050405020303" pitchFamily="18" charset="0"/>
              </a:rPr>
              <a:t> bir silisyum parçasındaki </a:t>
            </a:r>
            <a:r>
              <a:rPr lang="tr-TR" dirty="0" err="1">
                <a:solidFill>
                  <a:srgbClr val="000000"/>
                </a:solidFill>
                <a:latin typeface="Georgia" panose="02040502050405020303" pitchFamily="18" charset="0"/>
              </a:rPr>
              <a:t>transistör</a:t>
            </a:r>
            <a:r>
              <a:rPr lang="tr-TR" dirty="0">
                <a:solidFill>
                  <a:srgbClr val="000000"/>
                </a:solidFill>
                <a:latin typeface="Georgia" panose="02040502050405020303" pitchFamily="18" charset="0"/>
              </a:rPr>
              <a:t> sayısının her yıl iki katına çıkacağını tahmin etti. 1975’de </a:t>
            </a:r>
            <a:r>
              <a:rPr lang="tr-TR" dirty="0" err="1">
                <a:solidFill>
                  <a:srgbClr val="000000"/>
                </a:solidFill>
                <a:latin typeface="Georgia" panose="02040502050405020303" pitchFamily="18" charset="0"/>
              </a:rPr>
              <a:t>Moore</a:t>
            </a:r>
            <a:r>
              <a:rPr lang="tr-TR" dirty="0">
                <a:solidFill>
                  <a:srgbClr val="000000"/>
                </a:solidFill>
                <a:latin typeface="Georgia" panose="02040502050405020303" pitchFamily="18" charset="0"/>
              </a:rPr>
              <a:t>, bir bilgisayar çipinde yer alabilecek </a:t>
            </a:r>
            <a:r>
              <a:rPr lang="tr-TR" dirty="0" err="1">
                <a:solidFill>
                  <a:srgbClr val="000000"/>
                </a:solidFill>
                <a:latin typeface="Georgia" panose="02040502050405020303" pitchFamily="18" charset="0"/>
              </a:rPr>
              <a:t>transistör</a:t>
            </a:r>
            <a:r>
              <a:rPr lang="tr-TR" dirty="0">
                <a:solidFill>
                  <a:srgbClr val="000000"/>
                </a:solidFill>
                <a:latin typeface="Georgia" panose="02040502050405020303" pitchFamily="18" charset="0"/>
              </a:rPr>
              <a:t> sayısının her iki yılda iki katına çıkacağını söyleyerek tahminini güncelledi. Orijinal </a:t>
            </a:r>
            <a:r>
              <a:rPr lang="tr-TR" dirty="0" err="1">
                <a:solidFill>
                  <a:srgbClr val="000000"/>
                </a:solidFill>
                <a:latin typeface="Georgia" panose="02040502050405020303" pitchFamily="18" charset="0"/>
              </a:rPr>
              <a:t>Moore</a:t>
            </a:r>
            <a:r>
              <a:rPr lang="tr-TR" dirty="0">
                <a:solidFill>
                  <a:srgbClr val="000000"/>
                </a:solidFill>
                <a:latin typeface="Georgia" panose="02040502050405020303" pitchFamily="18" charset="0"/>
              </a:rPr>
              <a:t> Kanunu grafiği aşağıdaki şekilde görülmektedir.</a:t>
            </a:r>
            <a:endParaRPr lang="tr-TR" b="0" i="0" dirty="0">
              <a:solidFill>
                <a:srgbClr val="000000"/>
              </a:solidFill>
              <a:effectLst/>
              <a:latin typeface="Georgia" panose="02040502050405020303" pitchFamily="18" charset="0"/>
            </a:endParaRPr>
          </a:p>
        </p:txBody>
      </p:sp>
      <p:pic>
        <p:nvPicPr>
          <p:cNvPr id="3" name="Resim 2"/>
          <p:cNvPicPr>
            <a:picLocks noChangeAspect="1"/>
          </p:cNvPicPr>
          <p:nvPr/>
        </p:nvPicPr>
        <p:blipFill>
          <a:blip r:embed="rId3"/>
          <a:stretch>
            <a:fillRect/>
          </a:stretch>
        </p:blipFill>
        <p:spPr>
          <a:xfrm>
            <a:off x="4099276" y="1271597"/>
            <a:ext cx="5044724" cy="5057105"/>
          </a:xfrm>
          <a:prstGeom prst="rect">
            <a:avLst/>
          </a:prstGeom>
        </p:spPr>
      </p:pic>
    </p:spTree>
    <p:extLst>
      <p:ext uri="{BB962C8B-B14F-4D97-AF65-F5344CB8AC3E}">
        <p14:creationId xmlns:p14="http://schemas.microsoft.com/office/powerpoint/2010/main" val="178720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0" y="533510"/>
            <a:ext cx="8104610"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9</a:t>
            </a:fld>
            <a:endParaRPr lang="tr-TR" dirty="0"/>
          </a:p>
        </p:txBody>
      </p:sp>
      <p:sp>
        <p:nvSpPr>
          <p:cNvPr id="19" name="Dikdörtgen 18"/>
          <p:cNvSpPr/>
          <p:nvPr/>
        </p:nvSpPr>
        <p:spPr>
          <a:xfrm>
            <a:off x="0" y="658033"/>
            <a:ext cx="2954655" cy="369332"/>
          </a:xfrm>
          <a:prstGeom prst="rect">
            <a:avLst/>
          </a:prstGeom>
        </p:spPr>
        <p:txBody>
          <a:bodyPr wrap="none">
            <a:spAutoFit/>
          </a:bodyPr>
          <a:lstStyle/>
          <a:p>
            <a:pPr marL="285750" indent="-285750">
              <a:buFont typeface="Arial" pitchFamily="34" charset="0"/>
              <a:buChar char="•"/>
            </a:pPr>
            <a:r>
              <a:rPr lang="tr-TR" b="1" dirty="0"/>
              <a:t>Yarıiletken Teknolojisi	</a:t>
            </a:r>
          </a:p>
        </p:txBody>
      </p:sp>
      <p:sp>
        <p:nvSpPr>
          <p:cNvPr id="2" name="Dikdörtgen 1"/>
          <p:cNvSpPr/>
          <p:nvPr/>
        </p:nvSpPr>
        <p:spPr>
          <a:xfrm>
            <a:off x="0" y="1291787"/>
            <a:ext cx="9144000" cy="3693319"/>
          </a:xfrm>
          <a:prstGeom prst="rect">
            <a:avLst/>
          </a:prstGeom>
        </p:spPr>
        <p:txBody>
          <a:bodyPr wrap="square">
            <a:spAutoFit/>
          </a:bodyPr>
          <a:lstStyle/>
          <a:p>
            <a:pPr algn="just"/>
            <a:r>
              <a:rPr lang="tr-TR" b="1" dirty="0" err="1">
                <a:solidFill>
                  <a:srgbClr val="000000"/>
                </a:solidFill>
                <a:latin typeface="Georgia" panose="02040502050405020303" pitchFamily="18" charset="0"/>
              </a:rPr>
              <a:t>Moore</a:t>
            </a:r>
            <a:r>
              <a:rPr lang="tr-TR" b="1" dirty="0">
                <a:solidFill>
                  <a:srgbClr val="000000"/>
                </a:solidFill>
                <a:latin typeface="Georgia" panose="02040502050405020303" pitchFamily="18" charset="0"/>
              </a:rPr>
              <a:t> </a:t>
            </a:r>
            <a:r>
              <a:rPr lang="tr-TR" b="1" dirty="0" smtClean="0">
                <a:solidFill>
                  <a:srgbClr val="000000"/>
                </a:solidFill>
                <a:latin typeface="Georgia" panose="02040502050405020303" pitchFamily="18" charset="0"/>
              </a:rPr>
              <a:t>Kanunu</a:t>
            </a:r>
          </a:p>
          <a:p>
            <a:pPr algn="just"/>
            <a:endParaRPr lang="tr-TR" dirty="0">
              <a:solidFill>
                <a:srgbClr val="000000"/>
              </a:solidFill>
              <a:latin typeface="Georgia" panose="02040502050405020303" pitchFamily="18" charset="0"/>
            </a:endParaRPr>
          </a:p>
          <a:p>
            <a:pPr algn="just"/>
            <a:r>
              <a:rPr lang="tr-TR" dirty="0" err="1">
                <a:solidFill>
                  <a:srgbClr val="000000"/>
                </a:solidFill>
                <a:latin typeface="Georgia" panose="02040502050405020303" pitchFamily="18" charset="0"/>
              </a:rPr>
              <a:t>Moore</a:t>
            </a:r>
            <a:r>
              <a:rPr lang="tr-TR" dirty="0">
                <a:solidFill>
                  <a:srgbClr val="000000"/>
                </a:solidFill>
                <a:latin typeface="Georgia" panose="02040502050405020303" pitchFamily="18" charset="0"/>
              </a:rPr>
              <a:t> Kanunu, entegre devrelerdeki </a:t>
            </a:r>
            <a:r>
              <a:rPr lang="tr-TR" dirty="0" err="1">
                <a:solidFill>
                  <a:srgbClr val="000000"/>
                </a:solidFill>
                <a:latin typeface="Georgia" panose="02040502050405020303" pitchFamily="18" charset="0"/>
              </a:rPr>
              <a:t>transistör</a:t>
            </a:r>
            <a:r>
              <a:rPr lang="tr-TR" dirty="0">
                <a:solidFill>
                  <a:srgbClr val="000000"/>
                </a:solidFill>
                <a:latin typeface="Georgia" panose="02040502050405020303" pitchFamily="18" charset="0"/>
              </a:rPr>
              <a:t> yoğunluğunun yaklaşık her iki yılda iki katına çıkacağını ifade etmektedir. </a:t>
            </a:r>
            <a:r>
              <a:rPr lang="tr-TR" dirty="0" err="1">
                <a:solidFill>
                  <a:srgbClr val="000000"/>
                </a:solidFill>
                <a:latin typeface="Georgia" panose="02040502050405020303" pitchFamily="18" charset="0"/>
              </a:rPr>
              <a:t>Moore</a:t>
            </a:r>
            <a:r>
              <a:rPr lang="tr-TR" dirty="0">
                <a:solidFill>
                  <a:srgbClr val="000000"/>
                </a:solidFill>
                <a:latin typeface="Georgia" panose="02040502050405020303" pitchFamily="18" charset="0"/>
              </a:rPr>
              <a:t> Kanunu şaşırtıcı bir şekilde zamanla doğru çıkmıştır. 1971’de Intel 4004 işlemci 2300 </a:t>
            </a:r>
            <a:r>
              <a:rPr lang="tr-TR" dirty="0" err="1">
                <a:solidFill>
                  <a:srgbClr val="000000"/>
                </a:solidFill>
                <a:latin typeface="Georgia" panose="02040502050405020303" pitchFamily="18" charset="0"/>
              </a:rPr>
              <a:t>transistöre</a:t>
            </a:r>
            <a:r>
              <a:rPr lang="tr-TR" dirty="0">
                <a:solidFill>
                  <a:srgbClr val="000000"/>
                </a:solidFill>
                <a:latin typeface="Georgia" panose="02040502050405020303" pitchFamily="18" charset="0"/>
              </a:rPr>
              <a:t> sahipti. 2008’de Intel </a:t>
            </a:r>
            <a:r>
              <a:rPr lang="tr-TR" dirty="0" err="1">
                <a:solidFill>
                  <a:srgbClr val="000000"/>
                </a:solidFill>
                <a:latin typeface="Georgia" panose="02040502050405020303" pitchFamily="18" charset="0"/>
              </a:rPr>
              <a:t>Core</a:t>
            </a:r>
            <a:r>
              <a:rPr lang="tr-TR" dirty="0">
                <a:solidFill>
                  <a:srgbClr val="000000"/>
                </a:solidFill>
                <a:latin typeface="Georgia" panose="02040502050405020303" pitchFamily="18" charset="0"/>
              </a:rPr>
              <a:t> 2 </a:t>
            </a:r>
            <a:r>
              <a:rPr lang="tr-TR" dirty="0" err="1">
                <a:solidFill>
                  <a:srgbClr val="000000"/>
                </a:solidFill>
                <a:latin typeface="Georgia" panose="02040502050405020303" pitchFamily="18" charset="0"/>
              </a:rPr>
              <a:t>Duo</a:t>
            </a:r>
            <a:r>
              <a:rPr lang="tr-TR" dirty="0">
                <a:solidFill>
                  <a:srgbClr val="000000"/>
                </a:solidFill>
                <a:latin typeface="Georgia" panose="02040502050405020303" pitchFamily="18" charset="0"/>
              </a:rPr>
              <a:t> işlemcinin 410 milyon </a:t>
            </a:r>
            <a:r>
              <a:rPr lang="tr-TR" dirty="0" err="1">
                <a:solidFill>
                  <a:srgbClr val="000000"/>
                </a:solidFill>
                <a:latin typeface="Georgia" panose="02040502050405020303" pitchFamily="18" charset="0"/>
              </a:rPr>
              <a:t>transistörü</a:t>
            </a:r>
            <a:r>
              <a:rPr lang="tr-TR" dirty="0">
                <a:solidFill>
                  <a:srgbClr val="000000"/>
                </a:solidFill>
                <a:latin typeface="Georgia" panose="02040502050405020303" pitchFamily="18" charset="0"/>
              </a:rPr>
              <a:t> vardı. 2011’de Intel </a:t>
            </a:r>
            <a:r>
              <a:rPr lang="tr-TR" dirty="0" err="1">
                <a:solidFill>
                  <a:srgbClr val="000000"/>
                </a:solidFill>
                <a:latin typeface="Georgia" panose="02040502050405020303" pitchFamily="18" charset="0"/>
              </a:rPr>
              <a:t>Core</a:t>
            </a:r>
            <a:r>
              <a:rPr lang="tr-TR" dirty="0">
                <a:solidFill>
                  <a:srgbClr val="000000"/>
                </a:solidFill>
                <a:latin typeface="Georgia" panose="02040502050405020303" pitchFamily="18" charset="0"/>
              </a:rPr>
              <a:t> i7 işlemci 2.270.000.000 </a:t>
            </a:r>
            <a:r>
              <a:rPr lang="tr-TR" dirty="0" err="1">
                <a:solidFill>
                  <a:srgbClr val="000000"/>
                </a:solidFill>
                <a:latin typeface="Georgia" panose="02040502050405020303" pitchFamily="18" charset="0"/>
              </a:rPr>
              <a:t>transistöre</a:t>
            </a:r>
            <a:r>
              <a:rPr lang="tr-TR" dirty="0">
                <a:solidFill>
                  <a:srgbClr val="000000"/>
                </a:solidFill>
                <a:latin typeface="Georgia" panose="02040502050405020303" pitchFamily="18" charset="0"/>
              </a:rPr>
              <a:t> sahipti</a:t>
            </a:r>
            <a:r>
              <a:rPr lang="tr-TR" dirty="0" smtClean="0">
                <a:solidFill>
                  <a:srgbClr val="000000"/>
                </a:solidFill>
                <a:latin typeface="Georgia" panose="02040502050405020303" pitchFamily="18" charset="0"/>
              </a:rPr>
              <a:t>.</a:t>
            </a:r>
          </a:p>
          <a:p>
            <a:pPr algn="just"/>
            <a:endParaRPr lang="tr-TR" dirty="0">
              <a:solidFill>
                <a:srgbClr val="000000"/>
              </a:solidFill>
              <a:latin typeface="Georgia" panose="02040502050405020303" pitchFamily="18" charset="0"/>
            </a:endParaRPr>
          </a:p>
          <a:p>
            <a:pPr algn="just"/>
            <a:r>
              <a:rPr lang="tr-TR" dirty="0">
                <a:solidFill>
                  <a:srgbClr val="000000"/>
                </a:solidFill>
                <a:latin typeface="Georgia" panose="02040502050405020303" pitchFamily="18" charset="0"/>
              </a:rPr>
              <a:t>Maliyette de çarpıcı bir azalma meydana geldi. 1965’de bir tek </a:t>
            </a:r>
            <a:r>
              <a:rPr lang="tr-TR" dirty="0" err="1">
                <a:solidFill>
                  <a:srgbClr val="000000"/>
                </a:solidFill>
                <a:latin typeface="Georgia" panose="02040502050405020303" pitchFamily="18" charset="0"/>
              </a:rPr>
              <a:t>transistör</a:t>
            </a:r>
            <a:r>
              <a:rPr lang="tr-TR" dirty="0">
                <a:solidFill>
                  <a:srgbClr val="000000"/>
                </a:solidFill>
                <a:latin typeface="Georgia" panose="02040502050405020303" pitchFamily="18" charset="0"/>
              </a:rPr>
              <a:t> bir dolardan fazlaya mal olmakta idi. 1975’de maliyet bir sente indi ve bugün Intel her biri bir sentin 1/10000 den daha az satılan </a:t>
            </a:r>
            <a:r>
              <a:rPr lang="tr-TR" dirty="0" err="1">
                <a:solidFill>
                  <a:srgbClr val="000000"/>
                </a:solidFill>
                <a:latin typeface="Georgia" panose="02040502050405020303" pitchFamily="18" charset="0"/>
              </a:rPr>
              <a:t>transistörler</a:t>
            </a:r>
            <a:r>
              <a:rPr lang="tr-TR" dirty="0">
                <a:solidFill>
                  <a:srgbClr val="000000"/>
                </a:solidFill>
                <a:latin typeface="Georgia" panose="02040502050405020303" pitchFamily="18" charset="0"/>
              </a:rPr>
              <a:t> imal etmektedir. Intel’in 45 </a:t>
            </a:r>
            <a:r>
              <a:rPr lang="tr-TR" dirty="0" err="1">
                <a:solidFill>
                  <a:srgbClr val="000000"/>
                </a:solidFill>
                <a:latin typeface="Georgia" panose="02040502050405020303" pitchFamily="18" charset="0"/>
              </a:rPr>
              <a:t>nm</a:t>
            </a:r>
            <a:r>
              <a:rPr lang="tr-TR" dirty="0">
                <a:solidFill>
                  <a:srgbClr val="000000"/>
                </a:solidFill>
                <a:latin typeface="Georgia" panose="02040502050405020303" pitchFamily="18" charset="0"/>
              </a:rPr>
              <a:t> High-k silisyum teknolojisi Intel’in </a:t>
            </a:r>
            <a:r>
              <a:rPr lang="tr-TR" dirty="0" err="1">
                <a:solidFill>
                  <a:srgbClr val="000000"/>
                </a:solidFill>
                <a:latin typeface="Georgia" panose="02040502050405020303" pitchFamily="18" charset="0"/>
              </a:rPr>
              <a:t>Moore’un</a:t>
            </a:r>
            <a:r>
              <a:rPr lang="tr-TR" dirty="0">
                <a:solidFill>
                  <a:srgbClr val="000000"/>
                </a:solidFill>
                <a:latin typeface="Georgia" panose="02040502050405020303" pitchFamily="18" charset="0"/>
              </a:rPr>
              <a:t> Kanunu’nun gelecek on yılda devam edeceğini sağlamaktadır.</a:t>
            </a:r>
            <a:endParaRPr lang="tr-TR" b="0" i="0" dirty="0">
              <a:solidFill>
                <a:srgbClr val="000000"/>
              </a:solidFill>
              <a:effectLst/>
              <a:latin typeface="Georgia" panose="02040502050405020303" pitchFamily="18" charset="0"/>
            </a:endParaRPr>
          </a:p>
        </p:txBody>
      </p:sp>
      <p:sp>
        <p:nvSpPr>
          <p:cNvPr id="6" name="Dikdörtgen 5"/>
          <p:cNvSpPr/>
          <p:nvPr/>
        </p:nvSpPr>
        <p:spPr>
          <a:xfrm>
            <a:off x="3560" y="5258538"/>
            <a:ext cx="9144000" cy="923330"/>
          </a:xfrm>
          <a:prstGeom prst="rect">
            <a:avLst/>
          </a:prstGeom>
        </p:spPr>
        <p:txBody>
          <a:bodyPr wrap="square">
            <a:spAutoFit/>
          </a:bodyPr>
          <a:lstStyle/>
          <a:p>
            <a:r>
              <a:rPr lang="tr-TR" dirty="0">
                <a:solidFill>
                  <a:srgbClr val="000000"/>
                </a:solidFill>
                <a:latin typeface="Times New Roman" panose="02020603050405020304" pitchFamily="18" charset="0"/>
              </a:rPr>
              <a:t>Intel’in </a:t>
            </a:r>
            <a:r>
              <a:rPr lang="tr-TR" dirty="0" err="1">
                <a:solidFill>
                  <a:srgbClr val="000000"/>
                </a:solidFill>
                <a:latin typeface="Times New Roman" panose="02020603050405020304" pitchFamily="18" charset="0"/>
              </a:rPr>
              <a:t>Moore</a:t>
            </a:r>
            <a:r>
              <a:rPr lang="tr-TR" dirty="0">
                <a:solidFill>
                  <a:srgbClr val="000000"/>
                </a:solidFill>
                <a:latin typeface="Times New Roman" panose="02020603050405020304" pitchFamily="18" charset="0"/>
              </a:rPr>
              <a:t> kanununun 2029 yılına kadar geçerliliğini korumasını öngörmesine rağmen 2007 yılında bir Intel konferansında konuşan </a:t>
            </a:r>
            <a:r>
              <a:rPr lang="tr-TR" dirty="0" err="1">
                <a:solidFill>
                  <a:srgbClr val="000000"/>
                </a:solidFill>
                <a:latin typeface="Times New Roman" panose="02020603050405020304" pitchFamily="18" charset="0"/>
              </a:rPr>
              <a:t>Moore</a:t>
            </a:r>
            <a:r>
              <a:rPr lang="tr-TR" dirty="0">
                <a:solidFill>
                  <a:srgbClr val="000000"/>
                </a:solidFill>
                <a:latin typeface="Times New Roman" panose="02020603050405020304" pitchFamily="18" charset="0"/>
              </a:rPr>
              <a:t>, kanunun 10-15 yıl içinde geçerliliğini yitirmesini beklediğini açıklamıştır. </a:t>
            </a:r>
            <a:endParaRPr lang="tr-TR" dirty="0"/>
          </a:p>
        </p:txBody>
      </p:sp>
    </p:spTree>
    <p:extLst>
      <p:ext uri="{BB962C8B-B14F-4D97-AF65-F5344CB8AC3E}">
        <p14:creationId xmlns:p14="http://schemas.microsoft.com/office/powerpoint/2010/main" val="1100711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4488</TotalTime>
  <Words>1156</Words>
  <Application>Microsoft Office PowerPoint</Application>
  <PresentationFormat>Ekran Gösterisi (4:3)</PresentationFormat>
  <Paragraphs>141</Paragraphs>
  <Slides>11</Slides>
  <Notes>11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Georgia</vt:lpstr>
      <vt:lpstr>Segoe UI</vt:lpstr>
      <vt:lpstr>Times New Roman</vt: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KUCUKER-ASUS</dc:creator>
  <cp:lastModifiedBy>Kucuker</cp:lastModifiedBy>
  <cp:revision>93</cp:revision>
  <dcterms:created xsi:type="dcterms:W3CDTF">2013-09-14T20:31:43Z</dcterms:created>
  <dcterms:modified xsi:type="dcterms:W3CDTF">2013-12-11T23:58:09Z</dcterms:modified>
</cp:coreProperties>
</file>