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3" r:id="rId5"/>
    <p:sldId id="258" r:id="rId6"/>
    <p:sldId id="259" r:id="rId7"/>
    <p:sldId id="256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A459-8A66-41F8-A23D-E4245F9608D6}" type="datetimeFigureOut">
              <a:rPr lang="tr-TR" smtClean="0"/>
              <a:pPr/>
              <a:t>17.06.2015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C5A0-AFF3-4EF9-BBE5-BCA2BB3F809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250825" y="594928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>
                <a:solidFill>
                  <a:schemeClr val="accent2"/>
                </a:solidFill>
              </a:rPr>
              <a:t>Kısa Şönt Kompund</a:t>
            </a:r>
          </a:p>
        </p:txBody>
      </p:sp>
      <p:sp>
        <p:nvSpPr>
          <p:cNvPr id="4101" name="7 Dikdörtgen"/>
          <p:cNvSpPr>
            <a:spLocks noChangeArrowheads="1"/>
          </p:cNvSpPr>
          <p:nvPr/>
        </p:nvSpPr>
        <p:spPr bwMode="auto">
          <a:xfrm>
            <a:off x="179388" y="869811"/>
            <a:ext cx="8785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Seri alan sargısının kaynağa seri bağlı ve şönt sargının endüvi sargısına paralel bağlandığı şekle “ </a:t>
            </a:r>
            <a:r>
              <a:rPr lang="tr-TR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Kısa Şönt Kompund</a:t>
            </a:r>
            <a:r>
              <a:rPr lang="tr-T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jeneratör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denir. 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197296" y="260648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tr-TR" sz="2400" b="1" dirty="0">
                <a:solidFill>
                  <a:srgbClr val="3526A0"/>
                </a:solidFill>
                <a:latin typeface="Arial" pitchFamily="34" charset="0"/>
                <a:cs typeface="Arial" pitchFamily="34" charset="0"/>
              </a:rPr>
              <a:t>DA  KOMPUND JENERATÖR </a:t>
            </a:r>
            <a:endParaRPr lang="tr-TR" sz="2400" dirty="0">
              <a:solidFill>
                <a:srgbClr val="3526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989280"/>
            <a:ext cx="648000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 bwMode="auto">
          <a:xfrm>
            <a:off x="250825" y="594995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>
                <a:solidFill>
                  <a:schemeClr val="accent2"/>
                </a:solidFill>
              </a:rPr>
              <a:t>Uzun Şönt Kompund</a:t>
            </a:r>
            <a:r>
              <a:rPr lang="tr-TR" dirty="0"/>
              <a:t> </a:t>
            </a:r>
          </a:p>
        </p:txBody>
      </p:sp>
      <p:sp>
        <p:nvSpPr>
          <p:cNvPr id="5125" name="7 Dikdörtgen"/>
          <p:cNvSpPr>
            <a:spLocks noChangeArrowheads="1"/>
          </p:cNvSpPr>
          <p:nvPr/>
        </p:nvSpPr>
        <p:spPr bwMode="auto">
          <a:xfrm>
            <a:off x="179512" y="869950"/>
            <a:ext cx="8784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Times New Roman" pitchFamily="18" charset="0"/>
                <a:cs typeface="Times New Roman" pitchFamily="18" charset="0"/>
              </a:rPr>
              <a:t>Seri alan sargısının endüvi sargısı ile seri bağlı ve şönt sargının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kaynağa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paralel bağlandığı şekle “ </a:t>
            </a:r>
            <a:r>
              <a:rPr lang="tr-TR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Uzun Şönt Kompund</a:t>
            </a:r>
            <a:r>
              <a:rPr lang="tr-T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jeneratör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denir. </a:t>
            </a:r>
          </a:p>
        </p:txBody>
      </p:sp>
      <p:sp>
        <p:nvSpPr>
          <p:cNvPr id="5126" name="8 Dikdörtgen"/>
          <p:cNvSpPr>
            <a:spLocks noChangeArrowheads="1"/>
          </p:cNvSpPr>
          <p:nvPr/>
        </p:nvSpPr>
        <p:spPr bwMode="auto">
          <a:xfrm>
            <a:off x="250825" y="6396038"/>
            <a:ext cx="8642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tr-TR" sz="1800" i="1" u="sng" dirty="0">
                <a:solidFill>
                  <a:srgbClr val="FF3300"/>
                </a:solidFill>
              </a:rPr>
              <a:t>Analizlerimizde Uzun şönt </a:t>
            </a:r>
            <a:r>
              <a:rPr lang="tr-TR" sz="1800" i="1" u="sng" dirty="0" err="1">
                <a:solidFill>
                  <a:srgbClr val="FF3300"/>
                </a:solidFill>
              </a:rPr>
              <a:t>kompund</a:t>
            </a:r>
            <a:r>
              <a:rPr lang="tr-TR" sz="1800" i="1" u="sng" dirty="0">
                <a:solidFill>
                  <a:srgbClr val="FF3300"/>
                </a:solidFill>
              </a:rPr>
              <a:t> kullanılacaktır.</a:t>
            </a:r>
            <a:r>
              <a:rPr lang="tr-TR" sz="1800" dirty="0"/>
              <a:t> 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97296" y="260648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tr-TR" sz="2400" b="1" dirty="0">
                <a:solidFill>
                  <a:srgbClr val="3526A0"/>
                </a:solidFill>
                <a:latin typeface="Arial" pitchFamily="34" charset="0"/>
                <a:cs typeface="Arial" pitchFamily="34" charset="0"/>
              </a:rPr>
              <a:t>DA  KOMPUND JENERATÖR </a:t>
            </a:r>
            <a:endParaRPr lang="tr-TR" sz="2400" dirty="0">
              <a:solidFill>
                <a:srgbClr val="3526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624736" cy="388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97296" y="260648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tr-TR" sz="2400" b="1" dirty="0">
                <a:solidFill>
                  <a:srgbClr val="3526A0"/>
                </a:solidFill>
                <a:latin typeface="Arial" pitchFamily="34" charset="0"/>
                <a:cs typeface="Arial" pitchFamily="34" charset="0"/>
              </a:rPr>
              <a:t>DA  KOMPUND JENERATÖR </a:t>
            </a:r>
            <a:endParaRPr lang="tr-TR" sz="2400" dirty="0">
              <a:solidFill>
                <a:srgbClr val="3526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0825" y="594995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>
                <a:solidFill>
                  <a:schemeClr val="accent2"/>
                </a:solidFill>
              </a:rPr>
              <a:t>Uzun Şönt Kompund</a:t>
            </a:r>
            <a:r>
              <a:rPr lang="tr-TR" dirty="0"/>
              <a:t> </a:t>
            </a:r>
          </a:p>
        </p:txBody>
      </p:sp>
      <p:sp>
        <p:nvSpPr>
          <p:cNvPr id="6" name="5 Dikdörtgen"/>
          <p:cNvSpPr/>
          <p:nvPr/>
        </p:nvSpPr>
        <p:spPr>
          <a:xfrm>
            <a:off x="251520" y="764704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jeneratörlerde şönt ve seri alan sargılarının birleşik etkisi ile toplam akı meydana gelir. Şönt alanın etkisi seri alana göre çok yüksektir. Seri alan şönt alanı kuvvetlendirirse makine “</a:t>
            </a:r>
            <a:r>
              <a:rPr lang="tr-TR" sz="1800" i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artırmalı veya eklemeli </a:t>
            </a:r>
            <a:r>
              <a:rPr lang="tr-TR" sz="1800" i="1" u="sng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sz="1800" i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i="1" dirty="0" smtClean="0">
                <a:latin typeface="Times New Roman" pitchFamily="18" charset="0"/>
                <a:cs typeface="Times New Roman" pitchFamily="18" charset="0"/>
              </a:rPr>
              <a:t>ya da </a:t>
            </a:r>
            <a:r>
              <a:rPr lang="tr-TR" sz="1800" i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doğru </a:t>
            </a:r>
            <a:r>
              <a:rPr lang="tr-TR" sz="1800" i="1" u="sng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sz="1800" i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, seri alan şönt alanı zayıflatacak yönde ise “</a:t>
            </a:r>
            <a:r>
              <a:rPr lang="tr-TR" sz="1800" i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azaltmalı veya çıkarmalı </a:t>
            </a:r>
            <a:r>
              <a:rPr lang="tr-TR" sz="1800" i="1" u="sng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sz="1800" i="1" dirty="0" smtClean="0">
                <a:latin typeface="Times New Roman" pitchFamily="18" charset="0"/>
                <a:cs typeface="Times New Roman" pitchFamily="18" charset="0"/>
              </a:rPr>
              <a:t> ya da </a:t>
            </a:r>
            <a:r>
              <a:rPr lang="tr-TR" sz="1800" i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ters </a:t>
            </a:r>
            <a:r>
              <a:rPr lang="tr-TR" sz="1800" i="1" u="sng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sz="1800" i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olarak adlandırılır. DA  Kompund Jeneratörlerde </a:t>
            </a:r>
            <a:r>
              <a:rPr lang="tr-TR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Ters </a:t>
            </a:r>
            <a:r>
              <a:rPr lang="tr-TR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nadir karşılaşılan bir durumdur.</a:t>
            </a:r>
            <a:endParaRPr lang="tr-TR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2492896"/>
            <a:ext cx="6192688" cy="34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323528" y="980728"/>
          <a:ext cx="3384550" cy="2995612"/>
        </p:xfrm>
        <a:graphic>
          <a:graphicData uri="http://schemas.openxmlformats.org/presentationml/2006/ole">
            <p:oleObj spid="_x0000_s1026" name="Denklem" r:id="rId3" imgW="1358640" imgH="1396800" progId="Equation.3">
              <p:embed/>
            </p:oleObj>
          </a:graphicData>
        </a:graphic>
      </p:graphicFrame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97296" y="260648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tr-TR" sz="2400" b="1" dirty="0">
                <a:solidFill>
                  <a:srgbClr val="3526A0"/>
                </a:solidFill>
                <a:latin typeface="Arial" pitchFamily="34" charset="0"/>
                <a:cs typeface="Arial" pitchFamily="34" charset="0"/>
              </a:rPr>
              <a:t>DA  KOMPUND JENERATÖR </a:t>
            </a:r>
            <a:endParaRPr lang="tr-TR" sz="2400" dirty="0">
              <a:solidFill>
                <a:srgbClr val="3526A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4873625" y="4005263"/>
          <a:ext cx="3571875" cy="2728912"/>
        </p:xfrm>
        <a:graphic>
          <a:graphicData uri="http://schemas.openxmlformats.org/presentationml/2006/ole">
            <p:oleObj spid="_x0000_s1027" name="Denklem" r:id="rId4" imgW="1612800" imgH="1231560" progId="Equation.3">
              <p:embed/>
            </p:oleObj>
          </a:graphicData>
        </a:graphic>
      </p:graphicFrame>
      <p:sp>
        <p:nvSpPr>
          <p:cNvPr id="7" name="6 Metin kutusu"/>
          <p:cNvSpPr txBox="1"/>
          <p:nvPr/>
        </p:nvSpPr>
        <p:spPr>
          <a:xfrm>
            <a:off x="179512" y="4293096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bileşke akısındaki ± işleminde;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+ simgesi </a:t>
            </a:r>
            <a:r>
              <a:rPr lang="tr-TR" i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artırmalı veya eklemeli </a:t>
            </a:r>
            <a:r>
              <a:rPr lang="tr-TR" i="1" u="sng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i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ya da </a:t>
            </a:r>
            <a:r>
              <a:rPr lang="tr-TR" i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doğru </a:t>
            </a:r>
            <a:r>
              <a:rPr lang="tr-TR" i="1" u="sng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kompund’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gösterirken, 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– simgesi </a:t>
            </a:r>
            <a:r>
              <a:rPr lang="tr-TR" i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azaltmalı veya çıkarmalı </a:t>
            </a:r>
            <a:r>
              <a:rPr lang="tr-TR" i="1" u="sng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 ya da </a:t>
            </a:r>
            <a:r>
              <a:rPr lang="tr-TR" i="1" u="sng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ters </a:t>
            </a:r>
            <a:r>
              <a:rPr lang="tr-TR" i="1" u="sng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’u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göstermektedir.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836712"/>
            <a:ext cx="518457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5"/>
          <p:cNvSpPr>
            <a:spLocks noChangeArrowheads="1"/>
          </p:cNvSpPr>
          <p:nvPr/>
        </p:nvSpPr>
        <p:spPr bwMode="auto">
          <a:xfrm>
            <a:off x="197296" y="260648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tr-TR" sz="2000" b="1" dirty="0">
                <a:solidFill>
                  <a:srgbClr val="3526A0"/>
                </a:solidFill>
                <a:latin typeface="Arial" pitchFamily="34" charset="0"/>
                <a:cs typeface="Arial" pitchFamily="34" charset="0"/>
              </a:rPr>
              <a:t>DA  KOMPUND </a:t>
            </a:r>
            <a:r>
              <a:rPr lang="tr-TR" sz="2000" b="1" dirty="0" smtClean="0">
                <a:solidFill>
                  <a:srgbClr val="3526A0"/>
                </a:solidFill>
                <a:latin typeface="Arial" pitchFamily="34" charset="0"/>
                <a:cs typeface="Arial" pitchFamily="34" charset="0"/>
              </a:rPr>
              <a:t>JENERATÖR KARAKTERİSTİKLERİ </a:t>
            </a:r>
            <a:endParaRPr lang="tr-TR" sz="2000" dirty="0">
              <a:solidFill>
                <a:srgbClr val="3526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276002" y="5085184"/>
            <a:ext cx="4295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600" b="1" dirty="0">
                <a:solidFill>
                  <a:srgbClr val="3526A0"/>
                </a:solidFill>
              </a:rPr>
              <a:t>Kompund </a:t>
            </a:r>
            <a:r>
              <a:rPr lang="tr-TR" sz="1600" b="1" dirty="0" smtClean="0">
                <a:solidFill>
                  <a:srgbClr val="3526A0"/>
                </a:solidFill>
              </a:rPr>
              <a:t>Jeneratör Dış </a:t>
            </a:r>
            <a:r>
              <a:rPr lang="tr-TR" sz="1600" b="1" dirty="0">
                <a:solidFill>
                  <a:srgbClr val="3526A0"/>
                </a:solidFill>
              </a:rPr>
              <a:t>K</a:t>
            </a:r>
            <a:r>
              <a:rPr lang="tr-TR" sz="1600" b="1" dirty="0" smtClean="0">
                <a:solidFill>
                  <a:srgbClr val="3526A0"/>
                </a:solidFill>
              </a:rPr>
              <a:t>arakteristikleri</a:t>
            </a:r>
            <a:endParaRPr lang="tr-TR" sz="1600" b="1" dirty="0">
              <a:solidFill>
                <a:schemeClr val="tx2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10" y="1268760"/>
            <a:ext cx="4239766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179512" y="692696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3526A0"/>
                </a:solidFill>
              </a:rPr>
              <a:t>Dış karakteristik</a:t>
            </a:r>
            <a:endParaRPr lang="tr-TR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355976" y="1196752"/>
          <a:ext cx="4663708" cy="504056"/>
        </p:xfrm>
        <a:graphic>
          <a:graphicData uri="http://schemas.openxmlformats.org/presentationml/2006/ole">
            <p:oleObj spid="_x0000_s2050" name="Denklem" r:id="rId4" imgW="2438280" imgH="2412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355976" y="2204864"/>
          <a:ext cx="4640262" cy="503238"/>
        </p:xfrm>
        <a:graphic>
          <a:graphicData uri="http://schemas.openxmlformats.org/presentationml/2006/ole">
            <p:oleObj spid="_x0000_s2051" name="Denklem" r:id="rId5" imgW="2425680" imgH="241200" progId="Equation.3">
              <p:embed/>
            </p:oleObj>
          </a:graphicData>
        </a:graphic>
      </p:graphicFrame>
      <p:sp>
        <p:nvSpPr>
          <p:cNvPr id="8" name="7 Metin kutusu"/>
          <p:cNvSpPr txBox="1"/>
          <p:nvPr/>
        </p:nvSpPr>
        <p:spPr>
          <a:xfrm>
            <a:off x="3720720" y="764704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artırmalı veya eklemeli </a:t>
            </a:r>
            <a:r>
              <a:rPr lang="tr-TR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ya da </a:t>
            </a:r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doğru </a:t>
            </a:r>
            <a:r>
              <a:rPr lang="tr-TR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3784841" y="1772816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azaltmalı veya çıkarmalı </a:t>
            </a:r>
            <a:r>
              <a:rPr lang="tr-TR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ya da </a:t>
            </a:r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ters </a:t>
            </a:r>
            <a:r>
              <a:rPr lang="tr-TR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4068638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67544" y="5157192"/>
            <a:ext cx="41044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600" b="1" dirty="0">
                <a:solidFill>
                  <a:srgbClr val="3526A0"/>
                </a:solidFill>
              </a:rPr>
              <a:t>Kompund </a:t>
            </a:r>
            <a:r>
              <a:rPr lang="tr-TR" sz="1600" b="1" dirty="0" smtClean="0">
                <a:solidFill>
                  <a:srgbClr val="3526A0"/>
                </a:solidFill>
              </a:rPr>
              <a:t>Jeneratör  Ayar </a:t>
            </a:r>
            <a:r>
              <a:rPr lang="tr-TR" sz="1600" b="1" dirty="0">
                <a:solidFill>
                  <a:srgbClr val="3526A0"/>
                </a:solidFill>
              </a:rPr>
              <a:t>K</a:t>
            </a:r>
            <a:r>
              <a:rPr lang="tr-TR" sz="1600" b="1" dirty="0" smtClean="0">
                <a:solidFill>
                  <a:srgbClr val="3526A0"/>
                </a:solidFill>
              </a:rPr>
              <a:t>arakteristikleri</a:t>
            </a:r>
            <a:endParaRPr lang="tr-TR" sz="1600" b="1" dirty="0">
              <a:solidFill>
                <a:schemeClr val="tx2"/>
              </a:solidFill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79512" y="663079"/>
            <a:ext cx="2693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3526A0"/>
                </a:solidFill>
              </a:rPr>
              <a:t>Ayar karakteristiği</a:t>
            </a:r>
            <a:endParaRPr lang="tr-TR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355976" y="1196752"/>
          <a:ext cx="4663708" cy="504056"/>
        </p:xfrm>
        <a:graphic>
          <a:graphicData uri="http://schemas.openxmlformats.org/presentationml/2006/ole">
            <p:oleObj spid="_x0000_s3074" name="Denklem" r:id="rId4" imgW="2438280" imgH="24120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355976" y="2204864"/>
          <a:ext cx="4640262" cy="503238"/>
        </p:xfrm>
        <a:graphic>
          <a:graphicData uri="http://schemas.openxmlformats.org/presentationml/2006/ole">
            <p:oleObj spid="_x0000_s3075" name="Denklem" r:id="rId5" imgW="2425680" imgH="241200" progId="Equation.3">
              <p:embed/>
            </p:oleObj>
          </a:graphicData>
        </a:graphic>
      </p:graphicFrame>
      <p:sp>
        <p:nvSpPr>
          <p:cNvPr id="12" name="11 Metin kutusu"/>
          <p:cNvSpPr txBox="1"/>
          <p:nvPr/>
        </p:nvSpPr>
        <p:spPr>
          <a:xfrm>
            <a:off x="3720720" y="764704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artırmalı veya eklemeli </a:t>
            </a:r>
            <a:r>
              <a:rPr lang="tr-TR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ya da </a:t>
            </a:r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doğru </a:t>
            </a:r>
            <a:r>
              <a:rPr lang="tr-TR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Metin kutusu"/>
          <p:cNvSpPr txBox="1"/>
          <p:nvPr/>
        </p:nvSpPr>
        <p:spPr>
          <a:xfrm>
            <a:off x="3784841" y="1772816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azaltmalı veya çıkarmalı </a:t>
            </a:r>
            <a:r>
              <a:rPr lang="tr-TR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ya da </a:t>
            </a:r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ters </a:t>
            </a:r>
            <a:r>
              <a:rPr lang="tr-TR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kompund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97296" y="260648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tr-TR" sz="2000" b="1" dirty="0">
                <a:solidFill>
                  <a:srgbClr val="3526A0"/>
                </a:solidFill>
                <a:latin typeface="Arial" pitchFamily="34" charset="0"/>
                <a:cs typeface="Arial" pitchFamily="34" charset="0"/>
              </a:rPr>
              <a:t>DA  KOMPUND </a:t>
            </a:r>
            <a:r>
              <a:rPr lang="tr-TR" sz="2000" b="1" dirty="0" smtClean="0">
                <a:solidFill>
                  <a:srgbClr val="3526A0"/>
                </a:solidFill>
                <a:latin typeface="Arial" pitchFamily="34" charset="0"/>
                <a:cs typeface="Arial" pitchFamily="34" charset="0"/>
              </a:rPr>
              <a:t>JENERATÖR KARAKTERİSTİKLERİ </a:t>
            </a:r>
            <a:endParaRPr lang="tr-TR" sz="2000" dirty="0">
              <a:solidFill>
                <a:srgbClr val="3526A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251520" y="126469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Artırmalı kompund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ya da </a:t>
            </a:r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doğru kompund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jeneratörler (dinamolar), ışıklandırma ve elektrik motor servislerinde kullanılır. Bu kullanma yerlerinde aranan özellik, gerilimin her yük için sabit kalmasıdır. </a:t>
            </a:r>
          </a:p>
          <a:p>
            <a:pPr algn="just"/>
            <a:endParaRPr lang="tr-T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Azaltmalı kompund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ya da </a:t>
            </a:r>
            <a:r>
              <a:rPr lang="tr-TR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ters kompund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jeneratörler (dinamolar) bazı özel durumlarda, yük akımının artmasıyla gerilimin düşmesi istenen yerlerde, örneğin Elektrokimya,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Elektrometalurji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işlerinde kullanılır. Ters kompund jeneratörler (dinamolar), ufak değişikliklerle ark kaynak makinesi haline getirilebilir.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97296" y="260648"/>
            <a:ext cx="88392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tr-TR" sz="2000" b="1" dirty="0">
                <a:solidFill>
                  <a:srgbClr val="3526A0"/>
                </a:solidFill>
                <a:latin typeface="Arial" pitchFamily="34" charset="0"/>
                <a:cs typeface="Arial" pitchFamily="34" charset="0"/>
              </a:rPr>
              <a:t>DA  KOMPUND </a:t>
            </a:r>
            <a:r>
              <a:rPr lang="tr-TR" sz="2000" b="1" dirty="0" smtClean="0">
                <a:solidFill>
                  <a:srgbClr val="3526A0"/>
                </a:solidFill>
                <a:latin typeface="Arial" pitchFamily="34" charset="0"/>
                <a:cs typeface="Arial" pitchFamily="34" charset="0"/>
              </a:rPr>
              <a:t>JENERATÖR KULLANILDIĞI YERLER </a:t>
            </a:r>
            <a:endParaRPr lang="tr-TR" sz="2000" dirty="0">
              <a:solidFill>
                <a:srgbClr val="3526A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305</Words>
  <Application>Microsoft Office PowerPoint</Application>
  <PresentationFormat>Ekran Gösterisi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Ofis Teması</vt:lpstr>
      <vt:lpstr>Denklem</vt:lpstr>
      <vt:lpstr>Microsoft Equation 3.0</vt:lpstr>
      <vt:lpstr>Slayt 1</vt:lpstr>
      <vt:lpstr>Slayt 2</vt:lpstr>
      <vt:lpstr>Slayt 3</vt:lpstr>
      <vt:lpstr>Slayt 4</vt:lpstr>
      <vt:lpstr>Slayt 5</vt:lpstr>
      <vt:lpstr>Slayt 6</vt:lpstr>
      <vt:lpstr>Slayt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SAKARYA UNIVERSITESI</dc:creator>
  <cp:lastModifiedBy>SAKARYA UNIVERSITESI</cp:lastModifiedBy>
  <cp:revision>24</cp:revision>
  <dcterms:created xsi:type="dcterms:W3CDTF">2015-04-20T11:57:05Z</dcterms:created>
  <dcterms:modified xsi:type="dcterms:W3CDTF">2015-06-17T08:18:01Z</dcterms:modified>
</cp:coreProperties>
</file>