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87" r:id="rId6"/>
    <p:sldId id="288" r:id="rId7"/>
    <p:sldId id="263" r:id="rId8"/>
    <p:sldId id="264" r:id="rId9"/>
    <p:sldId id="301" r:id="rId10"/>
    <p:sldId id="283" r:id="rId11"/>
    <p:sldId id="284" r:id="rId12"/>
    <p:sldId id="285" r:id="rId13"/>
    <p:sldId id="286" r:id="rId14"/>
    <p:sldId id="267" r:id="rId15"/>
    <p:sldId id="268" r:id="rId16"/>
    <p:sldId id="269" r:id="rId17"/>
    <p:sldId id="270" r:id="rId18"/>
    <p:sldId id="271" r:id="rId19"/>
    <p:sldId id="272" r:id="rId20"/>
    <p:sldId id="273" r:id="rId21"/>
    <p:sldId id="274" r:id="rId22"/>
    <p:sldId id="275" r:id="rId23"/>
    <p:sldId id="277" r:id="rId24"/>
    <p:sldId id="299" r:id="rId25"/>
    <p:sldId id="308" r:id="rId26"/>
    <p:sldId id="305" r:id="rId27"/>
    <p:sldId id="289" r:id="rId28"/>
    <p:sldId id="291" r:id="rId29"/>
    <p:sldId id="292" r:id="rId30"/>
    <p:sldId id="290" r:id="rId31"/>
    <p:sldId id="294"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1" d="100"/>
          <a:sy n="81" d="100"/>
        </p:scale>
        <p:origin x="-10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336835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159443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1573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658600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6376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17525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2454124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396512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85108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329301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215043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278688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316501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354578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289728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C1C7CF2-713A-4FA2-BCA9-0420E3E732CD}" type="datetimeFigureOut">
              <a:rPr lang="tr-TR" smtClean="0"/>
              <a:pPr/>
              <a:t>24.12.2017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6915AF5-7B13-4BAA-A5B7-3C1F319945C3}" type="slidenum">
              <a:rPr lang="tr-TR" smtClean="0"/>
              <a:pPr/>
              <a:t>‹#›</a:t>
            </a:fld>
            <a:endParaRPr lang="tr-TR"/>
          </a:p>
        </p:txBody>
      </p:sp>
    </p:spTree>
    <p:extLst>
      <p:ext uri="{BB962C8B-B14F-4D97-AF65-F5344CB8AC3E}">
        <p14:creationId xmlns:p14="http://schemas.microsoft.com/office/powerpoint/2010/main" val="246135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1C7CF2-713A-4FA2-BCA9-0420E3E732CD}" type="datetimeFigureOut">
              <a:rPr lang="tr-TR" smtClean="0"/>
              <a:pPr/>
              <a:t>24.12.2017</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915AF5-7B13-4BAA-A5B7-3C1F319945C3}" type="slidenum">
              <a:rPr lang="tr-TR" smtClean="0"/>
              <a:pPr/>
              <a:t>‹#›</a:t>
            </a:fld>
            <a:endParaRPr lang="tr-TR"/>
          </a:p>
        </p:txBody>
      </p:sp>
    </p:spTree>
    <p:extLst>
      <p:ext uri="{BB962C8B-B14F-4D97-AF65-F5344CB8AC3E}">
        <p14:creationId xmlns:p14="http://schemas.microsoft.com/office/powerpoint/2010/main" val="121841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sp>
        <p:nvSpPr>
          <p:cNvPr id="3" name="İçerik Yer Tutucusu 2"/>
          <p:cNvSpPr>
            <a:spLocks noGrp="1"/>
          </p:cNvSpPr>
          <p:nvPr>
            <p:ph idx="1"/>
          </p:nvPr>
        </p:nvSpPr>
        <p:spPr>
          <a:xfrm>
            <a:off x="677334" y="2081049"/>
            <a:ext cx="8596668" cy="3960314"/>
          </a:xfrm>
        </p:spPr>
        <p:txBody>
          <a:bodyPr/>
          <a:lstStyle/>
          <a:p>
            <a:r>
              <a:rPr lang="tr-TR" u="sng" dirty="0" err="1" smtClean="0">
                <a:solidFill>
                  <a:srgbClr val="FF0000"/>
                </a:solidFill>
              </a:rPr>
              <a:t>Tristörün</a:t>
            </a:r>
            <a:r>
              <a:rPr lang="tr-TR" u="sng" dirty="0" smtClean="0">
                <a:solidFill>
                  <a:srgbClr val="FF0000"/>
                </a:solidFill>
              </a:rPr>
              <a:t> Temel </a:t>
            </a:r>
            <a:r>
              <a:rPr lang="tr-TR" u="sng" dirty="0" err="1" smtClean="0">
                <a:solidFill>
                  <a:srgbClr val="FF0000"/>
                </a:solidFill>
              </a:rPr>
              <a:t>Yapısı,Sembolü</a:t>
            </a:r>
            <a:endParaRPr lang="tr-TR" dirty="0">
              <a:solidFill>
                <a:srgbClr val="FF0000"/>
              </a:solidFill>
            </a:endParaRPr>
          </a:p>
        </p:txBody>
      </p:sp>
      <p:pic>
        <p:nvPicPr>
          <p:cNvPr id="4" name="Resim 3"/>
          <p:cNvPicPr>
            <a:picLocks noChangeAspect="1"/>
          </p:cNvPicPr>
          <p:nvPr/>
        </p:nvPicPr>
        <p:blipFill>
          <a:blip r:embed="rId2" cstate="print"/>
          <a:stretch>
            <a:fillRect/>
          </a:stretch>
        </p:blipFill>
        <p:spPr>
          <a:xfrm>
            <a:off x="1215303" y="2415018"/>
            <a:ext cx="4146405" cy="4014541"/>
          </a:xfrm>
          <a:prstGeom prst="rect">
            <a:avLst/>
          </a:prstGeom>
        </p:spPr>
      </p:pic>
      <p:sp>
        <p:nvSpPr>
          <p:cNvPr id="5" name="Dikdörtgen 4"/>
          <p:cNvSpPr/>
          <p:nvPr/>
        </p:nvSpPr>
        <p:spPr>
          <a:xfrm>
            <a:off x="5634903" y="2503162"/>
            <a:ext cx="6096000" cy="3108543"/>
          </a:xfrm>
          <a:prstGeom prst="rect">
            <a:avLst/>
          </a:prstGeom>
        </p:spPr>
        <p:txBody>
          <a:bodyPr>
            <a:spAutoFit/>
          </a:bodyPr>
          <a:lstStyle/>
          <a:p>
            <a:r>
              <a:rPr lang="tr-TR" sz="2800" dirty="0" err="1" smtClean="0"/>
              <a:t>Tristörler</a:t>
            </a:r>
            <a:r>
              <a:rPr lang="tr-TR" sz="2800" dirty="0" smtClean="0"/>
              <a:t>: Anot, Katot, </a:t>
            </a:r>
            <a:r>
              <a:rPr lang="tr-TR" sz="2800" dirty="0" err="1" smtClean="0"/>
              <a:t>Gate</a:t>
            </a:r>
            <a:r>
              <a:rPr lang="tr-TR" sz="2800" dirty="0" smtClean="0"/>
              <a:t> adı verilen üç ayaklı, iç yapısında PNPN olarak dört yarı iletken tabakadan oluşmaktadır. </a:t>
            </a:r>
            <a:r>
              <a:rPr lang="tr-TR" sz="2800" dirty="0" err="1" smtClean="0"/>
              <a:t>Tristörler</a:t>
            </a:r>
            <a:r>
              <a:rPr lang="tr-TR" sz="2800" dirty="0" smtClean="0"/>
              <a:t> hem DC hem de AC akım ve gerilimlerde çalışır. Elektronikte Güç Kontrolü işlemlerinde kullanılırlar.</a:t>
            </a:r>
            <a:endParaRPr lang="tr-TR" sz="2800" dirty="0"/>
          </a:p>
        </p:txBody>
      </p:sp>
    </p:spTree>
    <p:extLst>
      <p:ext uri="{BB962C8B-B14F-4D97-AF65-F5344CB8AC3E}">
        <p14:creationId xmlns:p14="http://schemas.microsoft.com/office/powerpoint/2010/main" val="2338071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DİYAKLAR</a:t>
            </a:r>
            <a:endParaRPr lang="tr-TR" dirty="0"/>
          </a:p>
        </p:txBody>
      </p:sp>
      <p:sp>
        <p:nvSpPr>
          <p:cNvPr id="3" name="Metin Yer Tutucusu 2"/>
          <p:cNvSpPr>
            <a:spLocks noGrp="1"/>
          </p:cNvSpPr>
          <p:nvPr>
            <p:ph type="body" idx="1"/>
          </p:nvPr>
        </p:nvSpPr>
        <p:spPr>
          <a:xfrm>
            <a:off x="2320791" y="858044"/>
            <a:ext cx="5309754" cy="823912"/>
          </a:xfrm>
        </p:spPr>
        <p:txBody>
          <a:bodyPr/>
          <a:lstStyle/>
          <a:p>
            <a:r>
              <a:rPr lang="tr-TR" b="0" u="sng" dirty="0" err="1" smtClean="0">
                <a:solidFill>
                  <a:srgbClr val="FF0000"/>
                </a:solidFill>
              </a:rPr>
              <a:t>Diyakların</a:t>
            </a:r>
            <a:r>
              <a:rPr lang="tr-TR" b="0" u="sng" dirty="0" smtClean="0">
                <a:solidFill>
                  <a:srgbClr val="FF0000"/>
                </a:solidFill>
              </a:rPr>
              <a:t> Temel Yapısı ve Sembolü</a:t>
            </a:r>
            <a:endParaRPr lang="tr-TR" b="0"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677334" y="1764405"/>
            <a:ext cx="4883943" cy="2704332"/>
          </a:xfrm>
          <a:prstGeom prst="rect">
            <a:avLst/>
          </a:prstGeom>
        </p:spPr>
      </p:pic>
      <p:sp>
        <p:nvSpPr>
          <p:cNvPr id="6" name="İçerik Yer Tutucusu 5"/>
          <p:cNvSpPr>
            <a:spLocks noGrp="1"/>
          </p:cNvSpPr>
          <p:nvPr>
            <p:ph sz="quarter" idx="4"/>
          </p:nvPr>
        </p:nvSpPr>
        <p:spPr>
          <a:xfrm>
            <a:off x="5431284" y="1764405"/>
            <a:ext cx="4185617" cy="3304117"/>
          </a:xfrm>
        </p:spPr>
        <p:txBody>
          <a:bodyPr/>
          <a:lstStyle/>
          <a:p>
            <a:r>
              <a:rPr lang="tr-TR" dirty="0" err="1" smtClean="0"/>
              <a:t>Diyak</a:t>
            </a:r>
            <a:r>
              <a:rPr lang="tr-TR" dirty="0" smtClean="0"/>
              <a:t> AC devrelerde </a:t>
            </a:r>
            <a:r>
              <a:rPr lang="tr-TR" dirty="0" err="1" smtClean="0"/>
              <a:t>triyak</a:t>
            </a:r>
            <a:r>
              <a:rPr lang="tr-TR" dirty="0" smtClean="0"/>
              <a:t> tetikleme elemanı olarak kullanılan üç katmanlı NPN yarıiletken </a:t>
            </a:r>
            <a:r>
              <a:rPr lang="tr-TR" dirty="0" err="1" smtClean="0"/>
              <a:t>elelmanıdır</a:t>
            </a:r>
            <a:r>
              <a:rPr lang="tr-TR" dirty="0" smtClean="0"/>
              <a:t>. Her </a:t>
            </a:r>
            <a:r>
              <a:rPr lang="tr-TR" dirty="0"/>
              <a:t>iki yönde akım geçirecek şekilde iki adet </a:t>
            </a:r>
            <a:r>
              <a:rPr lang="tr-TR" dirty="0" err="1"/>
              <a:t>pnpn</a:t>
            </a:r>
            <a:r>
              <a:rPr lang="tr-TR" dirty="0"/>
              <a:t> </a:t>
            </a:r>
            <a:r>
              <a:rPr lang="tr-TR" dirty="0" err="1"/>
              <a:t>diyodun</a:t>
            </a:r>
            <a:r>
              <a:rPr lang="tr-TR" dirty="0"/>
              <a:t> birbirlerine ters yönlü olarak paralel bağlanmasıyla oluşturulmuş tetikleme elemanıdır. </a:t>
            </a:r>
            <a:r>
              <a:rPr lang="tr-TR" dirty="0" smtClean="0"/>
              <a:t>Her iki yönde de aynı işi gören </a:t>
            </a:r>
            <a:r>
              <a:rPr lang="tr-TR" dirty="0" err="1" smtClean="0"/>
              <a:t>zener</a:t>
            </a:r>
            <a:r>
              <a:rPr lang="tr-TR" dirty="0" smtClean="0"/>
              <a:t> diyot gibidir. </a:t>
            </a:r>
          </a:p>
        </p:txBody>
      </p:sp>
      <p:pic>
        <p:nvPicPr>
          <p:cNvPr id="4" name="Resim 3"/>
          <p:cNvPicPr>
            <a:picLocks noChangeAspect="1"/>
          </p:cNvPicPr>
          <p:nvPr/>
        </p:nvPicPr>
        <p:blipFill>
          <a:blip r:embed="rId3" cstate="print"/>
          <a:stretch>
            <a:fillRect/>
          </a:stretch>
        </p:blipFill>
        <p:spPr>
          <a:xfrm>
            <a:off x="1993394" y="4210917"/>
            <a:ext cx="3200400" cy="2571750"/>
          </a:xfrm>
          <a:prstGeom prst="rect">
            <a:avLst/>
          </a:prstGeom>
        </p:spPr>
      </p:pic>
    </p:spTree>
    <p:extLst>
      <p:ext uri="{BB962C8B-B14F-4D97-AF65-F5344CB8AC3E}">
        <p14:creationId xmlns:p14="http://schemas.microsoft.com/office/powerpoint/2010/main" val="2739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DİYAKLAR</a:t>
            </a:r>
            <a:endParaRPr lang="tr-TR" dirty="0"/>
          </a:p>
        </p:txBody>
      </p:sp>
      <p:sp>
        <p:nvSpPr>
          <p:cNvPr id="3" name="Metin Yer Tutucusu 2"/>
          <p:cNvSpPr>
            <a:spLocks noGrp="1"/>
          </p:cNvSpPr>
          <p:nvPr>
            <p:ph type="body" idx="1"/>
          </p:nvPr>
        </p:nvSpPr>
        <p:spPr>
          <a:xfrm>
            <a:off x="2992582" y="1681163"/>
            <a:ext cx="5912427" cy="823912"/>
          </a:xfrm>
        </p:spPr>
        <p:txBody>
          <a:bodyPr/>
          <a:lstStyle/>
          <a:p>
            <a:r>
              <a:rPr lang="tr-TR" b="0" u="sng" dirty="0" err="1" smtClean="0">
                <a:solidFill>
                  <a:srgbClr val="FF0000"/>
                </a:solidFill>
              </a:rPr>
              <a:t>Diyakların</a:t>
            </a:r>
            <a:r>
              <a:rPr lang="tr-TR" b="0" u="sng" dirty="0" smtClean="0">
                <a:solidFill>
                  <a:srgbClr val="FF0000"/>
                </a:solidFill>
              </a:rPr>
              <a:t> Çalışma Prensibi ve </a:t>
            </a:r>
            <a:r>
              <a:rPr lang="tr-TR" b="0" u="sng" dirty="0" err="1" smtClean="0">
                <a:solidFill>
                  <a:srgbClr val="FF0000"/>
                </a:solidFill>
              </a:rPr>
              <a:t>Özeğrisi</a:t>
            </a:r>
            <a:endParaRPr lang="tr-TR" b="0"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1008856" y="2600397"/>
            <a:ext cx="3292980" cy="2827421"/>
          </a:xfrm>
          <a:prstGeom prst="rect">
            <a:avLst/>
          </a:prstGeom>
        </p:spPr>
      </p:pic>
      <p:sp>
        <p:nvSpPr>
          <p:cNvPr id="6" name="İçerik Yer Tutucusu 5"/>
          <p:cNvSpPr>
            <a:spLocks noGrp="1"/>
          </p:cNvSpPr>
          <p:nvPr>
            <p:ph sz="quarter" idx="4"/>
          </p:nvPr>
        </p:nvSpPr>
        <p:spPr/>
        <p:txBody>
          <a:bodyPr/>
          <a:lstStyle/>
          <a:p>
            <a:r>
              <a:rPr lang="tr-TR" dirty="0" smtClean="0"/>
              <a:t>Uygulanan gerilim </a:t>
            </a:r>
            <a:r>
              <a:rPr lang="tr-TR" dirty="0" err="1" smtClean="0"/>
              <a:t>diyak</a:t>
            </a:r>
            <a:r>
              <a:rPr lang="tr-TR" dirty="0" smtClean="0"/>
              <a:t> gerilimini altındaysa </a:t>
            </a:r>
            <a:r>
              <a:rPr lang="tr-TR" dirty="0" err="1"/>
              <a:t>diyak</a:t>
            </a:r>
            <a:r>
              <a:rPr lang="tr-TR" dirty="0"/>
              <a:t> yalıtımdadır. Yani akım geçirmez. </a:t>
            </a:r>
            <a:r>
              <a:rPr lang="tr-TR" dirty="0" err="1"/>
              <a:t>Diyak</a:t>
            </a:r>
            <a:r>
              <a:rPr lang="tr-TR" dirty="0"/>
              <a:t> üzerinden geçecek akım değeri </a:t>
            </a:r>
            <a:r>
              <a:rPr lang="tr-TR" dirty="0" err="1"/>
              <a:t>Imin</a:t>
            </a:r>
            <a:r>
              <a:rPr lang="tr-TR" dirty="0"/>
              <a:t> değerinin altına düştüğünde </a:t>
            </a:r>
            <a:r>
              <a:rPr lang="tr-TR" dirty="0" err="1"/>
              <a:t>diyak</a:t>
            </a:r>
            <a:r>
              <a:rPr lang="tr-TR" dirty="0"/>
              <a:t> yalıtıma geçer yani akım geçirmez. Üzerinden sadece sızıntı akımı geçer.</a:t>
            </a:r>
          </a:p>
        </p:txBody>
      </p:sp>
    </p:spTree>
    <p:extLst>
      <p:ext uri="{BB962C8B-B14F-4D97-AF65-F5344CB8AC3E}">
        <p14:creationId xmlns:p14="http://schemas.microsoft.com/office/powerpoint/2010/main" val="753214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DİYAKLAR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Diyak</a:t>
            </a:r>
            <a:r>
              <a:rPr lang="tr-TR" u="sng" dirty="0" smtClean="0">
                <a:solidFill>
                  <a:srgbClr val="FF0000"/>
                </a:solidFill>
              </a:rPr>
              <a:t> </a:t>
            </a:r>
            <a:r>
              <a:rPr lang="tr-TR" u="sng" dirty="0">
                <a:solidFill>
                  <a:srgbClr val="FF0000"/>
                </a:solidFill>
              </a:rPr>
              <a:t>Ç</a:t>
            </a:r>
            <a:r>
              <a:rPr lang="tr-TR" u="sng" dirty="0" smtClean="0">
                <a:solidFill>
                  <a:srgbClr val="FF0000"/>
                </a:solidFill>
              </a:rPr>
              <a:t>alışma prensibi</a:t>
            </a:r>
          </a:p>
          <a:p>
            <a:r>
              <a:rPr lang="tr-TR" dirty="0"/>
              <a:t>Üzerine uygulanan gerilim </a:t>
            </a:r>
            <a:r>
              <a:rPr lang="tr-TR" dirty="0" err="1"/>
              <a:t>diyak</a:t>
            </a:r>
            <a:r>
              <a:rPr lang="tr-TR" dirty="0"/>
              <a:t> geriliminin üstüne çıktığında ise </a:t>
            </a:r>
            <a:r>
              <a:rPr lang="tr-TR" dirty="0" err="1"/>
              <a:t>diyak</a:t>
            </a:r>
            <a:r>
              <a:rPr lang="tr-TR" dirty="0"/>
              <a:t> iletime geçer. Fakat iletime geçer </a:t>
            </a:r>
            <a:r>
              <a:rPr lang="tr-TR" dirty="0" smtClean="0"/>
              <a:t>geçmez </a:t>
            </a:r>
            <a:r>
              <a:rPr lang="tr-TR" dirty="0" err="1"/>
              <a:t>d</a:t>
            </a:r>
            <a:r>
              <a:rPr lang="tr-TR" dirty="0" err="1" smtClean="0"/>
              <a:t>iyak’ın</a:t>
            </a:r>
            <a:r>
              <a:rPr lang="tr-TR" dirty="0" smtClean="0"/>
              <a:t> </a:t>
            </a:r>
            <a:r>
              <a:rPr lang="tr-TR" dirty="0"/>
              <a:t>uçlarındaki gerilimde bir düşüş görülür</a:t>
            </a:r>
            <a:r>
              <a:rPr lang="tr-TR" dirty="0" smtClean="0"/>
              <a:t>. </a:t>
            </a:r>
            <a:r>
              <a:rPr lang="tr-TR" dirty="0" err="1"/>
              <a:t>Diyak’ın</a:t>
            </a:r>
            <a:r>
              <a:rPr lang="tr-TR" dirty="0"/>
              <a:t> üzerine uygulanan gerilim </a:t>
            </a:r>
            <a:r>
              <a:rPr lang="tr-TR" dirty="0" err="1"/>
              <a:t>diyak</a:t>
            </a:r>
            <a:r>
              <a:rPr lang="tr-TR" dirty="0"/>
              <a:t> geriliminin altına da düşse </a:t>
            </a:r>
            <a:r>
              <a:rPr lang="tr-TR" dirty="0" err="1"/>
              <a:t>diyak</a:t>
            </a:r>
            <a:r>
              <a:rPr lang="tr-TR" dirty="0"/>
              <a:t> yine de iletimde kalır. Fakat </a:t>
            </a:r>
            <a:r>
              <a:rPr lang="tr-TR" dirty="0" err="1"/>
              <a:t>diyak’a</a:t>
            </a:r>
            <a:r>
              <a:rPr lang="tr-TR" dirty="0"/>
              <a:t> uygulanan gerilim düşüş anından sonraki gerilim seviyesinin altına düşürüldüğünde </a:t>
            </a:r>
            <a:r>
              <a:rPr lang="tr-TR" dirty="0" err="1"/>
              <a:t>diyak</a:t>
            </a:r>
            <a:r>
              <a:rPr lang="tr-TR" dirty="0"/>
              <a:t> yalıtıma geçer. </a:t>
            </a:r>
            <a:r>
              <a:rPr lang="tr-TR" dirty="0" err="1"/>
              <a:t>Diyak</a:t>
            </a:r>
            <a:r>
              <a:rPr lang="tr-TR" dirty="0"/>
              <a:t> iki yöndeki uygulanan polarmalarda da aynı tepkiyi verecektir. </a:t>
            </a:r>
            <a:r>
              <a:rPr lang="tr-TR" dirty="0" err="1"/>
              <a:t>Diyak’ın</a:t>
            </a:r>
            <a:r>
              <a:rPr lang="tr-TR" dirty="0"/>
              <a:t> bu özellikleri alternatif akımda kullanılabilmesine olanak verir. </a:t>
            </a:r>
          </a:p>
          <a:p>
            <a:pPr marL="0" indent="0">
              <a:buNone/>
            </a:pPr>
            <a:endParaRPr lang="tr-TR" u="sng" dirty="0" smtClean="0">
              <a:solidFill>
                <a:srgbClr val="FF0000"/>
              </a:solidFill>
            </a:endParaRPr>
          </a:p>
        </p:txBody>
      </p:sp>
    </p:spTree>
    <p:extLst>
      <p:ext uri="{BB962C8B-B14F-4D97-AF65-F5344CB8AC3E}">
        <p14:creationId xmlns:p14="http://schemas.microsoft.com/office/powerpoint/2010/main" val="347601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DİYAKLAR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Diyaklar</a:t>
            </a:r>
            <a:r>
              <a:rPr lang="tr-TR" u="sng" dirty="0" smtClean="0">
                <a:solidFill>
                  <a:srgbClr val="FF0000"/>
                </a:solidFill>
              </a:rPr>
              <a:t> Çalışma Prensibi</a:t>
            </a:r>
          </a:p>
          <a:p>
            <a:r>
              <a:rPr lang="tr-TR" dirty="0" err="1"/>
              <a:t>D</a:t>
            </a:r>
            <a:r>
              <a:rPr lang="tr-TR" dirty="0" err="1" smtClean="0"/>
              <a:t>iyaklar</a:t>
            </a:r>
            <a:r>
              <a:rPr lang="tr-TR" dirty="0" smtClean="0"/>
              <a:t> büyük akımlardan oluşan yüksek sıcaklık, düşük devrilme gerilimlerine sahiptir. Dolayısıyla </a:t>
            </a:r>
            <a:r>
              <a:rPr lang="tr-TR" dirty="0" err="1" smtClean="0"/>
              <a:t>tristör</a:t>
            </a:r>
            <a:r>
              <a:rPr lang="tr-TR" dirty="0" smtClean="0"/>
              <a:t> tetikleme devrelerinde kolaylık sağlamaktadır.</a:t>
            </a:r>
          </a:p>
          <a:p>
            <a:r>
              <a:rPr lang="tr-TR" dirty="0" smtClean="0"/>
              <a:t>Kısaca </a:t>
            </a:r>
            <a:r>
              <a:rPr lang="tr-TR" dirty="0" err="1" smtClean="0"/>
              <a:t>diyaklar</a:t>
            </a:r>
            <a:r>
              <a:rPr lang="tr-TR" dirty="0" smtClean="0"/>
              <a:t> geniş oranda SCR ve </a:t>
            </a:r>
            <a:r>
              <a:rPr lang="tr-TR" dirty="0" err="1" smtClean="0"/>
              <a:t>triyak</a:t>
            </a:r>
            <a:r>
              <a:rPr lang="tr-TR" dirty="0" smtClean="0"/>
              <a:t> tetikleme devrelerinde yardımcı eleman olarak </a:t>
            </a:r>
            <a:r>
              <a:rPr lang="tr-TR" dirty="0" err="1" smtClean="0"/>
              <a:t>kulanılmaktadır</a:t>
            </a:r>
            <a:r>
              <a:rPr lang="tr-TR" dirty="0" smtClean="0"/>
              <a:t>.</a:t>
            </a:r>
          </a:p>
          <a:p>
            <a:endParaRPr lang="tr-TR" dirty="0"/>
          </a:p>
        </p:txBody>
      </p:sp>
    </p:spTree>
    <p:extLst>
      <p:ext uri="{BB962C8B-B14F-4D97-AF65-F5344CB8AC3E}">
        <p14:creationId xmlns:p14="http://schemas.microsoft.com/office/powerpoint/2010/main" val="1815111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İçerik Yer Tutucusu 2"/>
          <p:cNvSpPr>
            <a:spLocks noGrp="1"/>
          </p:cNvSpPr>
          <p:nvPr>
            <p:ph idx="1"/>
          </p:nvPr>
        </p:nvSpPr>
        <p:spPr>
          <a:xfrm>
            <a:off x="838200" y="1430771"/>
            <a:ext cx="10515600" cy="4351338"/>
          </a:xfrm>
        </p:spPr>
        <p:txBody>
          <a:bodyPr/>
          <a:lstStyle/>
          <a:p>
            <a:r>
              <a:rPr lang="tr-TR" u="sng" dirty="0" err="1" smtClean="0">
                <a:solidFill>
                  <a:srgbClr val="FF0000"/>
                </a:solidFill>
              </a:rPr>
              <a:t>Triyakların</a:t>
            </a:r>
            <a:r>
              <a:rPr lang="tr-TR" u="sng" dirty="0" smtClean="0">
                <a:solidFill>
                  <a:srgbClr val="FF0000"/>
                </a:solidFill>
              </a:rPr>
              <a:t> Temel Yapısı ve Sembolü</a:t>
            </a:r>
          </a:p>
          <a:p>
            <a:pPr marL="0" indent="0">
              <a:buNone/>
            </a:pPr>
            <a:r>
              <a:rPr lang="tr-TR" dirty="0" smtClean="0"/>
              <a:t>                                                    Çift yönlü </a:t>
            </a:r>
            <a:r>
              <a:rPr lang="tr-TR" dirty="0" err="1" smtClean="0"/>
              <a:t>tristörler</a:t>
            </a:r>
            <a:r>
              <a:rPr lang="tr-TR" dirty="0" smtClean="0"/>
              <a:t>(</a:t>
            </a:r>
            <a:r>
              <a:rPr lang="tr-TR" dirty="0" err="1" smtClean="0"/>
              <a:t>Triac,Triyak</a:t>
            </a:r>
            <a:r>
              <a:rPr lang="tr-TR" dirty="0" smtClean="0"/>
              <a:t>) birbirine            </a:t>
            </a:r>
          </a:p>
          <a:p>
            <a:pPr marL="0" indent="0">
              <a:buNone/>
            </a:pPr>
            <a:r>
              <a:rPr lang="tr-TR" dirty="0" smtClean="0"/>
              <a:t>                                                    ters paralel bağlanmış iki adet </a:t>
            </a:r>
            <a:r>
              <a:rPr lang="tr-TR" dirty="0" err="1" smtClean="0"/>
              <a:t>tristör</a:t>
            </a:r>
            <a:r>
              <a:rPr lang="tr-TR" dirty="0" smtClean="0"/>
              <a:t> gibi düşünülebilir.</a:t>
            </a:r>
          </a:p>
          <a:p>
            <a:pPr marL="0" indent="0">
              <a:buNone/>
            </a:pPr>
            <a:r>
              <a:rPr lang="tr-TR" dirty="0" smtClean="0"/>
              <a:t>                                                    Her iki yönde de </a:t>
            </a:r>
            <a:r>
              <a:rPr lang="tr-TR" dirty="0" err="1" smtClean="0"/>
              <a:t>tristör</a:t>
            </a:r>
            <a:r>
              <a:rPr lang="tr-TR" dirty="0" smtClean="0"/>
              <a:t> olarak görev yaparlar.  </a:t>
            </a:r>
            <a:endParaRPr lang="tr-TR" dirty="0"/>
          </a:p>
        </p:txBody>
      </p:sp>
      <p:pic>
        <p:nvPicPr>
          <p:cNvPr id="4" name="Resim 3"/>
          <p:cNvPicPr>
            <a:picLocks noChangeAspect="1"/>
          </p:cNvPicPr>
          <p:nvPr/>
        </p:nvPicPr>
        <p:blipFill>
          <a:blip r:embed="rId2" cstate="print"/>
          <a:stretch>
            <a:fillRect/>
          </a:stretch>
        </p:blipFill>
        <p:spPr>
          <a:xfrm>
            <a:off x="325177" y="2449549"/>
            <a:ext cx="4104813" cy="2813411"/>
          </a:xfrm>
          <a:prstGeom prst="rect">
            <a:avLst/>
          </a:prstGeom>
        </p:spPr>
      </p:pic>
      <p:pic>
        <p:nvPicPr>
          <p:cNvPr id="5" name="Resim 4"/>
          <p:cNvPicPr>
            <a:picLocks noChangeAspect="1"/>
          </p:cNvPicPr>
          <p:nvPr/>
        </p:nvPicPr>
        <p:blipFill>
          <a:blip r:embed="rId3" cstate="print"/>
          <a:stretch>
            <a:fillRect/>
          </a:stretch>
        </p:blipFill>
        <p:spPr>
          <a:xfrm>
            <a:off x="4943013" y="3039341"/>
            <a:ext cx="3564082" cy="2673062"/>
          </a:xfrm>
          <a:prstGeom prst="rect">
            <a:avLst/>
          </a:prstGeom>
        </p:spPr>
      </p:pic>
    </p:spTree>
    <p:extLst>
      <p:ext uri="{BB962C8B-B14F-4D97-AF65-F5344CB8AC3E}">
        <p14:creationId xmlns:p14="http://schemas.microsoft.com/office/powerpoint/2010/main" val="922237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Triyakların</a:t>
            </a:r>
            <a:r>
              <a:rPr lang="tr-TR" u="sng" dirty="0" smtClean="0">
                <a:solidFill>
                  <a:srgbClr val="FF0000"/>
                </a:solidFill>
              </a:rPr>
              <a:t> Özellikleri</a:t>
            </a:r>
          </a:p>
          <a:p>
            <a:r>
              <a:rPr lang="tr-TR" dirty="0" err="1" smtClean="0"/>
              <a:t>Triyak</a:t>
            </a:r>
            <a:r>
              <a:rPr lang="tr-TR" dirty="0" smtClean="0"/>
              <a:t>, her alandaki endüstriyel elektronik uygulamalarında, AC gerilimin </a:t>
            </a:r>
            <a:r>
              <a:rPr lang="tr-TR" dirty="0" err="1" smtClean="0"/>
              <a:t>anahtarlanması</a:t>
            </a:r>
            <a:r>
              <a:rPr lang="tr-TR" dirty="0" smtClean="0"/>
              <a:t> ve kontrol edilmesi amacıyla çok yoğun olarak kullanılan bir güç yarıiletken elemanıdır.</a:t>
            </a:r>
          </a:p>
          <a:p>
            <a:r>
              <a:rPr lang="tr-TR" dirty="0" smtClean="0"/>
              <a:t>Yapısından da anlaşılabileceği gibi </a:t>
            </a:r>
            <a:r>
              <a:rPr lang="tr-TR" dirty="0" err="1" smtClean="0"/>
              <a:t>tristör</a:t>
            </a:r>
            <a:r>
              <a:rPr lang="tr-TR" dirty="0" smtClean="0"/>
              <a:t> (SCR) ile aynı özellikleri göstermektedir. </a:t>
            </a:r>
            <a:r>
              <a:rPr lang="tr-TR" dirty="0" err="1" smtClean="0"/>
              <a:t>Tristörden</a:t>
            </a:r>
            <a:r>
              <a:rPr lang="tr-TR" dirty="0" smtClean="0"/>
              <a:t> tek farkı, her iki yönde de rahatlıkla iletime geçebilmesidir</a:t>
            </a:r>
          </a:p>
          <a:p>
            <a:r>
              <a:rPr lang="tr-TR" dirty="0" err="1" smtClean="0"/>
              <a:t>Triyak</a:t>
            </a:r>
            <a:r>
              <a:rPr lang="tr-TR" dirty="0" smtClean="0"/>
              <a:t>, tıpkı SCR gibi sadece iletime geçmesi kontrol edilebilen bir anahtardır.</a:t>
            </a:r>
            <a:endParaRPr lang="tr-TR" dirty="0"/>
          </a:p>
        </p:txBody>
      </p:sp>
    </p:spTree>
    <p:extLst>
      <p:ext uri="{BB962C8B-B14F-4D97-AF65-F5344CB8AC3E}">
        <p14:creationId xmlns:p14="http://schemas.microsoft.com/office/powerpoint/2010/main" val="1541014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Triyakların</a:t>
            </a:r>
            <a:r>
              <a:rPr lang="tr-TR" u="sng" dirty="0" smtClean="0">
                <a:solidFill>
                  <a:srgbClr val="FF0000"/>
                </a:solidFill>
              </a:rPr>
              <a:t> Özellikleri</a:t>
            </a:r>
          </a:p>
          <a:p>
            <a:r>
              <a:rPr lang="tr-TR" dirty="0" err="1" smtClean="0"/>
              <a:t>Triyak’ın</a:t>
            </a:r>
            <a:r>
              <a:rPr lang="tr-TR" dirty="0" smtClean="0"/>
              <a:t> yalıtım haline geçebilmesi için ise içinden geçmekte olan akımın sıfıra düşmesi veya düşürülmesi gerekmektedir.</a:t>
            </a:r>
          </a:p>
          <a:p>
            <a:r>
              <a:rPr lang="tr-TR" dirty="0" err="1" smtClean="0"/>
              <a:t>Triyak</a:t>
            </a:r>
            <a:r>
              <a:rPr lang="tr-TR" dirty="0" smtClean="0"/>
              <a:t>, iletimde olduğunda tam iletim, yalıtımda olduğunda ise tam yalıtım durumunda bulunur, geçiş anı dışında herhangi ara durumu yoktur.</a:t>
            </a:r>
          </a:p>
          <a:p>
            <a:r>
              <a:rPr lang="tr-TR" dirty="0" err="1" smtClean="0"/>
              <a:t>Triyak’ın</a:t>
            </a:r>
            <a:r>
              <a:rPr lang="tr-TR" dirty="0" smtClean="0"/>
              <a:t>, </a:t>
            </a:r>
            <a:r>
              <a:rPr lang="tr-TR" dirty="0" err="1" smtClean="0"/>
              <a:t>tristörler</a:t>
            </a:r>
            <a:r>
              <a:rPr lang="tr-TR" dirty="0" smtClean="0"/>
              <a:t> (SCR) gibi en önemli özelliği düşük frekanslarda çalışmak için imal edilmiş olmalarıdır. Çok yüksek akım ve gerilimlerde kullanılamamaktadır. </a:t>
            </a:r>
          </a:p>
          <a:p>
            <a:endParaRPr lang="tr-TR" dirty="0"/>
          </a:p>
        </p:txBody>
      </p:sp>
    </p:spTree>
    <p:extLst>
      <p:ext uri="{BB962C8B-B14F-4D97-AF65-F5344CB8AC3E}">
        <p14:creationId xmlns:p14="http://schemas.microsoft.com/office/powerpoint/2010/main" val="2700626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Triyakların</a:t>
            </a:r>
            <a:r>
              <a:rPr lang="tr-TR" u="sng" dirty="0" smtClean="0">
                <a:solidFill>
                  <a:srgbClr val="FF0000"/>
                </a:solidFill>
              </a:rPr>
              <a:t> Özellikleri</a:t>
            </a:r>
          </a:p>
          <a:p>
            <a:r>
              <a:rPr lang="tr-TR" dirty="0" err="1"/>
              <a:t>T</a:t>
            </a:r>
            <a:r>
              <a:rPr lang="tr-TR" dirty="0" err="1" smtClean="0"/>
              <a:t>riyakların</a:t>
            </a:r>
            <a:r>
              <a:rPr lang="tr-TR" dirty="0" smtClean="0"/>
              <a:t> iletim iç dirençleri de </a:t>
            </a:r>
            <a:r>
              <a:rPr lang="tr-TR" dirty="0" err="1" smtClean="0"/>
              <a:t>SCR’ler</a:t>
            </a:r>
            <a:r>
              <a:rPr lang="tr-TR" dirty="0" smtClean="0"/>
              <a:t> gibi çok düşük değildir. Bu nedenle çok yüksek akımlı uygulamalarda genellikle </a:t>
            </a:r>
            <a:r>
              <a:rPr lang="tr-TR" dirty="0" err="1" smtClean="0"/>
              <a:t>triyak</a:t>
            </a:r>
            <a:r>
              <a:rPr lang="tr-TR" dirty="0" smtClean="0"/>
              <a:t> yerine birbirine ters paralel bağlanmış olan </a:t>
            </a:r>
            <a:r>
              <a:rPr lang="tr-TR" dirty="0" err="1" smtClean="0"/>
              <a:t>SCR’ler</a:t>
            </a:r>
            <a:r>
              <a:rPr lang="tr-TR" dirty="0" smtClean="0"/>
              <a:t> tercih edilmektedir.</a:t>
            </a:r>
          </a:p>
          <a:p>
            <a:r>
              <a:rPr lang="tr-TR" dirty="0" err="1"/>
              <a:t>T</a:t>
            </a:r>
            <a:r>
              <a:rPr lang="tr-TR" dirty="0" err="1" smtClean="0"/>
              <a:t>riyaklar</a:t>
            </a:r>
            <a:r>
              <a:rPr lang="tr-TR" dirty="0" smtClean="0"/>
              <a:t>, şebeke geriliminde </a:t>
            </a:r>
            <a:r>
              <a:rPr lang="tr-TR" dirty="0" err="1" smtClean="0"/>
              <a:t>kontrollu</a:t>
            </a:r>
            <a:r>
              <a:rPr lang="tr-TR" dirty="0" smtClean="0"/>
              <a:t> anahtar ve şebeke değiştirici olarak çalışabilen çok kullanışlı yarıiletken elemanlardır.</a:t>
            </a:r>
            <a:endParaRPr lang="tr-TR" dirty="0"/>
          </a:p>
        </p:txBody>
      </p:sp>
    </p:spTree>
    <p:extLst>
      <p:ext uri="{BB962C8B-B14F-4D97-AF65-F5344CB8AC3E}">
        <p14:creationId xmlns:p14="http://schemas.microsoft.com/office/powerpoint/2010/main" val="3400450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Metin Yer Tutucusu 2"/>
          <p:cNvSpPr>
            <a:spLocks noGrp="1"/>
          </p:cNvSpPr>
          <p:nvPr>
            <p:ph type="body" idx="1"/>
          </p:nvPr>
        </p:nvSpPr>
        <p:spPr>
          <a:xfrm>
            <a:off x="839788" y="1681163"/>
            <a:ext cx="6277985" cy="823912"/>
          </a:xfrm>
        </p:spPr>
        <p:txBody>
          <a:bodyPr/>
          <a:lstStyle/>
          <a:p>
            <a:r>
              <a:rPr lang="tr-TR" b="0" dirty="0" smtClean="0">
                <a:cs typeface="Times New Roman" panose="02020603050405020304" pitchFamily="18" charset="0"/>
              </a:rPr>
              <a:t>                   </a:t>
            </a:r>
            <a:r>
              <a:rPr lang="tr-TR" b="0" u="sng" dirty="0" err="1" smtClean="0">
                <a:solidFill>
                  <a:srgbClr val="FF0000"/>
                </a:solidFill>
                <a:cs typeface="Times New Roman" panose="02020603050405020304" pitchFamily="18" charset="0"/>
              </a:rPr>
              <a:t>Triyakların</a:t>
            </a:r>
            <a:r>
              <a:rPr lang="tr-TR" b="0" u="sng" dirty="0" smtClean="0">
                <a:solidFill>
                  <a:srgbClr val="FF0000"/>
                </a:solidFill>
                <a:cs typeface="Times New Roman" panose="02020603050405020304" pitchFamily="18" charset="0"/>
              </a:rPr>
              <a:t> Çalışma Prensibi</a:t>
            </a:r>
            <a:endParaRPr lang="tr-TR" b="0" u="sng" dirty="0">
              <a:solidFill>
                <a:srgbClr val="FF0000"/>
              </a:solidFill>
              <a:cs typeface="Times New Roman" panose="02020603050405020304" pitchFamily="18" charset="0"/>
            </a:endParaRPr>
          </a:p>
        </p:txBody>
      </p:sp>
      <p:pic>
        <p:nvPicPr>
          <p:cNvPr id="7" name="İçerik Yer Tutucusu 6"/>
          <p:cNvPicPr>
            <a:picLocks noGrp="1" noChangeAspect="1"/>
          </p:cNvPicPr>
          <p:nvPr>
            <p:ph sz="half" idx="2"/>
          </p:nvPr>
        </p:nvPicPr>
        <p:blipFill>
          <a:blip r:embed="rId2" cstate="print"/>
          <a:stretch>
            <a:fillRect/>
          </a:stretch>
        </p:blipFill>
        <p:spPr>
          <a:xfrm>
            <a:off x="1104539" y="3006726"/>
            <a:ext cx="4066420" cy="2907651"/>
          </a:xfrm>
          <a:prstGeom prst="rect">
            <a:avLst/>
          </a:prstGeom>
        </p:spPr>
      </p:pic>
      <p:sp>
        <p:nvSpPr>
          <p:cNvPr id="6" name="İçerik Yer Tutucusu 5"/>
          <p:cNvSpPr>
            <a:spLocks noGrp="1"/>
          </p:cNvSpPr>
          <p:nvPr>
            <p:ph sz="quarter" idx="4"/>
          </p:nvPr>
        </p:nvSpPr>
        <p:spPr/>
        <p:txBody>
          <a:bodyPr/>
          <a:lstStyle/>
          <a:p>
            <a:r>
              <a:rPr lang="tr-TR" dirty="0" err="1" smtClean="0"/>
              <a:t>Vac</a:t>
            </a:r>
            <a:r>
              <a:rPr lang="tr-TR" dirty="0" smtClean="0"/>
              <a:t> kaynağı</a:t>
            </a:r>
            <a:r>
              <a:rPr lang="tr-TR" dirty="0"/>
              <a:t>, yükü beslemekle görevli olan ana kaynaktır. VG ise </a:t>
            </a:r>
            <a:r>
              <a:rPr lang="tr-TR" dirty="0" err="1" smtClean="0"/>
              <a:t>triyakı</a:t>
            </a:r>
            <a:r>
              <a:rPr lang="tr-TR" dirty="0" smtClean="0"/>
              <a:t> uyarmada </a:t>
            </a:r>
            <a:r>
              <a:rPr lang="tr-TR" dirty="0"/>
              <a:t>kullanılan kaynaktır. Butona basılmadığı sürece </a:t>
            </a:r>
            <a:r>
              <a:rPr lang="tr-TR" dirty="0" err="1"/>
              <a:t>triyak</a:t>
            </a:r>
            <a:r>
              <a:rPr lang="tr-TR" dirty="0"/>
              <a:t>, doğru ve ters yönde </a:t>
            </a:r>
            <a:r>
              <a:rPr lang="tr-TR" dirty="0" smtClean="0"/>
              <a:t>yalıtım </a:t>
            </a:r>
            <a:r>
              <a:rPr lang="tr-TR" dirty="0"/>
              <a:t>durumunda kalacaktır.</a:t>
            </a:r>
          </a:p>
        </p:txBody>
      </p:sp>
    </p:spTree>
    <p:extLst>
      <p:ext uri="{BB962C8B-B14F-4D97-AF65-F5344CB8AC3E}">
        <p14:creationId xmlns:p14="http://schemas.microsoft.com/office/powerpoint/2010/main" val="1929647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tr-TR" dirty="0" smtClean="0"/>
              <a:t>                     TRİYAKLAR  </a:t>
            </a:r>
            <a:endParaRPr lang="tr-TR" dirty="0"/>
          </a:p>
        </p:txBody>
      </p:sp>
      <p:sp>
        <p:nvSpPr>
          <p:cNvPr id="3" name="Metin Yer Tutucusu 2"/>
          <p:cNvSpPr>
            <a:spLocks noGrp="1"/>
          </p:cNvSpPr>
          <p:nvPr>
            <p:ph type="body" idx="1"/>
          </p:nvPr>
        </p:nvSpPr>
        <p:spPr>
          <a:xfrm>
            <a:off x="3356263" y="1681163"/>
            <a:ext cx="5320145" cy="823912"/>
          </a:xfrm>
        </p:spPr>
        <p:txBody>
          <a:bodyPr/>
          <a:lstStyle/>
          <a:p>
            <a:r>
              <a:rPr lang="tr-TR" b="0" u="sng" dirty="0" err="1" smtClean="0">
                <a:solidFill>
                  <a:srgbClr val="FF0000"/>
                </a:solidFill>
                <a:cs typeface="Times New Roman" panose="02020603050405020304" pitchFamily="18" charset="0"/>
              </a:rPr>
              <a:t>Triyakaların</a:t>
            </a:r>
            <a:r>
              <a:rPr lang="tr-TR" b="0" u="sng" dirty="0" smtClean="0">
                <a:solidFill>
                  <a:srgbClr val="FF0000"/>
                </a:solidFill>
                <a:cs typeface="Times New Roman" panose="02020603050405020304" pitchFamily="18" charset="0"/>
              </a:rPr>
              <a:t> </a:t>
            </a:r>
            <a:r>
              <a:rPr lang="tr-TR" b="0" u="sng" dirty="0">
                <a:solidFill>
                  <a:srgbClr val="FF0000"/>
                </a:solidFill>
                <a:cs typeface="Times New Roman" panose="02020603050405020304" pitchFamily="18" charset="0"/>
              </a:rPr>
              <a:t>Çalışma Prensibi</a:t>
            </a:r>
            <a:endParaRPr lang="tr-TR"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839788" y="2728119"/>
            <a:ext cx="4275272" cy="2695936"/>
          </a:xfrm>
          <a:prstGeom prst="rect">
            <a:avLst/>
          </a:prstGeom>
        </p:spPr>
      </p:pic>
      <p:sp>
        <p:nvSpPr>
          <p:cNvPr id="6" name="İçerik Yer Tutucusu 5"/>
          <p:cNvSpPr>
            <a:spLocks noGrp="1"/>
          </p:cNvSpPr>
          <p:nvPr>
            <p:ph sz="quarter" idx="4"/>
          </p:nvPr>
        </p:nvSpPr>
        <p:spPr/>
        <p:txBody>
          <a:bodyPr>
            <a:normAutofit lnSpcReduction="10000"/>
          </a:bodyPr>
          <a:lstStyle/>
          <a:p>
            <a:r>
              <a:rPr lang="tr-TR" dirty="0" err="1"/>
              <a:t>Triyak’ı</a:t>
            </a:r>
            <a:r>
              <a:rPr lang="tr-TR" dirty="0"/>
              <a:t> iletime geçirebilmek için butona basıldığında </a:t>
            </a:r>
            <a:r>
              <a:rPr lang="tr-TR" dirty="0" err="1"/>
              <a:t>triyak’ın</a:t>
            </a:r>
            <a:r>
              <a:rPr lang="tr-TR" dirty="0"/>
              <a:t> G-A1 terminalleri arasından çok kısa bir süre için IGK akımı dolaşır. </a:t>
            </a:r>
            <a:r>
              <a:rPr lang="tr-TR" dirty="0" smtClean="0"/>
              <a:t>Bu </a:t>
            </a:r>
            <a:r>
              <a:rPr lang="tr-TR" dirty="0"/>
              <a:t>durumda G-K arasındaki P-N maddeleri iletken haline gelir ve A2-A1 arasında sadece tek P-N birleşimi kalacağı için </a:t>
            </a:r>
            <a:r>
              <a:rPr lang="tr-TR" dirty="0" err="1"/>
              <a:t>triyak</a:t>
            </a:r>
            <a:r>
              <a:rPr lang="tr-TR" dirty="0"/>
              <a:t> </a:t>
            </a:r>
            <a:r>
              <a:rPr lang="tr-TR" dirty="0" smtClean="0"/>
              <a:t>iletim </a:t>
            </a:r>
            <a:r>
              <a:rPr lang="tr-TR" dirty="0"/>
              <a:t>durumuna geçer ve yük üzerinden IA akımı akar. </a:t>
            </a:r>
            <a:r>
              <a:rPr lang="tr-TR" dirty="0" err="1" smtClean="0"/>
              <a:t>Triyak</a:t>
            </a:r>
            <a:r>
              <a:rPr lang="tr-TR" dirty="0" smtClean="0"/>
              <a:t> </a:t>
            </a:r>
            <a:r>
              <a:rPr lang="tr-TR" dirty="0"/>
              <a:t>iletime geçtikten sonra </a:t>
            </a:r>
            <a:r>
              <a:rPr lang="tr-TR" dirty="0" err="1"/>
              <a:t>alternans</a:t>
            </a:r>
            <a:r>
              <a:rPr lang="tr-TR" dirty="0"/>
              <a:t> değişiminde susacağı için butona sürekli basmalıdır.</a:t>
            </a:r>
          </a:p>
        </p:txBody>
      </p:sp>
    </p:spTree>
    <p:extLst>
      <p:ext uri="{BB962C8B-B14F-4D97-AF65-F5344CB8AC3E}">
        <p14:creationId xmlns:p14="http://schemas.microsoft.com/office/powerpoint/2010/main" val="322800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tr-TR" dirty="0" smtClean="0"/>
              <a:t>                   TRİSTÖRLER(SCR)</a:t>
            </a:r>
            <a:endParaRPr lang="tr-TR" dirty="0"/>
          </a:p>
        </p:txBody>
      </p:sp>
      <p:sp>
        <p:nvSpPr>
          <p:cNvPr id="3" name="İçerik Yer Tutucusu 2"/>
          <p:cNvSpPr>
            <a:spLocks noGrp="1"/>
          </p:cNvSpPr>
          <p:nvPr>
            <p:ph idx="1"/>
          </p:nvPr>
        </p:nvSpPr>
        <p:spPr/>
        <p:txBody>
          <a:bodyPr>
            <a:normAutofit/>
          </a:bodyPr>
          <a:lstStyle/>
          <a:p>
            <a:r>
              <a:rPr lang="tr-TR" u="sng" dirty="0" err="1" smtClean="0">
                <a:solidFill>
                  <a:srgbClr val="FF0000"/>
                </a:solidFill>
              </a:rPr>
              <a:t>Tristörlerin</a:t>
            </a:r>
            <a:r>
              <a:rPr lang="tr-TR" u="sng" dirty="0" smtClean="0">
                <a:solidFill>
                  <a:srgbClr val="FF0000"/>
                </a:solidFill>
              </a:rPr>
              <a:t> Özellikleri</a:t>
            </a:r>
          </a:p>
          <a:p>
            <a:r>
              <a:rPr lang="tr-TR" dirty="0" err="1" smtClean="0"/>
              <a:t>Tristörler</a:t>
            </a:r>
            <a:r>
              <a:rPr lang="tr-TR" dirty="0" smtClean="0"/>
              <a:t> kontrollü diyotlardır.</a:t>
            </a:r>
          </a:p>
          <a:p>
            <a:r>
              <a:rPr lang="tr-TR" dirty="0" err="1" smtClean="0"/>
              <a:t>Tristör</a:t>
            </a:r>
            <a:r>
              <a:rPr lang="tr-TR" dirty="0" smtClean="0"/>
              <a:t>, küçük bir kapı akımıyla büyük akımların kontrolünü yapabilen yarı iletken sessiz bir anahtarlama devre elemanıdır.</a:t>
            </a:r>
          </a:p>
          <a:p>
            <a:r>
              <a:rPr lang="tr-TR" dirty="0" err="1" smtClean="0"/>
              <a:t>Tristörün</a:t>
            </a:r>
            <a:r>
              <a:rPr lang="tr-TR" dirty="0" smtClean="0"/>
              <a:t> (SCR) yalıtıma geçebilmesi için içinden geçmekte olan akımın sıfıra düşmesi veya düşürülmesi gerekmektedir.</a:t>
            </a:r>
          </a:p>
          <a:p>
            <a:r>
              <a:rPr lang="tr-TR" dirty="0" err="1" smtClean="0"/>
              <a:t>Tristör</a:t>
            </a:r>
            <a:r>
              <a:rPr lang="tr-TR" dirty="0" smtClean="0"/>
              <a:t> iletimde olduğunda tam iletim, yalıtımda olduğunda ise tam </a:t>
            </a:r>
            <a:r>
              <a:rPr lang="tr-TR" smtClean="0"/>
              <a:t>yalıtım </a:t>
            </a:r>
            <a:r>
              <a:rPr lang="tr-TR" smtClean="0"/>
              <a:t>durumunda </a:t>
            </a:r>
            <a:r>
              <a:rPr lang="tr-TR" dirty="0" smtClean="0"/>
              <a:t>bulunur, geçiş anı dışında herhangi bir ara durumu yoktur.</a:t>
            </a:r>
            <a:endParaRPr lang="tr-TR" u="sng" dirty="0"/>
          </a:p>
        </p:txBody>
      </p:sp>
    </p:spTree>
    <p:extLst>
      <p:ext uri="{BB962C8B-B14F-4D97-AF65-F5344CB8AC3E}">
        <p14:creationId xmlns:p14="http://schemas.microsoft.com/office/powerpoint/2010/main" val="2897682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Metin Yer Tutucusu 2"/>
          <p:cNvSpPr>
            <a:spLocks noGrp="1"/>
          </p:cNvSpPr>
          <p:nvPr>
            <p:ph type="body" idx="1"/>
          </p:nvPr>
        </p:nvSpPr>
        <p:spPr>
          <a:xfrm>
            <a:off x="2286000" y="1681163"/>
            <a:ext cx="7190581" cy="823912"/>
          </a:xfrm>
        </p:spPr>
        <p:txBody>
          <a:bodyPr/>
          <a:lstStyle/>
          <a:p>
            <a:r>
              <a:rPr lang="tr-TR" b="0" dirty="0" smtClean="0"/>
              <a:t>     </a:t>
            </a:r>
            <a:r>
              <a:rPr lang="tr-TR" b="0" u="sng" dirty="0" err="1" smtClean="0">
                <a:solidFill>
                  <a:srgbClr val="FF0000"/>
                </a:solidFill>
              </a:rPr>
              <a:t>Triyakların</a:t>
            </a:r>
            <a:r>
              <a:rPr lang="tr-TR" b="0" u="sng" dirty="0" smtClean="0">
                <a:solidFill>
                  <a:srgbClr val="FF0000"/>
                </a:solidFill>
              </a:rPr>
              <a:t> Çalışma Prensibi ve  </a:t>
            </a:r>
            <a:r>
              <a:rPr lang="tr-TR" b="0" u="sng" dirty="0" err="1" smtClean="0">
                <a:solidFill>
                  <a:srgbClr val="FF0000"/>
                </a:solidFill>
              </a:rPr>
              <a:t>Özeğrisi</a:t>
            </a:r>
            <a:endParaRPr lang="tr-TR" b="0"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938950" y="2736850"/>
            <a:ext cx="3659300" cy="3305175"/>
          </a:xfrm>
          <a:prstGeom prst="rect">
            <a:avLst/>
          </a:prstGeom>
        </p:spPr>
      </p:pic>
      <p:sp>
        <p:nvSpPr>
          <p:cNvPr id="6" name="İçerik Yer Tutucusu 5"/>
          <p:cNvSpPr>
            <a:spLocks noGrp="1"/>
          </p:cNvSpPr>
          <p:nvPr>
            <p:ph sz="quarter" idx="4"/>
          </p:nvPr>
        </p:nvSpPr>
        <p:spPr/>
        <p:txBody>
          <a:bodyPr>
            <a:normAutofit lnSpcReduction="10000"/>
          </a:bodyPr>
          <a:lstStyle/>
          <a:p>
            <a:r>
              <a:rPr lang="tr-TR" dirty="0" err="1" smtClean="0"/>
              <a:t>Triyak</a:t>
            </a:r>
            <a:r>
              <a:rPr lang="tr-TR" dirty="0" smtClean="0"/>
              <a:t> </a:t>
            </a:r>
            <a:r>
              <a:rPr lang="tr-TR" dirty="0"/>
              <a:t>ancak </a:t>
            </a:r>
            <a:r>
              <a:rPr lang="tr-TR" dirty="0" err="1"/>
              <a:t>Vmax</a:t>
            </a:r>
            <a:r>
              <a:rPr lang="tr-TR" dirty="0"/>
              <a:t>. gerilimine </a:t>
            </a:r>
            <a:r>
              <a:rPr lang="tr-TR" dirty="0" smtClean="0"/>
              <a:t>ulaşıldığında kendiliğinden </a:t>
            </a:r>
            <a:r>
              <a:rPr lang="tr-TR" dirty="0"/>
              <a:t>iletime geçmektedir. Bu </a:t>
            </a:r>
            <a:r>
              <a:rPr lang="tr-TR" dirty="0" smtClean="0"/>
              <a:t>şekilde </a:t>
            </a:r>
            <a:r>
              <a:rPr lang="tr-TR" dirty="0"/>
              <a:t>iletime geçme istenmeyen bir durumdur. </a:t>
            </a:r>
            <a:r>
              <a:rPr lang="tr-TR" dirty="0" err="1"/>
              <a:t>Triyak’ın</a:t>
            </a:r>
            <a:r>
              <a:rPr lang="tr-TR" dirty="0"/>
              <a:t> her iki yönde de normal olarak iletime geçebilmesi için uyarılması </a:t>
            </a:r>
            <a:r>
              <a:rPr lang="tr-TR" dirty="0" err="1"/>
              <a:t>gerekmektedirTers</a:t>
            </a:r>
            <a:r>
              <a:rPr lang="tr-TR" dirty="0"/>
              <a:t> yönde ise </a:t>
            </a:r>
            <a:r>
              <a:rPr lang="tr-TR" dirty="0" err="1"/>
              <a:t>triyak</a:t>
            </a:r>
            <a:r>
              <a:rPr lang="tr-TR" dirty="0"/>
              <a:t> yine </a:t>
            </a:r>
            <a:r>
              <a:rPr lang="tr-TR" dirty="0" err="1" smtClean="0"/>
              <a:t>Vmax</a:t>
            </a:r>
            <a:r>
              <a:rPr lang="tr-TR" dirty="0"/>
              <a:t>. gerilim </a:t>
            </a:r>
            <a:r>
              <a:rPr lang="tr-TR" dirty="0" smtClean="0"/>
              <a:t>değerine </a:t>
            </a:r>
            <a:r>
              <a:rPr lang="tr-TR" dirty="0"/>
              <a:t>kadar güvenle yalıtımda kalacak </a:t>
            </a:r>
            <a:r>
              <a:rPr lang="tr-TR" dirty="0" smtClean="0"/>
              <a:t>bu değer aşılırsa </a:t>
            </a:r>
            <a:r>
              <a:rPr lang="tr-TR" dirty="0"/>
              <a:t>ise iletime geçecektir. Tabii ki bu şekilde iletime geçme asla istenmez.</a:t>
            </a:r>
          </a:p>
        </p:txBody>
      </p:sp>
    </p:spTree>
    <p:extLst>
      <p:ext uri="{BB962C8B-B14F-4D97-AF65-F5344CB8AC3E}">
        <p14:creationId xmlns:p14="http://schemas.microsoft.com/office/powerpoint/2010/main" val="3955622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TRİYAKLAR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Triyakların</a:t>
            </a:r>
            <a:r>
              <a:rPr lang="tr-TR" u="sng" dirty="0" smtClean="0">
                <a:solidFill>
                  <a:srgbClr val="FF0000"/>
                </a:solidFill>
              </a:rPr>
              <a:t> Çalışma Prensibi</a:t>
            </a:r>
          </a:p>
          <a:p>
            <a:r>
              <a:rPr lang="tr-TR" dirty="0" err="1" smtClean="0"/>
              <a:t>Triyak</a:t>
            </a:r>
            <a:r>
              <a:rPr lang="tr-TR" dirty="0"/>
              <a:t>, bu özellikleriyle </a:t>
            </a:r>
            <a:r>
              <a:rPr lang="tr-TR" dirty="0" err="1"/>
              <a:t>AC’de</a:t>
            </a:r>
            <a:r>
              <a:rPr lang="tr-TR" dirty="0"/>
              <a:t> </a:t>
            </a:r>
            <a:r>
              <a:rPr lang="tr-TR" dirty="0" smtClean="0"/>
              <a:t>çalıştırılmak </a:t>
            </a:r>
            <a:r>
              <a:rPr lang="tr-TR" dirty="0"/>
              <a:t>için uygun bir anahtar durumundadır</a:t>
            </a:r>
            <a:r>
              <a:rPr lang="tr-TR" dirty="0" smtClean="0"/>
              <a:t>.</a:t>
            </a:r>
          </a:p>
          <a:p>
            <a:r>
              <a:rPr lang="tr-TR" dirty="0" err="1" smtClean="0"/>
              <a:t>Triyak</a:t>
            </a:r>
            <a:r>
              <a:rPr lang="tr-TR" dirty="0" smtClean="0"/>
              <a:t> </a:t>
            </a:r>
            <a:r>
              <a:rPr lang="tr-TR" dirty="0"/>
              <a:t>da SCR gibi içinden geçen akım sıfıra </a:t>
            </a:r>
            <a:r>
              <a:rPr lang="tr-TR" dirty="0" smtClean="0"/>
              <a:t>düşmedikçe </a:t>
            </a:r>
            <a:r>
              <a:rPr lang="tr-TR" dirty="0"/>
              <a:t>yalıtıma geçememektedir.</a:t>
            </a:r>
          </a:p>
        </p:txBody>
      </p:sp>
    </p:spTree>
    <p:extLst>
      <p:ext uri="{BB962C8B-B14F-4D97-AF65-F5344CB8AC3E}">
        <p14:creationId xmlns:p14="http://schemas.microsoft.com/office/powerpoint/2010/main" val="1352652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IGBT </a:t>
            </a:r>
            <a:endParaRPr lang="tr-TR" dirty="0"/>
          </a:p>
        </p:txBody>
      </p:sp>
      <p:sp>
        <p:nvSpPr>
          <p:cNvPr id="3" name="Metin Yer Tutucusu 2"/>
          <p:cNvSpPr>
            <a:spLocks noGrp="1"/>
          </p:cNvSpPr>
          <p:nvPr>
            <p:ph type="body" idx="1"/>
          </p:nvPr>
        </p:nvSpPr>
        <p:spPr>
          <a:xfrm>
            <a:off x="3002035" y="1499322"/>
            <a:ext cx="6340330" cy="823912"/>
          </a:xfrm>
        </p:spPr>
        <p:txBody>
          <a:bodyPr/>
          <a:lstStyle/>
          <a:p>
            <a:r>
              <a:rPr lang="tr-TR" b="0" u="sng" dirty="0" smtClean="0">
                <a:solidFill>
                  <a:srgbClr val="FF0000"/>
                </a:solidFill>
              </a:rPr>
              <a:t>IGBT Sembolü ve Yapısı</a:t>
            </a:r>
            <a:endParaRPr lang="tr-TR" b="0"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589430" y="2400300"/>
            <a:ext cx="5376035" cy="2823547"/>
          </a:xfrm>
          <a:prstGeom prst="rect">
            <a:avLst/>
          </a:prstGeom>
        </p:spPr>
      </p:pic>
      <p:sp>
        <p:nvSpPr>
          <p:cNvPr id="6" name="İçerik Yer Tutucusu 5"/>
          <p:cNvSpPr>
            <a:spLocks noGrp="1"/>
          </p:cNvSpPr>
          <p:nvPr>
            <p:ph sz="quarter" idx="4"/>
          </p:nvPr>
        </p:nvSpPr>
        <p:spPr>
          <a:xfrm>
            <a:off x="5997575" y="2716463"/>
            <a:ext cx="4185617" cy="3304117"/>
          </a:xfrm>
        </p:spPr>
        <p:txBody>
          <a:bodyPr>
            <a:normAutofit/>
          </a:bodyPr>
          <a:lstStyle/>
          <a:p>
            <a:r>
              <a:rPr lang="tr-TR" dirty="0" smtClean="0"/>
              <a:t>Temel olarak 3 bacaklı bir yarıiletkendir. 4 katmandan(PNPN) oluşur ve MOS ile kontrol </a:t>
            </a:r>
            <a:r>
              <a:rPr lang="tr-TR" dirty="0"/>
              <a:t>edilir. IGBT </a:t>
            </a:r>
            <a:r>
              <a:rPr lang="tr-TR" dirty="0" smtClean="0"/>
              <a:t>girişi MOSFET gibi yapılandırılmış çıkışı </a:t>
            </a:r>
            <a:r>
              <a:rPr lang="tr-TR" dirty="0"/>
              <a:t>ise transistör gibi </a:t>
            </a:r>
            <a:r>
              <a:rPr lang="tr-TR" dirty="0" smtClean="0"/>
              <a:t>yapılandırılmıştır. Asıl görevi anahtarlamadır ve bu anahtarlama işlemini hızlı ve etkili bir biçimde gerçekleştirir.</a:t>
            </a:r>
            <a:endParaRPr lang="tr-TR" dirty="0"/>
          </a:p>
        </p:txBody>
      </p:sp>
      <p:pic>
        <p:nvPicPr>
          <p:cNvPr id="4" name="Resim 3"/>
          <p:cNvPicPr>
            <a:picLocks noChangeAspect="1"/>
          </p:cNvPicPr>
          <p:nvPr/>
        </p:nvPicPr>
        <p:blipFill>
          <a:blip r:embed="rId3" cstate="print"/>
          <a:stretch>
            <a:fillRect/>
          </a:stretch>
        </p:blipFill>
        <p:spPr>
          <a:xfrm>
            <a:off x="1816172" y="4665047"/>
            <a:ext cx="2371725" cy="2057400"/>
          </a:xfrm>
          <a:prstGeom prst="rect">
            <a:avLst/>
          </a:prstGeom>
        </p:spPr>
      </p:pic>
    </p:spTree>
    <p:extLst>
      <p:ext uri="{BB962C8B-B14F-4D97-AF65-F5344CB8AC3E}">
        <p14:creationId xmlns:p14="http://schemas.microsoft.com/office/powerpoint/2010/main" val="157947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IGBT</a:t>
            </a:r>
            <a:endParaRPr lang="tr-TR" dirty="0"/>
          </a:p>
        </p:txBody>
      </p:sp>
      <p:sp>
        <p:nvSpPr>
          <p:cNvPr id="3" name="İçerik Yer Tutucusu 2"/>
          <p:cNvSpPr>
            <a:spLocks noGrp="1"/>
          </p:cNvSpPr>
          <p:nvPr>
            <p:ph idx="1"/>
          </p:nvPr>
        </p:nvSpPr>
        <p:spPr/>
        <p:txBody>
          <a:bodyPr/>
          <a:lstStyle/>
          <a:p>
            <a:r>
              <a:rPr lang="tr-TR" u="sng" dirty="0" smtClean="0">
                <a:solidFill>
                  <a:srgbClr val="FF0000"/>
                </a:solidFill>
              </a:rPr>
              <a:t>IGBT Özellikleri</a:t>
            </a:r>
          </a:p>
          <a:p>
            <a:r>
              <a:rPr lang="tr-TR" dirty="0"/>
              <a:t>IGBT, </a:t>
            </a:r>
            <a:r>
              <a:rPr lang="tr-TR" dirty="0" smtClean="0"/>
              <a:t>son </a:t>
            </a:r>
            <a:r>
              <a:rPr lang="tr-TR" dirty="0"/>
              <a:t>zamanlarda </a:t>
            </a:r>
            <a:r>
              <a:rPr lang="tr-TR" dirty="0" err="1" smtClean="0"/>
              <a:t>transistör</a:t>
            </a:r>
            <a:r>
              <a:rPr lang="tr-TR" dirty="0" smtClean="0"/>
              <a:t> </a:t>
            </a:r>
            <a:r>
              <a:rPr lang="tr-TR" dirty="0"/>
              <a:t>ve </a:t>
            </a:r>
            <a:r>
              <a:rPr lang="tr-TR" dirty="0" err="1" smtClean="0"/>
              <a:t>Mosfet’in</a:t>
            </a:r>
            <a:r>
              <a:rPr lang="tr-TR" dirty="0" smtClean="0"/>
              <a:t> </a:t>
            </a:r>
            <a:r>
              <a:rPr lang="tr-TR" dirty="0"/>
              <a:t>kullanıldığı tüm anahtarlama uygulamalarında çok yaygın olarak kullanılmaktadır</a:t>
            </a:r>
            <a:r>
              <a:rPr lang="tr-TR" dirty="0" smtClean="0"/>
              <a:t>.</a:t>
            </a:r>
          </a:p>
          <a:p>
            <a:r>
              <a:rPr lang="tr-TR" dirty="0"/>
              <a:t>Pratikte düşük gerilimli uygulamalarda daha çok </a:t>
            </a:r>
            <a:r>
              <a:rPr lang="tr-TR" dirty="0" smtClean="0"/>
              <a:t>elektronik </a:t>
            </a:r>
            <a:r>
              <a:rPr lang="tr-TR" dirty="0"/>
              <a:t>uygulamalarında daha çok DC- DC dönüştürücü (DC kıyıcı) ve DC-AC dönüştürücü </a:t>
            </a:r>
            <a:r>
              <a:rPr lang="tr-TR" dirty="0" smtClean="0"/>
              <a:t>(</a:t>
            </a:r>
            <a:r>
              <a:rPr lang="tr-TR" dirty="0" err="1" smtClean="0"/>
              <a:t>invertör</a:t>
            </a:r>
            <a:r>
              <a:rPr lang="tr-TR" dirty="0"/>
              <a:t>) devrelerinde tercih edilen </a:t>
            </a:r>
            <a:r>
              <a:rPr lang="tr-TR" dirty="0" err="1"/>
              <a:t>IGBT’ler</a:t>
            </a:r>
            <a:r>
              <a:rPr lang="tr-TR" dirty="0"/>
              <a:t>, çok düşük frekanslardan </a:t>
            </a:r>
            <a:r>
              <a:rPr lang="tr-TR" dirty="0" smtClean="0"/>
              <a:t>orta </a:t>
            </a:r>
            <a:r>
              <a:rPr lang="tr-TR" dirty="0"/>
              <a:t>frekanslara </a:t>
            </a:r>
            <a:r>
              <a:rPr lang="tr-TR" dirty="0" smtClean="0"/>
              <a:t>kadar </a:t>
            </a:r>
            <a:r>
              <a:rPr lang="tr-TR" dirty="0" err="1"/>
              <a:t>kontrollu</a:t>
            </a:r>
            <a:r>
              <a:rPr lang="tr-TR" dirty="0"/>
              <a:t> anahtar olarak uygulamalarda daha çok </a:t>
            </a:r>
            <a:r>
              <a:rPr lang="tr-TR" dirty="0" err="1" smtClean="0"/>
              <a:t>Mosfet</a:t>
            </a:r>
            <a:r>
              <a:rPr lang="tr-TR" dirty="0"/>
              <a:t>, yüksek </a:t>
            </a:r>
            <a:r>
              <a:rPr lang="tr-TR" dirty="0" smtClean="0"/>
              <a:t>gerilimli </a:t>
            </a:r>
            <a:r>
              <a:rPr lang="tr-TR" dirty="0"/>
              <a:t>kullanılabilir. </a:t>
            </a:r>
            <a:r>
              <a:rPr lang="tr-TR" dirty="0" err="1"/>
              <a:t>IGBT’ler</a:t>
            </a:r>
            <a:r>
              <a:rPr lang="tr-TR" dirty="0"/>
              <a:t>, tıpkı </a:t>
            </a:r>
            <a:r>
              <a:rPr lang="tr-TR" dirty="0" err="1" smtClean="0"/>
              <a:t>Mosfet’ler</a:t>
            </a:r>
            <a:r>
              <a:rPr lang="tr-TR" dirty="0" smtClean="0"/>
              <a:t> </a:t>
            </a:r>
            <a:r>
              <a:rPr lang="tr-TR" dirty="0"/>
              <a:t>gibi gerilim </a:t>
            </a:r>
            <a:r>
              <a:rPr lang="tr-TR" dirty="0" err="1"/>
              <a:t>kontrollu</a:t>
            </a:r>
            <a:r>
              <a:rPr lang="tr-TR" dirty="0"/>
              <a:t> bir yarıiletken anahtardır </a:t>
            </a:r>
          </a:p>
        </p:txBody>
      </p:sp>
    </p:spTree>
    <p:extLst>
      <p:ext uri="{BB962C8B-B14F-4D97-AF65-F5344CB8AC3E}">
        <p14:creationId xmlns:p14="http://schemas.microsoft.com/office/powerpoint/2010/main" val="2977838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00789" y="1397001"/>
            <a:ext cx="8596668" cy="1320800"/>
          </a:xfrm>
        </p:spPr>
        <p:txBody>
          <a:bodyPr/>
          <a:lstStyle/>
          <a:p>
            <a:r>
              <a:rPr lang="tr-TR" dirty="0" smtClean="0"/>
              <a:t>                    IGBT</a:t>
            </a:r>
            <a:endParaRPr lang="tr-TR" dirty="0"/>
          </a:p>
        </p:txBody>
      </p:sp>
      <p:sp>
        <p:nvSpPr>
          <p:cNvPr id="3" name="Metin Yer Tutucusu 2"/>
          <p:cNvSpPr>
            <a:spLocks noGrp="1"/>
          </p:cNvSpPr>
          <p:nvPr>
            <p:ph type="body" idx="1"/>
          </p:nvPr>
        </p:nvSpPr>
        <p:spPr>
          <a:xfrm>
            <a:off x="1922318" y="2160983"/>
            <a:ext cx="5891646" cy="576262"/>
          </a:xfrm>
        </p:spPr>
        <p:txBody>
          <a:bodyPr/>
          <a:lstStyle/>
          <a:p>
            <a:r>
              <a:rPr lang="tr-TR" u="sng" dirty="0" smtClean="0">
                <a:solidFill>
                  <a:srgbClr val="FF0000"/>
                </a:solidFill>
              </a:rPr>
              <a:t>IGBT Çalışma Prensibi ve </a:t>
            </a:r>
            <a:r>
              <a:rPr lang="tr-TR" u="sng" dirty="0" err="1" smtClean="0">
                <a:solidFill>
                  <a:srgbClr val="FF0000"/>
                </a:solidFill>
              </a:rPr>
              <a:t>Özeğri</a:t>
            </a:r>
            <a:endParaRPr lang="tr-TR" u="sng" dirty="0">
              <a:solidFill>
                <a:srgbClr val="FF0000"/>
              </a:solidFill>
            </a:endParaRPr>
          </a:p>
        </p:txBody>
      </p:sp>
      <p:sp>
        <p:nvSpPr>
          <p:cNvPr id="6" name="İçerik Yer Tutucusu 5"/>
          <p:cNvSpPr>
            <a:spLocks noGrp="1"/>
          </p:cNvSpPr>
          <p:nvPr>
            <p:ph sz="quarter" idx="4"/>
          </p:nvPr>
        </p:nvSpPr>
        <p:spPr>
          <a:xfrm>
            <a:off x="5196371" y="2840827"/>
            <a:ext cx="4959624" cy="4297727"/>
          </a:xfrm>
        </p:spPr>
        <p:txBody>
          <a:bodyPr>
            <a:normAutofit/>
          </a:bodyPr>
          <a:lstStyle/>
          <a:p>
            <a:r>
              <a:rPr lang="tr-TR" dirty="0"/>
              <a:t>IGBT </a:t>
            </a:r>
            <a:r>
              <a:rPr lang="tr-TR" dirty="0" err="1"/>
              <a:t>anahatarlama</a:t>
            </a:r>
            <a:r>
              <a:rPr lang="tr-TR" dirty="0"/>
              <a:t> hızı ve gerilim düşümü BJT ve MOSFET arasındadır.Kapı gerilim </a:t>
            </a:r>
            <a:r>
              <a:rPr lang="tr-TR" dirty="0" err="1" smtClean="0"/>
              <a:t>MOSFET’te</a:t>
            </a:r>
            <a:r>
              <a:rPr lang="tr-TR" dirty="0" smtClean="0"/>
              <a:t> </a:t>
            </a:r>
            <a:r>
              <a:rPr lang="tr-TR" dirty="0"/>
              <a:t>olduğu gibi bir eşik gerilimine sahiptir.(</a:t>
            </a:r>
            <a:r>
              <a:rPr lang="tr-TR" dirty="0" err="1"/>
              <a:t>Vget</a:t>
            </a:r>
            <a:r>
              <a:rPr lang="tr-TR" dirty="0"/>
              <a:t>).Çıkış geriliminde </a:t>
            </a:r>
            <a:r>
              <a:rPr lang="tr-TR" dirty="0" err="1"/>
              <a:t>BJT’den</a:t>
            </a:r>
            <a:r>
              <a:rPr lang="tr-TR" dirty="0"/>
              <a:t> farklı olarak bir eşik değeri bulunmaktadır.Bu eşik gerilimine rağmen iletim direnci çok küçük olan </a:t>
            </a:r>
            <a:r>
              <a:rPr lang="tr-TR" dirty="0" err="1"/>
              <a:t>IGBT’nin</a:t>
            </a:r>
            <a:r>
              <a:rPr lang="tr-TR" dirty="0"/>
              <a:t> büyük akımlardaki gerilim düşümü </a:t>
            </a:r>
            <a:r>
              <a:rPr lang="tr-TR" dirty="0" err="1"/>
              <a:t>MOSFET’e</a:t>
            </a:r>
            <a:r>
              <a:rPr lang="tr-TR" dirty="0"/>
              <a:t> göre çok düşüktür.</a:t>
            </a:r>
            <a:r>
              <a:rPr lang="tr-TR" dirty="0" err="1"/>
              <a:t>IGBT’nin</a:t>
            </a:r>
            <a:r>
              <a:rPr lang="tr-TR" dirty="0"/>
              <a:t> ters dayanma gerilimi BJT gibi küçüktür.</a:t>
            </a:r>
          </a:p>
          <a:p>
            <a:endParaRPr lang="tr-TR" dirty="0"/>
          </a:p>
        </p:txBody>
      </p:sp>
      <p:pic>
        <p:nvPicPr>
          <p:cNvPr id="7" name="İçerik Yer Tutucusu 6"/>
          <p:cNvPicPr>
            <a:picLocks noGrp="1" noChangeAspect="1"/>
          </p:cNvPicPr>
          <p:nvPr>
            <p:ph sz="half" idx="2"/>
          </p:nvPr>
        </p:nvPicPr>
        <p:blipFill>
          <a:blip r:embed="rId2" cstate="print"/>
          <a:stretch>
            <a:fillRect/>
          </a:stretch>
        </p:blipFill>
        <p:spPr>
          <a:xfrm>
            <a:off x="783731" y="2643332"/>
            <a:ext cx="4304654" cy="3584024"/>
          </a:xfrm>
          <a:prstGeom prst="rect">
            <a:avLst/>
          </a:prstGeom>
        </p:spPr>
      </p:pic>
    </p:spTree>
    <p:extLst>
      <p:ext uri="{BB962C8B-B14F-4D97-AF65-F5344CB8AC3E}">
        <p14:creationId xmlns:p14="http://schemas.microsoft.com/office/powerpoint/2010/main" val="2367747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43788" y="1149927"/>
            <a:ext cx="8596668" cy="1320800"/>
          </a:xfrm>
        </p:spPr>
        <p:txBody>
          <a:bodyPr/>
          <a:lstStyle/>
          <a:p>
            <a:r>
              <a:rPr lang="tr-TR" dirty="0" smtClean="0"/>
              <a:t>IGBT</a:t>
            </a:r>
            <a:endParaRPr lang="tr-TR" dirty="0"/>
          </a:p>
        </p:txBody>
      </p:sp>
      <p:sp>
        <p:nvSpPr>
          <p:cNvPr id="3" name="İçerik Yer Tutucusu 2"/>
          <p:cNvSpPr>
            <a:spLocks noGrp="1"/>
          </p:cNvSpPr>
          <p:nvPr>
            <p:ph idx="1"/>
          </p:nvPr>
        </p:nvSpPr>
        <p:spPr/>
        <p:txBody>
          <a:bodyPr>
            <a:normAutofit fontScale="85000" lnSpcReduction="10000"/>
          </a:bodyPr>
          <a:lstStyle/>
          <a:p>
            <a:r>
              <a:rPr lang="tr-TR" u="sng" dirty="0" smtClean="0">
                <a:solidFill>
                  <a:srgbClr val="FF0000"/>
                </a:solidFill>
              </a:rPr>
              <a:t>IGBT Çalışma Prensibi</a:t>
            </a:r>
          </a:p>
          <a:p>
            <a:r>
              <a:rPr lang="tr-TR" dirty="0" smtClean="0"/>
              <a:t>IGBT ancak </a:t>
            </a:r>
            <a:r>
              <a:rPr lang="tr-TR" dirty="0" err="1" smtClean="0"/>
              <a:t>Vmax</a:t>
            </a:r>
            <a:r>
              <a:rPr lang="tr-TR" dirty="0" smtClean="0"/>
              <a:t>. gerilimine ulaşıldığında kendiliğinden iletime geçmektedir. Bu şekilde iletime geçme istenmeyen bir durumdur. </a:t>
            </a:r>
            <a:r>
              <a:rPr lang="tr-TR" dirty="0" err="1" smtClean="0"/>
              <a:t>IGBT’nin</a:t>
            </a:r>
            <a:r>
              <a:rPr lang="tr-TR" dirty="0" smtClean="0"/>
              <a:t> doğru yönde de normal olarak iletime geçebilmesi için uyarı verilmesi, yalıtıma geçirilebilmesi içinse uyarının çekilmesi gerekmektedir.</a:t>
            </a:r>
          </a:p>
          <a:p>
            <a:r>
              <a:rPr lang="tr-TR" dirty="0" smtClean="0"/>
              <a:t>Ters yönde ise IGBT asla çalışamaz, yani </a:t>
            </a:r>
            <a:r>
              <a:rPr lang="tr-TR" dirty="0" err="1" smtClean="0"/>
              <a:t>IGBT’nin</a:t>
            </a:r>
            <a:r>
              <a:rPr lang="tr-TR" dirty="0" smtClean="0"/>
              <a:t> ters gerilim yalıtım kabiliyeti yoktur. Ters gerilim verildiğinde IGBT yalıtım yapamayarak yanar.</a:t>
            </a:r>
          </a:p>
          <a:p>
            <a:r>
              <a:rPr lang="tr-TR" dirty="0" smtClean="0"/>
              <a:t>Bu durumda </a:t>
            </a:r>
            <a:r>
              <a:rPr lang="tr-TR" dirty="0" err="1" smtClean="0"/>
              <a:t>IGBT’nin</a:t>
            </a:r>
            <a:r>
              <a:rPr lang="tr-TR" dirty="0" smtClean="0"/>
              <a:t>, doğru yönlü gerilimde, uyarılmaz ise yalıtım yapan, tam uyarıldığı taktirde ise tam iletime geçen, doğru yönlü gerilim altında iletimi ve yalıtımı kontrol edilebilir.</a:t>
            </a:r>
          </a:p>
          <a:p>
            <a:r>
              <a:rPr lang="de-DE" dirty="0" err="1" smtClean="0"/>
              <a:t>Ters</a:t>
            </a:r>
            <a:r>
              <a:rPr lang="de-DE" dirty="0" smtClean="0"/>
              <a:t> </a:t>
            </a:r>
            <a:r>
              <a:rPr lang="de-DE" dirty="0" err="1" smtClean="0"/>
              <a:t>yönlü</a:t>
            </a:r>
            <a:r>
              <a:rPr lang="de-DE" dirty="0" smtClean="0"/>
              <a:t> </a:t>
            </a:r>
            <a:r>
              <a:rPr lang="de-DE" dirty="0" err="1" smtClean="0"/>
              <a:t>gerilimde</a:t>
            </a:r>
            <a:r>
              <a:rPr lang="de-DE" dirty="0" smtClean="0"/>
              <a:t> </a:t>
            </a:r>
            <a:r>
              <a:rPr lang="de-DE" dirty="0" err="1" smtClean="0"/>
              <a:t>ise</a:t>
            </a:r>
            <a:r>
              <a:rPr lang="tr-TR" dirty="0" smtClean="0"/>
              <a:t> asla çalışamayan çalıştırıldığı takdirde bozulan tek yönlü(+) akım akıtan yarıiletken güç anahtarıdır.</a:t>
            </a:r>
          </a:p>
          <a:p>
            <a:r>
              <a:rPr lang="tr-TR" dirty="0" smtClean="0"/>
              <a:t>IGBT, bu özellikleriyle </a:t>
            </a:r>
            <a:r>
              <a:rPr lang="tr-TR" dirty="0" err="1" smtClean="0"/>
              <a:t>DC’de</a:t>
            </a:r>
            <a:r>
              <a:rPr lang="tr-TR" dirty="0" smtClean="0"/>
              <a:t> çalıştırılmak için uygun bir anahtar durumundadır.</a:t>
            </a:r>
          </a:p>
          <a:p>
            <a:r>
              <a:rPr lang="tr-TR" dirty="0" err="1" smtClean="0"/>
              <a:t>IGBT’ler</a:t>
            </a:r>
            <a:r>
              <a:rPr lang="tr-TR" dirty="0" smtClean="0"/>
              <a:t> AC kaynakta  asla çalıştırılmazlar çünkü ters gerilimi bloke edemez ve yanar.</a:t>
            </a:r>
          </a:p>
          <a:p>
            <a:endParaRPr lang="tr-TR" dirty="0" smtClean="0"/>
          </a:p>
        </p:txBody>
      </p:sp>
    </p:spTree>
    <p:extLst>
      <p:ext uri="{BB962C8B-B14F-4D97-AF65-F5344CB8AC3E}">
        <p14:creationId xmlns:p14="http://schemas.microsoft.com/office/powerpoint/2010/main" val="315638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77434" y="1212452"/>
            <a:ext cx="8596668" cy="1320800"/>
          </a:xfrm>
        </p:spPr>
        <p:txBody>
          <a:bodyPr/>
          <a:lstStyle/>
          <a:p>
            <a:r>
              <a:rPr lang="tr-TR" dirty="0" smtClean="0"/>
              <a:t>                   IGBT</a:t>
            </a:r>
            <a:endParaRPr lang="tr-TR" dirty="0"/>
          </a:p>
        </p:txBody>
      </p:sp>
      <p:sp>
        <p:nvSpPr>
          <p:cNvPr id="3" name="Metin Yer Tutucusu 2"/>
          <p:cNvSpPr>
            <a:spLocks noGrp="1"/>
          </p:cNvSpPr>
          <p:nvPr>
            <p:ph type="body" idx="1"/>
          </p:nvPr>
        </p:nvSpPr>
        <p:spPr>
          <a:xfrm>
            <a:off x="2514599" y="2160983"/>
            <a:ext cx="6847609" cy="576262"/>
          </a:xfrm>
        </p:spPr>
        <p:txBody>
          <a:bodyPr/>
          <a:lstStyle/>
          <a:p>
            <a:r>
              <a:rPr lang="tr-TR" u="sng" dirty="0" smtClean="0">
                <a:solidFill>
                  <a:srgbClr val="FF0000"/>
                </a:solidFill>
              </a:rPr>
              <a:t>IGBT Eşdeğer ve </a:t>
            </a:r>
            <a:r>
              <a:rPr lang="tr-TR" u="sng" dirty="0" err="1" smtClean="0">
                <a:solidFill>
                  <a:srgbClr val="FF0000"/>
                </a:solidFill>
              </a:rPr>
              <a:t>Tristör</a:t>
            </a:r>
            <a:r>
              <a:rPr lang="tr-TR" u="sng" dirty="0" smtClean="0">
                <a:solidFill>
                  <a:srgbClr val="FF0000"/>
                </a:solidFill>
              </a:rPr>
              <a:t> Eşdeğer Devresi</a:t>
            </a:r>
            <a:endParaRPr lang="tr-TR"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2016702" y="2941238"/>
            <a:ext cx="5277716" cy="2849694"/>
          </a:xfrm>
          <a:prstGeom prst="rect">
            <a:avLst/>
          </a:prstGeom>
        </p:spPr>
      </p:pic>
    </p:spTree>
    <p:extLst>
      <p:ext uri="{BB962C8B-B14F-4D97-AF65-F5344CB8AC3E}">
        <p14:creationId xmlns:p14="http://schemas.microsoft.com/office/powerpoint/2010/main" val="7246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SCHOTTKY DİYOTLAR</a:t>
            </a:r>
            <a:endParaRPr lang="tr-TR" dirty="0"/>
          </a:p>
        </p:txBody>
      </p:sp>
      <p:sp>
        <p:nvSpPr>
          <p:cNvPr id="3" name="Metin Yer Tutucusu 2"/>
          <p:cNvSpPr>
            <a:spLocks noGrp="1"/>
          </p:cNvSpPr>
          <p:nvPr>
            <p:ph type="body" idx="1"/>
          </p:nvPr>
        </p:nvSpPr>
        <p:spPr>
          <a:xfrm>
            <a:off x="2668588" y="1681163"/>
            <a:ext cx="7192385" cy="823912"/>
          </a:xfrm>
        </p:spPr>
        <p:txBody>
          <a:bodyPr/>
          <a:lstStyle/>
          <a:p>
            <a:r>
              <a:rPr lang="tr-TR" b="0" u="sng" dirty="0" err="1" smtClean="0">
                <a:solidFill>
                  <a:srgbClr val="FF0000"/>
                </a:solidFill>
              </a:rPr>
              <a:t>Schottky</a:t>
            </a:r>
            <a:r>
              <a:rPr lang="tr-TR" b="0" u="sng" dirty="0" smtClean="0">
                <a:solidFill>
                  <a:srgbClr val="FF0000"/>
                </a:solidFill>
              </a:rPr>
              <a:t> Diyotlar Yapısı ve Sembolü</a:t>
            </a:r>
            <a:endParaRPr lang="tr-TR" b="0"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839788" y="3399198"/>
            <a:ext cx="4810450" cy="1505311"/>
          </a:xfrm>
          <a:prstGeom prst="rect">
            <a:avLst/>
          </a:prstGeom>
        </p:spPr>
      </p:pic>
      <p:sp>
        <p:nvSpPr>
          <p:cNvPr id="6" name="İçerik Yer Tutucusu 5"/>
          <p:cNvSpPr>
            <a:spLocks noGrp="1"/>
          </p:cNvSpPr>
          <p:nvPr>
            <p:ph sz="quarter" idx="4"/>
          </p:nvPr>
        </p:nvSpPr>
        <p:spPr/>
        <p:txBody>
          <a:bodyPr/>
          <a:lstStyle/>
          <a:p>
            <a:r>
              <a:rPr lang="tr-TR" dirty="0" err="1"/>
              <a:t>Schottky</a:t>
            </a:r>
            <a:r>
              <a:rPr lang="tr-TR" dirty="0"/>
              <a:t> güç diyotlarının genel yapısı, temel elektronikte kullanılan diyotlardan oldukça </a:t>
            </a:r>
            <a:r>
              <a:rPr lang="tr-TR" dirty="0" smtClean="0"/>
              <a:t>farklıdır. Normal </a:t>
            </a:r>
            <a:r>
              <a:rPr lang="tr-TR" dirty="0"/>
              <a:t>diyotlarda olduğu gibi P-N birleşimi yerine, daha hızlı olması için N-Metal birleşimi kullanılmıştır.</a:t>
            </a:r>
          </a:p>
        </p:txBody>
      </p:sp>
    </p:spTree>
    <p:extLst>
      <p:ext uri="{BB962C8B-B14F-4D97-AF65-F5344CB8AC3E}">
        <p14:creationId xmlns:p14="http://schemas.microsoft.com/office/powerpoint/2010/main" val="336886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SCHOTTKY DİYOTLAR</a:t>
            </a:r>
          </a:p>
        </p:txBody>
      </p:sp>
      <p:sp>
        <p:nvSpPr>
          <p:cNvPr id="3" name="İçerik Yer Tutucusu 2"/>
          <p:cNvSpPr>
            <a:spLocks noGrp="1"/>
          </p:cNvSpPr>
          <p:nvPr>
            <p:ph idx="1"/>
          </p:nvPr>
        </p:nvSpPr>
        <p:spPr/>
        <p:txBody>
          <a:bodyPr>
            <a:normAutofit/>
          </a:bodyPr>
          <a:lstStyle/>
          <a:p>
            <a:r>
              <a:rPr lang="tr-TR" u="sng" dirty="0" err="1" smtClean="0">
                <a:solidFill>
                  <a:srgbClr val="FF0000"/>
                </a:solidFill>
              </a:rPr>
              <a:t>Schottky</a:t>
            </a:r>
            <a:r>
              <a:rPr lang="tr-TR" u="sng" dirty="0" smtClean="0">
                <a:solidFill>
                  <a:srgbClr val="FF0000"/>
                </a:solidFill>
              </a:rPr>
              <a:t> Diyotların Özellikleri</a:t>
            </a:r>
          </a:p>
          <a:p>
            <a:r>
              <a:rPr lang="tr-TR" dirty="0" err="1"/>
              <a:t>Schottky</a:t>
            </a:r>
            <a:r>
              <a:rPr lang="tr-TR" dirty="0"/>
              <a:t> diyotlar çok yüksek frekanslarda ve hızlı anahtarlama uygulamalarında kullanılır. İletim gerilim düşümünün azlığı ve yüksek anahtarlama hızından dolayı özellikle anahtarlamalı güç kaynaklarında verim açısından tercih edilir. Hızlarının yüksekliği sebebiyle entegre (IC) devrelerde kullanılır. </a:t>
            </a:r>
            <a:r>
              <a:rPr lang="tr-TR" dirty="0" err="1"/>
              <a:t>Schottky</a:t>
            </a:r>
            <a:r>
              <a:rPr lang="tr-TR" dirty="0"/>
              <a:t> diyotta P tipi malzeme yerine altın, gümüş, platin gibi bir metal kullanılır. Metalde iletim bandında çok sayıda elektron mevcuttur. </a:t>
            </a:r>
          </a:p>
        </p:txBody>
      </p:sp>
    </p:spTree>
    <p:extLst>
      <p:ext uri="{BB962C8B-B14F-4D97-AF65-F5344CB8AC3E}">
        <p14:creationId xmlns:p14="http://schemas.microsoft.com/office/powerpoint/2010/main" val="2197438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SCHOTTKY DİYOTLAR</a:t>
            </a:r>
          </a:p>
        </p:txBody>
      </p:sp>
      <p:sp>
        <p:nvSpPr>
          <p:cNvPr id="3" name="İçerik Yer Tutucusu 2"/>
          <p:cNvSpPr>
            <a:spLocks noGrp="1"/>
          </p:cNvSpPr>
          <p:nvPr>
            <p:ph idx="1"/>
          </p:nvPr>
        </p:nvSpPr>
        <p:spPr/>
        <p:txBody>
          <a:bodyPr/>
          <a:lstStyle/>
          <a:p>
            <a:r>
              <a:rPr lang="tr-TR" u="sng" dirty="0" err="1" smtClean="0">
                <a:solidFill>
                  <a:srgbClr val="FF0000"/>
                </a:solidFill>
              </a:rPr>
              <a:t>Schottky</a:t>
            </a:r>
            <a:r>
              <a:rPr lang="tr-TR" u="sng" dirty="0" smtClean="0">
                <a:solidFill>
                  <a:srgbClr val="FF0000"/>
                </a:solidFill>
              </a:rPr>
              <a:t> Diyotların Özellikleri</a:t>
            </a:r>
            <a:endParaRPr lang="tr-TR" u="sng" dirty="0">
              <a:solidFill>
                <a:srgbClr val="FF0000"/>
              </a:solidFill>
            </a:endParaRPr>
          </a:p>
          <a:p>
            <a:r>
              <a:rPr lang="tr-TR" dirty="0"/>
              <a:t>P-N </a:t>
            </a:r>
            <a:r>
              <a:rPr lang="tr-TR" dirty="0" err="1"/>
              <a:t>diyodunda</a:t>
            </a:r>
            <a:r>
              <a:rPr lang="tr-TR" dirty="0"/>
              <a:t> mevcut olan </a:t>
            </a:r>
            <a:r>
              <a:rPr lang="tr-TR" dirty="0" smtClean="0"/>
              <a:t>geçiş </a:t>
            </a:r>
            <a:r>
              <a:rPr lang="tr-TR" dirty="0"/>
              <a:t>bölgesi </a:t>
            </a:r>
            <a:r>
              <a:rPr lang="tr-TR" dirty="0" err="1"/>
              <a:t>Schottky</a:t>
            </a:r>
            <a:r>
              <a:rPr lang="tr-TR" dirty="0"/>
              <a:t> diyotta yoktur ve düşük bir gerilimle iletime girer. Pozitif </a:t>
            </a:r>
            <a:r>
              <a:rPr lang="tr-TR" dirty="0" err="1"/>
              <a:t>kutuplama</a:t>
            </a:r>
            <a:r>
              <a:rPr lang="tr-TR" dirty="0"/>
              <a:t> ile N bölgesindeki yüksek enerjili elektronlar metale (P bölgesine) geçerek bu bölgedeki elektronların enerjilerini arttırır. </a:t>
            </a:r>
            <a:r>
              <a:rPr lang="tr-TR" dirty="0" err="1"/>
              <a:t>Schottky</a:t>
            </a:r>
            <a:r>
              <a:rPr lang="tr-TR" dirty="0"/>
              <a:t> diyot, P-N </a:t>
            </a:r>
            <a:r>
              <a:rPr lang="tr-TR" dirty="0" err="1"/>
              <a:t>diyoda</a:t>
            </a:r>
            <a:r>
              <a:rPr lang="tr-TR" dirty="0"/>
              <a:t> göre çok hızlıdır. Çünkü bu diyot sadece çoğunluk akım taşıyıcıları ile çalışır. Serbest elektronların hareketi deliklerin hareketine göre çok hızlıdır</a:t>
            </a:r>
            <a:r>
              <a:rPr lang="tr-TR" dirty="0" smtClean="0"/>
              <a:t>.</a:t>
            </a:r>
          </a:p>
          <a:p>
            <a:r>
              <a:rPr lang="tr-TR" dirty="0" smtClean="0"/>
              <a:t>Ayrıca N-Metal </a:t>
            </a:r>
            <a:r>
              <a:rPr lang="tr-TR" dirty="0"/>
              <a:t>birleşiminin ters polarmada sızıntı akım seviyesinin oldukça yüksek olması en önemli dezavantajlarıdır</a:t>
            </a:r>
          </a:p>
          <a:p>
            <a:pPr marL="0" indent="0">
              <a:buNone/>
            </a:pPr>
            <a:endParaRPr lang="tr-TR" dirty="0"/>
          </a:p>
        </p:txBody>
      </p:sp>
    </p:spTree>
    <p:extLst>
      <p:ext uri="{BB962C8B-B14F-4D97-AF65-F5344CB8AC3E}">
        <p14:creationId xmlns:p14="http://schemas.microsoft.com/office/powerpoint/2010/main" val="110520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sp>
        <p:nvSpPr>
          <p:cNvPr id="3" name="İçerik Yer Tutucusu 2"/>
          <p:cNvSpPr>
            <a:spLocks noGrp="1"/>
          </p:cNvSpPr>
          <p:nvPr>
            <p:ph idx="1"/>
          </p:nvPr>
        </p:nvSpPr>
        <p:spPr/>
        <p:txBody>
          <a:bodyPr/>
          <a:lstStyle/>
          <a:p>
            <a:r>
              <a:rPr lang="tr-TR" u="sng" dirty="0" err="1" smtClean="0">
                <a:solidFill>
                  <a:srgbClr val="FF0000"/>
                </a:solidFill>
              </a:rPr>
              <a:t>Transistörlerin</a:t>
            </a:r>
            <a:r>
              <a:rPr lang="tr-TR" u="sng" dirty="0" smtClean="0">
                <a:solidFill>
                  <a:srgbClr val="FF0000"/>
                </a:solidFill>
              </a:rPr>
              <a:t> Özellikleri</a:t>
            </a:r>
          </a:p>
          <a:p>
            <a:r>
              <a:rPr lang="tr-TR" dirty="0" smtClean="0"/>
              <a:t>Genel amaçlı </a:t>
            </a:r>
            <a:r>
              <a:rPr lang="tr-TR" dirty="0" err="1" smtClean="0"/>
              <a:t>tristörlerin</a:t>
            </a:r>
            <a:r>
              <a:rPr lang="tr-TR" dirty="0" smtClean="0"/>
              <a:t> en önemli özelliği düşük frekanslarda </a:t>
            </a:r>
            <a:r>
              <a:rPr lang="tr-TR" dirty="0" err="1" smtClean="0"/>
              <a:t>çalışmalarıdır.Bu</a:t>
            </a:r>
            <a:r>
              <a:rPr lang="tr-TR" dirty="0" smtClean="0"/>
              <a:t> özelliğiyle yüksek akım ve gerilimlerde kullanılabilir.</a:t>
            </a:r>
          </a:p>
          <a:p>
            <a:r>
              <a:rPr lang="tr-TR" dirty="0" smtClean="0"/>
              <a:t>İletim iç direnci küçük olması nedeniyle iletim kayıpları çok düşüktür.</a:t>
            </a:r>
          </a:p>
          <a:p>
            <a:r>
              <a:rPr lang="tr-TR" dirty="0" err="1"/>
              <a:t>T</a:t>
            </a:r>
            <a:r>
              <a:rPr lang="tr-TR" dirty="0" err="1" smtClean="0"/>
              <a:t>ristörler</a:t>
            </a:r>
            <a:r>
              <a:rPr lang="tr-TR" dirty="0" smtClean="0"/>
              <a:t>, şebeke geriliminde </a:t>
            </a:r>
            <a:r>
              <a:rPr lang="tr-TR" dirty="0" err="1" smtClean="0"/>
              <a:t>kontrollu</a:t>
            </a:r>
            <a:r>
              <a:rPr lang="tr-TR" dirty="0" smtClean="0"/>
              <a:t> anahtar olarak çalışabilen ve yaygın kullanılan yarıiletken elemanlardır.</a:t>
            </a:r>
          </a:p>
          <a:p>
            <a:endParaRPr lang="tr-TR" u="sng" dirty="0"/>
          </a:p>
        </p:txBody>
      </p:sp>
    </p:spTree>
    <p:extLst>
      <p:ext uri="{BB962C8B-B14F-4D97-AF65-F5344CB8AC3E}">
        <p14:creationId xmlns:p14="http://schemas.microsoft.com/office/powerpoint/2010/main" val="3324858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SCHOTTKY DİYOTLAR</a:t>
            </a:r>
          </a:p>
        </p:txBody>
      </p:sp>
      <p:sp>
        <p:nvSpPr>
          <p:cNvPr id="3" name="Metin Yer Tutucusu 2"/>
          <p:cNvSpPr>
            <a:spLocks noGrp="1"/>
          </p:cNvSpPr>
          <p:nvPr>
            <p:ph type="body" idx="1"/>
          </p:nvPr>
        </p:nvSpPr>
        <p:spPr>
          <a:xfrm>
            <a:off x="3325091" y="1681163"/>
            <a:ext cx="5735782" cy="823912"/>
          </a:xfrm>
        </p:spPr>
        <p:txBody>
          <a:bodyPr/>
          <a:lstStyle/>
          <a:p>
            <a:r>
              <a:rPr lang="tr-TR" b="0" u="sng" dirty="0" err="1" smtClean="0">
                <a:solidFill>
                  <a:srgbClr val="FF0000"/>
                </a:solidFill>
              </a:rPr>
              <a:t>Schottky</a:t>
            </a:r>
            <a:r>
              <a:rPr lang="tr-TR" b="0" u="sng" dirty="0" smtClean="0">
                <a:solidFill>
                  <a:srgbClr val="FF0000"/>
                </a:solidFill>
              </a:rPr>
              <a:t> Diyotların Özellikleri</a:t>
            </a:r>
            <a:endParaRPr lang="tr-TR" b="0" u="sng" dirty="0">
              <a:solidFill>
                <a:srgbClr val="FF0000"/>
              </a:solidFill>
            </a:endParaRPr>
          </a:p>
        </p:txBody>
      </p:sp>
      <p:pic>
        <p:nvPicPr>
          <p:cNvPr id="9" name="İçerik Yer Tutucusu 8"/>
          <p:cNvPicPr>
            <a:picLocks noGrp="1" noChangeAspect="1"/>
          </p:cNvPicPr>
          <p:nvPr>
            <p:ph sz="half" idx="2"/>
          </p:nvPr>
        </p:nvPicPr>
        <p:blipFill>
          <a:blip r:embed="rId2" cstate="print"/>
          <a:stretch>
            <a:fillRect/>
          </a:stretch>
        </p:blipFill>
        <p:spPr>
          <a:xfrm>
            <a:off x="839788" y="2505075"/>
            <a:ext cx="4840875" cy="3684588"/>
          </a:xfrm>
          <a:prstGeom prst="rect">
            <a:avLst/>
          </a:prstGeom>
        </p:spPr>
      </p:pic>
      <p:sp>
        <p:nvSpPr>
          <p:cNvPr id="6" name="İçerik Yer Tutucusu 5"/>
          <p:cNvSpPr>
            <a:spLocks noGrp="1"/>
          </p:cNvSpPr>
          <p:nvPr>
            <p:ph sz="quarter" idx="4"/>
          </p:nvPr>
        </p:nvSpPr>
        <p:spPr/>
        <p:txBody>
          <a:bodyPr>
            <a:normAutofit/>
          </a:bodyPr>
          <a:lstStyle/>
          <a:p>
            <a:r>
              <a:rPr lang="tr-TR" dirty="0" err="1" smtClean="0"/>
              <a:t>Schotkky</a:t>
            </a:r>
            <a:r>
              <a:rPr lang="tr-TR" dirty="0" smtClean="0"/>
              <a:t> engel </a:t>
            </a:r>
            <a:r>
              <a:rPr lang="tr-TR" dirty="0" err="1" smtClean="0"/>
              <a:t>diyodu</a:t>
            </a:r>
            <a:r>
              <a:rPr lang="tr-TR" dirty="0" smtClean="0"/>
              <a:t> metal yarıiletken bölgeden oluşur. Sonuçta yarıiletken veya </a:t>
            </a:r>
            <a:r>
              <a:rPr lang="tr-TR" dirty="0" err="1" smtClean="0"/>
              <a:t>omik</a:t>
            </a:r>
            <a:r>
              <a:rPr lang="tr-TR" dirty="0" smtClean="0"/>
              <a:t> özellik gösterir.İki tabakası yük taşıyıcı yoğunluğundan dolayı engelde bir potansiyel oluşur.Az katkılı silisyum kullanıldığında bu </a:t>
            </a:r>
            <a:r>
              <a:rPr lang="tr-TR" dirty="0" err="1" smtClean="0"/>
              <a:t>aliminyum</a:t>
            </a:r>
            <a:r>
              <a:rPr lang="tr-TR" dirty="0" smtClean="0"/>
              <a:t>-silisyum eklem </a:t>
            </a:r>
            <a:r>
              <a:rPr lang="tr-TR" dirty="0" err="1" smtClean="0"/>
              <a:t>Schottky</a:t>
            </a:r>
            <a:r>
              <a:rPr lang="tr-TR" dirty="0" smtClean="0"/>
              <a:t> diyotları oluşturur.</a:t>
            </a:r>
            <a:endParaRPr lang="tr-TR" dirty="0"/>
          </a:p>
        </p:txBody>
      </p:sp>
    </p:spTree>
    <p:extLst>
      <p:ext uri="{BB962C8B-B14F-4D97-AF65-F5344CB8AC3E}">
        <p14:creationId xmlns:p14="http://schemas.microsoft.com/office/powerpoint/2010/main" val="976261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00788" y="1178071"/>
            <a:ext cx="8596668" cy="1320800"/>
          </a:xfrm>
        </p:spPr>
        <p:txBody>
          <a:bodyPr/>
          <a:lstStyle/>
          <a:p>
            <a:r>
              <a:rPr lang="tr-TR" dirty="0"/>
              <a:t>SCHOTTKY DİYOTLAR</a:t>
            </a:r>
          </a:p>
        </p:txBody>
      </p:sp>
      <p:sp>
        <p:nvSpPr>
          <p:cNvPr id="3" name="İçerik Yer Tutucusu 2"/>
          <p:cNvSpPr>
            <a:spLocks noGrp="1"/>
          </p:cNvSpPr>
          <p:nvPr>
            <p:ph idx="1"/>
          </p:nvPr>
        </p:nvSpPr>
        <p:spPr/>
        <p:txBody>
          <a:bodyPr>
            <a:normAutofit/>
          </a:bodyPr>
          <a:lstStyle/>
          <a:p>
            <a:r>
              <a:rPr lang="tr-TR" u="sng" dirty="0" err="1" smtClean="0">
                <a:solidFill>
                  <a:srgbClr val="FF0000"/>
                </a:solidFill>
              </a:rPr>
              <a:t>Schottky</a:t>
            </a:r>
            <a:r>
              <a:rPr lang="tr-TR" u="sng" dirty="0" smtClean="0">
                <a:solidFill>
                  <a:srgbClr val="FF0000"/>
                </a:solidFill>
              </a:rPr>
              <a:t> Diyot Uygulamaları</a:t>
            </a:r>
          </a:p>
          <a:p>
            <a:pPr>
              <a:spcAft>
                <a:spcPct val="25000"/>
              </a:spcAft>
            </a:pPr>
            <a:r>
              <a:rPr lang="tr-TR" altLang="en-US" dirty="0"/>
              <a:t>Yüksek frekanslı güç kaynakları</a:t>
            </a:r>
            <a:endParaRPr lang="en-US" altLang="en-US" dirty="0"/>
          </a:p>
          <a:p>
            <a:pPr>
              <a:spcAft>
                <a:spcPct val="25000"/>
              </a:spcAft>
            </a:pPr>
            <a:r>
              <a:rPr lang="tr-TR" altLang="en-US" dirty="0"/>
              <a:t>Serbest </a:t>
            </a:r>
            <a:r>
              <a:rPr lang="tr-TR" altLang="en-US" dirty="0" smtClean="0"/>
              <a:t>geçiş </a:t>
            </a:r>
            <a:r>
              <a:rPr lang="tr-TR" altLang="en-US" dirty="0"/>
              <a:t>diyotları görevi</a:t>
            </a:r>
            <a:endParaRPr lang="en-US" altLang="en-US" dirty="0"/>
          </a:p>
          <a:p>
            <a:pPr>
              <a:spcAft>
                <a:spcPct val="25000"/>
              </a:spcAft>
            </a:pPr>
            <a:r>
              <a:rPr lang="tr-TR" altLang="en-US" dirty="0" err="1"/>
              <a:t>Kutuplama</a:t>
            </a:r>
            <a:r>
              <a:rPr lang="tr-TR" altLang="en-US" dirty="0"/>
              <a:t> </a:t>
            </a:r>
            <a:r>
              <a:rPr lang="tr-TR" altLang="en-US" dirty="0" err="1"/>
              <a:t>korumas</a:t>
            </a:r>
            <a:r>
              <a:rPr lang="en-US" altLang="en-US" dirty="0" err="1"/>
              <a:t>ı</a:t>
            </a:r>
            <a:endParaRPr lang="en-US" altLang="en-US" dirty="0"/>
          </a:p>
          <a:p>
            <a:pPr>
              <a:spcAft>
                <a:spcPct val="25000"/>
              </a:spcAft>
            </a:pPr>
            <a:r>
              <a:rPr lang="tr-TR" altLang="en-US" dirty="0"/>
              <a:t>Akü-Pil doldurma düzenleri</a:t>
            </a:r>
            <a:endParaRPr lang="en-US" altLang="en-US" dirty="0"/>
          </a:p>
          <a:p>
            <a:pPr>
              <a:spcAft>
                <a:spcPct val="25000"/>
              </a:spcAft>
            </a:pPr>
            <a:r>
              <a:rPr lang="tr-TR" altLang="en-US" dirty="0"/>
              <a:t>Gözlem devreleri</a:t>
            </a:r>
            <a:endParaRPr lang="en-US" altLang="en-US" dirty="0"/>
          </a:p>
          <a:p>
            <a:pPr>
              <a:spcAft>
                <a:spcPct val="25000"/>
              </a:spcAft>
            </a:pPr>
            <a:r>
              <a:rPr lang="en-US" altLang="en-US" dirty="0"/>
              <a:t>A</a:t>
            </a:r>
            <a:r>
              <a:rPr lang="tr-TR" altLang="en-US" dirty="0"/>
              <a:t>A</a:t>
            </a:r>
            <a:r>
              <a:rPr lang="en-US" altLang="en-US" dirty="0"/>
              <a:t>/D</a:t>
            </a:r>
            <a:r>
              <a:rPr lang="tr-TR" altLang="en-US" dirty="0"/>
              <a:t>A dönüştürücüler (Doğrultucular)</a:t>
            </a:r>
            <a:endParaRPr lang="en-US" altLang="en-US" dirty="0"/>
          </a:p>
          <a:p>
            <a:pPr>
              <a:spcAft>
                <a:spcPct val="25000"/>
              </a:spcAft>
            </a:pPr>
            <a:r>
              <a:rPr lang="en-US" altLang="en-US" dirty="0"/>
              <a:t>D</a:t>
            </a:r>
            <a:r>
              <a:rPr lang="tr-TR" altLang="en-US" dirty="0"/>
              <a:t>A</a:t>
            </a:r>
            <a:r>
              <a:rPr lang="en-US" altLang="en-US" dirty="0"/>
              <a:t>/D</a:t>
            </a:r>
            <a:r>
              <a:rPr lang="tr-TR" altLang="en-US" dirty="0"/>
              <a:t>A</a:t>
            </a:r>
            <a:r>
              <a:rPr lang="en-US" altLang="en-US" dirty="0"/>
              <a:t> </a:t>
            </a:r>
            <a:r>
              <a:rPr lang="tr-TR" altLang="en-US" dirty="0"/>
              <a:t>dönüştürücüler (DA ayarlayıcılar)</a:t>
            </a:r>
            <a:endParaRPr lang="en-US" altLang="en-US" dirty="0"/>
          </a:p>
          <a:p>
            <a:endParaRPr lang="tr-TR" dirty="0">
              <a:solidFill>
                <a:srgbClr val="FF0000"/>
              </a:solidFill>
            </a:endParaRPr>
          </a:p>
        </p:txBody>
      </p:sp>
    </p:spTree>
    <p:extLst>
      <p:ext uri="{BB962C8B-B14F-4D97-AF65-F5344CB8AC3E}">
        <p14:creationId xmlns:p14="http://schemas.microsoft.com/office/powerpoint/2010/main" val="292300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pic>
        <p:nvPicPr>
          <p:cNvPr id="5" name="İçerik Yer Tutucusu 4"/>
          <p:cNvPicPr>
            <a:picLocks noGrp="1" noChangeAspect="1"/>
          </p:cNvPicPr>
          <p:nvPr>
            <p:ph sz="half" idx="1"/>
          </p:nvPr>
        </p:nvPicPr>
        <p:blipFill>
          <a:blip r:embed="rId2" cstate="print"/>
          <a:stretch>
            <a:fillRect/>
          </a:stretch>
        </p:blipFill>
        <p:spPr>
          <a:xfrm>
            <a:off x="1064487" y="2462645"/>
            <a:ext cx="3995886" cy="3255075"/>
          </a:xfrm>
          <a:prstGeom prst="rect">
            <a:avLst/>
          </a:prstGeom>
        </p:spPr>
      </p:pic>
      <p:sp>
        <p:nvSpPr>
          <p:cNvPr id="4" name="İçerik Yer Tutucusu 3"/>
          <p:cNvSpPr>
            <a:spLocks noGrp="1"/>
          </p:cNvSpPr>
          <p:nvPr>
            <p:ph sz="half" idx="2"/>
          </p:nvPr>
        </p:nvSpPr>
        <p:spPr>
          <a:xfrm>
            <a:off x="5766955" y="1766455"/>
            <a:ext cx="5586845" cy="4410508"/>
          </a:xfrm>
        </p:spPr>
        <p:txBody>
          <a:bodyPr>
            <a:normAutofit fontScale="92500" lnSpcReduction="20000"/>
          </a:bodyPr>
          <a:lstStyle/>
          <a:p>
            <a:r>
              <a:rPr lang="tr-TR" sz="2400" u="sng" dirty="0" err="1" smtClean="0">
                <a:solidFill>
                  <a:srgbClr val="FF0000"/>
                </a:solidFill>
              </a:rPr>
              <a:t>Tristörlerin</a:t>
            </a:r>
            <a:r>
              <a:rPr lang="tr-TR" sz="2400" u="sng" dirty="0" smtClean="0">
                <a:solidFill>
                  <a:srgbClr val="FF0000"/>
                </a:solidFill>
              </a:rPr>
              <a:t> Çalışma Prensibi </a:t>
            </a:r>
          </a:p>
          <a:p>
            <a:r>
              <a:rPr lang="tr-TR" sz="2400" dirty="0" smtClean="0"/>
              <a:t>Vs kaynağı yükü beslemekle görevli olan ana kaynaktır,</a:t>
            </a:r>
            <a:r>
              <a:rPr lang="tr-TR" sz="2400" dirty="0" err="1" smtClean="0"/>
              <a:t>Vg</a:t>
            </a:r>
            <a:r>
              <a:rPr lang="tr-TR" sz="2400" dirty="0" smtClean="0"/>
              <a:t> ise </a:t>
            </a:r>
            <a:r>
              <a:rPr lang="tr-TR" sz="2400" dirty="0" err="1" smtClean="0"/>
              <a:t>tristörü</a:t>
            </a:r>
            <a:r>
              <a:rPr lang="tr-TR" sz="2400" dirty="0" smtClean="0"/>
              <a:t>  uyarmak için kullanılan kaynaktır. Butona basılmadığı sürece doğru yönde iletim durumundadır. İletime geçirebilmek için butona basıldığında </a:t>
            </a:r>
            <a:r>
              <a:rPr lang="tr-TR" sz="2400" dirty="0" err="1" smtClean="0"/>
              <a:t>tristörün</a:t>
            </a:r>
            <a:r>
              <a:rPr lang="tr-TR" sz="2400" dirty="0" smtClean="0"/>
              <a:t> G-K terminalleri arasından çok kısa bir süre için IGK akımı dolaşır. Bu durumda G-K arasındaki PN maddeleri iletken haline gelir ve A-K arasında sadece tek PN birleşimi kalacağı için </a:t>
            </a:r>
            <a:r>
              <a:rPr lang="tr-TR" sz="2400" dirty="0" err="1" smtClean="0"/>
              <a:t>tristör</a:t>
            </a:r>
            <a:r>
              <a:rPr lang="tr-TR" sz="2400" dirty="0" smtClean="0"/>
              <a:t> iletim durumuna geçer ve yük üzerinden IA akımı akar. </a:t>
            </a:r>
            <a:r>
              <a:rPr lang="tr-TR" sz="2400" dirty="0" err="1" smtClean="0"/>
              <a:t>Tristör</a:t>
            </a:r>
            <a:r>
              <a:rPr lang="tr-TR" sz="2400" dirty="0" smtClean="0"/>
              <a:t> </a:t>
            </a:r>
            <a:r>
              <a:rPr lang="tr-TR" sz="2400" dirty="0" err="1" smtClean="0"/>
              <a:t>DC’de</a:t>
            </a:r>
            <a:r>
              <a:rPr lang="tr-TR" sz="2400" dirty="0" smtClean="0"/>
              <a:t> iletime geçtiğinde artık uyarma gerektirmez.</a:t>
            </a:r>
            <a:endParaRPr lang="tr-TR" sz="2400" dirty="0"/>
          </a:p>
        </p:txBody>
      </p:sp>
    </p:spTree>
    <p:extLst>
      <p:ext uri="{BB962C8B-B14F-4D97-AF65-F5344CB8AC3E}">
        <p14:creationId xmlns:p14="http://schemas.microsoft.com/office/powerpoint/2010/main" val="764810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a:t>
            </a:r>
            <a:endParaRPr lang="tr-TR" dirty="0"/>
          </a:p>
        </p:txBody>
      </p:sp>
      <p:sp>
        <p:nvSpPr>
          <p:cNvPr id="3" name="Metin Yer Tutucusu 2"/>
          <p:cNvSpPr>
            <a:spLocks noGrp="1"/>
          </p:cNvSpPr>
          <p:nvPr>
            <p:ph type="body" idx="1"/>
          </p:nvPr>
        </p:nvSpPr>
        <p:spPr>
          <a:xfrm>
            <a:off x="2748396" y="719884"/>
            <a:ext cx="6057900" cy="823912"/>
          </a:xfrm>
        </p:spPr>
        <p:txBody>
          <a:bodyPr/>
          <a:lstStyle/>
          <a:p>
            <a:r>
              <a:rPr lang="tr-TR" b="0" u="sng" dirty="0" err="1" smtClean="0">
                <a:solidFill>
                  <a:srgbClr val="FF0000"/>
                </a:solidFill>
              </a:rPr>
              <a:t>Tristörlerin</a:t>
            </a:r>
            <a:r>
              <a:rPr lang="tr-TR" b="0" u="sng" dirty="0" smtClean="0">
                <a:solidFill>
                  <a:srgbClr val="FF0000"/>
                </a:solidFill>
              </a:rPr>
              <a:t> Çalışma Prensibi ve </a:t>
            </a:r>
            <a:r>
              <a:rPr lang="tr-TR" b="0" u="sng" dirty="0" err="1" smtClean="0">
                <a:solidFill>
                  <a:srgbClr val="FF0000"/>
                </a:solidFill>
              </a:rPr>
              <a:t>Özeğrisi</a:t>
            </a:r>
            <a:endParaRPr lang="tr-TR" b="0" u="sng" dirty="0">
              <a:solidFill>
                <a:srgbClr val="FF0000"/>
              </a:solidFill>
            </a:endParaRPr>
          </a:p>
        </p:txBody>
      </p:sp>
      <p:pic>
        <p:nvPicPr>
          <p:cNvPr id="7" name="İçerik Yer Tutucusu 6"/>
          <p:cNvPicPr>
            <a:picLocks noGrp="1" noChangeAspect="1"/>
          </p:cNvPicPr>
          <p:nvPr>
            <p:ph sz="half" idx="2"/>
          </p:nvPr>
        </p:nvPicPr>
        <p:blipFill>
          <a:blip r:embed="rId2" cstate="print"/>
          <a:stretch>
            <a:fillRect/>
          </a:stretch>
        </p:blipFill>
        <p:spPr>
          <a:xfrm>
            <a:off x="124691" y="1437471"/>
            <a:ext cx="3964060" cy="3495193"/>
          </a:xfrm>
          <a:prstGeom prst="rect">
            <a:avLst/>
          </a:prstGeom>
        </p:spPr>
      </p:pic>
      <p:sp>
        <p:nvSpPr>
          <p:cNvPr id="6" name="İçerik Yer Tutucusu 5"/>
          <p:cNvSpPr>
            <a:spLocks noGrp="1"/>
          </p:cNvSpPr>
          <p:nvPr>
            <p:ph sz="quarter" idx="4"/>
          </p:nvPr>
        </p:nvSpPr>
        <p:spPr>
          <a:xfrm>
            <a:off x="6713487" y="2509115"/>
            <a:ext cx="4185617" cy="3304117"/>
          </a:xfrm>
        </p:spPr>
        <p:txBody>
          <a:bodyPr>
            <a:normAutofit lnSpcReduction="10000"/>
          </a:bodyPr>
          <a:lstStyle/>
          <a:p>
            <a:pPr marL="0" indent="0">
              <a:buNone/>
            </a:pPr>
            <a:r>
              <a:rPr lang="tr-TR" dirty="0"/>
              <a:t> </a:t>
            </a:r>
            <a:r>
              <a:rPr lang="tr-TR" dirty="0" smtClean="0"/>
              <a:t> </a:t>
            </a:r>
            <a:r>
              <a:rPr lang="tr-TR" dirty="0" err="1" smtClean="0"/>
              <a:t>Tristörün</a:t>
            </a:r>
            <a:r>
              <a:rPr lang="tr-TR" dirty="0" smtClean="0"/>
              <a:t> anoduna (-) katoduna (+)  bir gerilim uygulanırsa kapı     devresindeki s anahtarı kapatılsa bile </a:t>
            </a:r>
            <a:r>
              <a:rPr lang="tr-TR" dirty="0" err="1" smtClean="0"/>
              <a:t>tristör</a:t>
            </a:r>
            <a:r>
              <a:rPr lang="tr-TR" dirty="0" smtClean="0"/>
              <a:t> iletmeyecektir. Yani kesim bölgesinde çalışacaktır. Bu bölgede </a:t>
            </a:r>
            <a:r>
              <a:rPr lang="tr-TR" dirty="0" err="1" smtClean="0"/>
              <a:t>tristör</a:t>
            </a:r>
            <a:r>
              <a:rPr lang="tr-TR" dirty="0" smtClean="0"/>
              <a:t> bir diyot gibidir. R(</a:t>
            </a:r>
            <a:r>
              <a:rPr lang="tr-TR" dirty="0" err="1" smtClean="0"/>
              <a:t>potansiyometre</a:t>
            </a:r>
            <a:r>
              <a:rPr lang="tr-TR" dirty="0" smtClean="0"/>
              <a:t>) ayarlı </a:t>
            </a:r>
            <a:r>
              <a:rPr lang="tr-TR" dirty="0" err="1" smtClean="0"/>
              <a:t>direciyle</a:t>
            </a:r>
            <a:r>
              <a:rPr lang="tr-TR" dirty="0" smtClean="0"/>
              <a:t> </a:t>
            </a:r>
            <a:r>
              <a:rPr lang="tr-TR" dirty="0" err="1" smtClean="0"/>
              <a:t>tristör</a:t>
            </a:r>
            <a:r>
              <a:rPr lang="tr-TR" dirty="0" smtClean="0"/>
              <a:t> uçlarındaki Vak ters gerilimi arttırılarak </a:t>
            </a:r>
            <a:r>
              <a:rPr lang="tr-TR" dirty="0" err="1" smtClean="0"/>
              <a:t>Vr</a:t>
            </a:r>
            <a:r>
              <a:rPr lang="tr-TR" dirty="0" smtClean="0"/>
              <a:t> negatif devrilme gerilimine ulaştığında diyotlarda olduğu gibi ters yönde </a:t>
            </a:r>
            <a:r>
              <a:rPr lang="tr-TR" dirty="0" err="1" smtClean="0"/>
              <a:t>tristörden</a:t>
            </a:r>
            <a:r>
              <a:rPr lang="tr-TR" dirty="0" smtClean="0"/>
              <a:t> bir akım akar ve </a:t>
            </a:r>
            <a:r>
              <a:rPr lang="tr-TR" dirty="0" err="1" smtClean="0"/>
              <a:t>tristör</a:t>
            </a:r>
            <a:r>
              <a:rPr lang="tr-TR" dirty="0" smtClean="0"/>
              <a:t> iletken hale gelir.</a:t>
            </a:r>
          </a:p>
        </p:txBody>
      </p:sp>
      <p:pic>
        <p:nvPicPr>
          <p:cNvPr id="8" name="Resim 7"/>
          <p:cNvPicPr>
            <a:picLocks noChangeAspect="1"/>
          </p:cNvPicPr>
          <p:nvPr/>
        </p:nvPicPr>
        <p:blipFill>
          <a:blip r:embed="rId3" cstate="print"/>
          <a:stretch>
            <a:fillRect/>
          </a:stretch>
        </p:blipFill>
        <p:spPr>
          <a:xfrm>
            <a:off x="4235183" y="1682049"/>
            <a:ext cx="2478304" cy="2656319"/>
          </a:xfrm>
          <a:prstGeom prst="rect">
            <a:avLst/>
          </a:prstGeom>
        </p:spPr>
      </p:pic>
      <p:pic>
        <p:nvPicPr>
          <p:cNvPr id="9" name="Resim 8"/>
          <p:cNvPicPr>
            <a:picLocks noChangeAspect="1"/>
          </p:cNvPicPr>
          <p:nvPr/>
        </p:nvPicPr>
        <p:blipFill>
          <a:blip r:embed="rId4" cstate="print"/>
          <a:stretch>
            <a:fillRect/>
          </a:stretch>
        </p:blipFill>
        <p:spPr>
          <a:xfrm>
            <a:off x="3463046" y="4338368"/>
            <a:ext cx="3334860" cy="2115600"/>
          </a:xfrm>
          <a:prstGeom prst="rect">
            <a:avLst/>
          </a:prstGeom>
        </p:spPr>
      </p:pic>
    </p:spTree>
    <p:extLst>
      <p:ext uri="{BB962C8B-B14F-4D97-AF65-F5344CB8AC3E}">
        <p14:creationId xmlns:p14="http://schemas.microsoft.com/office/powerpoint/2010/main" val="849008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pic>
        <p:nvPicPr>
          <p:cNvPr id="7" name="İçerik Yer Tutucusu 6"/>
          <p:cNvPicPr>
            <a:picLocks noGrp="1" noChangeAspect="1"/>
          </p:cNvPicPr>
          <p:nvPr>
            <p:ph idx="1"/>
          </p:nvPr>
        </p:nvPicPr>
        <p:blipFill>
          <a:blip r:embed="rId2" cstate="print"/>
          <a:stretch>
            <a:fillRect/>
          </a:stretch>
        </p:blipFill>
        <p:spPr>
          <a:xfrm>
            <a:off x="937035" y="2221418"/>
            <a:ext cx="4675476" cy="4074168"/>
          </a:xfrm>
          <a:prstGeom prst="rect">
            <a:avLst/>
          </a:prstGeom>
        </p:spPr>
      </p:pic>
      <p:sp>
        <p:nvSpPr>
          <p:cNvPr id="5" name="Dikdörtgen 4"/>
          <p:cNvSpPr/>
          <p:nvPr/>
        </p:nvSpPr>
        <p:spPr>
          <a:xfrm>
            <a:off x="6130636" y="2221418"/>
            <a:ext cx="5223163" cy="1477328"/>
          </a:xfrm>
          <a:prstGeom prst="rect">
            <a:avLst/>
          </a:prstGeom>
        </p:spPr>
        <p:txBody>
          <a:bodyPr wrap="square">
            <a:spAutoFit/>
          </a:bodyPr>
          <a:lstStyle/>
          <a:p>
            <a:r>
              <a:rPr lang="tr-TR" u="sng" dirty="0" err="1" smtClean="0">
                <a:solidFill>
                  <a:srgbClr val="FF0000"/>
                </a:solidFill>
              </a:rPr>
              <a:t>Tristörlerin</a:t>
            </a:r>
            <a:r>
              <a:rPr lang="tr-TR" u="sng" dirty="0" smtClean="0">
                <a:solidFill>
                  <a:srgbClr val="FF0000"/>
                </a:solidFill>
              </a:rPr>
              <a:t> Çalışma Prensibi ve </a:t>
            </a:r>
            <a:r>
              <a:rPr lang="tr-TR" u="sng" dirty="0" err="1" smtClean="0">
                <a:solidFill>
                  <a:srgbClr val="FF0000"/>
                </a:solidFill>
              </a:rPr>
              <a:t>Özeğrisi</a:t>
            </a:r>
            <a:endParaRPr lang="tr-TR" u="sng" dirty="0" smtClean="0">
              <a:solidFill>
                <a:srgbClr val="FF0000"/>
              </a:solidFill>
            </a:endParaRPr>
          </a:p>
          <a:p>
            <a:r>
              <a:rPr lang="tr-TR" dirty="0" err="1" smtClean="0"/>
              <a:t>Tristörün</a:t>
            </a:r>
            <a:r>
              <a:rPr lang="tr-TR" dirty="0" smtClean="0"/>
              <a:t> anoduna(+) katoduna(-) olmak üzere gerilim uygulanırsa </a:t>
            </a:r>
            <a:r>
              <a:rPr lang="tr-TR" dirty="0" err="1" smtClean="0"/>
              <a:t>tristör</a:t>
            </a:r>
            <a:r>
              <a:rPr lang="tr-TR" dirty="0" smtClean="0"/>
              <a:t> iletimde kutuplanmış olur. Kapı devresine s anahtarı kapatılarak bir tetikleme uygulandığında </a:t>
            </a:r>
            <a:r>
              <a:rPr lang="tr-TR" dirty="0" err="1" smtClean="0"/>
              <a:t>tristör</a:t>
            </a:r>
            <a:r>
              <a:rPr lang="tr-TR" dirty="0" smtClean="0"/>
              <a:t> iletime geçer.</a:t>
            </a:r>
          </a:p>
        </p:txBody>
      </p:sp>
      <p:pic>
        <p:nvPicPr>
          <p:cNvPr id="6" name="Resim 5"/>
          <p:cNvPicPr>
            <a:picLocks noChangeAspect="1"/>
          </p:cNvPicPr>
          <p:nvPr/>
        </p:nvPicPr>
        <p:blipFill>
          <a:blip r:embed="rId3" cstate="print"/>
          <a:stretch>
            <a:fillRect/>
          </a:stretch>
        </p:blipFill>
        <p:spPr>
          <a:xfrm>
            <a:off x="5980989" y="3698746"/>
            <a:ext cx="2943225" cy="2228850"/>
          </a:xfrm>
          <a:prstGeom prst="rect">
            <a:avLst/>
          </a:prstGeom>
        </p:spPr>
      </p:pic>
    </p:spTree>
    <p:extLst>
      <p:ext uri="{BB962C8B-B14F-4D97-AF65-F5344CB8AC3E}">
        <p14:creationId xmlns:p14="http://schemas.microsoft.com/office/powerpoint/2010/main" val="4074658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sp>
        <p:nvSpPr>
          <p:cNvPr id="3" name="Metin Yer Tutucusu 2"/>
          <p:cNvSpPr>
            <a:spLocks noGrp="1"/>
          </p:cNvSpPr>
          <p:nvPr>
            <p:ph type="body" idx="1"/>
          </p:nvPr>
        </p:nvSpPr>
        <p:spPr>
          <a:xfrm>
            <a:off x="3593306" y="1462954"/>
            <a:ext cx="5157787" cy="823912"/>
          </a:xfrm>
        </p:spPr>
        <p:txBody>
          <a:bodyPr/>
          <a:lstStyle/>
          <a:p>
            <a:r>
              <a:rPr lang="tr-TR" b="0" u="sng" dirty="0" err="1" smtClean="0">
                <a:solidFill>
                  <a:srgbClr val="FF0000"/>
                </a:solidFill>
              </a:rPr>
              <a:t>Tristörlerin</a:t>
            </a:r>
            <a:r>
              <a:rPr lang="tr-TR" b="0" u="sng" dirty="0" smtClean="0">
                <a:solidFill>
                  <a:srgbClr val="FF0000"/>
                </a:solidFill>
              </a:rPr>
              <a:t> Karakteristik Eğrisi</a:t>
            </a:r>
            <a:endParaRPr lang="tr-TR" b="0" u="sng" dirty="0">
              <a:solidFill>
                <a:srgbClr val="FF0000"/>
              </a:solidFill>
            </a:endParaRPr>
          </a:p>
        </p:txBody>
      </p:sp>
      <p:pic>
        <p:nvPicPr>
          <p:cNvPr id="5" name="İçerik Yer Tutucusu 4"/>
          <p:cNvPicPr>
            <a:picLocks noGrp="1" noChangeAspect="1"/>
          </p:cNvPicPr>
          <p:nvPr>
            <p:ph sz="half" idx="2"/>
          </p:nvPr>
        </p:nvPicPr>
        <p:blipFill>
          <a:blip r:embed="rId2" cstate="print"/>
          <a:stretch>
            <a:fillRect/>
          </a:stretch>
        </p:blipFill>
        <p:spPr>
          <a:xfrm>
            <a:off x="1121423" y="2788517"/>
            <a:ext cx="4520839" cy="3027170"/>
          </a:xfrm>
          <a:prstGeom prst="rect">
            <a:avLst/>
          </a:prstGeom>
        </p:spPr>
      </p:pic>
      <p:sp>
        <p:nvSpPr>
          <p:cNvPr id="6" name="İçerik Yer Tutucusu 5"/>
          <p:cNvSpPr>
            <a:spLocks noGrp="1"/>
          </p:cNvSpPr>
          <p:nvPr>
            <p:ph sz="quarter" idx="4"/>
          </p:nvPr>
        </p:nvSpPr>
        <p:spPr/>
        <p:txBody>
          <a:bodyPr>
            <a:normAutofit fontScale="85000" lnSpcReduction="20000"/>
          </a:bodyPr>
          <a:lstStyle/>
          <a:p>
            <a:r>
              <a:rPr lang="tr-TR" dirty="0" err="1" smtClean="0"/>
              <a:t>Tristör</a:t>
            </a:r>
            <a:r>
              <a:rPr lang="tr-TR" dirty="0" smtClean="0"/>
              <a:t> </a:t>
            </a:r>
            <a:r>
              <a:rPr lang="tr-TR" dirty="0"/>
              <a:t>yalıtkan iken, anot - katot arası ister ters, ister düz polarmalı olsun içinden çok küçük sızıntı akımı geçer. Ters polarmada ters kırılma gerilimine ulaşıldığında sızıntı akımı aniden çok yükselir. Bu istenmeyen bir durumdur, </a:t>
            </a:r>
            <a:r>
              <a:rPr lang="tr-TR" dirty="0" err="1" smtClean="0"/>
              <a:t>tristörü</a:t>
            </a:r>
            <a:r>
              <a:rPr lang="tr-TR" dirty="0" smtClean="0"/>
              <a:t> </a:t>
            </a:r>
            <a:r>
              <a:rPr lang="tr-TR" dirty="0"/>
              <a:t>bozar.</a:t>
            </a:r>
          </a:p>
          <a:p>
            <a:r>
              <a:rPr lang="tr-TR" dirty="0"/>
              <a:t>Düz polarmada </a:t>
            </a:r>
            <a:r>
              <a:rPr lang="tr-TR" dirty="0" err="1" smtClean="0"/>
              <a:t>tristör</a:t>
            </a:r>
            <a:r>
              <a:rPr lang="tr-TR" dirty="0" smtClean="0"/>
              <a:t> </a:t>
            </a:r>
            <a:r>
              <a:rPr lang="tr-TR" dirty="0"/>
              <a:t>kırılma gerilimine ulaştığında iletime geçer. </a:t>
            </a:r>
            <a:r>
              <a:rPr lang="tr-TR" dirty="0" err="1"/>
              <a:t>Gate</a:t>
            </a:r>
            <a:r>
              <a:rPr lang="tr-TR" dirty="0"/>
              <a:t> gerilimi belirli bir değere kadar artırılırsa kırılma gerilimin daha küçük değerlere düştüğü görülür. </a:t>
            </a:r>
            <a:r>
              <a:rPr lang="tr-TR" dirty="0" err="1" smtClean="0"/>
              <a:t>Tristör</a:t>
            </a:r>
            <a:r>
              <a:rPr lang="tr-TR" dirty="0" smtClean="0"/>
              <a:t> </a:t>
            </a:r>
            <a:r>
              <a:rPr lang="tr-TR" dirty="0"/>
              <a:t>daha düşük gerilimlerde iletime geçer. İletime geçen </a:t>
            </a:r>
            <a:r>
              <a:rPr lang="tr-TR" dirty="0" err="1" smtClean="0"/>
              <a:t>tristörün</a:t>
            </a:r>
            <a:r>
              <a:rPr lang="tr-TR" dirty="0" smtClean="0"/>
              <a:t> </a:t>
            </a:r>
            <a:r>
              <a:rPr lang="tr-TR" dirty="0"/>
              <a:t>direnci çok küçülür. </a:t>
            </a:r>
            <a:r>
              <a:rPr lang="tr-TR" dirty="0" err="1" smtClean="0"/>
              <a:t>Tristörün</a:t>
            </a:r>
            <a:r>
              <a:rPr lang="tr-TR" dirty="0" smtClean="0"/>
              <a:t> </a:t>
            </a:r>
            <a:r>
              <a:rPr lang="tr-TR" dirty="0"/>
              <a:t>anot akımı "I</a:t>
            </a:r>
            <a:r>
              <a:rPr lang="tr-TR" baseline="-25000" dirty="0"/>
              <a:t>H</a:t>
            </a:r>
            <a:r>
              <a:rPr lang="tr-TR" dirty="0"/>
              <a:t>" tutma akımının altına düştüğünde ise iletim kesilir</a:t>
            </a:r>
          </a:p>
        </p:txBody>
      </p:sp>
    </p:spTree>
    <p:extLst>
      <p:ext uri="{BB962C8B-B14F-4D97-AF65-F5344CB8AC3E}">
        <p14:creationId xmlns:p14="http://schemas.microsoft.com/office/powerpoint/2010/main" val="4141116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sp>
        <p:nvSpPr>
          <p:cNvPr id="3" name="İçerik Yer Tutucusu 2"/>
          <p:cNvSpPr>
            <a:spLocks noGrp="1"/>
          </p:cNvSpPr>
          <p:nvPr>
            <p:ph idx="1"/>
          </p:nvPr>
        </p:nvSpPr>
        <p:spPr/>
        <p:txBody>
          <a:bodyPr>
            <a:normAutofit/>
          </a:bodyPr>
          <a:lstStyle/>
          <a:p>
            <a:r>
              <a:rPr lang="tr-TR" u="sng" dirty="0" err="1" smtClean="0">
                <a:solidFill>
                  <a:srgbClr val="FF0000"/>
                </a:solidFill>
              </a:rPr>
              <a:t>Tristörlerin</a:t>
            </a:r>
            <a:r>
              <a:rPr lang="tr-TR" u="sng" dirty="0" smtClean="0">
                <a:solidFill>
                  <a:srgbClr val="FF0000"/>
                </a:solidFill>
              </a:rPr>
              <a:t> Çalışma Prensibi</a:t>
            </a:r>
          </a:p>
          <a:p>
            <a:r>
              <a:rPr lang="tr-TR" dirty="0" smtClean="0"/>
              <a:t>Kısaca doğru yönlü gerilimde uyarılmaz ise yalıtımda, uyarıldığında ise tam iletime geçen, doğru yönlü gerilim altında kontrol edilebilen, ters yönlü gerilimde ise tam yalıtımda kalan bir yarıiletken güç anahtarı olduğu görülmektedir.</a:t>
            </a:r>
          </a:p>
          <a:p>
            <a:r>
              <a:rPr lang="tr-TR" dirty="0" err="1" smtClean="0"/>
              <a:t>Tristör</a:t>
            </a:r>
            <a:r>
              <a:rPr lang="tr-TR" dirty="0" smtClean="0"/>
              <a:t> (SCR), hem AC, hem de </a:t>
            </a:r>
            <a:r>
              <a:rPr lang="tr-TR" dirty="0" err="1" smtClean="0"/>
              <a:t>DC’de</a:t>
            </a:r>
            <a:r>
              <a:rPr lang="tr-TR" dirty="0" smtClean="0"/>
              <a:t> çalıştırılabilmektedir.</a:t>
            </a:r>
          </a:p>
          <a:p>
            <a:r>
              <a:rPr lang="tr-TR" dirty="0" err="1" smtClean="0"/>
              <a:t>SCR’nin</a:t>
            </a:r>
            <a:r>
              <a:rPr lang="tr-TR" dirty="0" smtClean="0"/>
              <a:t> dezavantajıysa doğru yönde iletime geçirildikten sonra, üzerine gelen gerilim doğru da olsa ters de olsa, ancak içinden geçen akım sıfıra düşünce yalıtıma geçmesidir.</a:t>
            </a:r>
          </a:p>
          <a:p>
            <a:endParaRPr lang="tr-TR" u="sng" dirty="0" smtClean="0"/>
          </a:p>
          <a:p>
            <a:pPr marL="0" indent="0">
              <a:buNone/>
            </a:pPr>
            <a:r>
              <a:rPr lang="tr-TR" dirty="0" smtClean="0"/>
              <a:t> </a:t>
            </a:r>
            <a:endParaRPr lang="tr-TR" dirty="0"/>
          </a:p>
        </p:txBody>
      </p:sp>
    </p:spTree>
    <p:extLst>
      <p:ext uri="{BB962C8B-B14F-4D97-AF65-F5344CB8AC3E}">
        <p14:creationId xmlns:p14="http://schemas.microsoft.com/office/powerpoint/2010/main" val="395913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TRİSTÖRLER(SCR)</a:t>
            </a:r>
            <a:endParaRPr lang="tr-TR" dirty="0"/>
          </a:p>
        </p:txBody>
      </p:sp>
      <p:sp>
        <p:nvSpPr>
          <p:cNvPr id="3" name="Metin Yer Tutucusu 2"/>
          <p:cNvSpPr>
            <a:spLocks noGrp="1"/>
          </p:cNvSpPr>
          <p:nvPr>
            <p:ph type="body" idx="1"/>
          </p:nvPr>
        </p:nvSpPr>
        <p:spPr>
          <a:xfrm>
            <a:off x="2504208" y="2160983"/>
            <a:ext cx="4676983" cy="576262"/>
          </a:xfrm>
        </p:spPr>
        <p:txBody>
          <a:bodyPr/>
          <a:lstStyle/>
          <a:p>
            <a:r>
              <a:rPr lang="tr-TR" u="sng" dirty="0" err="1" smtClean="0">
                <a:solidFill>
                  <a:srgbClr val="FF0000"/>
                </a:solidFill>
              </a:rPr>
              <a:t>Tristörlerin</a:t>
            </a:r>
            <a:r>
              <a:rPr lang="tr-TR" u="sng" dirty="0" smtClean="0">
                <a:solidFill>
                  <a:srgbClr val="FF0000"/>
                </a:solidFill>
              </a:rPr>
              <a:t> Giriş Karakteristiği</a:t>
            </a:r>
            <a:endParaRPr lang="tr-TR" u="sng" dirty="0">
              <a:solidFill>
                <a:srgbClr val="FF0000"/>
              </a:solidFill>
            </a:endParaRPr>
          </a:p>
        </p:txBody>
      </p:sp>
      <p:sp>
        <p:nvSpPr>
          <p:cNvPr id="6" name="İçerik Yer Tutucusu 5"/>
          <p:cNvSpPr>
            <a:spLocks noGrp="1"/>
          </p:cNvSpPr>
          <p:nvPr>
            <p:ph sz="quarter" idx="4"/>
          </p:nvPr>
        </p:nvSpPr>
        <p:spPr/>
        <p:txBody>
          <a:bodyPr/>
          <a:lstStyle/>
          <a:p>
            <a:r>
              <a:rPr lang="tr-TR" dirty="0" smtClean="0"/>
              <a:t>Giriş karakteristiği kapı gerilimiyle kapı akımı arasındaki ilişkidir. İstenilen tetikleme akımının geçirilmesi için gerekli kapı akımını ve bu akıma karşılık kapı gerilimini bulmak için kullanılır.</a:t>
            </a:r>
            <a:endParaRPr lang="tr-TR" dirty="0"/>
          </a:p>
        </p:txBody>
      </p:sp>
      <p:pic>
        <p:nvPicPr>
          <p:cNvPr id="9" name="İçerik Yer Tutucusu 8"/>
          <p:cNvPicPr>
            <a:picLocks noGrp="1" noChangeAspect="1"/>
          </p:cNvPicPr>
          <p:nvPr>
            <p:ph sz="half" idx="2"/>
          </p:nvPr>
        </p:nvPicPr>
        <p:blipFill>
          <a:blip r:embed="rId2" cstate="print"/>
          <a:stretch>
            <a:fillRect/>
          </a:stretch>
        </p:blipFill>
        <p:spPr>
          <a:xfrm>
            <a:off x="677334" y="2967828"/>
            <a:ext cx="4499334" cy="2205899"/>
          </a:xfrm>
          <a:prstGeom prst="rect">
            <a:avLst/>
          </a:prstGeom>
        </p:spPr>
      </p:pic>
    </p:spTree>
    <p:extLst>
      <p:ext uri="{BB962C8B-B14F-4D97-AF65-F5344CB8AC3E}">
        <p14:creationId xmlns:p14="http://schemas.microsoft.com/office/powerpoint/2010/main" val="287760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Kristal">
  <a:themeElements>
    <a:clrScheme name="Kristal">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Kristal">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istal">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846</TotalTime>
  <Words>1769</Words>
  <Application>Microsoft Office PowerPoint</Application>
  <PresentationFormat>Özel</PresentationFormat>
  <Paragraphs>124</Paragraphs>
  <Slides>31</Slides>
  <Notes>0</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Kristal</vt:lpstr>
      <vt:lpstr>                    TRİSTÖRLER(SCR)</vt:lpstr>
      <vt:lpstr>                    TRİSTÖRLER(SCR)</vt:lpstr>
      <vt:lpstr>                    TRİSTÖRLER(SCR)</vt:lpstr>
      <vt:lpstr>                    TRİSTÖRLER(SCR)</vt:lpstr>
      <vt:lpstr>                    TRİSTÖRLER</vt:lpstr>
      <vt:lpstr>                    TRİSTÖRLER(SCR)</vt:lpstr>
      <vt:lpstr>                    TRİSTÖRLER(SCR)</vt:lpstr>
      <vt:lpstr>                    TRİSTÖRLER(SCR)</vt:lpstr>
      <vt:lpstr>                   TRİSTÖRLER(SCR)</vt:lpstr>
      <vt:lpstr>                    DİYAKLAR</vt:lpstr>
      <vt:lpstr>                    DİYAKLAR</vt:lpstr>
      <vt:lpstr>                    DİYAKLAR</vt:lpstr>
      <vt:lpstr>                    DİYAKLAR</vt:lpstr>
      <vt:lpstr>                       TRİYAKLAR</vt:lpstr>
      <vt:lpstr>                    TRİYAKLAR</vt:lpstr>
      <vt:lpstr>                    TRİYAKLAR</vt:lpstr>
      <vt:lpstr>                    TRİYAKLAR</vt:lpstr>
      <vt:lpstr>                      TRİYAKLAR</vt:lpstr>
      <vt:lpstr>                      TRİYAKLAR  </vt:lpstr>
      <vt:lpstr>                    TRİYAKLAR</vt:lpstr>
      <vt:lpstr>                    TRİYAKLAR</vt:lpstr>
      <vt:lpstr>                    IGBT </vt:lpstr>
      <vt:lpstr>                     IGBT</vt:lpstr>
      <vt:lpstr>                    IGBT</vt:lpstr>
      <vt:lpstr>IGBT</vt:lpstr>
      <vt:lpstr>                   IGBT</vt:lpstr>
      <vt:lpstr>SCHOTTKY DİYOTLAR</vt:lpstr>
      <vt:lpstr>SCHOTTKY DİYOTLAR</vt:lpstr>
      <vt:lpstr>SCHOTTKY DİYOTLAR</vt:lpstr>
      <vt:lpstr>SCHOTTKY DİYOTLAR</vt:lpstr>
      <vt:lpstr>SCHOTTKY DİYOTLAR</vt:lpstr>
    </vt:vector>
  </TitlesOfParts>
  <Company>Silentall Unattended Installer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Ömer Karabak</dc:creator>
  <cp:lastModifiedBy>Mus'ab Uğur</cp:lastModifiedBy>
  <cp:revision>74</cp:revision>
  <dcterms:created xsi:type="dcterms:W3CDTF">2015-12-10T22:01:41Z</dcterms:created>
  <dcterms:modified xsi:type="dcterms:W3CDTF">2017-12-24T18:37:57Z</dcterms:modified>
</cp:coreProperties>
</file>