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43891200" cy="32918400"/>
  <p:notesSz cx="7010400" cy="9296400"/>
  <p:embeddedFontLst>
    <p:embeddedFont>
      <p:font typeface="Book Antiqua" panose="02040602050305030304" pitchFamily="18" charset="0"/>
      <p:regular r:id="rId5"/>
      <p:bold r:id="rId6"/>
      <p:italic r:id="rId7"/>
      <p:boldItalic r:id="rId8"/>
    </p:embeddedFont>
    <p:embeddedFont>
      <p:font typeface="Calibri" panose="020F0502020204030204" pitchFamily="34" charset="0"/>
      <p:regular r:id="rId9"/>
      <p:bold r:id="rId10"/>
      <p:italic r:id="rId11"/>
      <p:boldItalic r:id="rId12"/>
    </p:embeddedFont>
    <p:embeddedFont>
      <p:font typeface="Franklin Gothic Medium" panose="020B0603020102020204" pitchFamily="34" charset="0"/>
      <p:regular r:id="rId13"/>
      <p:italic r:id="rId14"/>
    </p:embeddedFont>
  </p:embeddedFontLst>
  <p:custDataLst>
    <p:tags r:id="rId15"/>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505050"/>
    <a:srgbClr val="CB3B63"/>
    <a:srgbClr val="4B4B4B"/>
    <a:srgbClr val="DCDCDC"/>
    <a:srgbClr val="C8C8C8"/>
    <a:srgbClr val="353535"/>
    <a:srgbClr val="51253A"/>
    <a:srgbClr val="03495C"/>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8191" autoAdjust="0"/>
  </p:normalViewPr>
  <p:slideViewPr>
    <p:cSldViewPr snapToGrid="0">
      <p:cViewPr>
        <p:scale>
          <a:sx n="30" d="100"/>
          <a:sy n="30" d="100"/>
        </p:scale>
        <p:origin x="1704" y="152"/>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10/29/20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10/29/20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defPPr>
              <a:defRPr kern="1200" smtId="4294967295"/>
            </a:defPPr>
          </a:lstStyle>
          <a:p>
            <a:endParaRPr lang="en-US"/>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4"/>
            <a:ext cx="43928630" cy="2914650"/>
          </a:xfrm>
        </p:spPr>
        <p:txBody>
          <a:bodyPr>
            <a:noAutofit/>
          </a:bodyPr>
          <a:lstStyle>
            <a:defPPr>
              <a:defRPr kern="1200" smtId="4294967295"/>
            </a:defPPr>
            <a:lvl1pPr marL="0" marR="0" indent="0" algn="ctr" defTabSz="282081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marL="0" marR="0" lvl="0" indent="0" algn="ctr" defTabSz="282081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19"/>
            <a:ext cx="43928630" cy="1694330"/>
          </a:xfrm>
        </p:spPr>
        <p:txBody>
          <a:bodyPr>
            <a:noAutofit/>
          </a:bodyPr>
          <a:lstStyle>
            <a:defPPr>
              <a:defRPr kern="1200" smtId="4294967295"/>
            </a:defPPr>
            <a:lvl1pPr marL="0" marR="0" indent="0" algn="ctr" defTabSz="2820815" rtl="0" eaLnBrk="1" fontAlgn="auto" latinLnBrk="0" hangingPunct="1">
              <a:lnSpc>
                <a:spcPct val="100000"/>
              </a:lnSpc>
              <a:spcBef>
                <a:spcPts val="450"/>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8" y="1318265"/>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5"/>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18" cy="6537960"/>
          </a:xfrm>
        </p:spPr>
        <p:txBody>
          <a:bodyPr anchor="t"/>
          <a:lstStyle>
            <a:defPPr>
              <a:defRPr kern="1200" smtId="4294967295"/>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2" y="13952224"/>
            <a:ext cx="37307518" cy="7200897"/>
          </a:xfrm>
        </p:spPr>
        <p:txBody>
          <a:bodyPr anchor="b"/>
          <a:lstStyle>
            <a:defPPr>
              <a:defRPr kern="1200" smtId="4294967295"/>
            </a:defPPr>
            <a:lvl1pPr marL="0" indent="0">
              <a:buNone/>
              <a:defRPr sz="6150">
                <a:solidFill>
                  <a:schemeClr val="tx1">
                    <a:tint val="75000"/>
                  </a:schemeClr>
                </a:solidFill>
              </a:defRPr>
            </a:lvl1pPr>
            <a:lvl2pPr marL="1410407" indent="0">
              <a:buNone/>
              <a:defRPr sz="5550">
                <a:solidFill>
                  <a:schemeClr val="tx1">
                    <a:tint val="75000"/>
                  </a:schemeClr>
                </a:solidFill>
              </a:defRPr>
            </a:lvl2pPr>
            <a:lvl3pPr marL="2820815" indent="0">
              <a:buNone/>
              <a:defRPr sz="4950">
                <a:solidFill>
                  <a:schemeClr val="tx1">
                    <a:tint val="75000"/>
                  </a:schemeClr>
                </a:solidFill>
              </a:defRPr>
            </a:lvl3pPr>
            <a:lvl4pPr marL="4231223" indent="0">
              <a:buNone/>
              <a:defRPr sz="4350">
                <a:solidFill>
                  <a:schemeClr val="tx1">
                    <a:tint val="75000"/>
                  </a:schemeClr>
                </a:solidFill>
              </a:defRPr>
            </a:lvl4pPr>
            <a:lvl5pPr marL="5641630" indent="0">
              <a:buNone/>
              <a:defRPr sz="4350">
                <a:solidFill>
                  <a:schemeClr val="tx1">
                    <a:tint val="75000"/>
                  </a:schemeClr>
                </a:solidFill>
              </a:defRPr>
            </a:lvl5pPr>
            <a:lvl6pPr marL="7052037" indent="0">
              <a:buNone/>
              <a:defRPr sz="4350">
                <a:solidFill>
                  <a:schemeClr val="tx1">
                    <a:tint val="75000"/>
                  </a:schemeClr>
                </a:solidFill>
              </a:defRPr>
            </a:lvl6pPr>
            <a:lvl7pPr marL="8462444" indent="0">
              <a:buNone/>
              <a:defRPr sz="4350">
                <a:solidFill>
                  <a:schemeClr val="tx1">
                    <a:tint val="75000"/>
                  </a:schemeClr>
                </a:solidFill>
              </a:defRPr>
            </a:lvl7pPr>
            <a:lvl8pPr marL="9872852" indent="0">
              <a:buNone/>
              <a:defRPr sz="4350">
                <a:solidFill>
                  <a:schemeClr val="tx1">
                    <a:tint val="75000"/>
                  </a:schemeClr>
                </a:solidFill>
              </a:defRPr>
            </a:lvl8pPr>
            <a:lvl9pPr marL="11283259"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1" y="7680962"/>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7" y="7368543"/>
            <a:ext cx="19392903" cy="3070857"/>
          </a:xfrm>
        </p:spPr>
        <p:txBody>
          <a:bodyPr anchor="b"/>
          <a:lstStyle>
            <a:defPPr>
              <a:defRPr kern="1200" smtId="4294967295"/>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7" y="10439400"/>
            <a:ext cx="19392903"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1" y="1310640"/>
            <a:ext cx="14439903" cy="5577840"/>
          </a:xfrm>
        </p:spPr>
        <p:txBody>
          <a:bodyPr anchor="b"/>
          <a:lstStyle>
            <a:defPPr>
              <a:defRPr kern="1200" smtId="4294967295"/>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smtId="4294967295"/>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1" y="6888482"/>
            <a:ext cx="14439903" cy="22517102"/>
          </a:xfrm>
        </p:spPr>
        <p:txBody>
          <a:bodyPr/>
          <a:lstStyle>
            <a:defPPr>
              <a:defRPr kern="1200" smtId="4294967295"/>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79"/>
            <a:ext cx="26334718" cy="2720343"/>
          </a:xfrm>
        </p:spPr>
        <p:txBody>
          <a:bodyPr anchor="b"/>
          <a:lstStyle>
            <a:defPPr>
              <a:defRPr kern="1200" smtId="4294967295"/>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3" y="2941320"/>
            <a:ext cx="26334718" cy="19751041"/>
          </a:xfrm>
        </p:spPr>
        <p:txBody>
          <a:bodyPr/>
          <a:lstStyle>
            <a:defPPr>
              <a:defRPr kern="1200" smtId="4294967295"/>
            </a:defPPr>
            <a:lvl1pPr marL="0" indent="0">
              <a:buNone/>
              <a:defRPr sz="9900"/>
            </a:lvl1pPr>
            <a:lvl2pPr marL="1410407" indent="0">
              <a:buNone/>
              <a:defRPr sz="8625"/>
            </a:lvl2pPr>
            <a:lvl3pPr marL="2820815" indent="0">
              <a:buNone/>
              <a:defRPr sz="7425"/>
            </a:lvl3pPr>
            <a:lvl4pPr marL="4231223" indent="0">
              <a:buNone/>
              <a:defRPr sz="6150"/>
            </a:lvl4pPr>
            <a:lvl5pPr marL="5641630" indent="0">
              <a:buNone/>
              <a:defRPr sz="6150"/>
            </a:lvl5pPr>
            <a:lvl6pPr marL="7052037" indent="0">
              <a:buNone/>
              <a:defRPr sz="6150"/>
            </a:lvl6pPr>
            <a:lvl7pPr marL="8462444" indent="0">
              <a:buNone/>
              <a:defRPr sz="6150"/>
            </a:lvl7pPr>
            <a:lvl8pPr marL="9872852" indent="0">
              <a:buNone/>
              <a:defRPr sz="6150"/>
            </a:lvl8pPr>
            <a:lvl9pPr marL="11283259" indent="0">
              <a:buNone/>
              <a:defRPr sz="6150"/>
            </a:lvl9pPr>
          </a:lstStyle>
          <a:p>
            <a:endParaRPr lang="en-US"/>
          </a:p>
        </p:txBody>
      </p:sp>
      <p:sp>
        <p:nvSpPr>
          <p:cNvPr id="4" name="Text Placeholder 3"/>
          <p:cNvSpPr>
            <a:spLocks noGrp="1"/>
          </p:cNvSpPr>
          <p:nvPr>
            <p:ph type="body" sz="half" idx="2"/>
          </p:nvPr>
        </p:nvSpPr>
        <p:spPr>
          <a:xfrm>
            <a:off x="8602983" y="25763223"/>
            <a:ext cx="26334718" cy="3863337"/>
          </a:xfrm>
        </p:spPr>
        <p:txBody>
          <a:bodyPr/>
          <a:lstStyle>
            <a:defPPr>
              <a:defRPr kern="1200" smtId="4294967295"/>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10/29/20</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2"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1" y="7680962"/>
            <a:ext cx="39502082"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3675">
                <a:solidFill>
                  <a:schemeClr val="tx1">
                    <a:tint val="75000"/>
                  </a:schemeClr>
                </a:solidFill>
              </a:defRPr>
            </a:lvl1pPr>
          </a:lstStyle>
          <a:p>
            <a:fld id="{1D3EE5B7-680E-44FF-962F-3113FAB5030E}" type="datetimeFigureOut">
              <a:rPr lang="en-US" smtClean="0"/>
              <a:t>10/29/20</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2820815" rtl="0" eaLnBrk="1" latinLnBrk="0" hangingPunct="1">
        <a:spcBef>
          <a:spcPct val="0"/>
        </a:spcBef>
        <a:buNone/>
        <a:defRPr sz="13575" kern="1200">
          <a:solidFill>
            <a:schemeClr val="tx1"/>
          </a:solidFill>
          <a:latin typeface="+mj-lt"/>
          <a:ea typeface="+mj-ea"/>
          <a:cs typeface="+mj-cs"/>
        </a:defRPr>
      </a:lvl1pPr>
    </p:titleStyle>
    <p:bodyStyle>
      <a:defPPr>
        <a:defRPr kern="1200" smtId="4294967295"/>
      </a:defPPr>
      <a:lvl1pPr marL="1057804" indent="-1057804" algn="l" defTabSz="282081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913" indent="-881506" algn="l" defTabSz="282081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6019" indent="-705204" algn="l" defTabSz="282081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42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83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241"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648"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805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46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815" rtl="0" eaLnBrk="1" latinLnBrk="0" hangingPunct="1">
        <a:defRPr sz="5550" kern="1200">
          <a:solidFill>
            <a:schemeClr val="tx1"/>
          </a:solidFill>
          <a:latin typeface="+mn-lt"/>
          <a:ea typeface="+mn-ea"/>
          <a:cs typeface="+mn-cs"/>
        </a:defRPr>
      </a:lvl1pPr>
      <a:lvl2pPr marL="1410407" algn="l" defTabSz="2820815" rtl="0" eaLnBrk="1" latinLnBrk="0" hangingPunct="1">
        <a:defRPr sz="5550" kern="1200">
          <a:solidFill>
            <a:schemeClr val="tx1"/>
          </a:solidFill>
          <a:latin typeface="+mn-lt"/>
          <a:ea typeface="+mn-ea"/>
          <a:cs typeface="+mn-cs"/>
        </a:defRPr>
      </a:lvl2pPr>
      <a:lvl3pPr marL="2820815" algn="l" defTabSz="2820815" rtl="0" eaLnBrk="1" latinLnBrk="0" hangingPunct="1">
        <a:defRPr sz="5550" kern="1200">
          <a:solidFill>
            <a:schemeClr val="tx1"/>
          </a:solidFill>
          <a:latin typeface="+mn-lt"/>
          <a:ea typeface="+mn-ea"/>
          <a:cs typeface="+mn-cs"/>
        </a:defRPr>
      </a:lvl3pPr>
      <a:lvl4pPr marL="4231223" algn="l" defTabSz="2820815" rtl="0" eaLnBrk="1" latinLnBrk="0" hangingPunct="1">
        <a:defRPr sz="5550" kern="1200">
          <a:solidFill>
            <a:schemeClr val="tx1"/>
          </a:solidFill>
          <a:latin typeface="+mn-lt"/>
          <a:ea typeface="+mn-ea"/>
          <a:cs typeface="+mn-cs"/>
        </a:defRPr>
      </a:lvl4pPr>
      <a:lvl5pPr marL="5641630" algn="l" defTabSz="2820815" rtl="0" eaLnBrk="1" latinLnBrk="0" hangingPunct="1">
        <a:defRPr sz="5550" kern="1200">
          <a:solidFill>
            <a:schemeClr val="tx1"/>
          </a:solidFill>
          <a:latin typeface="+mn-lt"/>
          <a:ea typeface="+mn-ea"/>
          <a:cs typeface="+mn-cs"/>
        </a:defRPr>
      </a:lvl5pPr>
      <a:lvl6pPr marL="7052037" algn="l" defTabSz="2820815" rtl="0" eaLnBrk="1" latinLnBrk="0" hangingPunct="1">
        <a:defRPr sz="5550" kern="1200">
          <a:solidFill>
            <a:schemeClr val="tx1"/>
          </a:solidFill>
          <a:latin typeface="+mn-lt"/>
          <a:ea typeface="+mn-ea"/>
          <a:cs typeface="+mn-cs"/>
        </a:defRPr>
      </a:lvl6pPr>
      <a:lvl7pPr marL="8462444" algn="l" defTabSz="2820815" rtl="0" eaLnBrk="1" latinLnBrk="0" hangingPunct="1">
        <a:defRPr sz="5550" kern="1200">
          <a:solidFill>
            <a:schemeClr val="tx1"/>
          </a:solidFill>
          <a:latin typeface="+mn-lt"/>
          <a:ea typeface="+mn-ea"/>
          <a:cs typeface="+mn-cs"/>
        </a:defRPr>
      </a:lvl7pPr>
      <a:lvl8pPr marL="9872852" algn="l" defTabSz="2820815" rtl="0" eaLnBrk="1" latinLnBrk="0" hangingPunct="1">
        <a:defRPr sz="5550" kern="1200">
          <a:solidFill>
            <a:schemeClr val="tx1"/>
          </a:solidFill>
          <a:latin typeface="+mn-lt"/>
          <a:ea typeface="+mn-ea"/>
          <a:cs typeface="+mn-cs"/>
        </a:defRPr>
      </a:lvl8pPr>
      <a:lvl9pPr marL="11283259" algn="l" defTabSz="282081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alpha val="10000"/>
          </a:schemeClr>
        </a:solidFill>
        <a:effectLst/>
      </p:bgPr>
    </p:bg>
    <p:spTree>
      <p:nvGrpSpPr>
        <p:cNvPr id="1" name=""/>
        <p:cNvGrpSpPr/>
        <p:nvPr/>
      </p:nvGrpSpPr>
      <p:grpSpPr>
        <a:xfrm>
          <a:off x="0" y="0"/>
          <a:ext cx="0" cy="0"/>
          <a:chOff x="0" y="0"/>
          <a:chExt cx="0" cy="0"/>
        </a:xfrm>
      </p:grpSpPr>
      <p:pic>
        <p:nvPicPr>
          <p:cNvPr id="39" name="Picture 38" descr="Chart, scatter chart&#10;&#10;Description automatically generated">
            <a:extLst>
              <a:ext uri="{FF2B5EF4-FFF2-40B4-BE49-F238E27FC236}">
                <a16:creationId xmlns:a16="http://schemas.microsoft.com/office/drawing/2014/main" id="{EF78D6FD-0C52-2C4F-B018-E9921D25E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4098" y="9883455"/>
            <a:ext cx="11725082" cy="8098539"/>
          </a:xfrm>
          <a:prstGeom prst="rect">
            <a:avLst/>
          </a:prstGeom>
        </p:spPr>
      </p:pic>
      <p:sp>
        <p:nvSpPr>
          <p:cNvPr id="30" name="Rectangle 29">
            <a:extLst>
              <a:ext uri="{FF2B5EF4-FFF2-40B4-BE49-F238E27FC236}">
                <a16:creationId xmlns:a16="http://schemas.microsoft.com/office/drawing/2014/main" id="{B0DF3A1A-B367-E24B-A6DA-D877F4DB16C4}"/>
              </a:ext>
            </a:extLst>
          </p:cNvPr>
          <p:cNvSpPr/>
          <p:nvPr/>
        </p:nvSpPr>
        <p:spPr>
          <a:xfrm>
            <a:off x="12521474" y="14276431"/>
            <a:ext cx="16973597" cy="13527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picture containing sitting, dark, light, lit&#10;&#10;Description automatically generated">
            <a:extLst>
              <a:ext uri="{FF2B5EF4-FFF2-40B4-BE49-F238E27FC236}">
                <a16:creationId xmlns:a16="http://schemas.microsoft.com/office/drawing/2014/main" id="{21310DA6-ABBC-B244-A730-CEEFA619A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43" y="12144148"/>
            <a:ext cx="21915662" cy="17930996"/>
          </a:xfrm>
          <a:prstGeom prst="rect">
            <a:avLst/>
          </a:prstGeom>
        </p:spPr>
      </p:pic>
      <p:sp>
        <p:nvSpPr>
          <p:cNvPr id="28" name="Rectangle 27">
            <a:extLst>
              <a:ext uri="{FF2B5EF4-FFF2-40B4-BE49-F238E27FC236}">
                <a16:creationId xmlns:a16="http://schemas.microsoft.com/office/drawing/2014/main" id="{564E0A1D-284A-1B42-9071-0EE61382CB60}"/>
              </a:ext>
            </a:extLst>
          </p:cNvPr>
          <p:cNvSpPr/>
          <p:nvPr/>
        </p:nvSpPr>
        <p:spPr>
          <a:xfrm>
            <a:off x="0" y="-47453"/>
            <a:ext cx="43891200" cy="538501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30838170"/>
            <a:ext cx="43891200" cy="3111343"/>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6">
            <a:grayscl/>
            <a:extLst>
              <a:ext uri="{BEBA8EAE-BF5A-486C-A8C5-ECC9F3942E4B}">
                <a14:imgProps xmlns:a14="http://schemas.microsoft.com/office/drawing/2010/main">
                  <a14:imgLayer r:embed="rId7">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30838170"/>
            <a:ext cx="43891200" cy="2080231"/>
          </a:xfrm>
          <a:prstGeom prst="rect">
            <a:avLst/>
          </a:prstGeom>
          <a:effectLst/>
        </p:spPr>
      </p:pic>
      <p:sp>
        <p:nvSpPr>
          <p:cNvPr id="23" name="Text Placeholder 5">
            <a:extLst>
              <a:ext uri="{FF2B5EF4-FFF2-40B4-BE49-F238E27FC236}">
                <a16:creationId xmlns:a16="http://schemas.microsoft.com/office/drawing/2014/main" id="{8B06C1FF-F854-4F91-ABC7-AA41C714448B}"/>
              </a:ext>
            </a:extLst>
          </p:cNvPr>
          <p:cNvSpPr txBox="1"/>
          <p:nvPr/>
        </p:nvSpPr>
        <p:spPr>
          <a:xfrm>
            <a:off x="3657600" y="490113"/>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Book Antiqua" panose="02040602050305030304" pitchFamily="18" charset="0"/>
              </a:rPr>
              <a:t>Classification of Type Ia Supernovae Based on Comparison of Silicon II Absorption Features </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3657600" y="3151564"/>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Book Antiqua" panose="02040602050305030304" pitchFamily="18" charset="0"/>
                <a:ea typeface="Open Sans" panose="020B0606030504020204" pitchFamily="34" charset="0"/>
                <a:cs typeface="Open Sans" panose="020B0606030504020204" pitchFamily="34" charset="0"/>
              </a:rPr>
              <a:t>Emily Forsyth and Ella Kane</a:t>
            </a:r>
          </a:p>
          <a:p>
            <a:pPr algn="ctr">
              <a:defRPr/>
            </a:pPr>
            <a:r>
              <a:rPr lang="en-US" sz="5600" dirty="0">
                <a:solidFill>
                  <a:schemeClr val="bg1"/>
                </a:solidFill>
                <a:latin typeface="Book Antiqua" panose="02040602050305030304" pitchFamily="18" charset="0"/>
                <a:ea typeface="Open Sans" panose="020B0606030504020204" pitchFamily="34" charset="0"/>
                <a:cs typeface="Open Sans" panose="020B0606030504020204" pitchFamily="34" charset="0"/>
              </a:rPr>
              <a:t>University of Pittsburgh, Department of Physics and Astronomy</a:t>
            </a: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799038" y="6814298"/>
            <a:ext cx="9601200" cy="1215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800" dirty="0">
                <a:latin typeface="Book Antiqua" panose="02040602050305030304" pitchFamily="18" charset="0"/>
              </a:rPr>
              <a:t>Type Ia supernovae (SNe Ia) make up a branch of remarkably homogeneous objects, due to the nature of their formation. When a white dwarf accumulates mass up to 1.4 solar masses, known as the Chandrasekhar Limit, it can no longer resist the force of gravity and collapses. Because all stars “go nova” at this mass, SNe Ia have roughly the same absolute magnitude (after corrections). Objects that have homogeneous qualities and known brightness's can be used as standard candles to judge distance based on their comparative observed brightness's. Standard candles are extremely important in improving our understanding of the expansion of the universe.</a:t>
            </a:r>
          </a:p>
          <a:p>
            <a:endParaRPr lang="en-US" sz="2800" dirty="0">
              <a:latin typeface="Book Antiqua" panose="02040602050305030304" pitchFamily="18" charset="0"/>
            </a:endParaRPr>
          </a:p>
          <a:p>
            <a:r>
              <a:rPr lang="en-US" sz="2800" dirty="0">
                <a:latin typeface="Book Antiqua" panose="02040602050305030304" pitchFamily="18" charset="0"/>
              </a:rPr>
              <a:t>Unfortunately, SNe Ia are not perfect standard candles, and still carry some intrinsic differences that hinder their effectiveness. By classifying SNe Ia into subtypes by some parameter, we can correct their differences to use SNe Ia as standard candles.</a:t>
            </a:r>
          </a:p>
          <a:p>
            <a:endParaRPr lang="en-US" sz="2800" dirty="0">
              <a:latin typeface="Book Antiqua" panose="02040602050305030304" pitchFamily="18" charset="0"/>
            </a:endParaRPr>
          </a:p>
          <a:p>
            <a:r>
              <a:rPr lang="en-US" sz="2800" dirty="0">
                <a:latin typeface="Book Antiqua" panose="02040602050305030304" pitchFamily="18" charset="0"/>
              </a:rPr>
              <a:t>One way SNe Ia are classified is based on the comparison between silicon absorption features in the spectra. Supernovae spectra display characteristic dips at specific wavelengths where different elements are absorbed. The two silicon features investigated during this classification process are Silicon II at 5750 Angstroms (represented by pW6) and at 6100 Angstroms (pW7).</a:t>
            </a:r>
          </a:p>
          <a:p>
            <a:br>
              <a:rPr lang="en-US" sz="2800" dirty="0">
                <a:latin typeface="Book Antiqua" panose="02040602050305030304" pitchFamily="18" charset="0"/>
              </a:rPr>
            </a:br>
            <a:endParaRPr lang="en-US" sz="2800" dirty="0">
              <a:latin typeface="Book Antiqua" panose="02040602050305030304" pitchFamily="18" charset="0"/>
              <a:ea typeface="Open Sans" panose="020B0606030504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11633200" y="6777981"/>
            <a:ext cx="8907239" cy="718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The spectra analyzed below are obtained from The Carnegie Supernova Project (CSP), data release one (DR1), containing 93 SNe Ia.</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Using the feature analyzer described in Fig. 1, the pseudo-equivalent width is measured for each feature (pW1-pW8). The Pseudo-equivalent width is a straight line between the peaks in the flux on either side of the absorption feature. It is an indication of the strength of the feature. This is done manually to prevent machine error in estimating the flux peaks to be at  the highest point within the boundaries. This is not always the case, as noise and the phase of the supernovae can affect where the program detects “peak flux”.</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20720353" y="6740660"/>
            <a:ext cx="8861515" cy="765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The strength of the two silicon II features are then plotted against each other and classified based on their depth, width, and shape. The Branch 2006 classification techniques are used to create Fig. 2. which shows the four ”Branch subtypes”. </a:t>
            </a:r>
          </a:p>
          <a:p>
            <a:pPr algn="just">
              <a:lnSpc>
                <a:spcPct val="110000"/>
              </a:lnSpc>
            </a:pPr>
            <a:endParaRPr lang="en-US" sz="2800" dirty="0">
              <a:latin typeface="Book Antiqua" panose="02040602050305030304" pitchFamily="18" charset="0"/>
            </a:endParaRPr>
          </a:p>
          <a:p>
            <a:pPr algn="just">
              <a:lnSpc>
                <a:spcPct val="110000"/>
              </a:lnSpc>
            </a:pPr>
            <a:r>
              <a:rPr lang="en-US" sz="2800" dirty="0">
                <a:latin typeface="Book Antiqua" panose="02040602050305030304" pitchFamily="18" charset="0"/>
              </a:rPr>
              <a:t>These are Core Normal </a:t>
            </a:r>
            <a:r>
              <a:rPr lang="en-US" sz="2800" dirty="0" err="1">
                <a:latin typeface="Book Antiqua" panose="02040602050305030304" pitchFamily="18" charset="0"/>
              </a:rPr>
              <a:t>SNe</a:t>
            </a:r>
            <a:r>
              <a:rPr lang="en-US" sz="2800" dirty="0">
                <a:latin typeface="Book Antiqua" panose="02040602050305030304" pitchFamily="18" charset="0"/>
              </a:rPr>
              <a:t> </a:t>
            </a:r>
            <a:r>
              <a:rPr lang="en-US" sz="2800" dirty="0" err="1">
                <a:latin typeface="Book Antiqua" panose="02040602050305030304" pitchFamily="18" charset="0"/>
              </a:rPr>
              <a:t>Ia</a:t>
            </a:r>
            <a:r>
              <a:rPr lang="en-US" sz="2800" dirty="0">
                <a:latin typeface="Book Antiqua" panose="02040602050305030304" pitchFamily="18" charset="0"/>
              </a:rPr>
              <a:t> (highly homogeneous with similar pW7 features and similar relationships between Si II features), Broad Line </a:t>
            </a:r>
            <a:r>
              <a:rPr lang="en-US" sz="2800" dirty="0" err="1">
                <a:latin typeface="Book Antiqua" panose="02040602050305030304" pitchFamily="18" charset="0"/>
              </a:rPr>
              <a:t>SNe</a:t>
            </a:r>
            <a:r>
              <a:rPr lang="en-US" sz="2800" dirty="0">
                <a:latin typeface="Book Antiqua" panose="02040602050305030304" pitchFamily="18" charset="0"/>
              </a:rPr>
              <a:t> </a:t>
            </a:r>
            <a:r>
              <a:rPr lang="en-US" sz="2800" dirty="0" err="1">
                <a:latin typeface="Book Antiqua" panose="02040602050305030304" pitchFamily="18" charset="0"/>
              </a:rPr>
              <a:t>Ia</a:t>
            </a:r>
            <a:r>
              <a:rPr lang="en-US" sz="2800" dirty="0">
                <a:latin typeface="Book Antiqua" panose="02040602050305030304" pitchFamily="18" charset="0"/>
              </a:rPr>
              <a:t> (spectroscopically normal with characteristically broader and deeper pW7 features), Cool </a:t>
            </a:r>
            <a:r>
              <a:rPr lang="en-US" sz="2800" dirty="0" err="1">
                <a:latin typeface="Book Antiqua" panose="02040602050305030304" pitchFamily="18" charset="0"/>
              </a:rPr>
              <a:t>SNe</a:t>
            </a:r>
            <a:r>
              <a:rPr lang="en-US" sz="2800" dirty="0">
                <a:latin typeface="Book Antiqua" panose="02040602050305030304" pitchFamily="18" charset="0"/>
              </a:rPr>
              <a:t> </a:t>
            </a:r>
            <a:r>
              <a:rPr lang="en-US" sz="2800" dirty="0" err="1">
                <a:latin typeface="Book Antiqua" panose="02040602050305030304" pitchFamily="18" charset="0"/>
              </a:rPr>
              <a:t>Ia</a:t>
            </a:r>
            <a:r>
              <a:rPr lang="en-US" sz="2800" dirty="0">
                <a:latin typeface="Book Antiqua" panose="02040602050305030304" pitchFamily="18" charset="0"/>
              </a:rPr>
              <a:t> (large pW6 features and a distinct absorption dip from 4000 to 4400 </a:t>
            </a:r>
            <a:r>
              <a:rPr lang="en-US" sz="2800" dirty="0" err="1">
                <a:latin typeface="Book Antiqua" panose="02040602050305030304" pitchFamily="18" charset="0"/>
              </a:rPr>
              <a:t>Å</a:t>
            </a:r>
            <a:r>
              <a:rPr lang="en-US" sz="2800" dirty="0">
                <a:latin typeface="Book Antiqua" panose="02040602050305030304" pitchFamily="18" charset="0"/>
              </a:rPr>
              <a:t> due to </a:t>
            </a:r>
            <a:r>
              <a:rPr lang="en-US" sz="2800" dirty="0" err="1">
                <a:latin typeface="Book Antiqua" panose="02040602050305030304" pitchFamily="18" charset="0"/>
              </a:rPr>
              <a:t>Ti</a:t>
            </a:r>
            <a:r>
              <a:rPr lang="en-US" sz="2800" dirty="0">
                <a:latin typeface="Book Antiqua" panose="02040602050305030304" pitchFamily="18" charset="0"/>
              </a:rPr>
              <a:t> II), and Shallow Silicon </a:t>
            </a:r>
            <a:r>
              <a:rPr lang="en-US" sz="2800" dirty="0" err="1">
                <a:latin typeface="Book Antiqua" panose="02040602050305030304" pitchFamily="18" charset="0"/>
              </a:rPr>
              <a:t>SNe</a:t>
            </a:r>
            <a:r>
              <a:rPr lang="en-US" sz="2800" dirty="0">
                <a:latin typeface="Book Antiqua" panose="02040602050305030304" pitchFamily="18" charset="0"/>
              </a:rPr>
              <a:t> </a:t>
            </a:r>
            <a:r>
              <a:rPr lang="en-US" sz="2800" dirty="0" err="1">
                <a:latin typeface="Book Antiqua" panose="02040602050305030304" pitchFamily="18" charset="0"/>
              </a:rPr>
              <a:t>Ia</a:t>
            </a:r>
            <a:r>
              <a:rPr lang="en-US" sz="2800" dirty="0">
                <a:latin typeface="Book Antiqua" panose="02040602050305030304" pitchFamily="18" charset="0"/>
              </a:rPr>
              <a:t> (shallow pW6 and pW7 features). </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a:t>
            </a:r>
          </a:p>
        </p:txBody>
      </p:sp>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30704339" y="6740660"/>
            <a:ext cx="12370779" cy="397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800" dirty="0">
                <a:latin typeface="Book Antiqua" panose="02040602050305030304" pitchFamily="18" charset="0"/>
              </a:rPr>
              <a:t>Fig. 2 addresses the question posed in Branch ‘06 as to whether SNe Ia fall into distinct subtypes, or if they follow a continuous distribution.  Branch ‘06 concludes the latter, and Fig. 2 agrees with this conclusion. </a:t>
            </a:r>
          </a:p>
          <a:p>
            <a:endParaRPr lang="en-US" sz="2800" dirty="0">
              <a:latin typeface="Book Antiqua" panose="02040602050305030304" pitchFamily="18" charset="0"/>
            </a:endParaRPr>
          </a:p>
          <a:p>
            <a:r>
              <a:rPr lang="en-US" sz="2800" dirty="0">
                <a:latin typeface="Book Antiqua" panose="02040602050305030304" pitchFamily="18" charset="0"/>
              </a:rPr>
              <a:t>Our results suggest that most SNe Ia may be variations of normal </a:t>
            </a:r>
            <a:r>
              <a:rPr lang="en-US" sz="2800" dirty="0" err="1">
                <a:latin typeface="Book Antiqua" panose="02040602050305030304" pitchFamily="18" charset="0"/>
              </a:rPr>
              <a:t>SNe</a:t>
            </a:r>
            <a:r>
              <a:rPr lang="en-US" sz="2800" dirty="0">
                <a:latin typeface="Book Antiqua" panose="02040602050305030304" pitchFamily="18" charset="0"/>
              </a:rPr>
              <a:t> Ia, where heterogeneity reflects differences in degree rather than type. Thus, the boundaries between subtypes are trivial. </a:t>
            </a:r>
          </a:p>
          <a:p>
            <a:br>
              <a:rPr lang="en-US" sz="2800" dirty="0">
                <a:latin typeface="Book Antiqua" panose="02040602050305030304" pitchFamily="18" charset="0"/>
              </a:rPr>
            </a:br>
            <a:endParaRPr lang="en-US" sz="2800" dirty="0">
              <a:latin typeface="Book Antiqua" panose="02040602050305030304" pitchFamily="18" charset="0"/>
              <a:ea typeface="Open Sans" panose="020B0606030504020204" pitchFamily="34" charset="0"/>
              <a:cs typeface="Open Sans" panose="020B0606030504020204" pitchFamily="34" charset="0"/>
            </a:endParaRPr>
          </a:p>
        </p:txBody>
      </p:sp>
      <p:sp>
        <p:nvSpPr>
          <p:cNvPr id="18" name="TextBox 19">
            <a:extLst>
              <a:ext uri="{FF2B5EF4-FFF2-40B4-BE49-F238E27FC236}">
                <a16:creationId xmlns:a16="http://schemas.microsoft.com/office/drawing/2014/main" id="{3D668686-315E-4733-AA3D-4CD19EDF9050}"/>
              </a:ext>
            </a:extLst>
          </p:cNvPr>
          <p:cNvSpPr txBox="1">
            <a:spLocks noChangeArrowheads="1"/>
          </p:cNvSpPr>
          <p:nvPr/>
        </p:nvSpPr>
        <p:spPr bwMode="auto">
          <a:xfrm>
            <a:off x="30886901" y="21240076"/>
            <a:ext cx="11831480" cy="907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The comparison of these two important Silicon II features and the subtyping of SNe Ia are important when returning to thinking about SNe Ia as standard candles. Because standard candles demand a high level of homogeneity, if the reasons behind the differences in SNe Ia are better understood, the SNe Ia can be corrected for these differences. This would improve their usefulness and accuracy as standard candles. </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This project is ongoing and we are working on extending our analysis to the Sloan Digital Sky Survey (SDSS).  With a larger data set we will hopefully be able to more definitively confirm the trends we saw in CSP. We hope to perform additional analysis of feature strength with respect to redshift, ejection velocity, host galaxy properties and other parameters. </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a:p>
            <a:pPr algn="just">
              <a:lnSpc>
                <a:spcPct val="110000"/>
              </a:lnSpc>
            </a:pPr>
            <a:r>
              <a:rPr lang="en-US" sz="2800" dirty="0">
                <a:latin typeface="Book Antiqua" panose="02040602050305030304" pitchFamily="18" charset="0"/>
                <a:ea typeface="Open Sans" panose="020B0606030504020204" pitchFamily="34" charset="0"/>
                <a:cs typeface="Open Sans" panose="020B0606030504020204" pitchFamily="34" charset="0"/>
              </a:rPr>
              <a:t>One limitation of this experiment is the size of our data set. Because we needed to manually detect the beginning and end of features, there was a bias toward spectra with little noise and clean features. This gives a smaller data set overall and may limit the amount of unusual </a:t>
            </a:r>
            <a:r>
              <a:rPr lang="en-US" sz="2800" dirty="0" err="1">
                <a:latin typeface="Book Antiqua" panose="02040602050305030304" pitchFamily="18" charset="0"/>
                <a:ea typeface="Open Sans" panose="020B0606030504020204" pitchFamily="34" charset="0"/>
                <a:cs typeface="Open Sans" panose="020B0606030504020204" pitchFamily="34" charset="0"/>
              </a:rPr>
              <a:t>SNe</a:t>
            </a:r>
            <a:r>
              <a:rPr lang="en-US" sz="2800" dirty="0">
                <a:latin typeface="Book Antiqua" panose="02040602050305030304" pitchFamily="18" charset="0"/>
                <a:ea typeface="Open Sans" panose="020B0606030504020204" pitchFamily="34" charset="0"/>
                <a:cs typeface="Open Sans" panose="020B0606030504020204" pitchFamily="34" charset="0"/>
              </a:rPr>
              <a:t> analyzed.</a:t>
            </a:r>
          </a:p>
          <a:p>
            <a:pPr algn="just">
              <a:lnSpc>
                <a:spcPct val="110000"/>
              </a:lnSpc>
            </a:pPr>
            <a:endParaRPr lang="en-US" sz="2800" dirty="0">
              <a:latin typeface="Book Antiqua" panose="02040602050305030304" pitchFamily="18"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B92A3548-8310-400F-8822-4FEDDABCA99B}"/>
              </a:ext>
            </a:extLst>
          </p:cNvPr>
          <p:cNvSpPr txBox="1"/>
          <p:nvPr/>
        </p:nvSpPr>
        <p:spPr>
          <a:xfrm>
            <a:off x="816079" y="5805183"/>
            <a:ext cx="9601200" cy="822960"/>
          </a:xfrm>
          <a:prstGeom prst="round2DiagRect">
            <a:avLst>
              <a:gd name="adj1" fmla="val 50000"/>
              <a:gd name="adj2" fmla="val 0"/>
            </a:avLst>
          </a:prstGeom>
          <a:solidFill>
            <a:schemeClr val="accent6"/>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Book Antiqua" panose="02040602050305030304" pitchFamily="18" charset="0"/>
              </a:rPr>
              <a:t>Introduction</a:t>
            </a:r>
          </a:p>
        </p:txBody>
      </p:sp>
      <p:sp>
        <p:nvSpPr>
          <p:cNvPr id="22" name="TextBox 21">
            <a:extLst>
              <a:ext uri="{FF2B5EF4-FFF2-40B4-BE49-F238E27FC236}">
                <a16:creationId xmlns:a16="http://schemas.microsoft.com/office/drawing/2014/main" id="{75B4539D-DB8E-458A-89B0-CAE5722D0FB2}"/>
              </a:ext>
            </a:extLst>
          </p:cNvPr>
          <p:cNvSpPr txBox="1"/>
          <p:nvPr/>
        </p:nvSpPr>
        <p:spPr>
          <a:xfrm>
            <a:off x="11633200" y="5804268"/>
            <a:ext cx="17948668" cy="822960"/>
          </a:xfrm>
          <a:prstGeom prst="round2DiagRect">
            <a:avLst>
              <a:gd name="adj1" fmla="val 50000"/>
              <a:gd name="adj2" fmla="val 0"/>
            </a:avLst>
          </a:prstGeom>
          <a:solidFill>
            <a:schemeClr val="accent6"/>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Book Antiqua" panose="02040602050305030304" pitchFamily="18" charset="0"/>
              </a:rPr>
              <a:t>Methodology</a:t>
            </a:r>
          </a:p>
        </p:txBody>
      </p:sp>
      <p:sp>
        <p:nvSpPr>
          <p:cNvPr id="25" name="TextBox 24">
            <a:extLst>
              <a:ext uri="{FF2B5EF4-FFF2-40B4-BE49-F238E27FC236}">
                <a16:creationId xmlns:a16="http://schemas.microsoft.com/office/drawing/2014/main" id="{AE4AD144-1499-4C07-85A4-B7EFC58463F0}"/>
              </a:ext>
            </a:extLst>
          </p:cNvPr>
          <p:cNvSpPr txBox="1"/>
          <p:nvPr/>
        </p:nvSpPr>
        <p:spPr>
          <a:xfrm>
            <a:off x="30704340" y="5804268"/>
            <a:ext cx="12370779" cy="822960"/>
          </a:xfrm>
          <a:prstGeom prst="round2DiagRect">
            <a:avLst>
              <a:gd name="adj1" fmla="val 50000"/>
              <a:gd name="adj2" fmla="val 0"/>
            </a:avLst>
          </a:prstGeom>
          <a:solidFill>
            <a:schemeClr val="accent6"/>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a:solidFill>
                  <a:schemeClr val="bg1"/>
                </a:solidFill>
                <a:latin typeface="Book Antiqua" panose="02040602050305030304" pitchFamily="18" charset="0"/>
              </a:rPr>
              <a:t>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30704338" y="19990568"/>
            <a:ext cx="12370779" cy="944962"/>
          </a:xfrm>
          <a:prstGeom prst="round2DiagRect">
            <a:avLst>
              <a:gd name="adj1" fmla="val 50000"/>
              <a:gd name="adj2" fmla="val 0"/>
            </a:avLst>
          </a:prstGeom>
          <a:solidFill>
            <a:schemeClr val="accent6"/>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Book Antiqua" panose="02040602050305030304" pitchFamily="18" charset="0"/>
              </a:rPr>
              <a:t>Conclusion</a:t>
            </a:r>
          </a:p>
        </p:txBody>
      </p:sp>
      <p:pic>
        <p:nvPicPr>
          <p:cNvPr id="5" name="Picture 4" descr="Chart, histogram&#10;&#10;Description automatically generated">
            <a:extLst>
              <a:ext uri="{FF2B5EF4-FFF2-40B4-BE49-F238E27FC236}">
                <a16:creationId xmlns:a16="http://schemas.microsoft.com/office/drawing/2014/main" id="{08B46C60-C3A4-134E-9D3B-EC76E0FD96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9038" y="18631678"/>
            <a:ext cx="10236252" cy="7659003"/>
          </a:xfrm>
          <a:prstGeom prst="rect">
            <a:avLst/>
          </a:prstGeom>
          <a:ln>
            <a:solidFill>
              <a:srgbClr val="000000"/>
            </a:solidFill>
          </a:ln>
        </p:spPr>
      </p:pic>
      <p:sp>
        <p:nvSpPr>
          <p:cNvPr id="7" name="TextBox 6">
            <a:extLst>
              <a:ext uri="{FF2B5EF4-FFF2-40B4-BE49-F238E27FC236}">
                <a16:creationId xmlns:a16="http://schemas.microsoft.com/office/drawing/2014/main" id="{9A28FEDA-77A7-C647-863F-A28DE4575B8B}"/>
              </a:ext>
            </a:extLst>
          </p:cNvPr>
          <p:cNvSpPr txBox="1"/>
          <p:nvPr/>
        </p:nvSpPr>
        <p:spPr>
          <a:xfrm>
            <a:off x="799038" y="27019880"/>
            <a:ext cx="10236253" cy="2677656"/>
          </a:xfrm>
          <a:prstGeom prst="rect">
            <a:avLst/>
          </a:prstGeom>
          <a:noFill/>
        </p:spPr>
        <p:txBody>
          <a:bodyPr wrap="square" rtlCol="0">
            <a:spAutoFit/>
          </a:bodyPr>
          <a:lstStyle/>
          <a:p>
            <a:r>
              <a:rPr lang="en-US" sz="2800" dirty="0">
                <a:latin typeface="Book Antiqua" panose="02040602050305030304" pitchFamily="18" charset="0"/>
              </a:rPr>
              <a:t>Figure 1. An example of a spectrum of a type Ia supernova (object ID 2004ef). Flux is plotted against wavelength (</a:t>
            </a:r>
            <a:r>
              <a:rPr lang="en-US" sz="2800" dirty="0" err="1">
                <a:latin typeface="Book Antiqua" panose="02040602050305030304" pitchFamily="18" charset="0"/>
              </a:rPr>
              <a:t>Å</a:t>
            </a:r>
            <a:r>
              <a:rPr lang="en-US" sz="2800" dirty="0">
                <a:latin typeface="Book Antiqua" panose="02040602050305030304" pitchFamily="18" charset="0"/>
              </a:rPr>
              <a:t>). This image is from the feature analyzer used to measure the </a:t>
            </a:r>
            <a:r>
              <a:rPr lang="en-US" sz="2800" dirty="0" err="1">
                <a:latin typeface="Book Antiqua" panose="02040602050305030304" pitchFamily="18" charset="0"/>
              </a:rPr>
              <a:t>pWs</a:t>
            </a:r>
            <a:r>
              <a:rPr lang="en-US" sz="2800" dirty="0">
                <a:latin typeface="Book Antiqua" panose="02040602050305030304" pitchFamily="18" charset="0"/>
              </a:rPr>
              <a:t> of features. The wavelength boundaries for Si II (pW6) are highlighted. To the right of pW6 is the characteristic dip of pW7 just beyond 6000 </a:t>
            </a:r>
            <a:r>
              <a:rPr lang="en-US" sz="2800" dirty="0" err="1">
                <a:latin typeface="Book Antiqua" panose="02040602050305030304" pitchFamily="18" charset="0"/>
              </a:rPr>
              <a:t>Å</a:t>
            </a:r>
            <a:r>
              <a:rPr lang="en-US" sz="2800" dirty="0">
                <a:latin typeface="Book Antiqua" panose="02040602050305030304" pitchFamily="18" charset="0"/>
              </a:rPr>
              <a:t>. </a:t>
            </a:r>
            <a:endParaRPr lang="en-US" sz="900" dirty="0">
              <a:latin typeface="Book Antiqua" panose="02040602050305030304" pitchFamily="18" charset="0"/>
            </a:endParaRPr>
          </a:p>
        </p:txBody>
      </p:sp>
      <p:sp>
        <p:nvSpPr>
          <p:cNvPr id="2" name="TextBox 1">
            <a:extLst>
              <a:ext uri="{FF2B5EF4-FFF2-40B4-BE49-F238E27FC236}">
                <a16:creationId xmlns:a16="http://schemas.microsoft.com/office/drawing/2014/main" id="{E87BDA4F-98F6-4C4D-9D3C-E3935E8753EE}"/>
              </a:ext>
            </a:extLst>
          </p:cNvPr>
          <p:cNvSpPr txBox="1"/>
          <p:nvPr/>
        </p:nvSpPr>
        <p:spPr>
          <a:xfrm>
            <a:off x="12303760" y="29039989"/>
            <a:ext cx="17861280" cy="954107"/>
          </a:xfrm>
          <a:prstGeom prst="rect">
            <a:avLst/>
          </a:prstGeom>
          <a:noFill/>
        </p:spPr>
        <p:txBody>
          <a:bodyPr wrap="square" rtlCol="0">
            <a:spAutoFit/>
          </a:bodyPr>
          <a:lstStyle/>
          <a:p>
            <a:r>
              <a:rPr lang="en-US" sz="2800" dirty="0">
                <a:latin typeface="Book Antiqua" panose="02040602050305030304" pitchFamily="18" charset="0"/>
              </a:rPr>
              <a:t>Figure 2. A scatterplot comparison of the strengths of two Si II features, pW6 and pW7. The respective SNe Ia are then classified into the four “Branch subtypes”, according to the legend.</a:t>
            </a:r>
          </a:p>
        </p:txBody>
      </p:sp>
      <p:pic>
        <p:nvPicPr>
          <p:cNvPr id="13" name="Picture 12" descr="A picture containing text&#10;&#10;Description automatically generated">
            <a:extLst>
              <a:ext uri="{FF2B5EF4-FFF2-40B4-BE49-F238E27FC236}">
                <a16:creationId xmlns:a16="http://schemas.microsoft.com/office/drawing/2014/main" id="{EC8508CD-B06C-704D-A3A0-70ED75F929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29113" y="9547515"/>
            <a:ext cx="2010762" cy="1264500"/>
          </a:xfrm>
          <a:prstGeom prst="rect">
            <a:avLst/>
          </a:prstGeom>
        </p:spPr>
      </p:pic>
      <p:sp>
        <p:nvSpPr>
          <p:cNvPr id="19" name="Rectangle 18">
            <a:extLst>
              <a:ext uri="{FF2B5EF4-FFF2-40B4-BE49-F238E27FC236}">
                <a16:creationId xmlns:a16="http://schemas.microsoft.com/office/drawing/2014/main" id="{539A8C84-AF3A-F44F-8BF6-4CBF104BA09D}"/>
              </a:ext>
            </a:extLst>
          </p:cNvPr>
          <p:cNvSpPr/>
          <p:nvPr/>
        </p:nvSpPr>
        <p:spPr>
          <a:xfrm>
            <a:off x="0" y="30765546"/>
            <a:ext cx="43891200" cy="32247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223CAED-30F9-6E40-BCF3-096936AEEDB2}"/>
              </a:ext>
            </a:extLst>
          </p:cNvPr>
          <p:cNvSpPr txBox="1"/>
          <p:nvPr/>
        </p:nvSpPr>
        <p:spPr>
          <a:xfrm>
            <a:off x="30165038" y="18079831"/>
            <a:ext cx="13366933" cy="1815882"/>
          </a:xfrm>
          <a:prstGeom prst="rect">
            <a:avLst/>
          </a:prstGeom>
          <a:noFill/>
        </p:spPr>
        <p:txBody>
          <a:bodyPr wrap="square" rtlCol="0">
            <a:spAutoFit/>
          </a:bodyPr>
          <a:lstStyle/>
          <a:p>
            <a:r>
              <a:rPr lang="en-US" sz="2800" dirty="0">
                <a:latin typeface="Book Antiqua" panose="02040602050305030304" pitchFamily="18" charset="0"/>
              </a:rPr>
              <a:t>Figure 3. This figure shows </a:t>
            </a:r>
            <a:r>
              <a:rPr lang="en-US" sz="2800" dirty="0" err="1">
                <a:latin typeface="Book Antiqua" panose="02040602050305030304" pitchFamily="18" charset="0"/>
              </a:rPr>
              <a:t>pW</a:t>
            </a:r>
            <a:r>
              <a:rPr lang="en-US" sz="2800" dirty="0">
                <a:latin typeface="Book Antiqua" panose="02040602050305030304" pitchFamily="18" charset="0"/>
              </a:rPr>
              <a:t> strength vs. phase. It demonstrates that for some ions (like the top two plots), feature strength has a time dependency and in others (like the bottom two) strength appears independent of phase. Note the differences between classifications.</a:t>
            </a:r>
          </a:p>
        </p:txBody>
      </p:sp>
      <p:sp>
        <p:nvSpPr>
          <p:cNvPr id="32" name="Rectangle 31">
            <a:extLst>
              <a:ext uri="{FF2B5EF4-FFF2-40B4-BE49-F238E27FC236}">
                <a16:creationId xmlns:a16="http://schemas.microsoft.com/office/drawing/2014/main" id="{8B2C8CAA-691E-684E-9DAE-4B2ACC57BA0E}"/>
              </a:ext>
            </a:extLst>
          </p:cNvPr>
          <p:cNvSpPr/>
          <p:nvPr/>
        </p:nvSpPr>
        <p:spPr>
          <a:xfrm>
            <a:off x="816079" y="26092297"/>
            <a:ext cx="148856" cy="177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C42A006-1D20-3E4F-95C2-9C7D8B0BDB2B}"/>
              </a:ext>
            </a:extLst>
          </p:cNvPr>
          <p:cNvSpPr txBox="1"/>
          <p:nvPr/>
        </p:nvSpPr>
        <p:spPr>
          <a:xfrm>
            <a:off x="4206239" y="26150067"/>
            <a:ext cx="2880115" cy="523220"/>
          </a:xfrm>
          <a:prstGeom prst="rect">
            <a:avLst/>
          </a:prstGeom>
          <a:solidFill>
            <a:schemeClr val="bg1"/>
          </a:solidFill>
          <a:ln>
            <a:solidFill>
              <a:schemeClr val="tx1"/>
            </a:solidFill>
          </a:ln>
        </p:spPr>
        <p:txBody>
          <a:bodyPr wrap="square" rtlCol="0">
            <a:spAutoFit/>
          </a:bodyPr>
          <a:lstStyle/>
          <a:p>
            <a:pPr algn="ctr"/>
            <a:r>
              <a:rPr lang="en-US" sz="2800" dirty="0"/>
              <a:t>Wavelength (</a:t>
            </a:r>
            <a:r>
              <a:rPr lang="en-US" sz="2800" dirty="0" err="1">
                <a:latin typeface="Book Antiqua" panose="02040602050305030304" pitchFamily="18" charset="0"/>
              </a:rPr>
              <a:t>Å</a:t>
            </a:r>
            <a:r>
              <a:rPr lang="en-US" sz="2800" dirty="0">
                <a:latin typeface="Book Antiqua" panose="02040602050305030304" pitchFamily="18" charset="0"/>
              </a:rPr>
              <a:t>)</a:t>
            </a:r>
            <a:endParaRPr lang="en-US" sz="2800" dirty="0"/>
          </a:p>
        </p:txBody>
      </p:sp>
      <p:sp>
        <p:nvSpPr>
          <p:cNvPr id="35" name="TextBox 34">
            <a:extLst>
              <a:ext uri="{FF2B5EF4-FFF2-40B4-BE49-F238E27FC236}">
                <a16:creationId xmlns:a16="http://schemas.microsoft.com/office/drawing/2014/main" id="{AF3FF9DC-C61B-664C-A410-2424C0D2A910}"/>
              </a:ext>
            </a:extLst>
          </p:cNvPr>
          <p:cNvSpPr txBox="1"/>
          <p:nvPr/>
        </p:nvSpPr>
        <p:spPr>
          <a:xfrm rot="16200000">
            <a:off x="153094" y="21907537"/>
            <a:ext cx="1251768" cy="523220"/>
          </a:xfrm>
          <a:prstGeom prst="rect">
            <a:avLst/>
          </a:prstGeom>
          <a:solidFill>
            <a:schemeClr val="bg1"/>
          </a:solidFill>
          <a:ln>
            <a:solidFill>
              <a:schemeClr val="tx1"/>
            </a:solidFill>
          </a:ln>
        </p:spPr>
        <p:txBody>
          <a:bodyPr wrap="square" rtlCol="0">
            <a:spAutoFit/>
          </a:bodyPr>
          <a:lstStyle/>
          <a:p>
            <a:pPr algn="ctr"/>
            <a:r>
              <a:rPr lang="en-US" sz="2800" dirty="0"/>
              <a:t>Flux</a:t>
            </a: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12631</TotalTime>
  <Words>936</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Book Antiqua</vt:lpstr>
      <vt:lpstr>Franklin Gothic Medium</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57</cp:revision>
  <cp:lastPrinted>2013-03-27T18:07:17Z</cp:lastPrinted>
  <dcterms:modified xsi:type="dcterms:W3CDTF">2020-11-04T03:50:45Z</dcterms:modified>
  <cp:category>templates for scientific poster</cp:category>
</cp:coreProperties>
</file>