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FD122-EE55-1F11-128D-FA29F056CCC4}" v="1122" dt="2024-06-18T16:07:1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Opis</a:t>
            </a:r>
            <a:br>
              <a:rPr lang="pl-PL" dirty="0" smtClean="0"/>
            </a:br>
            <a:r>
              <a:rPr lang="pl-PL" dirty="0" smtClean="0"/>
              <a:t>rozwiązania problemu nr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8" name="Picture 2" descr="C:\Users\HP\Desktop\Płaszczaki\plot po kolei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" y="146803"/>
            <a:ext cx="12031663" cy="6554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 descr="C:\Users\HP\Desktop\Płaszczaki\plot po kolei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588"/>
            <a:ext cx="12296776" cy="651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Złożoności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Znalezienie otoczki </a:t>
            </a:r>
            <a:r>
              <a:rPr lang="pl-PL" dirty="0" smtClean="0"/>
              <a:t>wypukłej: O(</a:t>
            </a:r>
            <a:r>
              <a:rPr lang="pl-PL" dirty="0" err="1" smtClean="0"/>
              <a:t>nh</a:t>
            </a:r>
            <a:r>
              <a:rPr lang="pl-PL" dirty="0" smtClean="0"/>
              <a:t>), gdzie n to liczba punktów, a h to liczba punktów na otoczce wypukłej</a:t>
            </a:r>
            <a:r>
              <a:rPr lang="pl-PL" dirty="0" smtClean="0"/>
              <a:t>.</a:t>
            </a:r>
          </a:p>
          <a:p>
            <a:r>
              <a:rPr lang="pl-PL" dirty="0" smtClean="0"/>
              <a:t>Znalezienie </a:t>
            </a:r>
            <a:r>
              <a:rPr lang="pl-PL" dirty="0" err="1" smtClean="0"/>
              <a:t>nakrótszych</a:t>
            </a:r>
            <a:r>
              <a:rPr lang="pl-PL" dirty="0" smtClean="0"/>
              <a:t> </a:t>
            </a:r>
            <a:r>
              <a:rPr lang="pl-PL" dirty="0" smtClean="0"/>
              <a:t>ścieżek: </a:t>
            </a:r>
            <a:r>
              <a:rPr lang="pl-PL" dirty="0" smtClean="0"/>
              <a:t>O((</a:t>
            </a:r>
            <a:r>
              <a:rPr lang="pl-PL" dirty="0" err="1" smtClean="0"/>
              <a:t>V+E</a:t>
            </a:r>
            <a:r>
              <a:rPr lang="pl-PL" dirty="0" smtClean="0"/>
              <a:t>)</a:t>
            </a:r>
            <a:r>
              <a:rPr lang="pl-PL" dirty="0" err="1" smtClean="0"/>
              <a:t>logV</a:t>
            </a:r>
            <a:r>
              <a:rPr lang="pl-PL" dirty="0" smtClean="0"/>
              <a:t>), gdzie V to liczba wierzchołków, a E to liczba krawędzi</a:t>
            </a:r>
            <a:r>
              <a:rPr lang="pl-PL" dirty="0" smtClean="0"/>
              <a:t>.</a:t>
            </a:r>
          </a:p>
          <a:p>
            <a:r>
              <a:rPr lang="pl-PL" dirty="0" smtClean="0"/>
              <a:t>Dobranie płaszczaków w </a:t>
            </a:r>
            <a:r>
              <a:rPr lang="pl-PL" dirty="0" smtClean="0"/>
              <a:t>pary: </a:t>
            </a:r>
            <a:r>
              <a:rPr lang="pl-PL" dirty="0" smtClean="0"/>
              <a:t>O(</a:t>
            </a:r>
            <a:r>
              <a:rPr lang="pl-PL" dirty="0" err="1" smtClean="0"/>
              <a:t>sqrt</a:t>
            </a:r>
            <a:r>
              <a:rPr lang="pl-PL" dirty="0" smtClean="0"/>
              <a:t>(V)E), gdzie V to liczba wierzchołków w grafie, a E to liczba krawędzi</a:t>
            </a:r>
            <a:r>
              <a:rPr lang="pl-PL" dirty="0" smtClean="0"/>
              <a:t>.</a:t>
            </a:r>
          </a:p>
          <a:p>
            <a:r>
              <a:rPr lang="pl-PL" dirty="0" smtClean="0"/>
              <a:t>Cięcie </a:t>
            </a:r>
            <a:r>
              <a:rPr lang="pl-PL" dirty="0" smtClean="0"/>
              <a:t>kijków: </a:t>
            </a:r>
            <a:r>
              <a:rPr lang="pl-PL" dirty="0" smtClean="0"/>
              <a:t>W najgorszym przypadku (</a:t>
            </a:r>
            <a:r>
              <a:rPr lang="pl-PL" dirty="0" err="1" smtClean="0"/>
              <a:t>pow</a:t>
            </a:r>
            <a:r>
              <a:rPr lang="pl-PL" dirty="0" smtClean="0"/>
              <a:t>(n, 2</a:t>
            </a:r>
            <a:r>
              <a:rPr lang="pl-PL" dirty="0" smtClean="0"/>
              <a:t>)).</a:t>
            </a:r>
            <a:endParaRPr lang="pl-P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Opis rozwiązania problemu nr 2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5031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A1B867A-7FA8-A400-CC91-E16EE204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Złożoności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468E0EF-3E62-FD96-7059-2239AB4C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Podsumowanie</a:t>
            </a:r>
          </a:p>
          <a:p>
            <a:r>
              <a:rPr lang="pl-PL" b="1" dirty="0">
                <a:ea typeface="+mn-lt"/>
                <a:cs typeface="+mn-lt"/>
              </a:rPr>
              <a:t>Algorytm </a:t>
            </a:r>
            <a:r>
              <a:rPr lang="pl-PL" b="1" dirty="0" err="1">
                <a:ea typeface="+mn-lt"/>
                <a:cs typeface="+mn-lt"/>
              </a:rPr>
              <a:t>Boyera</a:t>
            </a:r>
            <a:r>
              <a:rPr lang="pl-PL" b="1" dirty="0">
                <a:ea typeface="+mn-lt"/>
                <a:cs typeface="+mn-lt"/>
              </a:rPr>
              <a:t>-Moore'a:</a:t>
            </a:r>
            <a:r>
              <a:rPr lang="pl-PL" dirty="0">
                <a:ea typeface="+mn-lt"/>
                <a:cs typeface="+mn-lt"/>
              </a:rPr>
              <a:t> O(n + m) w najgorszym przypadku O(n*m)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Algorytm </a:t>
            </a:r>
            <a:r>
              <a:rPr lang="pl-PL" b="1" dirty="0" err="1">
                <a:ea typeface="+mn-lt"/>
                <a:cs typeface="+mn-lt"/>
              </a:rPr>
              <a:t>Huffmana</a:t>
            </a:r>
            <a:r>
              <a:rPr lang="pl-PL" b="1" dirty="0">
                <a:ea typeface="+mn-lt"/>
                <a:cs typeface="+mn-lt"/>
              </a:rPr>
              <a:t>:</a:t>
            </a:r>
            <a:r>
              <a:rPr lang="pl-PL" dirty="0">
                <a:ea typeface="+mn-lt"/>
                <a:cs typeface="+mn-lt"/>
              </a:rPr>
              <a:t> O(n + k log k), gdzie k to liczba unikalnych znaków (maksymalnie 26)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06065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35E4B75-BDAE-FC48-56DD-C586A23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 </a:t>
            </a:r>
            <a:r>
              <a:rPr lang="pl-PL" dirty="0" err="1"/>
              <a:t>huffmana</a:t>
            </a:r>
            <a:r>
              <a:rPr lang="pl-PL" dirty="0"/>
              <a:t> 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F943870-9689-B520-9967-4AD153C7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Wpisujemy słowo POLI </a:t>
            </a:r>
            <a:endParaRPr lang="pl-PL"/>
          </a:p>
          <a:p>
            <a:r>
              <a:rPr lang="pl-PL" dirty="0"/>
              <a:t>I nasza kolejka priorytetowa wygląda w ten sposób </a:t>
            </a:r>
          </a:p>
          <a:p>
            <a:r>
              <a:rPr lang="pl-PL" dirty="0">
                <a:ea typeface="+mn-lt"/>
                <a:cs typeface="+mn-lt"/>
              </a:rPr>
              <a:t>Kolejka priorytetowa 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 l: 1, i: 1]</a:t>
            </a:r>
          </a:p>
        </p:txBody>
      </p:sp>
    </p:spTree>
    <p:extLst>
      <p:ext uri="{BB962C8B-B14F-4D97-AF65-F5344CB8AC3E}">
        <p14:creationId xmlns:p14="http://schemas.microsoft.com/office/powerpoint/2010/main" xmlns="" val="320242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B74307E-EA62-332C-0A30-EBE464D3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jaki sposób tworzę drzewo </a:t>
            </a:r>
            <a:r>
              <a:rPr lang="pl-PL" dirty="0" err="1"/>
              <a:t>Huffmana</a:t>
            </a:r>
            <a:r>
              <a:rPr lang="pl-PL" dirty="0"/>
              <a:t>?</a:t>
            </a:r>
          </a:p>
        </p:txBody>
      </p:sp>
      <p:pic>
        <p:nvPicPr>
          <p:cNvPr id="4" name="Symbol zastępczy zawartości 3" descr="Obraz zawierający diagram, krąg, linia&#10;&#10;Opis wygenerowany automatycznie">
            <a:extLst>
              <a:ext uri="{FF2B5EF4-FFF2-40B4-BE49-F238E27FC236}">
                <a16:creationId xmlns:a16="http://schemas.microsoft.com/office/drawing/2014/main" xmlns="" id="{6826B825-7E4F-9A16-0234-34174304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6268" y="1718301"/>
            <a:ext cx="6614618" cy="4351338"/>
          </a:xfrm>
        </p:spPr>
      </p:pic>
    </p:spTree>
    <p:extLst>
      <p:ext uri="{BB962C8B-B14F-4D97-AF65-F5344CB8AC3E}">
        <p14:creationId xmlns:p14="http://schemas.microsoft.com/office/powerpoint/2010/main" xmlns="" val="245842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AF3D9B4-0AB8-4925-D5E1-DDCD6C4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1.krok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E8BDFB4-725B-85C0-EB38-64ADAF42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Przeszukujemy naszą kolejkę min </a:t>
            </a:r>
            <a:r>
              <a:rPr lang="pl-PL" dirty="0" err="1"/>
              <a:t>Heap</a:t>
            </a:r>
            <a:r>
              <a:rPr lang="pl-PL" dirty="0"/>
              <a:t> i wybieramy te dwa węzły o najmniejszej liczbie </a:t>
            </a:r>
            <a:r>
              <a:rPr lang="pl-PL" dirty="0" err="1"/>
              <a:t>wystąpien</a:t>
            </a:r>
            <a:r>
              <a:rPr lang="pl-PL" dirty="0"/>
              <a:t> i tę które mają najmniejszy kod </a:t>
            </a:r>
            <a:r>
              <a:rPr lang="pl-PL" dirty="0" err="1"/>
              <a:t>ascii</a:t>
            </a:r>
            <a:r>
              <a:rPr lang="pl-PL" dirty="0"/>
              <a:t> </a:t>
            </a:r>
            <a:r>
              <a:rPr lang="pl-PL" dirty="0">
                <a:ea typeface="+mn-lt"/>
                <a:cs typeface="+mn-lt"/>
              </a:rPr>
              <a:t>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 l: 1, i: 1] wybieramy i, l i tworzymy nasze pierwsze korzenie i dodajemy im rodzica który jest </a:t>
            </a:r>
            <a:r>
              <a:rPr lang="pl-PL" dirty="0" err="1">
                <a:ea typeface="+mn-lt"/>
                <a:cs typeface="+mn-lt"/>
              </a:rPr>
              <a:t>lączną</a:t>
            </a:r>
            <a:r>
              <a:rPr lang="pl-PL" dirty="0">
                <a:ea typeface="+mn-lt"/>
                <a:cs typeface="+mn-lt"/>
              </a:rPr>
              <a:t> liczbą wystąpień tych liter w tym przypadku  </a:t>
            </a:r>
            <a:r>
              <a:rPr lang="pl-PL" dirty="0" err="1">
                <a:ea typeface="+mn-lt"/>
                <a:cs typeface="+mn-lt"/>
              </a:rPr>
              <a:t>twworzymy</a:t>
            </a:r>
            <a:r>
              <a:rPr lang="pl-PL" dirty="0">
                <a:ea typeface="+mn-lt"/>
                <a:cs typeface="+mn-lt"/>
              </a:rPr>
              <a:t> rodzica '2'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66176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336B1F-4D1C-B2B4-2E41-97C95235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 descr="Obraz zawierający krąg, diagram, linia&#10;&#10;Opis wygenerowany automatycznie">
            <a:extLst>
              <a:ext uri="{FF2B5EF4-FFF2-40B4-BE49-F238E27FC236}">
                <a16:creationId xmlns:a16="http://schemas.microsoft.com/office/drawing/2014/main" xmlns="" id="{4D8ACF63-5B84-C101-9548-8E1D51F7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38625" y="2125875"/>
            <a:ext cx="3714750" cy="3514725"/>
          </a:xfrm>
        </p:spPr>
      </p:pic>
    </p:spTree>
    <p:extLst>
      <p:ext uri="{BB962C8B-B14F-4D97-AF65-F5344CB8AC3E}">
        <p14:creationId xmlns:p14="http://schemas.microsoft.com/office/powerpoint/2010/main" xmlns="" val="21031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DA80000-1F05-3EEE-C0DB-6D8169FB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kroki...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6C959C1-1B77-13DE-2458-CD1ABC3E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Nasza kolejka </a:t>
            </a:r>
            <a:r>
              <a:rPr lang="pl-PL" dirty="0" err="1">
                <a:ea typeface="+mn-lt"/>
                <a:cs typeface="+mn-lt"/>
              </a:rPr>
              <a:t>wyglada</a:t>
            </a:r>
            <a:r>
              <a:rPr lang="pl-PL" dirty="0">
                <a:ea typeface="+mn-lt"/>
                <a:cs typeface="+mn-lt"/>
              </a:rPr>
              <a:t> tak 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1,*: 2] wiec wyciągamy 'p' oraz 'o' analogicznie tworzymy nasze drugie korzenie </a:t>
            </a:r>
            <a:endParaRPr lang="pl-PL" dirty="0"/>
          </a:p>
        </p:txBody>
      </p:sp>
      <p:pic>
        <p:nvPicPr>
          <p:cNvPr id="5" name="Obraz 4" descr="Obraz zawierający krąg, diagram, linia&#10;&#10;Opis wygenerowany automatycznie">
            <a:extLst>
              <a:ext uri="{FF2B5EF4-FFF2-40B4-BE49-F238E27FC236}">
                <a16:creationId xmlns:a16="http://schemas.microsoft.com/office/drawing/2014/main" xmlns="" id="{9FD0521F-0586-D8B4-BD66-E297E6C31A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8903" y="2852201"/>
            <a:ext cx="4562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311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HP\Desktop\Płaszczaki\plot po kolei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505"/>
            <a:ext cx="11231563" cy="6335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52C3573-E1D8-7EDC-DE6C-41F4F969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630D552-1B7F-B146-074D-C39AB0D9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[*: 2, *: 2] wyjmujemy naszych </a:t>
            </a:r>
            <a:r>
              <a:rPr lang="pl-PL" dirty="0" err="1">
                <a:ea typeface="+mn-lt"/>
                <a:cs typeface="+mn-lt"/>
              </a:rPr>
              <a:t>rodzicow</a:t>
            </a:r>
            <a:r>
              <a:rPr lang="pl-PL" dirty="0">
                <a:ea typeface="+mn-lt"/>
                <a:cs typeface="+mn-lt"/>
              </a:rPr>
              <a:t> i powstaje całe drzewo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7412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1CAE0CE-EAD9-E23E-1696-9B70E44E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diagram, krąg&#10;&#10;Opis wygenerowany automatycznie">
            <a:extLst>
              <a:ext uri="{FF2B5EF4-FFF2-40B4-BE49-F238E27FC236}">
                <a16:creationId xmlns:a16="http://schemas.microsoft.com/office/drawing/2014/main" xmlns="" id="{B96F559E-B5D0-426D-36F5-04693BEC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4968" y="1825625"/>
            <a:ext cx="6882064" cy="4351338"/>
          </a:xfrm>
        </p:spPr>
      </p:pic>
    </p:spTree>
    <p:extLst>
      <p:ext uri="{BB962C8B-B14F-4D97-AF65-F5344CB8AC3E}">
        <p14:creationId xmlns:p14="http://schemas.microsoft.com/office/powerpoint/2010/main" xmlns="" val="8883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304D8BE-DC88-F4FF-2F20-1DDA58C5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 </a:t>
            </a:r>
            <a:r>
              <a:rPr lang="pl-PL" dirty="0" err="1"/>
              <a:t>Boyera-moora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3132E3A-730A-3753-E297-BA493FA9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Przykład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Mamy tekst (opowieść): ABACABADABACABA i wzorzec, który chcemy znaleźć: ABA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31222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29696BC-2468-58AE-4004-CA59CF53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>
                <a:ea typeface="+mj-lt"/>
                <a:cs typeface="+mj-lt"/>
              </a:rPr>
              <a:t>Krok 1: Przygotowanie tablicy przesunięć (</a:t>
            </a:r>
            <a:r>
              <a:rPr lang="pl-PL" sz="2800" dirty="0" err="1">
                <a:ea typeface="+mj-lt"/>
                <a:cs typeface="+mj-lt"/>
              </a:rPr>
              <a:t>last_fill</a:t>
            </a:r>
            <a:r>
              <a:rPr lang="pl-PL" sz="2800" dirty="0">
                <a:ea typeface="+mj-lt"/>
                <a:cs typeface="+mj-lt"/>
              </a:rPr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A4866FB-3397-972A-DF3B-4C194532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Najpierw tworzymy tablicę przesunięć dla wzorca ABA: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litera</a:t>
            </a:r>
            <a:r>
              <a:rPr lang="pl-PL" dirty="0">
                <a:ea typeface="+mn-lt"/>
                <a:cs typeface="+mn-lt"/>
              </a:rPr>
              <a:t>: tablica zawierająca wszystkie litery alfabetu angielskiego od a do z.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liczba</a:t>
            </a:r>
            <a:r>
              <a:rPr lang="pl-PL" dirty="0">
                <a:ea typeface="+mn-lt"/>
                <a:cs typeface="+mn-lt"/>
              </a:rPr>
              <a:t>: tablica zawierająca dla każdej litery alfabetu ostatnie wystąpienie tej litery we wzorcu.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Dla wzorca ABA, tablica przesunięć będzie wyglądać następująco: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litera: [a, b, c, d, ..., z]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liczba: [2, 1, -1, -1, ..., -1]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9172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9CD738E-0AA9-0467-EFF4-7359A784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9BB30CD-EE1E-883C-803A-C93DF137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^^^</a:t>
            </a:r>
          </a:p>
          <a:p>
            <a:pPr marL="0" indent="0">
              <a:buNone/>
            </a:pPr>
            <a:r>
              <a:rPr lang="pl-PL" dirty="0"/>
              <a:t>ABA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 2 wzorca) == A (pozycja 2 tekstu) -&gt; zgodność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B (pozycja 1 wzorca) == B (pozycja 1 tekstu) -&gt; zgodność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 0 wzorca) == A (pozycja 0 tekstu) -&gt; zgodność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45926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DA92785-AE5C-7D48-C388-974A0884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Przesuwany na index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A9BEB43-6C42-E7AF-7A01-01C5E56E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/>
              <a:t>- - ABA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 2 wzorca) == B (pozycja 5 tekstu) -&gt; Brak zgodności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Sprawdzamy tablice </a:t>
            </a:r>
            <a:r>
              <a:rPr lang="pl-PL" dirty="0" err="1"/>
              <a:t>last_fill</a:t>
            </a:r>
            <a:r>
              <a:rPr lang="pl-PL" dirty="0"/>
              <a:t> i patrzymy czy występuje nasza literka i tak </a:t>
            </a:r>
            <a:r>
              <a:rPr lang="pl-PL" dirty="0" err="1"/>
              <a:t>wystepuje</a:t>
            </a:r>
            <a:r>
              <a:rPr lang="pl-PL" dirty="0"/>
              <a:t> na pozycji nr 1 więc przesuwamy nasz wzorzec o 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4850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C96B3A8-B3B5-A330-D0CB-E2FFAF43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55215FA-CB6B-E39A-5159-44E3C4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</a:p>
          <a:p>
            <a:pPr marL="0" indent="0">
              <a:buNone/>
            </a:pPr>
            <a:r>
              <a:rPr lang="pl-PL" dirty="0"/>
              <a:t>    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/>
              <a:t>- - -  ABA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A (pozycja 2 wzorca) == A (pozycja 7 tekstu) -&gt; zgodność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B (pozycja 1 wzorca) == B (pozycja 6 tekstu) -&gt; zgodność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A (pozycja 0 wzorca) == A (pozycja 5 tekstu) -&gt; zgodność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Wystepowanie</a:t>
            </a:r>
            <a:r>
              <a:rPr lang="pl-PL" dirty="0"/>
              <a:t> wzorca na pozycji 5</a:t>
            </a:r>
          </a:p>
        </p:txBody>
      </p:sp>
    </p:spTree>
    <p:extLst>
      <p:ext uri="{BB962C8B-B14F-4D97-AF65-F5344CB8AC3E}">
        <p14:creationId xmlns:p14="http://schemas.microsoft.com/office/powerpoint/2010/main" xmlns="" val="1523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4D1C5AC-E344-08CA-96D6-1FE03AD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B804463-1DC5-C166-1DC2-4917A39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ABACABADZYACA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             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ea typeface="+mn-lt"/>
                <a:cs typeface="+mn-lt"/>
              </a:rPr>
              <a:t>- - -  - -  - ABA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Arial"/>
              </a:rPr>
              <a:t>A (pozycja 2 wzorca) == Y (pozycja 9 tekstu)</a:t>
            </a: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Arial"/>
              </a:rPr>
              <a:t>Sprawdzamy czy Y </a:t>
            </a:r>
            <a:r>
              <a:rPr lang="pl-PL" dirty="0" err="1">
                <a:latin typeface="Arial"/>
                <a:ea typeface="+mn-lt"/>
                <a:cs typeface="Arial"/>
              </a:rPr>
              <a:t>wysepuje</a:t>
            </a:r>
            <a:r>
              <a:rPr lang="pl-PL" dirty="0">
                <a:latin typeface="Arial"/>
                <a:ea typeface="+mn-lt"/>
                <a:cs typeface="Arial"/>
              </a:rPr>
              <a:t> w tablicy </a:t>
            </a:r>
            <a:r>
              <a:rPr lang="pl-PL" dirty="0" err="1">
                <a:latin typeface="Arial"/>
                <a:ea typeface="+mn-lt"/>
                <a:cs typeface="Arial"/>
              </a:rPr>
              <a:t>last_fill</a:t>
            </a:r>
            <a:r>
              <a:rPr lang="pl-PL" dirty="0">
                <a:latin typeface="Arial"/>
                <a:ea typeface="+mn-lt"/>
                <a:cs typeface="Arial"/>
              </a:rPr>
              <a:t> nie </a:t>
            </a:r>
            <a:r>
              <a:rPr lang="pl-PL" dirty="0" err="1">
                <a:latin typeface="Arial"/>
                <a:ea typeface="+mn-lt"/>
                <a:cs typeface="Arial"/>
              </a:rPr>
              <a:t>wystepuje</a:t>
            </a:r>
            <a:r>
              <a:rPr lang="pl-PL" dirty="0">
                <a:latin typeface="Arial"/>
                <a:ea typeface="+mn-lt"/>
                <a:cs typeface="Arial"/>
              </a:rPr>
              <a:t> to przesuwamy o </a:t>
            </a:r>
            <a:r>
              <a:rPr lang="pl-PL" dirty="0" err="1">
                <a:latin typeface="Arial"/>
                <a:ea typeface="+mn-lt"/>
                <a:cs typeface="Arial"/>
              </a:rPr>
              <a:t>długosc</a:t>
            </a:r>
            <a:r>
              <a:rPr lang="pl-PL" dirty="0">
                <a:latin typeface="Arial"/>
                <a:ea typeface="+mn-lt"/>
                <a:cs typeface="Arial"/>
              </a:rPr>
              <a:t> wzorca</a:t>
            </a:r>
          </a:p>
          <a:p>
            <a:pPr>
              <a:buFont typeface="Calibri" panose="020B0604020202020204" pitchFamily="34" charset="0"/>
              <a:buChar char="-"/>
            </a:pP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87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8C4FC63-8754-E680-9CCD-937BC45B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A5FF6F1-6784-F12E-F1C2-671550C9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ABACABADZYACA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latin typeface="Aptos"/>
                <a:cs typeface="Arial"/>
              </a:rPr>
              <a:t>                              ^^^</a:t>
            </a:r>
          </a:p>
          <a:p>
            <a:pPr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- - - -  - -  - -ABA</a:t>
            </a:r>
            <a:endParaRPr lang="pl-PL" dirty="0"/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A (pozycja 2 wzorca) == A (pozycja 12 tekstu) -&gt; zgodność</a:t>
            </a:r>
            <a:endParaRPr lang="en-US">
              <a:latin typeface="Arial"/>
              <a:cs typeface="Arial"/>
            </a:endParaRPr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B (pozycja 1 wzorca) == C (pozycja 11 tekstu) -&gt; brak </a:t>
            </a:r>
            <a:r>
              <a:rPr lang="pl-PL" dirty="0" err="1">
                <a:latin typeface="Arial"/>
                <a:cs typeface="Arial"/>
              </a:rPr>
              <a:t>zgodnosci</a:t>
            </a:r>
            <a:endParaRPr lang="en-US">
              <a:latin typeface="Arial"/>
              <a:cs typeface="Arial"/>
            </a:endParaRPr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A (pozycja 0 wzorca) == A (pozycja 10 tekstu) -&gt; zgodność</a:t>
            </a:r>
            <a:endParaRPr lang="pl-PL" dirty="0"/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Koniec.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1297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HP\Desktop\Płaszczaki\plot po kolei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39" y="252762"/>
            <a:ext cx="11145838" cy="6230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HP\Desktop\Płaszczaki\plot po kolei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76" y="288758"/>
            <a:ext cx="10707688" cy="626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C:\Users\HP\Desktop\Płaszczaki\plot po kolei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16" y="321267"/>
            <a:ext cx="11688763" cy="624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HP\Desktop\Płaszczaki\plot po kolei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70" y="212893"/>
            <a:ext cx="11222038" cy="62404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9781673" y="579922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Algorytm </a:t>
            </a:r>
            <a:r>
              <a:rPr lang="pl-PL" dirty="0" err="1" smtClean="0"/>
              <a:t>Jarvisa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HP\Desktop\Płaszczaki\plot po kolei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4902"/>
            <a:ext cx="11431588" cy="6516687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9721516" y="602782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Algorytm Dijkstry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 descr="C:\Users\HP\Desktop\Płaszczaki\plot po kolei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064" y="435058"/>
            <a:ext cx="7754937" cy="58213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8899248" y="607149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Algorytm </a:t>
            </a:r>
            <a:r>
              <a:rPr lang="pl-PL" dirty="0" err="1" smtClean="0"/>
              <a:t>Hopcrofta-Karpa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 descr="C:\Users\HP\Desktop\Płaszczaki\plot po kolei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5474" y="2271128"/>
            <a:ext cx="6354762" cy="207645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9667785" y="61166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Problem plecakowy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309</Words>
  <Application>Microsoft Office PowerPoint</Application>
  <PresentationFormat>Niestandardowy</PresentationFormat>
  <Paragraphs>67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Motyw pakietu Office</vt:lpstr>
      <vt:lpstr>Opis rozwiązania problemu nr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Złożoności</vt:lpstr>
      <vt:lpstr>Opis rozwiązania problemu nr 2</vt:lpstr>
      <vt:lpstr>Złożoności </vt:lpstr>
      <vt:lpstr>Działanie algorytmu huffmana </vt:lpstr>
      <vt:lpstr>W jaki sposób tworzę drzewo Huffmana?</vt:lpstr>
      <vt:lpstr>1.krok</vt:lpstr>
      <vt:lpstr>Slajd 18</vt:lpstr>
      <vt:lpstr>Dalsze kroki...</vt:lpstr>
      <vt:lpstr>Slajd 20</vt:lpstr>
      <vt:lpstr>Slajd 21</vt:lpstr>
      <vt:lpstr>Działanie algorytmu Boyera-moora</vt:lpstr>
      <vt:lpstr>Krok 1: Przygotowanie tablicy przesunięć (last_fill)</vt:lpstr>
      <vt:lpstr>Slajd 24</vt:lpstr>
      <vt:lpstr>Przesuwany na index 3</vt:lpstr>
      <vt:lpstr>Slajd 26</vt:lpstr>
      <vt:lpstr>Slajd 27</vt:lpstr>
      <vt:lpstr>Slajd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HP</cp:lastModifiedBy>
  <cp:revision>229</cp:revision>
  <dcterms:created xsi:type="dcterms:W3CDTF">2024-06-18T15:16:17Z</dcterms:created>
  <dcterms:modified xsi:type="dcterms:W3CDTF">2024-06-18T17:24:34Z</dcterms:modified>
</cp:coreProperties>
</file>