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notesMasterIdLst>
    <p:notesMasterId r:id="rId14"/>
  </p:notesMasterIdLst>
  <p:sldIdLst>
    <p:sldId id="261" r:id="rId6"/>
    <p:sldId id="259" r:id="rId7"/>
    <p:sldId id="262" r:id="rId8"/>
    <p:sldId id="263" r:id="rId9"/>
    <p:sldId id="264" r:id="rId10"/>
    <p:sldId id="266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08047-F4EA-4F87-B174-4ADD9A4447E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5912-4957-464C-990B-9C2F5522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8741" y="2933705"/>
            <a:ext cx="10363200" cy="469900"/>
          </a:xfrm>
        </p:spPr>
        <p:txBody>
          <a:bodyPr anchor="b">
            <a:noAutofit/>
          </a:bodyPr>
          <a:lstStyle>
            <a:lvl1pPr marL="0" indent="0">
              <a:buNone/>
              <a:defRPr sz="2133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38741" y="3429000"/>
            <a:ext cx="10363200" cy="4064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Date: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38741" y="2413000"/>
            <a:ext cx="10363200" cy="508000"/>
          </a:xfrm>
        </p:spPr>
        <p:txBody>
          <a:bodyPr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0"/>
          <a:stretch/>
        </p:blipFill>
        <p:spPr>
          <a:xfrm>
            <a:off x="975026" y="1047337"/>
            <a:ext cx="2478688" cy="11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165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99" y="5696917"/>
            <a:ext cx="1633852" cy="7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5486400" cy="4165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5384800" cy="4165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99" y="5696917"/>
            <a:ext cx="1633852" cy="7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99" y="5696917"/>
            <a:ext cx="1633852" cy="7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nk No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1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Animated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31" y="2002509"/>
            <a:ext cx="4585516" cy="23855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5834340"/>
            <a:ext cx="11686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1219139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1200" kern="1200" baseline="0" dirty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Approved for Public </a:t>
            </a:r>
            <a:r>
              <a:rPr lang="en-US" sz="1200" b="0" kern="1200" baseline="0" dirty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Release</a:t>
            </a:r>
            <a:r>
              <a:rPr lang="en-US" sz="1200" kern="1200" baseline="0" dirty="0">
                <a:solidFill>
                  <a:srgbClr val="192F43"/>
                </a:solidFill>
                <a:latin typeface="Franklin Gothic Medium Cond" panose="020B0606030402020204" pitchFamily="34" charset="0"/>
                <a:ea typeface="+mn-ea"/>
                <a:cs typeface="Arial" panose="020B0604020202020204" pitchFamily="34" charset="0"/>
              </a:rPr>
              <a:t>,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6572088" y="5834340"/>
            <a:ext cx="1552944" cy="349005"/>
          </a:xfrm>
        </p:spPr>
        <p:txBody>
          <a:bodyPr>
            <a:normAutofit/>
          </a:bodyPr>
          <a:lstStyle>
            <a:lvl1pPr algn="l">
              <a:defRPr sz="1200" b="0">
                <a:solidFill>
                  <a:srgbClr val="192F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XX-XXXX</a:t>
            </a:r>
          </a:p>
        </p:txBody>
      </p:sp>
    </p:spTree>
    <p:extLst>
      <p:ext uri="{BB962C8B-B14F-4D97-AF65-F5344CB8AC3E}">
        <p14:creationId xmlns:p14="http://schemas.microsoft.com/office/powerpoint/2010/main" val="3051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78746"/>
              </p:ext>
            </p:extLst>
          </p:nvPr>
        </p:nvGraphicFramePr>
        <p:xfrm>
          <a:off x="11936279" y="-610"/>
          <a:ext cx="249543" cy="25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Image" r:id="rId9" imgW="330120" imgH="3428280" progId="Photoshop.Image.13">
                  <p:embed/>
                </p:oleObj>
              </mc:Choice>
              <mc:Fallback>
                <p:oleObj name="Image" r:id="rId9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36279" y="-610"/>
                        <a:ext cx="249543" cy="259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2070078"/>
              </p:ext>
            </p:extLst>
          </p:nvPr>
        </p:nvGraphicFramePr>
        <p:xfrm>
          <a:off x="11942457" y="0"/>
          <a:ext cx="249543" cy="25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Image" r:id="rId11" imgW="330120" imgH="3428280" progId="Photoshop.Image.13">
                  <p:embed/>
                </p:oleObj>
              </mc:Choice>
              <mc:Fallback>
                <p:oleObj name="Image" r:id="rId11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42457" y="0"/>
                        <a:ext cx="249543" cy="259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76200" y="6513658"/>
            <a:ext cx="225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3401BA-974E-41E0-B01E-EF44B485DA0B}" type="slidenum">
              <a:rPr lang="en-US" sz="1000" smtClean="0">
                <a:solidFill>
                  <a:srgbClr val="37A5AC"/>
                </a:solidFill>
                <a:latin typeface="Franklin Gothic Book" panose="020B0503020102020204" pitchFamily="34" charset="0"/>
              </a:rPr>
              <a:t>‹#›</a:t>
            </a:fld>
            <a:endParaRPr lang="en-US" sz="1000" dirty="0">
              <a:solidFill>
                <a:srgbClr val="37A5AC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AACG_Header_Shape">
            <a:extLst>
              <a:ext uri="{FF2B5EF4-FFF2-40B4-BE49-F238E27FC236}">
                <a16:creationId xmlns:a16="http://schemas.microsoft.com/office/drawing/2014/main" id="{0522E22C-3F79-4336-A648-933BAAFDC150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192F43"/>
                </a:solidFill>
                <a:latin typeface="Franklin Gothic Medium Cond" panose="020B0606030402020204" pitchFamily="34" charset="0"/>
              </a:rPr>
              <a:t>UNCLASSIFIED</a:t>
            </a:r>
          </a:p>
        </p:txBody>
      </p:sp>
      <p:sp>
        <p:nvSpPr>
          <p:cNvPr id="8" name="AACG_Footer_Shape">
            <a:extLst>
              <a:ext uri="{FF2B5EF4-FFF2-40B4-BE49-F238E27FC236}">
                <a16:creationId xmlns:a16="http://schemas.microsoft.com/office/drawing/2014/main" id="{9EE3FB44-C9F3-4184-B60E-0368174BA5B6}"/>
              </a:ext>
            </a:extLst>
          </p:cNvPr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192F43"/>
                </a:solidFill>
                <a:latin typeface="Franklin Gothic Medium Cond" panose="020B0606030402020204" pitchFamily="34" charset="0"/>
              </a:rPr>
              <a:t>UNCLASSIFIED</a:t>
            </a:r>
          </a:p>
        </p:txBody>
      </p:sp>
      <p:sp>
        <p:nvSpPr>
          <p:cNvPr id="9" name="AACG_CaveatHeader_Shape">
            <a:extLst>
              <a:ext uri="{FF2B5EF4-FFF2-40B4-BE49-F238E27FC236}">
                <a16:creationId xmlns:a16="http://schemas.microsoft.com/office/drawing/2014/main" id="{4FD1C99A-E391-4901-BCF6-F9342F423884}"/>
              </a:ext>
            </a:extLst>
          </p:cNvPr>
          <p:cNvSpPr txBox="1"/>
          <p:nvPr userDrawn="1"/>
        </p:nvSpPr>
        <p:spPr>
          <a:xfrm>
            <a:off x="0" y="27940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192F43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9139" rtl="0" eaLnBrk="1" latinLnBrk="0" hangingPunct="1">
        <a:spcBef>
          <a:spcPct val="0"/>
        </a:spcBef>
        <a:buNone/>
        <a:defRPr sz="3200" kern="1200">
          <a:solidFill>
            <a:srgbClr val="192F43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0" indent="0" algn="l" defTabSz="1219139" rtl="0" eaLnBrk="1" latinLnBrk="0" hangingPunct="1">
        <a:spcBef>
          <a:spcPct val="200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51" indent="-380982" algn="l" defTabSz="1219139" rtl="0" eaLnBrk="1" latinLnBrk="0" hangingPunct="1">
        <a:spcBef>
          <a:spcPct val="20000"/>
        </a:spcBef>
        <a:buClr>
          <a:srgbClr val="37A5AC"/>
        </a:buClr>
        <a:buFont typeface="Arial" panose="020B0604020202020204" pitchFamily="34" charset="0"/>
        <a:buChar char="►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600121" indent="-380982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709" indent="0" algn="l" defTabSz="1219139" rtl="0" eaLnBrk="1" latinLnBrk="0" hangingPunct="1">
        <a:spcBef>
          <a:spcPct val="20000"/>
        </a:spcBef>
        <a:buFont typeface="Arial" panose="020B0604020202020204" pitchFamily="34" charset="0"/>
        <a:buNone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Matthew W. Younce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August 2021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PSDS Capstone: Data Analysis of Meteorite Impact Locations</a:t>
            </a:r>
          </a:p>
        </p:txBody>
      </p:sp>
    </p:spTree>
    <p:extLst>
      <p:ext uri="{BB962C8B-B14F-4D97-AF65-F5344CB8AC3E}">
        <p14:creationId xmlns:p14="http://schemas.microsoft.com/office/powerpoint/2010/main" val="30753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Introduction/About 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 and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Discussion and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 Future</a:t>
            </a:r>
          </a:p>
        </p:txBody>
      </p:sp>
    </p:spTree>
    <p:extLst>
      <p:ext uri="{BB962C8B-B14F-4D97-AF65-F5344CB8AC3E}">
        <p14:creationId xmlns:p14="http://schemas.microsoft.com/office/powerpoint/2010/main" val="612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831B-DCC8-4F21-A4A7-D9C19D7E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EA29-8F7C-4A1C-8434-79936312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Matthew W. Younce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Hybrid Geospatial/Imagery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 Team Lead/SGA, Time-Dominant Operations Center (AOWE)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14+ years at NGA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Mentor: John Gutraj, SGO for Time-Dominant Operations</a:t>
            </a:r>
          </a:p>
        </p:txBody>
      </p:sp>
    </p:spTree>
    <p:extLst>
      <p:ext uri="{BB962C8B-B14F-4D97-AF65-F5344CB8AC3E}">
        <p14:creationId xmlns:p14="http://schemas.microsoft.com/office/powerpoint/2010/main" val="38962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A53C-48FA-459F-8866-4BAB6E0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BB92-62BA-45F8-B66D-D2D743BB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5612780" cy="416559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Looking for an unclassified data set to analyze, especially one with applicability to a classified, Time-Dominant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Located a set of all known meteorite falls and finds from NASA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are random events (or are they?</a:t>
            </a:r>
          </a:p>
          <a:p>
            <a:pPr marL="1447751" lvl="1" indent="-457200">
              <a:buFont typeface="Arial" panose="020B0604020202020204" pitchFamily="34" charset="0"/>
              <a:buChar char="•"/>
            </a:pPr>
            <a:r>
              <a:rPr lang="en-US" dirty="0"/>
              <a:t>The ability to predict when and where a meteorite will strike the Earth could be used to predict other natural or human-induced events worldwide.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After locating this data source, I developed my analytic goals for this study.</a:t>
            </a:r>
          </a:p>
        </p:txBody>
      </p:sp>
      <p:pic>
        <p:nvPicPr>
          <p:cNvPr id="4" name="meteor_crater_1.mp4" descr="meteor_crater_1.mp4">
            <a:extLst>
              <a:ext uri="{FF2B5EF4-FFF2-40B4-BE49-F238E27FC236}">
                <a16:creationId xmlns:a16="http://schemas.microsoft.com/office/drawing/2014/main" id="{C8A541AC-CCD9-451F-8900-5472269C4DE9}"/>
              </a:ext>
            </a:extLst>
          </p:cNvPr>
          <p:cNvPicPr>
            <a:picLocks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980"/>
                </p14:media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373233" y="1224979"/>
            <a:ext cx="5486401" cy="30861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arringer Meteor Crater, Arizona…">
            <a:extLst>
              <a:ext uri="{FF2B5EF4-FFF2-40B4-BE49-F238E27FC236}">
                <a16:creationId xmlns:a16="http://schemas.microsoft.com/office/drawing/2014/main" id="{C46D362A-7785-45CA-AD81-2DF936BB368F}"/>
              </a:ext>
            </a:extLst>
          </p:cNvPr>
          <p:cNvSpPr txBox="1"/>
          <p:nvPr/>
        </p:nvSpPr>
        <p:spPr>
          <a:xfrm>
            <a:off x="8055977" y="4311079"/>
            <a:ext cx="2120911" cy="438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/>
            </a:pPr>
            <a:r>
              <a:rPr dirty="0"/>
              <a:t>Barringer Meteor Crater, Arizona</a:t>
            </a:r>
          </a:p>
          <a:p>
            <a:pPr algn="ctr">
              <a:defRPr sz="1200"/>
            </a:pPr>
            <a:r>
              <a:rPr dirty="0"/>
              <a:t>Canyon Diablo Meteorite</a:t>
            </a:r>
          </a:p>
        </p:txBody>
      </p:sp>
    </p:spTree>
    <p:extLst>
      <p:ext uri="{BB962C8B-B14F-4D97-AF65-F5344CB8AC3E}">
        <p14:creationId xmlns:p14="http://schemas.microsoft.com/office/powerpoint/2010/main" val="18903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AF7-ECE4-4DE8-A81F-AB5B167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9383-7B88-4A4B-A693-2BA948E1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 the outset, I hoped to answer these questions: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 meteorites fall at random or are there patterns to their impact locations, either as a whole, by class of meteorite, or some other parameter?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Are the numbers of meteorite falls consistent over history or are they changing? Is there any connection to population?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Are there more falls recorded because more people to see it and more finds because people are in the area?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Are there trends between meteorites that have been observed hitting the ground and ones that are found?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predictions be made about future meteorite impacts by studying past impact events?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18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155A-2F64-43E9-8F96-BCCE058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7BD1-34F2-4E43-AA95-091EB655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Began with a dataset of over 45,000 meteorite impacts and witnessed falls through history, compiled by the Meteoritical Society and released by NASA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Cleaned up to ensure that only valid reliable finds and falls were recorded and used for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order to answer my questions, would need to add additional data: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Meteorite Classification guide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Land use/land cover data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Location </a:t>
            </a:r>
            <a:r>
              <a:rPr lang="en-US" dirty="0" err="1"/>
              <a:t>ofhistorical</a:t>
            </a:r>
            <a:r>
              <a:rPr lang="en-US" dirty="0"/>
              <a:t> urban areas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060A-A74F-48F6-A3FA-92BB7EFA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33850-0869-47EC-8130-B2596CC8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GA Theme 2016">
  <a:themeElements>
    <a:clrScheme name="NGA Branding">
      <a:dk1>
        <a:srgbClr val="414042"/>
      </a:dk1>
      <a:lt1>
        <a:sysClr val="window" lastClr="FFFFFF"/>
      </a:lt1>
      <a:dk2>
        <a:srgbClr val="192F43"/>
      </a:dk2>
      <a:lt2>
        <a:srgbClr val="D8D8D8"/>
      </a:lt2>
      <a:accent1>
        <a:srgbClr val="1E4D7C"/>
      </a:accent1>
      <a:accent2>
        <a:srgbClr val="37A5AC"/>
      </a:accent2>
      <a:accent3>
        <a:srgbClr val="80C2D4"/>
      </a:accent3>
      <a:accent4>
        <a:srgbClr val="089247"/>
      </a:accent4>
      <a:accent5>
        <a:srgbClr val="8DC63F"/>
      </a:accent5>
      <a:accent6>
        <a:srgbClr val="464646"/>
      </a:accent6>
      <a:hlink>
        <a:srgbClr val="414042"/>
      </a:hlink>
      <a:folHlink>
        <a:srgbClr val="1E4D7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GA PowerPoint Template 16x9 Master" id="{17CFE678-AB5D-406A-99AC-1CC6FD027C00}" vid="{176BE88B-DC3E-4778-A53C-431E78155A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lass:Classification xmlns:class="urn:us:gov:cia:enterprise:schema:Classification:2.3" dateClassified="2021-07-28" portionMarking="false" caveat="false" tool="AACG" toolVersion="202110">
  <class:ClassificationMarking type="USClassificationMarking" value="UNCLASSIFIED"/>
  <class:ClassifiedBy>1041506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9F0306B5A9D47BF05A66BB5EA13FD" ma:contentTypeVersion="0" ma:contentTypeDescription="Create a new document." ma:contentTypeScope="" ma:versionID="e0440f7d07f0676ff756cc367207aa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725427566364f4a1609aaf2fcebf94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Headlin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68DFCD-A5C9-4CF7-984F-851F33688E80}">
  <ds:schemaRefs>
    <ds:schemaRef ds:uri="urn:us:gov:cia:enterprise:schema:Classification:2.3"/>
  </ds:schemaRefs>
</ds:datastoreItem>
</file>

<file path=customXml/itemProps2.xml><?xml version="1.0" encoding="utf-8"?>
<ds:datastoreItem xmlns:ds="http://schemas.openxmlformats.org/officeDocument/2006/customXml" ds:itemID="{FEF098BC-13DA-4DA2-AF97-BF2AA89B0D0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350BE22-7E8A-4848-A494-2236EC351DD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463A9EB-8BAD-4A27-BAD6-3155E9A63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16_9_Template</Template>
  <TotalTime>0</TotalTime>
  <Words>351</Words>
  <Application>Microsoft Office PowerPoint</Application>
  <PresentationFormat>Widescreen</PresentationFormat>
  <Paragraphs>42</Paragraphs>
  <Slides>8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Medium Cond</vt:lpstr>
      <vt:lpstr>NGA Theme 2016</vt:lpstr>
      <vt:lpstr>Image</vt:lpstr>
      <vt:lpstr>PowerPoint Presentation</vt:lpstr>
      <vt:lpstr>Agenda</vt:lpstr>
      <vt:lpstr>About Me</vt:lpstr>
      <vt:lpstr>Background and Context</vt:lpstr>
      <vt:lpstr>Goals</vt:lpstr>
      <vt:lpstr>Data Discussion</vt:lpstr>
      <vt:lpstr>Data Discussion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2020-10-23T15:01:35Z</dcterms:created>
  <dcterms:modified xsi:type="dcterms:W3CDTF">2021-07-29T19:23:13Z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0x0101001219F0306B5A9D47BF05A66BB5EA13FD</vt:lpwstr>
  </property>
  <property fmtid="{D5CDD505-2E9C-101B-9397-08002B2CF9AE}" pid="3" name="AACG_OFFICE_DLL">
    <vt:bool>true</vt:bool>
  </property>
  <property fmtid="{D5CDD505-2E9C-101B-9397-08002B2CF9AE}" pid="4" name="AACG_Created">
    <vt:bool>true</vt:bool>
  </property>
  <property fmtid="{D5CDD505-2E9C-101B-9397-08002B2CF9AE}" pid="5" name="AACG_DescMarkings">
    <vt:lpwstr/>
  </property>
  <property fmtid="{D5CDD505-2E9C-101B-9397-08002B2CF9AE}" pid="6" name="AACG_AddMark">
    <vt:lpwstr/>
  </property>
  <property fmtid="{D5CDD505-2E9C-101B-9397-08002B2CF9AE}" pid="7" name="AACG_Header">
    <vt:lpwstr>UNCLASSIFIED</vt:lpwstr>
  </property>
  <property fmtid="{D5CDD505-2E9C-101B-9397-08002B2CF9AE}" pid="8" name="AACG_Footer">
    <vt:lpwstr>_x000d_UNCLASSIFIED</vt:lpwstr>
  </property>
  <property fmtid="{D5CDD505-2E9C-101B-9397-08002B2CF9AE}" pid="9" name="AACG_ClassBlock">
    <vt:lpwstr/>
  </property>
  <property fmtid="{D5CDD505-2E9C-101B-9397-08002B2CF9AE}" pid="10" name="AACG_ClassType">
    <vt:lpwstr>USClassificationMarking</vt:lpwstr>
  </property>
  <property fmtid="{D5CDD505-2E9C-101B-9397-08002B2CF9AE}" pid="11" name="AACG_DeclOnList">
    <vt:lpwstr/>
  </property>
  <property fmtid="{D5CDD505-2E9C-101B-9397-08002B2CF9AE}" pid="12" name="AACG_USAF_Derivatives">
    <vt:lpwstr/>
  </property>
  <property fmtid="{D5CDD505-2E9C-101B-9397-08002B2CF9AE}" pid="13" name="AACG_SCI_Other">
    <vt:lpwstr/>
  </property>
  <property fmtid="{D5CDD505-2E9C-101B-9397-08002B2CF9AE}" pid="14" name="AACG_Dissem_Other">
    <vt:lpwstr/>
  </property>
  <property fmtid="{D5CDD505-2E9C-101B-9397-08002B2CF9AE}" pid="15" name="PortionWaiver">
    <vt:lpwstr/>
  </property>
  <property fmtid="{D5CDD505-2E9C-101B-9397-08002B2CF9AE}" pid="16" name="AACG_OrconOriginator">
    <vt:lpwstr/>
  </property>
  <property fmtid="{D5CDD505-2E9C-101B-9397-08002B2CF9AE}" pid="17" name="AACG_OrconRecipients">
    <vt:lpwstr/>
  </property>
  <property fmtid="{D5CDD505-2E9C-101B-9397-08002B2CF9AE}" pid="18" name="AACG_SatWarningType">
    <vt:lpwstr/>
  </property>
  <property fmtid="{D5CDD505-2E9C-101B-9397-08002B2CF9AE}" pid="19" name="AACG_NatoWarningClassLevel">
    <vt:lpwstr/>
  </property>
  <property fmtid="{D5CDD505-2E9C-101B-9397-08002B2CF9AE}" pid="20" name="AACG_Version">
    <vt:lpwstr>202110</vt:lpwstr>
  </property>
  <property fmtid="{D5CDD505-2E9C-101B-9397-08002B2CF9AE}" pid="21" name="AACG_CustomClassXMLPart">
    <vt:lpwstr>{3668DFCD-A5C9-4CF7-984F-851F33688E80}</vt:lpwstr>
  </property>
</Properties>
</file>