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100000"/>
              </a:lnSpc>
              <a:defRPr b="0" spc="0" sz="1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 anchor="ctr"/>
          <a:lstStyle>
            <a:lvl1pPr algn="ctr" defTabSz="825500">
              <a:lnSpc>
                <a:spcPct val="100000"/>
              </a:lnSpc>
              <a:defRPr b="0" spc="0" sz="1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hyperlink" Target="https://www.github.com/mwy912/capston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hyperlink" Target="https://catalog.data.gov/dataset/meteorite-landings" TargetMode="External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 rot="14400000">
            <a:off x="-12870090" y="-17359580"/>
            <a:ext cx="41441409" cy="2331079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 Study of Meteorite Impact Data"/>
          <p:cNvSpPr txBox="1"/>
          <p:nvPr/>
        </p:nvSpPr>
        <p:spPr>
          <a:xfrm>
            <a:off x="2407878" y="6954875"/>
            <a:ext cx="19568244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b="1" spc="-170" sz="8500">
                <a:solidFill>
                  <a:srgbClr val="FFFFFF"/>
                </a:solidFill>
              </a:defRPr>
            </a:lvl1pPr>
          </a:lstStyle>
          <a:p>
            <a:pPr/>
            <a:r>
              <a:t>A Study of Meteorite Impact Data</a:t>
            </a:r>
          </a:p>
        </p:txBody>
      </p:sp>
      <p:sp>
        <p:nvSpPr>
          <p:cNvPr id="170" name="Matthew W. Younce…"/>
          <p:cNvSpPr txBox="1"/>
          <p:nvPr/>
        </p:nvSpPr>
        <p:spPr>
          <a:xfrm>
            <a:off x="6114367" y="9051215"/>
            <a:ext cx="12155266" cy="3513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4000">
                <a:solidFill>
                  <a:srgbClr val="A9A9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Matthew W. Younce</a:t>
            </a:r>
          </a:p>
          <a:p>
            <a:pPr defTabSz="825500">
              <a:defRPr sz="4000">
                <a:solidFill>
                  <a:srgbClr val="A9A9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National Geospatial-Intelligence Agency</a:t>
            </a:r>
          </a:p>
          <a:p>
            <a:pPr defTabSz="825500">
              <a:defRPr sz="4000">
                <a:solidFill>
                  <a:srgbClr val="A9A9A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825500">
              <a:defRPr sz="4000">
                <a:solidFill>
                  <a:srgbClr val="A9A9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Candidate for Masters of Science in Data Science University of Missouri</a:t>
            </a:r>
          </a:p>
          <a:p>
            <a:pPr defTabSz="825500">
              <a:defRPr sz="4000">
                <a:solidFill>
                  <a:srgbClr val="A9A9A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July 1,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Analysis and Resul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233" name="Are there trends between meteorites that have been observed falling to the ground and meteorites that are found in situ?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Are there trends between meteorites that have been observed falling to the ground and meteorites that are found </a:t>
            </a:r>
            <a:r>
              <a:rPr i="1"/>
              <a:t>in situ</a:t>
            </a:r>
            <a:r>
              <a:t>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This analysis was accomplished by creating a 1° x 1° grid and counting whether meteorites had fallen and/or had been found.  Only 181 grid squares had both, while 712 only had falls, and 1063 only had finds.</a:t>
            </a:r>
          </a:p>
        </p:txBody>
      </p:sp>
      <p:sp>
        <p:nvSpPr>
          <p:cNvPr id="234" name="Grid squares with found only"/>
          <p:cNvSpPr txBox="1"/>
          <p:nvPr/>
        </p:nvSpPr>
        <p:spPr>
          <a:xfrm>
            <a:off x="3402371" y="12431895"/>
            <a:ext cx="418220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Grid squares with found only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5973" y="6606871"/>
            <a:ext cx="57150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44635" y="6606871"/>
            <a:ext cx="57150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53297" y="6606871"/>
            <a:ext cx="571500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rid squares with falls only"/>
          <p:cNvSpPr txBox="1"/>
          <p:nvPr/>
        </p:nvSpPr>
        <p:spPr>
          <a:xfrm>
            <a:off x="16219695" y="12431895"/>
            <a:ext cx="418220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Grid squares with falls only</a:t>
            </a:r>
          </a:p>
        </p:txBody>
      </p:sp>
      <p:sp>
        <p:nvSpPr>
          <p:cNvPr id="239" name="Grid squares with both"/>
          <p:cNvSpPr txBox="1"/>
          <p:nvPr/>
        </p:nvSpPr>
        <p:spPr>
          <a:xfrm>
            <a:off x="9811032" y="12531439"/>
            <a:ext cx="418220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Grid squares with both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Analysis and Resul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244" name="Is there any correlation between impacts and human population?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Is there any correlation between impacts and human population?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“If a meteorite falls in the forest, and there’s no one there to see it, does it get recorded in the dataset?” 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Large unpopulated areas of Earth, such as the Amazon rain forest, have no reported impacts.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However, only 239 of the impacts were within 0.25 degrees (~ 20 miles) of an urban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Analysis and Resul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249" name="Do meteorites fall at random, or are there patterns to their impact locations?…"/>
          <p:cNvSpPr txBox="1"/>
          <p:nvPr>
            <p:ph type="body" sz="half" idx="4294967295"/>
          </p:nvPr>
        </p:nvSpPr>
        <p:spPr>
          <a:xfrm>
            <a:off x="1270000" y="1905000"/>
            <a:ext cx="11430001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Do meteorites fall at random, or are there patterns to their impact locations?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There were some correlations found: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Latitude + longitude ~ Found or Fall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mass ~ land covers 0 (water bodies) and 2 (pasture land)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Land cover PDF analysis: Different masses are more common with different land covers. 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1367" y="1651246"/>
            <a:ext cx="10504231" cy="10377128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Probability Density"/>
          <p:cNvSpPr txBox="1"/>
          <p:nvPr/>
        </p:nvSpPr>
        <p:spPr>
          <a:xfrm rot="16200000">
            <a:off x="11772623" y="6376235"/>
            <a:ext cx="266029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Probability Density</a:t>
            </a:r>
          </a:p>
        </p:txBody>
      </p:sp>
      <p:sp>
        <p:nvSpPr>
          <p:cNvPr id="252" name="Mass"/>
          <p:cNvSpPr txBox="1"/>
          <p:nvPr/>
        </p:nvSpPr>
        <p:spPr>
          <a:xfrm>
            <a:off x="17889352" y="11648864"/>
            <a:ext cx="84826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Mass</a:t>
            </a:r>
          </a:p>
        </p:txBody>
      </p:sp>
      <p:sp>
        <p:nvSpPr>
          <p:cNvPr id="253" name="The least massive are more likely in tropical woodlands.…"/>
          <p:cNvSpPr txBox="1"/>
          <p:nvPr/>
        </p:nvSpPr>
        <p:spPr>
          <a:xfrm>
            <a:off x="15360956" y="6672492"/>
            <a:ext cx="8149486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The least massive are more likely in tropical woodlands.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The most massive are more common in: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Savanna, Temperate mixed forest, and Grasslands.  </a:t>
            </a:r>
          </a:p>
        </p:txBody>
      </p:sp>
      <p:sp>
        <p:nvSpPr>
          <p:cNvPr id="254" name="Line"/>
          <p:cNvSpPr/>
          <p:nvPr/>
        </p:nvSpPr>
        <p:spPr>
          <a:xfrm>
            <a:off x="20007855" y="8419225"/>
            <a:ext cx="2856226" cy="24518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H="1" flipV="1">
            <a:off x="14226550" y="2576293"/>
            <a:ext cx="3681594" cy="3916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9" name="Analysis and Resul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260" name="Can predictions be made about future meteorite impacts by studying past impact events?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Can predictions be made about future meteorite impacts by studying past impact events?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Ultimately, I was unable to find a correlation or method to allow me to predict future meteorite impact locations from past locations.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However, the other trends discussed in this report should theoretically continue for the foreseeable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4" name="Conclusion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265" name="This was a very interesting project to work on and discover how to use Data Science techniques in a “real life” problem set, rather than manufactured problems for Data Science classes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This was a very interesting project to work on and discover how to use Data Science techniques in a “real life” problem set, rather than manufactured problems for Data Science classes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It was hoped that this study could lead to application in the classified environment.  While the material itself did not lead to any definitive conclusions or predictions, the techniques and skills I learned will be useful as I apply them to my account.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All data and jupyter notebooks, containing my Python and R coding, are available at :  </a:t>
            </a:r>
            <a:r>
              <a:rPr u="sng">
                <a:hlinkClick r:id="rId3" invalidUrl="" action="" tgtFrame="" tooltip="" history="1" highlightClick="0" endSnd="0"/>
              </a:rPr>
              <a:t>https://www.github.com/mwy912/capstone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Acknowledgemen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Acknowledgements</a:t>
            </a:r>
          </a:p>
        </p:txBody>
      </p:sp>
      <p:sp>
        <p:nvSpPr>
          <p:cNvPr id="175" name="PSDS Program at NGA and the University of Missouri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PSDS Program at NGA and the University of Missouri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Dr. Grant Scott, Academic advisor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Mr. John Gutraj, Agency mentor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Mrs. Amy Younce, for her moral support and inspiration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0" indent="0" algn="ctr">
              <a:buSzTx/>
              <a:buNone/>
              <a:defRPr sz="10000">
                <a:solidFill>
                  <a:srgbClr val="FFFFFF"/>
                </a:solidFill>
              </a:defRPr>
            </a:pPr>
            <a:r>
              <a:t>Thank you all!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9182" y="-12700"/>
            <a:ext cx="243840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ontents"/>
          <p:cNvSpPr txBox="1"/>
          <p:nvPr/>
        </p:nvSpPr>
        <p:spPr>
          <a:xfrm>
            <a:off x="1981200" y="468342"/>
            <a:ext cx="5465264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79" name="Questions and Goals"/>
          <p:cNvSpPr txBox="1"/>
          <p:nvPr/>
        </p:nvSpPr>
        <p:spPr>
          <a:xfrm>
            <a:off x="1981200" y="4196894"/>
            <a:ext cx="9525000" cy="597812"/>
          </a:xfrm>
          <a:prstGeom prst="rect">
            <a:avLst/>
          </a:prstGeom>
          <a:ln w="12700">
            <a:solidFill>
              <a:srgbClr val="7575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Questions and Goals</a:t>
            </a:r>
          </a:p>
        </p:txBody>
      </p:sp>
      <p:sp>
        <p:nvSpPr>
          <p:cNvPr id="180" name="Data Suitability and Preparation"/>
          <p:cNvSpPr txBox="1"/>
          <p:nvPr/>
        </p:nvSpPr>
        <p:spPr>
          <a:xfrm>
            <a:off x="1981200" y="5771694"/>
            <a:ext cx="9519334" cy="597812"/>
          </a:xfrm>
          <a:prstGeom prst="rect">
            <a:avLst/>
          </a:prstGeom>
          <a:ln w="12700">
            <a:solidFill>
              <a:srgbClr val="7575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Suitability and Preparation</a:t>
            </a:r>
          </a:p>
        </p:txBody>
      </p:sp>
      <p:sp>
        <p:nvSpPr>
          <p:cNvPr id="181" name="Analysis and Results"/>
          <p:cNvSpPr txBox="1"/>
          <p:nvPr/>
        </p:nvSpPr>
        <p:spPr>
          <a:xfrm>
            <a:off x="1981200" y="7346494"/>
            <a:ext cx="9525000" cy="597812"/>
          </a:xfrm>
          <a:prstGeom prst="rect">
            <a:avLst/>
          </a:prstGeom>
          <a:ln w="12700">
            <a:solidFill>
              <a:srgbClr val="7575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182" name="Conclusions"/>
          <p:cNvSpPr txBox="1"/>
          <p:nvPr/>
        </p:nvSpPr>
        <p:spPr>
          <a:xfrm>
            <a:off x="1981200" y="8921294"/>
            <a:ext cx="9525000" cy="597812"/>
          </a:xfrm>
          <a:prstGeom prst="rect">
            <a:avLst/>
          </a:prstGeom>
          <a:ln w="12700">
            <a:solidFill>
              <a:srgbClr val="7575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Questions and Goal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Questions and Goals</a:t>
            </a:r>
          </a:p>
        </p:txBody>
      </p:sp>
      <p:sp>
        <p:nvSpPr>
          <p:cNvPr id="187" name="Entered this study with five questions to answer: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Entered this study with five questions to answer: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Are the numbers of meteorite falls consistent over history or are they changing?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Are there trends between meteorites that have been observed hitting the ground and the ones that are found?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Is there any correlation between impacts and human population?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Do meteorites fall at random, or are there patterns to their impact locations?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Can predictions be made about future meteorite impacts by studying past impact events?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Data Suitability and Preparation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Data Suitability and Preparation</a:t>
            </a:r>
          </a:p>
        </p:txBody>
      </p:sp>
      <p:sp>
        <p:nvSpPr>
          <p:cNvPr id="192" name="Began with a single dataset, from data.gov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Began with a single dataset, from </a:t>
            </a:r>
            <a:r>
              <a:rPr u="sng">
                <a:hlinkClick r:id="rId3" invalidUrl="" action="" tgtFrame="" tooltip="" history="1" highlightClick="0" endSnd="0"/>
              </a:rPr>
              <a:t>data.gov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Comprehensive meteorite landing data set from The Meteoritical Society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Consists of data of 34,513 meteorites, including year, location, mass, and meteorite type and classification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Carpentry was my first priority.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Discovered several “meteorongs” including misidentified</a:t>
            </a:r>
            <a:br/>
            <a:r>
              <a:t>meteorites, over 6,000 without a geolocation, and almost 5,000 </a:t>
            </a:r>
            <a:br/>
            <a:r>
              <a:t>in the same location in Antarctica (at a site Google Maps marked</a:t>
            </a:r>
            <a:br/>
            <a:r>
              <a:t>with a photo of a stack of pancakes.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After completion, left with 9,781 valid meteorite impacts.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16091" y="6192880"/>
            <a:ext cx="3496821" cy="524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Data Suitability and Preparation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Data Suitability and Preparation</a:t>
            </a:r>
          </a:p>
        </p:txBody>
      </p:sp>
      <p:pic>
        <p:nvPicPr>
          <p:cNvPr id="198" name="1__#$!@%!#__unknown.png" descr="1__#$!@%!#__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39998" y="486357"/>
            <a:ext cx="12700001" cy="12067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2__#$!@%!#__unknown.png" descr="2__#$!@%!#__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9592" y="623483"/>
            <a:ext cx="12700001" cy="1179285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Found on Earth…"/>
          <p:cNvSpPr txBox="1"/>
          <p:nvPr/>
        </p:nvSpPr>
        <p:spPr>
          <a:xfrm>
            <a:off x="3039565" y="4722495"/>
            <a:ext cx="3407372" cy="115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Found on Earth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(8686)</a:t>
            </a:r>
          </a:p>
        </p:txBody>
      </p:sp>
      <p:sp>
        <p:nvSpPr>
          <p:cNvPr id="201" name="Observed Falling…"/>
          <p:cNvSpPr txBox="1"/>
          <p:nvPr/>
        </p:nvSpPr>
        <p:spPr>
          <a:xfrm>
            <a:off x="6272788" y="6638539"/>
            <a:ext cx="3703637" cy="115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Observed Falling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(1095)</a:t>
            </a:r>
          </a:p>
        </p:txBody>
      </p:sp>
      <p:sp>
        <p:nvSpPr>
          <p:cNvPr id="202" name="mass &lt; 100g…"/>
          <p:cNvSpPr txBox="1"/>
          <p:nvPr/>
        </p:nvSpPr>
        <p:spPr>
          <a:xfrm>
            <a:off x="15497749" y="6212576"/>
            <a:ext cx="2871533" cy="115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mass &lt; 100g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(2533)</a:t>
            </a:r>
          </a:p>
        </p:txBody>
      </p:sp>
      <p:sp>
        <p:nvSpPr>
          <p:cNvPr id="203" name="mass &gt; 10 kg…"/>
          <p:cNvSpPr txBox="1"/>
          <p:nvPr/>
        </p:nvSpPr>
        <p:spPr>
          <a:xfrm>
            <a:off x="20340896" y="7907118"/>
            <a:ext cx="2980804" cy="11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mass &gt; 10 kg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(1202)</a:t>
            </a:r>
          </a:p>
        </p:txBody>
      </p:sp>
      <p:sp>
        <p:nvSpPr>
          <p:cNvPr id="204" name="mass between…"/>
          <p:cNvSpPr txBox="1"/>
          <p:nvPr/>
        </p:nvSpPr>
        <p:spPr>
          <a:xfrm>
            <a:off x="21323752" y="6417420"/>
            <a:ext cx="2582634" cy="130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56"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mass between</a:t>
            </a:r>
          </a:p>
          <a:p>
            <a:pPr marL="638923" indent="-469900">
              <a:lnSpc>
                <a:spcPct val="90000"/>
              </a:lnSpc>
              <a:defRPr spc="-56"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5kg - 10 kg</a:t>
            </a:r>
          </a:p>
          <a:p>
            <a:pPr marL="638923" indent="-469900">
              <a:lnSpc>
                <a:spcPct val="90000"/>
              </a:lnSpc>
              <a:defRPr spc="-56"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(458)</a:t>
            </a:r>
          </a:p>
        </p:txBody>
      </p:sp>
      <p:sp>
        <p:nvSpPr>
          <p:cNvPr id="205" name="mass between 100g - 1000 g…"/>
          <p:cNvSpPr txBox="1"/>
          <p:nvPr/>
        </p:nvSpPr>
        <p:spPr>
          <a:xfrm>
            <a:off x="16577660" y="3443029"/>
            <a:ext cx="6119482" cy="115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mass between 100g - 1000 g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(3937)</a:t>
            </a:r>
          </a:p>
        </p:txBody>
      </p:sp>
      <p:sp>
        <p:nvSpPr>
          <p:cNvPr id="206" name="mass between…"/>
          <p:cNvSpPr txBox="1"/>
          <p:nvPr/>
        </p:nvSpPr>
        <p:spPr>
          <a:xfrm>
            <a:off x="17659803" y="8982123"/>
            <a:ext cx="3239579" cy="165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mass between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 kg - 5 kg</a:t>
            </a:r>
          </a:p>
          <a:p>
            <a:pPr marL="638923" indent="-469900">
              <a:lnSpc>
                <a:spcPct val="90000"/>
              </a:lnSpc>
              <a:defRPr spc="-72"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(1651)</a:t>
            </a:r>
          </a:p>
        </p:txBody>
      </p:sp>
      <p:sp>
        <p:nvSpPr>
          <p:cNvPr id="207" name="Two graphs to demonstrate the distribution…"/>
          <p:cNvSpPr txBox="1"/>
          <p:nvPr/>
        </p:nvSpPr>
        <p:spPr>
          <a:xfrm>
            <a:off x="2558294" y="11502828"/>
            <a:ext cx="20186075" cy="190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6000">
                <a:solidFill>
                  <a:srgbClr val="A9A9A9"/>
                </a:solidFill>
              </a:defRPr>
            </a:pPr>
            <a:r>
              <a:t>Two graphs to demonstrate the distribution </a:t>
            </a:r>
          </a:p>
          <a:p>
            <a:pPr defTabSz="825500">
              <a:defRPr sz="6000">
                <a:solidFill>
                  <a:srgbClr val="A9A9A9"/>
                </a:solidFill>
              </a:defRPr>
            </a:pPr>
            <a:r>
              <a:t>of meteorites in the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Data Suitability and Preparation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Data Suitability and Preparation</a:t>
            </a:r>
          </a:p>
        </p:txBody>
      </p:sp>
      <p:sp>
        <p:nvSpPr>
          <p:cNvPr id="212" name="Additional datasets were needed: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Additional datasets were needed:</a:t>
            </a:r>
          </a:p>
          <a:p>
            <a:pPr lvl="1" marL="109727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Meteorite Classification System</a:t>
            </a:r>
          </a:p>
          <a:p>
            <a:pPr lvl="2" marL="164591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I created a CSV from a “traditional classification scheme” listed on Wikipedia</a:t>
            </a:r>
          </a:p>
          <a:p>
            <a:pPr lvl="1" marL="109727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Historical Land Cover</a:t>
            </a:r>
          </a:p>
          <a:p>
            <a:pPr lvl="2" marL="164591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A raster dataset showing the changes in landcover from the preindustrial age (1700), followed by 50 year increments to 1950, then 1970 and 1990. </a:t>
            </a:r>
          </a:p>
          <a:p>
            <a:pPr lvl="1" marL="109727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Historical Urban Population</a:t>
            </a:r>
          </a:p>
          <a:p>
            <a:pPr lvl="2" marL="164591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Population of cities and urban areas between 3700 BC and AD 2000.</a:t>
            </a:r>
          </a:p>
          <a:p>
            <a:pPr lvl="1" marL="109727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Historical Global Population Density</a:t>
            </a:r>
          </a:p>
          <a:p>
            <a:pPr lvl="2" marL="1645919" indent="-548639" defTabSz="2194505">
              <a:spcBef>
                <a:spcPts val="4000"/>
              </a:spcBef>
              <a:defRPr sz="4319">
                <a:solidFill>
                  <a:srgbClr val="FFFFFF"/>
                </a:solidFill>
              </a:defRPr>
            </a:pPr>
            <a:r>
              <a:t>Rasters of global population density for 1990 and 1995.</a:t>
            </a:r>
          </a:p>
        </p:txBody>
      </p:sp>
      <p:pic>
        <p:nvPicPr>
          <p:cNvPr id="213" name="Screen Shot 2021-07-05 at 1.54.25 PM.png" descr="Screen Shot 2021-07-05 at 1.54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72010" y="2419782"/>
            <a:ext cx="10886613" cy="373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57507" y="9679435"/>
            <a:ext cx="7591191" cy="4332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Data Suitability and Preparation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Data Suitability and Preparation</a:t>
            </a:r>
          </a:p>
        </p:txBody>
      </p:sp>
      <p:sp>
        <p:nvSpPr>
          <p:cNvPr id="219" name="Meteorite Classification System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Meteorite Classification System</a:t>
            </a:r>
          </a:p>
          <a:p>
            <a:pPr lvl="1" marL="1085088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I joined a table to the meteorite data to give more information on the type of meteorite at that location.</a:t>
            </a:r>
          </a:p>
          <a:p>
            <a:pPr marL="542544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Historical Land Cover</a:t>
            </a:r>
          </a:p>
          <a:p>
            <a:pPr lvl="1" marL="1085088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I used this data to determine the land type at every impact site.</a:t>
            </a:r>
          </a:p>
          <a:p>
            <a:pPr marL="542544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Historical Urban Population</a:t>
            </a:r>
          </a:p>
          <a:p>
            <a:pPr lvl="1" marL="1085088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This allowed me to find urban areas near impacts, as the number of people increases, so too is the likelyhood of someone seeing a meteorite impact or finding one on the ground.</a:t>
            </a:r>
          </a:p>
          <a:p>
            <a:pPr marL="542544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Historical Global Population Density</a:t>
            </a:r>
          </a:p>
          <a:p>
            <a:pPr lvl="1" marL="1085088" indent="-542544" defTabSz="2170121">
              <a:spcBef>
                <a:spcPts val="4000"/>
              </a:spcBef>
              <a:defRPr sz="4272">
                <a:solidFill>
                  <a:srgbClr val="FFFFFF"/>
                </a:solidFill>
              </a:defRPr>
            </a:pPr>
            <a:r>
              <a:t>This dataset was found not to be useful.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ndiaLitSpace_ZH-CN5941074986_1920x1080.jpg" descr="IndiaLitSpace_ZH-CN5941074986_1920x10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ectangle"/>
          <p:cNvSpPr/>
          <p:nvPr/>
        </p:nvSpPr>
        <p:spPr>
          <a:xfrm>
            <a:off x="-16950" y="-13846"/>
            <a:ext cx="24417900" cy="13743692"/>
          </a:xfrm>
          <a:prstGeom prst="rect">
            <a:avLst/>
          </a:prstGeom>
          <a:solidFill>
            <a:srgbClr val="000000">
              <a:alpha val="7460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Analysis and Results"/>
          <p:cNvSpPr txBox="1"/>
          <p:nvPr/>
        </p:nvSpPr>
        <p:spPr>
          <a:xfrm>
            <a:off x="1981200" y="468342"/>
            <a:ext cx="111305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6000">
                <a:solidFill>
                  <a:srgbClr val="A9A9A9"/>
                </a:solidFill>
              </a:defRPr>
            </a:lvl1pPr>
          </a:lstStyle>
          <a:p>
            <a:pPr/>
            <a:r>
              <a:t>Analysis and Results</a:t>
            </a:r>
          </a:p>
        </p:txBody>
      </p:sp>
      <p:sp>
        <p:nvSpPr>
          <p:cNvPr id="224" name="Are the numbers of meteorite falls consistent over history or are they changing?…"/>
          <p:cNvSpPr txBox="1"/>
          <p:nvPr>
            <p:ph type="body" idx="4294967295"/>
          </p:nvPr>
        </p:nvSpPr>
        <p:spPr>
          <a:xfrm>
            <a:off x="1270000" y="1905000"/>
            <a:ext cx="21590000" cy="101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Are the numbers of meteorite falls consistent over history or are they changing? </a:t>
            </a:r>
          </a:p>
          <a:p>
            <a:pPr lvl="1"/>
            <a:r>
              <a:t>The number of meteorites observed falling has dramatically risen, even when population growth is taken into consideration.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3577" y="5707303"/>
            <a:ext cx="7171949" cy="7171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66835" y="5717439"/>
            <a:ext cx="7151677" cy="715167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Histogram of meteorites observed falling by year"/>
          <p:cNvSpPr txBox="1"/>
          <p:nvPr/>
        </p:nvSpPr>
        <p:spPr>
          <a:xfrm>
            <a:off x="4298200" y="13066895"/>
            <a:ext cx="715167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Histogram of meteorites observed falling by year</a:t>
            </a:r>
          </a:p>
        </p:txBody>
      </p:sp>
      <p:sp>
        <p:nvSpPr>
          <p:cNvPr id="228" name="Line graph of meteorites observed falling per 1 million peole on Earth."/>
          <p:cNvSpPr txBox="1"/>
          <p:nvPr/>
        </p:nvSpPr>
        <p:spPr>
          <a:xfrm>
            <a:off x="12654800" y="13066895"/>
            <a:ext cx="977574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Line graph of meteorites observed falling per 1 million peole on Earth.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