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notesMasterIdLst>
    <p:notesMasterId r:id="rId24"/>
  </p:notesMasterIdLst>
  <p:sldIdLst>
    <p:sldId id="261" r:id="rId6"/>
    <p:sldId id="259" r:id="rId7"/>
    <p:sldId id="262" r:id="rId8"/>
    <p:sldId id="263" r:id="rId9"/>
    <p:sldId id="264" r:id="rId10"/>
    <p:sldId id="266" r:id="rId11"/>
    <p:sldId id="274" r:id="rId12"/>
    <p:sldId id="265" r:id="rId13"/>
    <p:sldId id="267" r:id="rId14"/>
    <p:sldId id="272" r:id="rId15"/>
    <p:sldId id="279" r:id="rId16"/>
    <p:sldId id="275" r:id="rId17"/>
    <p:sldId id="281" r:id="rId18"/>
    <p:sldId id="276" r:id="rId19"/>
    <p:sldId id="277" r:id="rId20"/>
    <p:sldId id="278" r:id="rId21"/>
    <p:sldId id="280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8047-F4EA-4F87-B174-4ADD9A4447E5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F5912-4957-464C-990B-9C2F5522F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8741" y="2933705"/>
            <a:ext cx="10363200" cy="469900"/>
          </a:xfrm>
        </p:spPr>
        <p:txBody>
          <a:bodyPr anchor="b">
            <a:noAutofit/>
          </a:bodyPr>
          <a:lstStyle>
            <a:lvl1pPr marL="0" indent="0">
              <a:buNone/>
              <a:defRPr sz="2133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38741" y="3429000"/>
            <a:ext cx="10363200" cy="40640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Date: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938741" y="2413000"/>
            <a:ext cx="10363200" cy="508000"/>
          </a:xfrm>
        </p:spPr>
        <p:txBody>
          <a:bodyPr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30"/>
          <a:stretch/>
        </p:blipFill>
        <p:spPr>
          <a:xfrm>
            <a:off x="975026" y="1047337"/>
            <a:ext cx="2478688" cy="114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4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4"/>
            <a:ext cx="5486400" cy="4165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5384800" cy="4165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399" y="5696917"/>
            <a:ext cx="1633852" cy="7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0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nk No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1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nal Animated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031" y="2002509"/>
            <a:ext cx="4585516" cy="238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2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478746"/>
              </p:ext>
            </p:extLst>
          </p:nvPr>
        </p:nvGraphicFramePr>
        <p:xfrm>
          <a:off x="11936279" y="-61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Image" r:id="rId9" imgW="330120" imgH="3428280" progId="Photoshop.Image.13">
                  <p:embed/>
                </p:oleObj>
              </mc:Choice>
              <mc:Fallback>
                <p:oleObj name="Image" r:id="rId9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36279" y="-61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2070078"/>
              </p:ext>
            </p:extLst>
          </p:nvPr>
        </p:nvGraphicFramePr>
        <p:xfrm>
          <a:off x="11942457" y="0"/>
          <a:ext cx="249543" cy="259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Image" r:id="rId11" imgW="330120" imgH="3428280" progId="Photoshop.Image.13">
                  <p:embed/>
                </p:oleObj>
              </mc:Choice>
              <mc:Fallback>
                <p:oleObj name="Image" r:id="rId11" imgW="330120" imgH="34282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2457" y="0"/>
                        <a:ext cx="249543" cy="259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76200" y="6513658"/>
            <a:ext cx="2251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C3401BA-974E-41E0-B01E-EF44B485DA0B}" type="slidenum">
              <a:rPr lang="en-US" sz="1000" smtClean="0">
                <a:solidFill>
                  <a:srgbClr val="37A5AC"/>
                </a:solidFill>
                <a:latin typeface="Franklin Gothic Book" panose="020B0503020102020204" pitchFamily="34" charset="0"/>
              </a:rPr>
              <a:t>‹#›</a:t>
            </a:fld>
            <a:endParaRPr lang="en-US" sz="1000" dirty="0">
              <a:solidFill>
                <a:srgbClr val="37A5AC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AACG_Header_Shape">
            <a:extLst>
              <a:ext uri="{FF2B5EF4-FFF2-40B4-BE49-F238E27FC236}">
                <a16:creationId xmlns:a16="http://schemas.microsoft.com/office/drawing/2014/main" id="{0522E22C-3F79-4336-A648-933BAAFDC150}"/>
              </a:ext>
            </a:extLst>
          </p:cNvPr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</a:p>
        </p:txBody>
      </p:sp>
      <p:sp>
        <p:nvSpPr>
          <p:cNvPr id="8" name="AACG_Footer_Shape">
            <a:extLst>
              <a:ext uri="{FF2B5EF4-FFF2-40B4-BE49-F238E27FC236}">
                <a16:creationId xmlns:a16="http://schemas.microsoft.com/office/drawing/2014/main" id="{9EE3FB44-C9F3-4184-B60E-0368174BA5B6}"/>
              </a:ext>
            </a:extLst>
          </p:cNvPr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>
                <a:solidFill>
                  <a:srgbClr val="192F43"/>
                </a:solidFill>
                <a:latin typeface="Franklin Gothic Medium Cond" panose="020B0606030402020204" pitchFamily="34" charset="0"/>
              </a:rPr>
              <a:t>UNCLASSIFIED</a:t>
            </a:r>
          </a:p>
        </p:txBody>
      </p:sp>
      <p:sp>
        <p:nvSpPr>
          <p:cNvPr id="9" name="AACG_CaveatHeader_Shape">
            <a:extLst>
              <a:ext uri="{FF2B5EF4-FFF2-40B4-BE49-F238E27FC236}">
                <a16:creationId xmlns:a16="http://schemas.microsoft.com/office/drawing/2014/main" id="{4FD1C99A-E391-4901-BCF6-F9342F423884}"/>
              </a:ext>
            </a:extLst>
          </p:cNvPr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192F43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8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9139" rtl="0" eaLnBrk="1" latinLnBrk="0" hangingPunct="1">
        <a:spcBef>
          <a:spcPct val="0"/>
        </a:spcBef>
        <a:buNone/>
        <a:defRPr sz="3200" kern="1200">
          <a:solidFill>
            <a:srgbClr val="192F43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0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51" indent="-380982" algn="l" defTabSz="1219139" rtl="0" eaLnBrk="1" latinLnBrk="0" hangingPunct="1">
        <a:spcBef>
          <a:spcPct val="20000"/>
        </a:spcBef>
        <a:buClr>
          <a:srgbClr val="37A5AC"/>
        </a:buClr>
        <a:buFont typeface="Arial" panose="020B0604020202020204" pitchFamily="34" charset="0"/>
        <a:buChar char="►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600121" indent="-380982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709" indent="0" algn="l" defTabSz="1219139" rtl="0" eaLnBrk="1" latinLnBrk="0" hangingPunct="1">
        <a:spcBef>
          <a:spcPct val="20000"/>
        </a:spcBef>
        <a:buFont typeface="Arial" panose="020B0604020202020204" pitchFamily="34" charset="0"/>
        <a:buNone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»"/>
        <a:defRPr sz="1867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sgn.missouri.edu/students/ymw.0780/Capstone/meteoriteanalysis/" TargetMode="External"/><Relationship Id="rId2" Type="http://schemas.openxmlformats.org/officeDocument/2006/relationships/hyperlink" Target="https://github.com/mwy912/capston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Matthew W. Younce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 August 2021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PSDS Capstone: Data Analysis of Meteorite Impact Locations</a:t>
            </a:r>
          </a:p>
        </p:txBody>
      </p:sp>
    </p:spTree>
    <p:extLst>
      <p:ext uri="{BB962C8B-B14F-4D97-AF65-F5344CB8AC3E}">
        <p14:creationId xmlns:p14="http://schemas.microsoft.com/office/powerpoint/2010/main" val="30753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A30D-4624-4E51-BABE-168CB23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8FE68-624F-4C0C-B9EE-ED744268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 was performed in </a:t>
            </a:r>
            <a:r>
              <a:rPr lang="en-US" dirty="0" err="1"/>
              <a:t>Jupyter</a:t>
            </a:r>
            <a:r>
              <a:rPr lang="en-US" dirty="0"/>
              <a:t> Notebook, and has been uploaded to a GIT repository: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https://github.com/mwy912/capstone/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visualization of my results are in this R Shiny web app: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https://shiny.sgn.missouri.edu/students/ymw.0780/Capstone/meteoriteanalysis/</a:t>
            </a:r>
            <a:endParaRPr lang="en-US" dirty="0"/>
          </a:p>
          <a:p>
            <a:pPr marL="133345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performed various analyses to answer the goal questions, which will be demonstrated through the visualization screen shots on the following slides.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4E26-F3D3-4B78-8C9A-F173954F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Web App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67E94-1224-4B96-897D-918F8187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3" y="2621353"/>
            <a:ext cx="6096851" cy="367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592D95-0C69-468D-A899-815C0403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41" y="1374613"/>
            <a:ext cx="6777359" cy="4108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5D3-42B6-41D1-ACB4-C8267CB3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Results: Goal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D8A-B04F-4B51-B7BF-680EF23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4876800" cy="416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Do meteorites fall at random or are there patterns to their impact locations?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a Machine Learning technique to create K-Modes Clusters.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Unsupervised method that grouped meteorite impacts into 7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Found most meteorites were lumped into a “Catch All” cluster, while the other 6 were more specific, either on date, mass, or location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010A6-E1ED-442E-86B1-22663F5A2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49" y="1599685"/>
            <a:ext cx="6096851" cy="3658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25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9BD6-2920-4075-910C-0472D993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Results: Goal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F575E-87AD-4E26-97CE-C28F91CC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3699753" cy="4165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Do meteorites fall at random or are there patterns to their impact locations?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Density Function comparing mass to land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Wooded Tundra, Tropical Woodland and Tropical Forest are most likely to have low mass meteorites.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53347-FC85-4817-93F8-0E264482E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49" y="1327966"/>
            <a:ext cx="6096851" cy="367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D25FA-0DC2-483C-90BD-C5D4FB3D9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53" y="3249534"/>
            <a:ext cx="6096851" cy="3705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5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5D3-42B6-41D1-ACB4-C8267CB3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Results: Goal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D8A-B04F-4B51-B7BF-680EF23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4"/>
            <a:ext cx="4477966" cy="4165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Are the numbers of meteorite falls consistent over history or are they changing?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Is there any connection to population? Are there more falls recorded because more people to see it and more finds because people are in the area?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numbers are increasing, and have since the 1700s, even when normalized against population.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1534" dirty="0"/>
              <a:t>Spurious correlation?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1534" dirty="0"/>
              <a:t>Better record keeping?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1534" dirty="0"/>
              <a:t>Par for the course for 2020?  Meteorite bombardment comes right after murder hornets, right?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706ED-0904-4886-A2A8-F4043586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08" y="1600204"/>
            <a:ext cx="6597885" cy="3969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17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5D3-42B6-41D1-ACB4-C8267CB3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Results: Goal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D8A-B04F-4B51-B7BF-680EF23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3511826" cy="41655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Are there trends between meteorites that have been observed hitting the ground and ones that are found?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66" dirty="0"/>
              <a:t>Analyzed where meteorites were observed falling and were found.  Do not see a correlation between the two.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D7147-CFFC-434B-995F-25624FF30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"/>
          <a:stretch/>
        </p:blipFill>
        <p:spPr>
          <a:xfrm>
            <a:off x="4147524" y="1258613"/>
            <a:ext cx="7434876" cy="4507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813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25D3-42B6-41D1-ACB4-C8267CB3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Analysis, Visualization, and Results: Goal 5, and the Future…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1D8A-B04F-4B51-B7BF-680EF23C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4"/>
            <a:ext cx="5486400" cy="4500477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Can predictions be made about future meteorite impacts by studying past impact events?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My research found that while correlations may exist, predicting is a long way off.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information on orbital shape and meteoroid velocity, more precise calculations can be made about specific meteorite impacts.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Similarly, for time-dominant analysis, while a record of past events gives a clue of future events, much more data is needed to make specific predictions.</a:t>
            </a:r>
            <a:endParaRPr lang="en-US" sz="2666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78E39-69DB-4D7B-9A4F-6BB8471A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53" y="1858314"/>
            <a:ext cx="4762500" cy="361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524EA-5B8E-4335-BE46-71C5D2FDCA28}"/>
              </a:ext>
            </a:extLst>
          </p:cNvPr>
          <p:cNvSpPr txBox="1"/>
          <p:nvPr/>
        </p:nvSpPr>
        <p:spPr>
          <a:xfrm>
            <a:off x="6429983" y="1428478"/>
            <a:ext cx="5622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“God does not play dice with the Universe” – Albert Einstein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0CC82-6DE6-4724-9951-DDF918F77103}"/>
              </a:ext>
            </a:extLst>
          </p:cNvPr>
          <p:cNvSpPr txBox="1"/>
          <p:nvPr/>
        </p:nvSpPr>
        <p:spPr>
          <a:xfrm>
            <a:off x="6303524" y="5515906"/>
            <a:ext cx="5016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“However, He does play the occasional game of billiards.”  – Dr. Bruce </a:t>
            </a:r>
            <a:r>
              <a:rPr lang="en-US" sz="1600" dirty="0" err="1"/>
              <a:t>Dod</a:t>
            </a:r>
            <a:r>
              <a:rPr lang="en-US" sz="1600" dirty="0"/>
              <a:t>, </a:t>
            </a:r>
            <a:r>
              <a:rPr lang="en-US" sz="1600" dirty="0" err="1"/>
              <a:t>meteoriticist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207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E286BF-D19B-4390-BCF8-D14E31E8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174799"/>
          </a:xfrm>
        </p:spPr>
        <p:txBody>
          <a:bodyPr/>
          <a:lstStyle/>
          <a:p>
            <a:pPr algn="ctr"/>
            <a:r>
              <a:rPr lang="en-US" dirty="0"/>
              <a:t>Comments? Questions? </a:t>
            </a:r>
          </a:p>
        </p:txBody>
      </p:sp>
    </p:spTree>
    <p:extLst>
      <p:ext uri="{BB962C8B-B14F-4D97-AF65-F5344CB8AC3E}">
        <p14:creationId xmlns:p14="http://schemas.microsoft.com/office/powerpoint/2010/main" val="4263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Introduction/About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 and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Discussion and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Analysis, Visualization, and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12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31B-DCC8-4F21-A4A7-D9C19D7E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EA29-8F7C-4A1C-8434-79936312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Matthew W. Younce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Hybrid Geospatial/Imagery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 Team Lead/SGA, Time-Dominant Operations Center (AOWE)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14+ years at NGA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Mentor: John Gutraj, SGO for Time-Dominant Operations</a:t>
            </a:r>
          </a:p>
        </p:txBody>
      </p:sp>
    </p:spTree>
    <p:extLst>
      <p:ext uri="{BB962C8B-B14F-4D97-AF65-F5344CB8AC3E}">
        <p14:creationId xmlns:p14="http://schemas.microsoft.com/office/powerpoint/2010/main" val="389621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A53C-48FA-459F-8866-4BAB6E04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BB92-62BA-45F8-B66D-D2D743BB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5612780" cy="4165599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Looking for an unclassified data set to analyze, especially one with applicability to a classified, Time-Dominant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Located a set of all known meteorite falls and finds from NASA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are random events (or are they?)</a:t>
            </a:r>
          </a:p>
          <a:p>
            <a:pPr marL="1447751" lvl="1" indent="-457200">
              <a:buFont typeface="Arial" panose="020B0604020202020204" pitchFamily="34" charset="0"/>
              <a:buChar char="•"/>
            </a:pPr>
            <a:r>
              <a:rPr lang="en-US" dirty="0"/>
              <a:t>The ability to predict when and where a meteorite will strike the Earth could be used to predict other natural or human-induced events worldwide.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After locating this data source, I developed my analytic goals for this study.</a:t>
            </a:r>
          </a:p>
        </p:txBody>
      </p:sp>
      <p:pic>
        <p:nvPicPr>
          <p:cNvPr id="4" name="meteor_crater_1.mp4" descr="meteor_crater_1.mp4">
            <a:extLst>
              <a:ext uri="{FF2B5EF4-FFF2-40B4-BE49-F238E27FC236}">
                <a16:creationId xmlns:a16="http://schemas.microsoft.com/office/drawing/2014/main" id="{C8A541AC-CCD9-451F-8900-5472269C4DE9}"/>
              </a:ext>
            </a:extLst>
          </p:cNvPr>
          <p:cNvPicPr>
            <a:picLocks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4980"/>
                </p14:media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373233" y="1224979"/>
            <a:ext cx="5486401" cy="30861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Barringer Meteor Crater, Arizona…">
            <a:extLst>
              <a:ext uri="{FF2B5EF4-FFF2-40B4-BE49-F238E27FC236}">
                <a16:creationId xmlns:a16="http://schemas.microsoft.com/office/drawing/2014/main" id="{C46D362A-7785-45CA-AD81-2DF936BB368F}"/>
              </a:ext>
            </a:extLst>
          </p:cNvPr>
          <p:cNvSpPr txBox="1"/>
          <p:nvPr/>
        </p:nvSpPr>
        <p:spPr>
          <a:xfrm>
            <a:off x="8053643" y="4311079"/>
            <a:ext cx="212558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200"/>
            </a:pPr>
            <a:r>
              <a:rPr dirty="0"/>
              <a:t>Barringer Meteor Crater, Arizona</a:t>
            </a:r>
          </a:p>
          <a:p>
            <a:pPr algn="ctr">
              <a:defRPr sz="1200"/>
            </a:pPr>
            <a:r>
              <a:rPr dirty="0"/>
              <a:t>Canyon Diablo Meteorite</a:t>
            </a:r>
            <a:endParaRPr lang="en-US" dirty="0"/>
          </a:p>
          <a:p>
            <a:pPr algn="ctr">
              <a:defRPr sz="1200"/>
            </a:pPr>
            <a:r>
              <a:rPr lang="en-US" dirty="0"/>
              <a:t>(no audio)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3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0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4AF7-ECE4-4DE8-A81F-AB5B1670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9383-7B88-4A4B-A693-2BA948E1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set out to answer these questions: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 meteorites fall at random or are there patterns to their impact locations?</a:t>
            </a:r>
          </a:p>
          <a:p>
            <a:pPr marL="1943021" lvl="2" indent="-342900"/>
            <a:r>
              <a:rPr lang="en-US" sz="2000" dirty="0"/>
              <a:t>Either as a whole, by class of meteorite, or some other parameter?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the numbers of meteorite falls consistent over history or are they changing?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Is there any connection to population? </a:t>
            </a:r>
          </a:p>
          <a:p>
            <a:pPr marL="1943021" lvl="2" indent="-342900"/>
            <a:r>
              <a:rPr lang="en-US" sz="2000" dirty="0"/>
              <a:t>Are there more falls recorded because more people to see it and more finds because people are in the area?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there trends between meteorites that have been observed hitting the ground and ones that are found?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Can predictions be made about future meteorite impacts by studying past impact events?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18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155A-2F64-43E9-8F96-BCCE058A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7BD1-34F2-4E43-AA95-091EB655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Began with a dataset of over 45,000 meteorite impacts and witnessed falls through history, compiled by the Meteoritical Society and released by NASA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This dataset includes every meteorite known to be observed falling or later found.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Has geolocation, name, class/description of meteorite, and whether it was a fall or a find.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order to answer my questions, I would need to additional data: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Meteorite classification guide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Present and historical Land use/land cover data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Historical urban areas</a:t>
            </a:r>
          </a:p>
        </p:txBody>
      </p:sp>
    </p:spTree>
    <p:extLst>
      <p:ext uri="{BB962C8B-B14F-4D97-AF65-F5344CB8AC3E}">
        <p14:creationId xmlns:p14="http://schemas.microsoft.com/office/powerpoint/2010/main" val="348110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60A-A74F-48F6-A3FA-92BB7EFA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Discussion:  Data Hygiene &amp; Synthesis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33850-0869-47EC-8130-B2596CC8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7143345" cy="41655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Filtered out suspect data and other “</a:t>
            </a:r>
            <a:r>
              <a:rPr lang="en-US" dirty="0" err="1"/>
              <a:t>meteorongs</a:t>
            </a:r>
            <a:r>
              <a:rPr lang="en-US" dirty="0"/>
              <a:t>”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Some meteorites had questionable coordinates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Some were marked as “relict” – previously thought to be meteorites, but discovered not to be.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Others were missing attributes that were or were not able to be replicated or replaced.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060A-A74F-48F6-A3FA-92BB7EFA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Discussion:  Data Hygiene &amp; Synthesis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33850-0869-47EC-8130-B2596CC8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1655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Aggregated the extremely specific groups/subgroups of meteorites in the dataset to more general ones to simplify analysis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e.g. a meteorite defined in the dataset as an “H5-6” can also be placed into the H Group, H-L-LL clan, Ordinary Class, Chondrites, and Stony type.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https://upload.wikimedia.org/wikipedia/commons/thumb/1/16/Meteorite_Classification_after_Weissberg_McCoy_Krot_2006_Stony_Iron.svg/1920px-Meteorite_Classification_after_Weissberg_McCoy_Krot_2006_Stony_Iron.svg.png">
            <a:extLst>
              <a:ext uri="{FF2B5EF4-FFF2-40B4-BE49-F238E27FC236}">
                <a16:creationId xmlns:a16="http://schemas.microsoft.com/office/drawing/2014/main" id="{65DE9381-9C69-447C-933F-320880C7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43" y="3143992"/>
            <a:ext cx="8523514" cy="291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2806E7-3A29-42AC-8615-6C8E47605A22}"/>
              </a:ext>
            </a:extLst>
          </p:cNvPr>
          <p:cNvGrpSpPr/>
          <p:nvPr/>
        </p:nvGrpSpPr>
        <p:grpSpPr>
          <a:xfrm>
            <a:off x="4275117" y="2961427"/>
            <a:ext cx="1987138" cy="1841151"/>
            <a:chOff x="4275117" y="3246435"/>
            <a:chExt cx="1987138" cy="18411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958E86-1EC6-4C6D-8304-5F6E183F2FA6}"/>
                </a:ext>
              </a:extLst>
            </p:cNvPr>
            <p:cNvSpPr/>
            <p:nvPr/>
          </p:nvSpPr>
          <p:spPr>
            <a:xfrm>
              <a:off x="4275117" y="3246435"/>
              <a:ext cx="1211283" cy="7629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6D74D4-641A-4AEA-88AC-E78036FAAF4A}"/>
                </a:ext>
              </a:extLst>
            </p:cNvPr>
            <p:cNvSpPr/>
            <p:nvPr/>
          </p:nvSpPr>
          <p:spPr>
            <a:xfrm>
              <a:off x="5341917" y="3864913"/>
              <a:ext cx="920338" cy="4315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C7332A-AF5C-41FA-86E7-E08139B02777}"/>
                </a:ext>
              </a:extLst>
            </p:cNvPr>
            <p:cNvSpPr/>
            <p:nvPr/>
          </p:nvSpPr>
          <p:spPr>
            <a:xfrm>
              <a:off x="5339940" y="4242946"/>
              <a:ext cx="920338" cy="4315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761775-C04B-4C6F-8E88-B4C188CFC69E}"/>
                </a:ext>
              </a:extLst>
            </p:cNvPr>
            <p:cNvSpPr/>
            <p:nvPr/>
          </p:nvSpPr>
          <p:spPr>
            <a:xfrm>
              <a:off x="5270665" y="4694206"/>
              <a:ext cx="431470" cy="3933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564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C150-D7B1-47E3-9EC4-01AC0BF8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Discussion: Preliminary </a:t>
            </a:r>
            <a:r>
              <a:rPr lang="en-US" dirty="0" err="1"/>
              <a:t>Spatio</a:t>
            </a:r>
            <a:r>
              <a:rPr lang="en-US" dirty="0"/>
              <a:t>-temporal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4F5-738B-4495-9497-06EEDC93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Historical Urban Population Data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Buffered each meteorite site to find what urbanized areas were within 0.25 degrees (approximately 25-30 km) of the site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Filtered to select only populations around the time the meteorite fell or was found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Determined only 2% of the meteorites were near an urban area.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Historical Land Cover Data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Determined the land cover in the 0.5° x 0.5° grid square where the meteorite fell/was found.  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Used the most appropriate land cover based on the date</a:t>
            </a:r>
          </a:p>
          <a:p>
            <a:pPr marL="1333451" lvl="1" indent="-342900">
              <a:buFont typeface="Arial" panose="020B0604020202020204" pitchFamily="34" charset="0"/>
              <a:buChar char="•"/>
            </a:pPr>
            <a:r>
              <a:rPr lang="en-US" dirty="0"/>
              <a:t>Considered assigning a weight to each category, to account for areas where no falls were observed, but determined this would bias my data</a:t>
            </a:r>
          </a:p>
        </p:txBody>
      </p:sp>
    </p:spTree>
    <p:extLst>
      <p:ext uri="{BB962C8B-B14F-4D97-AF65-F5344CB8AC3E}">
        <p14:creationId xmlns:p14="http://schemas.microsoft.com/office/powerpoint/2010/main" val="35129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GA Theme 2016">
  <a:themeElements>
    <a:clrScheme name="NGA Branding">
      <a:dk1>
        <a:srgbClr val="414042"/>
      </a:dk1>
      <a:lt1>
        <a:sysClr val="window" lastClr="FFFFFF"/>
      </a:lt1>
      <a:dk2>
        <a:srgbClr val="192F43"/>
      </a:dk2>
      <a:lt2>
        <a:srgbClr val="D8D8D8"/>
      </a:lt2>
      <a:accent1>
        <a:srgbClr val="1E4D7C"/>
      </a:accent1>
      <a:accent2>
        <a:srgbClr val="37A5AC"/>
      </a:accent2>
      <a:accent3>
        <a:srgbClr val="80C2D4"/>
      </a:accent3>
      <a:accent4>
        <a:srgbClr val="089247"/>
      </a:accent4>
      <a:accent5>
        <a:srgbClr val="8DC63F"/>
      </a:accent5>
      <a:accent6>
        <a:srgbClr val="464646"/>
      </a:accent6>
      <a:hlink>
        <a:srgbClr val="414042"/>
      </a:hlink>
      <a:folHlink>
        <a:srgbClr val="1E4D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GA PowerPoint Template 16x9 Master" id="{17CFE678-AB5D-406A-99AC-1CC6FD027C00}" vid="{176BE88B-DC3E-4778-A53C-431E78155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9F0306B5A9D47BF05A66BB5EA13FD" ma:contentTypeVersion="0" ma:contentTypeDescription="Create a new document." ma:contentTypeScope="" ma:versionID="e0440f7d07f0676ff756cc367207aa1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25427566364f4a1609aaf2fcebf9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Headlin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class:Classification xmlns:class="urn:us:gov:cia:enterprise:schema:Classification:2.3" dateClassified="2021-07-28" portionMarking="false" caveat="false" tool="AACG" toolVersion="202110">
  <class:ClassificationMarking type="USClassificationMarking" value="UNCLASSIFIED"/>
  <class:ClassifiedBy>1041506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63A9EB-8BAD-4A27-BAD6-3155E9A63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668DFCD-A5C9-4CF7-984F-851F33688E80}">
  <ds:schemaRefs>
    <ds:schemaRef ds:uri="urn:us:gov:cia:enterprise:schema:Classification:2.3"/>
  </ds:schemaRefs>
</ds:datastoreItem>
</file>

<file path=customXml/itemProps3.xml><?xml version="1.0" encoding="utf-8"?>
<ds:datastoreItem xmlns:ds="http://schemas.openxmlformats.org/officeDocument/2006/customXml" ds:itemID="{FEF098BC-13DA-4DA2-AF97-BF2AA89B0D0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7350BE22-7E8A-4848-A494-2236EC351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16_9_Template</Template>
  <TotalTime>0</TotalTime>
  <Words>1092</Words>
  <Application>Microsoft Office PowerPoint</Application>
  <PresentationFormat>Widescreen</PresentationFormat>
  <Paragraphs>97</Paragraphs>
  <Slides>18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Franklin Gothic Medium Cond</vt:lpstr>
      <vt:lpstr>NGA Theme 2016</vt:lpstr>
      <vt:lpstr>Image</vt:lpstr>
      <vt:lpstr>PowerPoint Presentation</vt:lpstr>
      <vt:lpstr>Agenda</vt:lpstr>
      <vt:lpstr>About Me</vt:lpstr>
      <vt:lpstr>Background and Context</vt:lpstr>
      <vt:lpstr>Goals</vt:lpstr>
      <vt:lpstr>Data Discussion</vt:lpstr>
      <vt:lpstr>Data Discussion:  Data Hygiene &amp; Synthesis</vt:lpstr>
      <vt:lpstr>Data Discussion:  Data Hygiene &amp; Synthesis</vt:lpstr>
      <vt:lpstr>Data Discussion: Preliminary Spatio-temporal Analysis</vt:lpstr>
      <vt:lpstr>Analysis, Visualization, and Results</vt:lpstr>
      <vt:lpstr>Shiny Web App Visualization</vt:lpstr>
      <vt:lpstr>Analysis, Visualization, and Results: Goal 1</vt:lpstr>
      <vt:lpstr>Analysis, Visualization, and Results: Goal 1</vt:lpstr>
      <vt:lpstr>Analysis, Visualization, and Results: Goal 2 &amp; 3</vt:lpstr>
      <vt:lpstr>Analysis, Visualization, and Results: Goal 4</vt:lpstr>
      <vt:lpstr>Analysis, Visualization, and Results: Goal 5, and the Future…</vt:lpstr>
      <vt:lpstr>Comments? Questions? 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2020-10-23T15:01:35Z</dcterms:created>
  <dcterms:modified xsi:type="dcterms:W3CDTF">2021-08-05T19:58:39Z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0x0101001219F0306B5A9D47BF05A66BB5EA13FD</vt:lpwstr>
  </property>
  <property fmtid="{D5CDD505-2E9C-101B-9397-08002B2CF9AE}" pid="3" name="AACG_OFFICE_DLL">
    <vt:bool>true</vt:bool>
  </property>
  <property fmtid="{D5CDD505-2E9C-101B-9397-08002B2CF9AE}" pid="4" name="AACG_Created">
    <vt:bool>true</vt:bool>
  </property>
  <property fmtid="{D5CDD505-2E9C-101B-9397-08002B2CF9AE}" pid="5" name="AACG_DescMarkings">
    <vt:lpwstr/>
  </property>
  <property fmtid="{D5CDD505-2E9C-101B-9397-08002B2CF9AE}" pid="6" name="AACG_AddMark">
    <vt:lpwstr/>
  </property>
  <property fmtid="{D5CDD505-2E9C-101B-9397-08002B2CF9AE}" pid="7" name="AACG_Header">
    <vt:lpwstr>UNCLASSIFIED</vt:lpwstr>
  </property>
  <property fmtid="{D5CDD505-2E9C-101B-9397-08002B2CF9AE}" pid="8" name="AACG_Footer">
    <vt:lpwstr>_x000d_UNCLASSIFIED</vt:lpwstr>
  </property>
  <property fmtid="{D5CDD505-2E9C-101B-9397-08002B2CF9AE}" pid="9" name="AACG_ClassBlock">
    <vt:lpwstr/>
  </property>
  <property fmtid="{D5CDD505-2E9C-101B-9397-08002B2CF9AE}" pid="10" name="AACG_ClassType">
    <vt:lpwstr>USClassificationMarking</vt:lpwstr>
  </property>
  <property fmtid="{D5CDD505-2E9C-101B-9397-08002B2CF9AE}" pid="11" name="AACG_DeclOnList">
    <vt:lpwstr/>
  </property>
  <property fmtid="{D5CDD505-2E9C-101B-9397-08002B2CF9AE}" pid="12" name="AACG_USAF_Derivatives">
    <vt:lpwstr/>
  </property>
  <property fmtid="{D5CDD505-2E9C-101B-9397-08002B2CF9AE}" pid="13" name="AACG_SCI_Other">
    <vt:lpwstr/>
  </property>
  <property fmtid="{D5CDD505-2E9C-101B-9397-08002B2CF9AE}" pid="14" name="AACG_Dissem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NatoWarningClassLevel">
    <vt:lpwstr/>
  </property>
  <property fmtid="{D5CDD505-2E9C-101B-9397-08002B2CF9AE}" pid="20" name="AACG_Version">
    <vt:lpwstr>202110</vt:lpwstr>
  </property>
  <property fmtid="{D5CDD505-2E9C-101B-9397-08002B2CF9AE}" pid="21" name="AACG_CustomClassXMLPart">
    <vt:lpwstr>{3668DFCD-A5C9-4CF7-984F-851F33688E80}</vt:lpwstr>
  </property>
</Properties>
</file>