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Lst>
  <p:notesMasterIdLst>
    <p:notesMasterId r:id="rId63"/>
  </p:notesMasterIdLst>
  <p:handoutMasterIdLst>
    <p:handoutMasterId r:id="rId64"/>
  </p:handoutMasterIdLst>
  <p:sldIdLst>
    <p:sldId id="256" r:id="rId2"/>
    <p:sldId id="331" r:id="rId3"/>
    <p:sldId id="396" r:id="rId4"/>
    <p:sldId id="400" r:id="rId5"/>
    <p:sldId id="397" r:id="rId6"/>
    <p:sldId id="335" r:id="rId7"/>
    <p:sldId id="336" r:id="rId8"/>
    <p:sldId id="339" r:id="rId9"/>
    <p:sldId id="373" r:id="rId10"/>
    <p:sldId id="435" r:id="rId11"/>
    <p:sldId id="387" r:id="rId12"/>
    <p:sldId id="415" r:id="rId13"/>
    <p:sldId id="405" r:id="rId14"/>
    <p:sldId id="388" r:id="rId15"/>
    <p:sldId id="389" r:id="rId16"/>
    <p:sldId id="390" r:id="rId17"/>
    <p:sldId id="431" r:id="rId18"/>
    <p:sldId id="418" r:id="rId19"/>
    <p:sldId id="391" r:id="rId20"/>
    <p:sldId id="392" r:id="rId21"/>
    <p:sldId id="416" r:id="rId22"/>
    <p:sldId id="437" r:id="rId23"/>
    <p:sldId id="432" r:id="rId24"/>
    <p:sldId id="426" r:id="rId25"/>
    <p:sldId id="427" r:id="rId26"/>
    <p:sldId id="428" r:id="rId27"/>
    <p:sldId id="436" r:id="rId28"/>
    <p:sldId id="393" r:id="rId29"/>
    <p:sldId id="419" r:id="rId30"/>
    <p:sldId id="444" r:id="rId31"/>
    <p:sldId id="441" r:id="rId32"/>
    <p:sldId id="442" r:id="rId33"/>
    <p:sldId id="443" r:id="rId34"/>
    <p:sldId id="439" r:id="rId35"/>
    <p:sldId id="440" r:id="rId36"/>
    <p:sldId id="421" r:id="rId37"/>
    <p:sldId id="438" r:id="rId38"/>
    <p:sldId id="420" r:id="rId39"/>
    <p:sldId id="422" r:id="rId40"/>
    <p:sldId id="423" r:id="rId41"/>
    <p:sldId id="457" r:id="rId42"/>
    <p:sldId id="469" r:id="rId43"/>
    <p:sldId id="466" r:id="rId44"/>
    <p:sldId id="467" r:id="rId45"/>
    <p:sldId id="462" r:id="rId46"/>
    <p:sldId id="461" r:id="rId47"/>
    <p:sldId id="458" r:id="rId48"/>
    <p:sldId id="447" r:id="rId49"/>
    <p:sldId id="448" r:id="rId50"/>
    <p:sldId id="449" r:id="rId51"/>
    <p:sldId id="450" r:id="rId52"/>
    <p:sldId id="451" r:id="rId53"/>
    <p:sldId id="455" r:id="rId54"/>
    <p:sldId id="452" r:id="rId55"/>
    <p:sldId id="456" r:id="rId56"/>
    <p:sldId id="454" r:id="rId57"/>
    <p:sldId id="409" r:id="rId58"/>
    <p:sldId id="410" r:id="rId59"/>
    <p:sldId id="411" r:id="rId60"/>
    <p:sldId id="412" r:id="rId61"/>
    <p:sldId id="413"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un-Ho Liu" initials="chliu"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CC"/>
    <a:srgbClr val="00CC00"/>
    <a:srgbClr val="CC3300"/>
    <a:srgbClr val="BAB73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05" autoAdjust="0"/>
    <p:restoredTop sz="88857" autoAdjust="0"/>
  </p:normalViewPr>
  <p:slideViewPr>
    <p:cSldViewPr>
      <p:cViewPr varScale="1">
        <p:scale>
          <a:sx n="78" d="100"/>
          <a:sy n="78" d="100"/>
        </p:scale>
        <p:origin x="-129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1AF1B8-E34E-410A-8EA7-926407447E1A}" type="datetimeFigureOut">
              <a:rPr lang="en-US" smtClean="0"/>
              <a:pPr/>
              <a:t>3/3/2011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1DDCC7E-EDA6-48E8-AA90-1BBEABEB17A6}" type="slidenum">
              <a:rPr lang="en-US" smtClean="0"/>
              <a:pPr/>
              <a:t>‹#›</a:t>
            </a:fld>
            <a:endParaRPr lang="en-US"/>
          </a:p>
        </p:txBody>
      </p:sp>
    </p:spTree>
    <p:extLst>
      <p:ext uri="{BB962C8B-B14F-4D97-AF65-F5344CB8AC3E}">
        <p14:creationId xmlns="" xmlns:p14="http://schemas.microsoft.com/office/powerpoint/2010/main" val="324590909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5D6121-5987-482B-92D4-38DFC6558D4A}" type="datetimeFigureOut">
              <a:rPr lang="en-US" smtClean="0"/>
              <a:pPr/>
              <a:t>3/3/2011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FEF2E3-59C2-43F4-AB57-A5F17875DBBA}" type="slidenum">
              <a:rPr lang="en-US" smtClean="0"/>
              <a:pPr/>
              <a:t>‹#›</a:t>
            </a:fld>
            <a:endParaRPr lang="en-US"/>
          </a:p>
        </p:txBody>
      </p:sp>
    </p:spTree>
    <p:extLst>
      <p:ext uri="{BB962C8B-B14F-4D97-AF65-F5344CB8AC3E}">
        <p14:creationId xmlns="" xmlns:p14="http://schemas.microsoft.com/office/powerpoint/2010/main" val="300277560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table shows the grid density of my computation. My</a:t>
            </a:r>
            <a:r>
              <a:rPr lang="en-US" baseline="0" dirty="0" smtClean="0"/>
              <a:t> current models consist of more than 30M elements and each model required 5-6 months to complete.</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graphs here show the streamlines of the mean flow. Both of the current models fall into the skimming flow regime which means the</a:t>
            </a:r>
            <a:r>
              <a:rPr lang="en-US" baseline="0" dirty="0" smtClean="0"/>
              <a:t> mean flow from the UBL to not go into the canyon.</a:t>
            </a:r>
            <a:r>
              <a:rPr lang="en-US" dirty="0" smtClean="0"/>
              <a:t> The mean flows above the roof level are almost parallel to the </a:t>
            </a:r>
            <a:r>
              <a:rPr lang="en-US" dirty="0" err="1" smtClean="0"/>
              <a:t>streamwise</a:t>
            </a:r>
            <a:r>
              <a:rPr lang="en-US" dirty="0" smtClean="0"/>
              <a:t> direction and do not touch the ground level of the street canyon. A primary recirculation is formed within the canyons which could carry the pollutant from the ground level to the roof level and also dilute and mixing the pollutant within the canyon.</a:t>
            </a:r>
            <a:r>
              <a:rPr lang="en-US" baseline="0" dirty="0" smtClean="0"/>
              <a:t> </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Cheng have found that, in skimming flow regime, the pollutant removal is mainly governed</a:t>
            </a:r>
            <a:r>
              <a:rPr lang="en-US" baseline="0" dirty="0" smtClean="0"/>
              <a:t> by turbulence transport but not the mean wind speed. However, he use the less accuracy k-w model to demonstrate his finding. We would like to know is it the same in LES?</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order to examine </a:t>
            </a:r>
            <a:r>
              <a:rPr lang="en-US" dirty="0" err="1" smtClean="0"/>
              <a:t>cheng’s</a:t>
            </a:r>
            <a:r>
              <a:rPr lang="en-US" dirty="0" smtClean="0"/>
              <a:t> result, I decompose the vertical pollutant flux across the roof level into the mean and</a:t>
            </a:r>
            <a:r>
              <a:rPr lang="en-US" baseline="0" dirty="0" smtClean="0"/>
              <a:t> turbulence components. The mean flux represent the pollutant transported by the mean flow. The turbulence flux represent the pollutant transported by the turbulence. The red line in the graph on the right hand side shows the sampling location of the pollutant flux.  </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This graph show the vertical pollutant flux across the roof level for AR = 1. The vertical axis is the pollutant flux and x-axis is the </a:t>
            </a:r>
            <a:r>
              <a:rPr lang="en-US" sz="1200" kern="1200" dirty="0" err="1" smtClean="0">
                <a:solidFill>
                  <a:schemeClr val="tx1"/>
                </a:solidFill>
                <a:latin typeface="+mn-lt"/>
                <a:ea typeface="+mn-ea"/>
                <a:cs typeface="+mn-cs"/>
              </a:rPr>
              <a:t>streamwise</a:t>
            </a:r>
            <a:r>
              <a:rPr lang="en-US" sz="1200" kern="1200" dirty="0" smtClean="0">
                <a:solidFill>
                  <a:schemeClr val="tx1"/>
                </a:solidFill>
                <a:latin typeface="+mn-lt"/>
                <a:ea typeface="+mn-ea"/>
                <a:cs typeface="+mn-cs"/>
              </a:rPr>
              <a:t> location. Here, the red dash line represents the turbulence flux, the blue dotted line represents the mean flux, and the black solid line represents the total flux. A positive value of pollutant flux represent pollutant is removed from the street canyon and negative value represents pollutant entrainment. The result shows that, the mean wind remove and carry back the pollutant simultaneously which result in an insignificant net pollutant transport. Unlike the mean flux, the turbulence flux of the first canyon has a great pollutant removal effect. However, the turbulence flux for other street canyons drop to an insignificant value which make the mean flux govern the pollutant transport over there.</a:t>
            </a: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graph show the vertical</a:t>
            </a:r>
            <a:r>
              <a:rPr lang="en-US" baseline="0" dirty="0" smtClean="0"/>
              <a:t> pollutant flux for AR= 0.25. The overall trend here is similar to AR =1. The major different here is the location of maximum vertical turbulence flux is shifted to leeward side which should be due to the uneven distribution  of pollutant within the first canyon. By these two graphs, we could conclude that the pollutant removal is governed by turbulence when the source is present.</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we know that the turbulence transport govern the pollutant  removal. But how the pollutant in the street canyon removed to the UBL? </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Let first have a look to the flow structure along the roof level. This chart shows the </a:t>
            </a:r>
            <a:r>
              <a:rPr lang="en-US" sz="1200" kern="1200" dirty="0" err="1" smtClean="0">
                <a:solidFill>
                  <a:schemeClr val="tx1"/>
                </a:solidFill>
                <a:latin typeface="+mn-lt"/>
                <a:ea typeface="+mn-ea"/>
                <a:cs typeface="+mn-cs"/>
              </a:rPr>
              <a:t>skewness</a:t>
            </a:r>
            <a:r>
              <a:rPr lang="en-US" sz="1200" kern="1200" dirty="0" smtClean="0">
                <a:solidFill>
                  <a:schemeClr val="tx1"/>
                </a:solidFill>
                <a:latin typeface="+mn-lt"/>
                <a:ea typeface="+mn-ea"/>
                <a:cs typeface="+mn-cs"/>
              </a:rPr>
              <a:t> of </a:t>
            </a:r>
            <a:r>
              <a:rPr lang="en-US" sz="1200" kern="1200" dirty="0" err="1" smtClean="0">
                <a:solidFill>
                  <a:schemeClr val="tx1"/>
                </a:solidFill>
                <a:latin typeface="+mn-lt"/>
                <a:ea typeface="+mn-ea"/>
                <a:cs typeface="+mn-cs"/>
              </a:rPr>
              <a:t>streamwise</a:t>
            </a:r>
            <a:r>
              <a:rPr lang="en-US" sz="1200" kern="1200" dirty="0" smtClean="0">
                <a:solidFill>
                  <a:schemeClr val="tx1"/>
                </a:solidFill>
                <a:latin typeface="+mn-lt"/>
                <a:ea typeface="+mn-ea"/>
                <a:cs typeface="+mn-cs"/>
              </a:rPr>
              <a:t> velocity at five vertical segments for AR=1, as shown in the picture on the right. The vertical axis is the vertical location; the horizontal axis is the </a:t>
            </a:r>
            <a:r>
              <a:rPr lang="en-US" sz="1200" kern="1200" dirty="0" err="1" smtClean="0">
                <a:solidFill>
                  <a:schemeClr val="tx1"/>
                </a:solidFill>
                <a:latin typeface="+mn-lt"/>
                <a:ea typeface="+mn-ea"/>
                <a:cs typeface="+mn-cs"/>
              </a:rPr>
              <a:t>skewness</a:t>
            </a:r>
            <a:r>
              <a:rPr lang="en-US" sz="1200" kern="1200" dirty="0" smtClean="0">
                <a:solidFill>
                  <a:schemeClr val="tx1"/>
                </a:solidFill>
                <a:latin typeface="+mn-lt"/>
                <a:ea typeface="+mn-ea"/>
                <a:cs typeface="+mn-cs"/>
              </a:rPr>
              <a:t> of </a:t>
            </a:r>
            <a:r>
              <a:rPr lang="en-US" sz="1200" kern="1200" dirty="0" err="1" smtClean="0">
                <a:solidFill>
                  <a:schemeClr val="tx1"/>
                </a:solidFill>
                <a:latin typeface="+mn-lt"/>
                <a:ea typeface="+mn-ea"/>
                <a:cs typeface="+mn-cs"/>
              </a:rPr>
              <a:t>streamwise</a:t>
            </a:r>
            <a:r>
              <a:rPr lang="en-US" sz="1200" kern="1200" dirty="0" smtClean="0">
                <a:solidFill>
                  <a:schemeClr val="tx1"/>
                </a:solidFill>
                <a:latin typeface="+mn-lt"/>
                <a:ea typeface="+mn-ea"/>
                <a:cs typeface="+mn-cs"/>
              </a:rPr>
              <a:t> velocity.  The solid line is the data of the current LES. The symbols are the data from other people’s CFD and wind tunnel experiments. From the chart, a layer of positive </a:t>
            </a:r>
            <a:r>
              <a:rPr lang="en-US" sz="1200" kern="1200" dirty="0" err="1" smtClean="0">
                <a:solidFill>
                  <a:schemeClr val="tx1"/>
                </a:solidFill>
                <a:latin typeface="+mn-lt"/>
                <a:ea typeface="+mn-ea"/>
                <a:cs typeface="+mn-cs"/>
              </a:rPr>
              <a:t>skewness</a:t>
            </a:r>
            <a:r>
              <a:rPr lang="en-US" sz="1200" kern="1200" dirty="0" smtClean="0">
                <a:solidFill>
                  <a:schemeClr val="tx1"/>
                </a:solidFill>
                <a:latin typeface="+mn-lt"/>
                <a:ea typeface="+mn-ea"/>
                <a:cs typeface="+mn-cs"/>
              </a:rPr>
              <a:t> has been found along the roof level. Here, the positive </a:t>
            </a:r>
            <a:r>
              <a:rPr lang="en-US" sz="1200" kern="1200" dirty="0" err="1" smtClean="0">
                <a:solidFill>
                  <a:schemeClr val="tx1"/>
                </a:solidFill>
                <a:latin typeface="+mn-lt"/>
                <a:ea typeface="+mn-ea"/>
                <a:cs typeface="+mn-cs"/>
              </a:rPr>
              <a:t>skewness</a:t>
            </a:r>
            <a:r>
              <a:rPr lang="en-US" sz="1200" kern="1200" dirty="0" smtClean="0">
                <a:solidFill>
                  <a:schemeClr val="tx1"/>
                </a:solidFill>
                <a:latin typeface="+mn-lt"/>
                <a:ea typeface="+mn-ea"/>
                <a:cs typeface="+mn-cs"/>
              </a:rPr>
              <a:t> reveals that some air masses are travelling much faster than the majority. It imply some air masses there are undergoing rapid acceleration and most of the air masses are decelerating along this layer.   </a:t>
            </a:r>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Now move to the instantaneous information. This graph shows the instantaneous coherence structure between </a:t>
            </a:r>
            <a:r>
              <a:rPr lang="en-US" baseline="0" dirty="0" err="1" smtClean="0"/>
              <a:t>streamwise</a:t>
            </a:r>
            <a:r>
              <a:rPr lang="en-US" baseline="0" dirty="0" smtClean="0"/>
              <a:t> fluctuating velocity and vertical fluctuating velocity. In the graph, only the </a:t>
            </a:r>
            <a:r>
              <a:rPr lang="en-US" baseline="0" dirty="0" err="1" smtClean="0"/>
              <a:t>isosurfaces</a:t>
            </a:r>
            <a:r>
              <a:rPr lang="en-US" baseline="0" dirty="0" smtClean="0"/>
              <a:t> of a specific negative </a:t>
            </a:r>
            <a:r>
              <a:rPr lang="en-US" baseline="0" dirty="0" err="1" smtClean="0"/>
              <a:t>streamwise</a:t>
            </a:r>
            <a:r>
              <a:rPr lang="en-US" baseline="0" dirty="0" smtClean="0"/>
              <a:t> fluctuating velocity are shown. The color contour represent the vertical fluctuating velocity. </a:t>
            </a:r>
          </a:p>
          <a:p>
            <a:r>
              <a:rPr lang="en-US" baseline="0" dirty="0" smtClean="0"/>
              <a:t>It is found that, when the </a:t>
            </a:r>
            <a:r>
              <a:rPr lang="en-US" baseline="0" dirty="0" err="1" smtClean="0"/>
              <a:t>streamwise</a:t>
            </a:r>
            <a:r>
              <a:rPr lang="en-US" baseline="0" dirty="0" smtClean="0"/>
              <a:t> fluctuating velocity is negative,  the vertical fluctuating velocity is mostly positive. </a:t>
            </a:r>
          </a:p>
          <a:p>
            <a:r>
              <a:rPr lang="en-US" baseline="0" dirty="0" smtClean="0"/>
              <a:t>Here, a negative </a:t>
            </a:r>
            <a:r>
              <a:rPr lang="en-US" baseline="0" dirty="0" err="1" smtClean="0"/>
              <a:t>streamwise</a:t>
            </a:r>
            <a:r>
              <a:rPr lang="en-US" baseline="0" dirty="0" smtClean="0"/>
              <a:t> fluctuating velocity means the air masses are travelling slower than the mean wind speed in </a:t>
            </a:r>
            <a:r>
              <a:rPr lang="en-US" baseline="0" dirty="0" err="1" smtClean="0"/>
              <a:t>streamwise</a:t>
            </a:r>
            <a:r>
              <a:rPr lang="en-US" baseline="0" dirty="0" smtClean="0"/>
              <a:t> direction . It imply there are some drag force decelerating those air masses. A positive vertical fluctuating velocity mean those air masses are going upward. Because the mean vertical velocity is almost 0 at roof level. The conclusion found from this graph is that when the air masses are decelerating, those air mass would travel upward and carry the pollutant always from the street canyon.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a:t>
            </a:r>
            <a:r>
              <a:rPr lang="en-US" baseline="0" dirty="0" smtClean="0"/>
              <a:t> presentation, </a:t>
            </a:r>
            <a:r>
              <a:rPr lang="en-US" dirty="0" smtClean="0"/>
              <a:t>I will first introduce</a:t>
            </a:r>
            <a:r>
              <a:rPr lang="en-US" baseline="0" dirty="0" smtClean="0"/>
              <a:t> the topic. And then I will briefly explain the methodology.  The results and discussion has two sections, the first one is the pollutant transport below and around roof level. The other one is the pollutant dispersion in the urban boundary layer. </a:t>
            </a:r>
          </a:p>
          <a:p>
            <a:r>
              <a:rPr lang="en-US" baseline="0" dirty="0" smtClean="0"/>
              <a:t>  </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is the same </a:t>
            </a:r>
            <a:r>
              <a:rPr lang="en-US" dirty="0" err="1" smtClean="0"/>
              <a:t>isosurface</a:t>
            </a:r>
            <a:r>
              <a:rPr lang="en-US" dirty="0" smtClean="0"/>
              <a:t> as the previous</a:t>
            </a:r>
            <a:r>
              <a:rPr lang="en-US" baseline="0" dirty="0" smtClean="0"/>
              <a:t> graph. Now, the color contour become</a:t>
            </a:r>
            <a:r>
              <a:rPr lang="en-US" dirty="0" smtClean="0"/>
              <a:t> the fluctuating pollutant concentration.</a:t>
            </a:r>
            <a:r>
              <a:rPr lang="en-US" baseline="0" dirty="0" smtClean="0"/>
              <a:t> For the street canyons without pollutant  source, the pollutant concentration of those decelerating, up going air masses are mainly negative. It represent the up going mass could only carry a small amount of pollutant out of the street canyon. Since the mean vertical flow velocity is 0 at roof level, if there are some air masses going up, there must have air masses going down to make a mean of 0. Since the amount of pollutant removed by the up going air masses is small, the pollutant carried by the down going air masses could cancel the net pollutant removal effect. It explain why the turbulence transport is not significant when the pollutant source is absent. </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By summarizing the information in the last few slides,</a:t>
            </a:r>
            <a:r>
              <a:rPr lang="en-US" baseline="0" dirty="0" smtClean="0"/>
              <a:t> here is a proposed pollutant removal mechanism. In the street canyon with pollutant source, the primary recirculation carry the pollutant from the ground to the roof level. At the roof level, the accelerating air masses carry the background pollutant into the street canyon by strong sweeps. At the same time, the decelerating air masses remove the pollutant in street canyons by ejections.  Since the background pollutant concentration is low in compare with the street canyon with pollutant source, the amount of pollutant removed by ejections is much greater than the amount of pollutant carried back by sweeps.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 the other hand, for the street canyon without pollutant source, the background pollutant concentration is similar to the concentration in the street canyons so that the effect of sweeps and ejections on pollutant transport is similar generating an insignificant net pollutant transport.</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Just now I proved that turbulence transport is the major mean of pollutant removal. So, if we want to have better removal effect, we should promote turbulence instead</a:t>
            </a:r>
            <a:r>
              <a:rPr lang="en-US" baseline="0" dirty="0" smtClean="0"/>
              <a:t> of mean wind speed.</a:t>
            </a:r>
            <a:r>
              <a:rPr lang="en-US" dirty="0" smtClean="0"/>
              <a:t> Before we find a way to promote the turbulence, we first need to find out where does the turbulence come</a:t>
            </a:r>
            <a:r>
              <a:rPr lang="en-US" baseline="0" dirty="0" smtClean="0"/>
              <a:t> from.</a:t>
            </a:r>
            <a:r>
              <a:rPr lang="en-US" dirty="0" smtClean="0"/>
              <a:t> </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Go back to the flow structure along the roof level. This chart shows the mean </a:t>
            </a:r>
            <a:r>
              <a:rPr lang="en-US" sz="1200" kern="1200" dirty="0" err="1" smtClean="0">
                <a:solidFill>
                  <a:schemeClr val="tx1"/>
                </a:solidFill>
                <a:latin typeface="+mn-lt"/>
                <a:ea typeface="+mn-ea"/>
                <a:cs typeface="+mn-cs"/>
              </a:rPr>
              <a:t>streamwise</a:t>
            </a:r>
            <a:r>
              <a:rPr lang="en-US" sz="1200" kern="1200" dirty="0" smtClean="0">
                <a:solidFill>
                  <a:schemeClr val="tx1"/>
                </a:solidFill>
                <a:latin typeface="+mn-lt"/>
                <a:ea typeface="+mn-ea"/>
                <a:cs typeface="+mn-cs"/>
              </a:rPr>
              <a:t> velocity at five vertical segments for AR=1. The vertical axis is the vertical location; the horizontal axis is the mean flow velocity in </a:t>
            </a:r>
            <a:r>
              <a:rPr lang="en-US" sz="1200" kern="1200" dirty="0" err="1" smtClean="0">
                <a:solidFill>
                  <a:schemeClr val="tx1"/>
                </a:solidFill>
                <a:latin typeface="+mn-lt"/>
                <a:ea typeface="+mn-ea"/>
                <a:cs typeface="+mn-cs"/>
              </a:rPr>
              <a:t>streamwise</a:t>
            </a:r>
            <a:r>
              <a:rPr lang="en-US" sz="1200" kern="1200" dirty="0" smtClean="0">
                <a:solidFill>
                  <a:schemeClr val="tx1"/>
                </a:solidFill>
                <a:latin typeface="+mn-lt"/>
                <a:ea typeface="+mn-ea"/>
                <a:cs typeface="+mn-cs"/>
              </a:rPr>
              <a:t> direction.  The black solid line is data from my model. The maximum vertical gradient of </a:t>
            </a:r>
            <a:r>
              <a:rPr lang="en-US" sz="1200" kern="1200" dirty="0" err="1" smtClean="0">
                <a:solidFill>
                  <a:schemeClr val="tx1"/>
                </a:solidFill>
                <a:latin typeface="+mn-lt"/>
                <a:ea typeface="+mn-ea"/>
                <a:cs typeface="+mn-cs"/>
              </a:rPr>
              <a:t>streamwise</a:t>
            </a:r>
            <a:r>
              <a:rPr lang="en-US" sz="1200" kern="1200" dirty="0" smtClean="0">
                <a:solidFill>
                  <a:schemeClr val="tx1"/>
                </a:solidFill>
                <a:latin typeface="+mn-lt"/>
                <a:ea typeface="+mn-ea"/>
                <a:cs typeface="+mn-cs"/>
              </a:rPr>
              <a:t> flow velocity occurs near the leeward side. The velocity gradient becomes gentler when approaching the windward side. On the right hand side, it is the production term of TKE. According to this equation, TKE production would be increase with the velocity gradient. So the TKE should peak at the same location as the maximum velocity gradient. </a:t>
            </a:r>
            <a:endParaRPr lang="en-US" sz="1200" kern="1200" dirty="0">
              <a:solidFill>
                <a:schemeClr val="tx1"/>
              </a:solidFill>
              <a:latin typeface="+mn-lt"/>
              <a:ea typeface="+mn-ea"/>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graph</a:t>
            </a:r>
            <a:r>
              <a:rPr lang="en-US" baseline="0" dirty="0" smtClean="0"/>
              <a:t> shows the vertical profile of the resolved scale TKE. T</a:t>
            </a:r>
            <a:r>
              <a:rPr lang="en-US" dirty="0" smtClean="0"/>
              <a:t>he horizontal axis is the Normalized TKE. T</a:t>
            </a:r>
            <a:r>
              <a:rPr lang="en-US" baseline="0" dirty="0" smtClean="0"/>
              <a:t>he black solid line is data from my model. </a:t>
            </a:r>
          </a:p>
          <a:p>
            <a:r>
              <a:rPr lang="en-US" baseline="0" dirty="0" smtClean="0"/>
              <a:t>WE expected the maximum TKE should peaked at the leeward side, since the local turbulence generated velocity gradient there is highest. </a:t>
            </a:r>
          </a:p>
          <a:p>
            <a:r>
              <a:rPr lang="en-US" baseline="0" dirty="0" smtClean="0"/>
              <a:t>According to this graphs, the maximum TKE located at the windward side, where the velocity gradient is low. It contradict with the production of TKE. </a:t>
            </a:r>
          </a:p>
          <a:p>
            <a:endParaRPr lang="en-US" baseline="0"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Here shows the contour of Resolved-scale turbulence kinetic energy. The left one is the model with AR 1. The one on the right is the model with AR 0.25.  Here, red color represents high TKE and blue color represents low TKE. For both of my models, the maximum location of the TKE is near the windward corner of the roof top. Over there the velocity gradient is not high so that the turbulence production should be small.  This finding implies the turbulence produced by local shear is not the main source of the turbulence at roof level for pollutant removal. </a:t>
            </a:r>
            <a:endParaRPr lang="en-US" sz="1200" kern="1200" dirty="0">
              <a:solidFill>
                <a:schemeClr val="tx1"/>
              </a:solidFill>
              <a:latin typeface="+mn-lt"/>
              <a:ea typeface="+mn-ea"/>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find that the l</a:t>
            </a:r>
            <a:r>
              <a:rPr lang="en-US" sz="1200" b="0" dirty="0" smtClean="0">
                <a:solidFill>
                  <a:schemeClr val="accent2">
                    <a:lumMod val="75000"/>
                  </a:schemeClr>
                </a:solidFill>
              </a:rPr>
              <a:t>ocal turbulence production is not the major source of roof-level TKE. but where does the</a:t>
            </a:r>
            <a:r>
              <a:rPr lang="en-US" sz="1200" b="0" baseline="0" dirty="0" smtClean="0">
                <a:solidFill>
                  <a:schemeClr val="accent2">
                    <a:lumMod val="75000"/>
                  </a:schemeClr>
                </a:solidFill>
              </a:rPr>
              <a:t> turbulence come from? We may be able to find the result here. </a:t>
            </a:r>
            <a:r>
              <a:rPr lang="en-US" dirty="0" smtClean="0"/>
              <a:t>Cui have found out that sweeps dominate the total momentum flux at the roof level using his LES with AR=1. Another study by Christen, using quadrant analysis, have found that in real street</a:t>
            </a:r>
            <a:r>
              <a:rPr lang="en-US" baseline="0" dirty="0" smtClean="0"/>
              <a:t> canyons, the sweeps dominate the </a:t>
            </a:r>
            <a:r>
              <a:rPr lang="en-US" dirty="0" smtClean="0"/>
              <a:t>vertical momentum </a:t>
            </a:r>
            <a:r>
              <a:rPr lang="en-US" baseline="0" dirty="0" smtClean="0"/>
              <a:t>below a certain height. </a:t>
            </a:r>
            <a:r>
              <a:rPr lang="en-US" dirty="0" smtClean="0"/>
              <a:t>This finding imply the momentum as well</a:t>
            </a:r>
            <a:r>
              <a:rPr lang="en-US" baseline="0" dirty="0" smtClean="0"/>
              <a:t> as the </a:t>
            </a:r>
            <a:r>
              <a:rPr lang="en-US" dirty="0" smtClean="0"/>
              <a:t>turbulence kinetic energy is traveled</a:t>
            </a:r>
            <a:r>
              <a:rPr lang="en-US" baseline="0" dirty="0" smtClean="0"/>
              <a:t> from the UBL to the roof level. </a:t>
            </a:r>
            <a:r>
              <a:rPr lang="en-US" dirty="0" smtClean="0"/>
              <a:t> It is turn suggest the turbulence along the roof level is mainly come from the atmosphere turbulence from the UBL but not the local shear.</a:t>
            </a:r>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Here is the summary for the pollutant transport below &amp; around roof level. The re-circulating flows carry the pollutant to the roof level and also mix/dilute the pollutant within the street canyon. The aged air (carrying pollutant) is removed by ejections while fresh air is entrained by sweeps. The TKE required for pollutant removal is mainly attributed to the (downward moving) atmospheric turbulence in the UBL.</a:t>
            </a:r>
            <a:endParaRPr lang="en-US" sz="1200" kern="1200" dirty="0">
              <a:solidFill>
                <a:schemeClr val="tx1"/>
              </a:solidFill>
              <a:latin typeface="+mn-lt"/>
              <a:ea typeface="+mn-ea"/>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 developed city like Hong Kong, the building height to street width ratio, I call it aspect ratio, is large. In case the wind is flowing perpendicular to the street canyon.  The flow will fall into skimming flow regime which the flesh air could not entrain into the street canyons by mean flow. </a:t>
            </a:r>
          </a:p>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Before looking into the pollutant dispersion in the UBL, let first confirm the current computational domain is large enough to handle the atmospheric</a:t>
            </a:r>
            <a:r>
              <a:rPr lang="en-US" baseline="0" dirty="0" smtClean="0"/>
              <a:t> </a:t>
            </a:r>
            <a:r>
              <a:rPr lang="en-US" dirty="0" smtClean="0"/>
              <a:t>turbulence in the UBL. In the simulation of open channel flow over smooth surface, the domain length to domain height ratio is often greater than 4</a:t>
            </a:r>
            <a:r>
              <a:rPr lang="el-GR" dirty="0" smtClean="0">
                <a:latin typeface="Times New Roman"/>
                <a:cs typeface="Times New Roman"/>
              </a:rPr>
              <a:t>π</a:t>
            </a:r>
            <a:r>
              <a:rPr lang="en-US" dirty="0" smtClean="0">
                <a:latin typeface="Times New Roman"/>
                <a:cs typeface="Times New Roman"/>
              </a:rPr>
              <a:t> in order to resolve the turbulence correctly.  </a:t>
            </a:r>
            <a:r>
              <a:rPr lang="en-US" dirty="0" smtClean="0"/>
              <a:t>However, if roughness are explicitly resolved the computational cost is too high. </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dirty="0" smtClean="0"/>
              <a:t>Two-point correlations are commonly used to  determine the necessary domain size for resolving the turbulence. Ideally, the correlation of flow velocity drops to zero at certain horizontal separation. And the intercept</a:t>
            </a:r>
            <a:r>
              <a:rPr lang="en-US" baseline="0" dirty="0" smtClean="0"/>
              <a:t> </a:t>
            </a:r>
            <a:r>
              <a:rPr lang="en-US" dirty="0" smtClean="0"/>
              <a:t>is the length scale of turbulence.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Here shows the two-point correlation at 4 different elevation of the model AR =1. The vertical axis is the two-point correlation; the horizontal axis is the </a:t>
            </a:r>
            <a:r>
              <a:rPr lang="en-US" sz="1200" kern="1200" dirty="0" err="1" smtClean="0">
                <a:solidFill>
                  <a:schemeClr val="tx1"/>
                </a:solidFill>
                <a:latin typeface="+mn-lt"/>
                <a:ea typeface="+mn-ea"/>
                <a:cs typeface="+mn-cs"/>
              </a:rPr>
              <a:t>streamwise</a:t>
            </a:r>
            <a:r>
              <a:rPr lang="en-US" sz="1200" kern="1200" dirty="0" smtClean="0">
                <a:solidFill>
                  <a:schemeClr val="tx1"/>
                </a:solidFill>
                <a:latin typeface="+mn-lt"/>
                <a:ea typeface="+mn-ea"/>
                <a:cs typeface="+mn-cs"/>
              </a:rPr>
              <a:t> separation. The black solid lines represent the two point correlation of </a:t>
            </a:r>
            <a:r>
              <a:rPr lang="en-US" sz="1200" kern="1200" dirty="0" err="1" smtClean="0">
                <a:solidFill>
                  <a:schemeClr val="tx1"/>
                </a:solidFill>
                <a:latin typeface="+mn-lt"/>
                <a:ea typeface="+mn-ea"/>
                <a:cs typeface="+mn-cs"/>
              </a:rPr>
              <a:t>streamwise</a:t>
            </a:r>
            <a:r>
              <a:rPr lang="en-US" sz="1200" kern="1200" dirty="0" smtClean="0">
                <a:solidFill>
                  <a:schemeClr val="tx1"/>
                </a:solidFill>
                <a:latin typeface="+mn-lt"/>
                <a:ea typeface="+mn-ea"/>
                <a:cs typeface="+mn-cs"/>
              </a:rPr>
              <a:t> velocity. The red dash lines are for the </a:t>
            </a:r>
            <a:r>
              <a:rPr lang="en-US" sz="1200" kern="1200" dirty="0" err="1" smtClean="0">
                <a:solidFill>
                  <a:schemeClr val="tx1"/>
                </a:solidFill>
                <a:latin typeface="+mn-lt"/>
                <a:ea typeface="+mn-ea"/>
                <a:cs typeface="+mn-cs"/>
              </a:rPr>
              <a:t>spanwise</a:t>
            </a:r>
            <a:r>
              <a:rPr lang="en-US" sz="1200" kern="1200" dirty="0" smtClean="0">
                <a:solidFill>
                  <a:schemeClr val="tx1"/>
                </a:solidFill>
                <a:latin typeface="+mn-lt"/>
                <a:ea typeface="+mn-ea"/>
                <a:cs typeface="+mn-cs"/>
              </a:rPr>
              <a:t> velocity. And the blue lines are for the vertical velocity.  The triangle symbols are the data from DNS over 3D roughness, done by </a:t>
            </a:r>
            <a:r>
              <a:rPr lang="en-US" sz="1200" kern="1200" dirty="0" err="1" smtClean="0">
                <a:solidFill>
                  <a:schemeClr val="tx1"/>
                </a:solidFill>
                <a:latin typeface="+mn-lt"/>
                <a:ea typeface="+mn-ea"/>
                <a:cs typeface="+mn-cs"/>
              </a:rPr>
              <a:t>Coceal</a:t>
            </a:r>
            <a:r>
              <a:rPr lang="en-US" sz="1200" kern="1200" dirty="0" smtClean="0">
                <a:solidFill>
                  <a:schemeClr val="tx1"/>
                </a:solidFill>
                <a:latin typeface="+mn-lt"/>
                <a:ea typeface="+mn-ea"/>
                <a:cs typeface="+mn-cs"/>
              </a:rPr>
              <a:t>. The two point correlation of </a:t>
            </a:r>
            <a:r>
              <a:rPr lang="en-US" sz="1200" kern="1200" dirty="0" err="1" smtClean="0">
                <a:solidFill>
                  <a:schemeClr val="tx1"/>
                </a:solidFill>
                <a:latin typeface="+mn-lt"/>
                <a:ea typeface="+mn-ea"/>
                <a:cs typeface="+mn-cs"/>
              </a:rPr>
              <a:t>spanwise</a:t>
            </a:r>
            <a:r>
              <a:rPr lang="en-US" sz="1200" kern="1200" dirty="0" smtClean="0">
                <a:solidFill>
                  <a:schemeClr val="tx1"/>
                </a:solidFill>
                <a:latin typeface="+mn-lt"/>
                <a:ea typeface="+mn-ea"/>
                <a:cs typeface="+mn-cs"/>
              </a:rPr>
              <a:t> and vertical velocity reaches 0 at a short separation. The only troublesome parameter is the </a:t>
            </a:r>
            <a:r>
              <a:rPr lang="en-US" sz="1200" kern="1200" dirty="0" err="1" smtClean="0">
                <a:solidFill>
                  <a:schemeClr val="tx1"/>
                </a:solidFill>
                <a:latin typeface="+mn-lt"/>
                <a:ea typeface="+mn-ea"/>
                <a:cs typeface="+mn-cs"/>
              </a:rPr>
              <a:t>streamwise</a:t>
            </a:r>
            <a:r>
              <a:rPr lang="en-US" sz="1200" kern="1200" dirty="0" smtClean="0">
                <a:solidFill>
                  <a:schemeClr val="tx1"/>
                </a:solidFill>
                <a:latin typeface="+mn-lt"/>
                <a:ea typeface="+mn-ea"/>
                <a:cs typeface="+mn-cs"/>
              </a:rPr>
              <a:t> velocity. In this model, the two point correlation of </a:t>
            </a:r>
            <a:r>
              <a:rPr lang="en-US" sz="1200" kern="1200" dirty="0" err="1" smtClean="0">
                <a:solidFill>
                  <a:schemeClr val="tx1"/>
                </a:solidFill>
                <a:latin typeface="+mn-lt"/>
                <a:ea typeface="+mn-ea"/>
                <a:cs typeface="+mn-cs"/>
              </a:rPr>
              <a:t>streamwise</a:t>
            </a:r>
            <a:r>
              <a:rPr lang="en-US" sz="1200" kern="1200" dirty="0" smtClean="0">
                <a:solidFill>
                  <a:schemeClr val="tx1"/>
                </a:solidFill>
                <a:latin typeface="+mn-lt"/>
                <a:ea typeface="+mn-ea"/>
                <a:cs typeface="+mn-cs"/>
              </a:rPr>
              <a:t> velocity could reach 0 at a separation around 5h-10h. Which mean this model is large enough to handle the turbulence in the UBL. </a:t>
            </a:r>
            <a:endParaRPr lang="en-US" sz="1200" kern="1200" dirty="0">
              <a:solidFill>
                <a:schemeClr val="tx1"/>
              </a:solidFill>
              <a:latin typeface="+mn-lt"/>
              <a:ea typeface="+mn-ea"/>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show the two</a:t>
            </a:r>
            <a:r>
              <a:rPr lang="en-US" baseline="0" dirty="0" smtClean="0"/>
              <a:t> point correlation of </a:t>
            </a:r>
            <a:r>
              <a:rPr lang="en-US" baseline="0" dirty="0" err="1" smtClean="0"/>
              <a:t>streamwise</a:t>
            </a:r>
            <a:r>
              <a:rPr lang="en-US" baseline="0" dirty="0" smtClean="0"/>
              <a:t> velocity of my another model. The </a:t>
            </a:r>
            <a:r>
              <a:rPr lang="en-US" baseline="0" dirty="0" err="1" smtClean="0"/>
              <a:t>spanwise</a:t>
            </a:r>
            <a:r>
              <a:rPr lang="en-US" baseline="0" dirty="0" smtClean="0"/>
              <a:t> and vertical </a:t>
            </a:r>
            <a:r>
              <a:rPr lang="en-US" baseline="0" dirty="0" err="1" smtClean="0"/>
              <a:t>compontents</a:t>
            </a:r>
            <a:r>
              <a:rPr lang="en-US" baseline="0" dirty="0" smtClean="0"/>
              <a:t> are not shown since they should not have any problem. This graph show the two point correlation reach 0 at horizontal separation of 5h-10h. Implying this model is also large enough handle the atmospheric turbulence.</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Let’s remind that in the urban boundary layer, the mean flow is parallel to the </a:t>
            </a:r>
            <a:r>
              <a:rPr lang="en-US" sz="1200" kern="1200" dirty="0" err="1" smtClean="0">
                <a:solidFill>
                  <a:schemeClr val="tx1"/>
                </a:solidFill>
                <a:latin typeface="+mn-lt"/>
                <a:ea typeface="+mn-ea"/>
                <a:cs typeface="+mn-cs"/>
              </a:rPr>
              <a:t>streamwise</a:t>
            </a:r>
            <a:r>
              <a:rPr lang="en-US" sz="1200" kern="1200" dirty="0" smtClean="0">
                <a:solidFill>
                  <a:schemeClr val="tx1"/>
                </a:solidFill>
                <a:latin typeface="+mn-lt"/>
                <a:ea typeface="+mn-ea"/>
                <a:cs typeface="+mn-cs"/>
              </a:rPr>
              <a:t> direction so that the vertical transport of the pollutant is also governed by turbulence. </a:t>
            </a:r>
            <a:endParaRPr lang="en-US" sz="1200" kern="1200" dirty="0">
              <a:solidFill>
                <a:schemeClr val="tx1"/>
              </a:solidFill>
              <a:latin typeface="+mn-lt"/>
              <a:ea typeface="+mn-ea"/>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graph show the individual components of velocity fluctuation in the UBL. The black line is for AR =1, red line is for the AR = 0.25. The symbols are data of others CFD for comparison. </a:t>
            </a:r>
          </a:p>
          <a:p>
            <a:r>
              <a:rPr lang="en-US" baseline="0" dirty="0" smtClean="0"/>
              <a:t>Here the u” </a:t>
            </a:r>
            <a:r>
              <a:rPr lang="en-US" baseline="0" dirty="0" err="1" smtClean="0"/>
              <a:t>rms</a:t>
            </a:r>
            <a:r>
              <a:rPr lang="en-US" baseline="0" dirty="0" smtClean="0"/>
              <a:t>, v” </a:t>
            </a:r>
            <a:r>
              <a:rPr lang="en-US" baseline="0" dirty="0" err="1" smtClean="0"/>
              <a:t>rms</a:t>
            </a:r>
            <a:r>
              <a:rPr lang="en-US" baseline="0" dirty="0" smtClean="0"/>
              <a:t> and w” </a:t>
            </a:r>
            <a:r>
              <a:rPr lang="en-US" baseline="0" dirty="0" err="1" smtClean="0"/>
              <a:t>rms</a:t>
            </a:r>
            <a:r>
              <a:rPr lang="en-US" baseline="0" dirty="0" smtClean="0"/>
              <a:t> represent the flow fluctuation in </a:t>
            </a:r>
            <a:r>
              <a:rPr lang="en-US" baseline="0" dirty="0" err="1" smtClean="0"/>
              <a:t>streamwise</a:t>
            </a:r>
            <a:r>
              <a:rPr lang="en-US" baseline="0" dirty="0" smtClean="0"/>
              <a:t>, </a:t>
            </a:r>
            <a:r>
              <a:rPr lang="en-US" baseline="0" dirty="0" err="1" smtClean="0"/>
              <a:t>spanwise</a:t>
            </a:r>
            <a:r>
              <a:rPr lang="en-US" baseline="0" dirty="0" smtClean="0"/>
              <a:t> and vertical direction. It is found that the flow fluctuation for AR = 0.25 is much greater than that of AR = 1. Here, we only interested in the vertical component of the turbulence that govern the vertical pollutant transport. In the graphs, the w” </a:t>
            </a:r>
            <a:r>
              <a:rPr lang="en-US" baseline="0" dirty="0" err="1" smtClean="0"/>
              <a:t>rms</a:t>
            </a:r>
            <a:r>
              <a:rPr lang="en-US" baseline="0" dirty="0" smtClean="0"/>
              <a:t> of AR = 0.25 is much higher than that of AR = 1. Meaning that the canyons with AR = 0.25 could transport the pollutant vertically better than the canyon with AR =1.</a:t>
            </a: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the pollutant concentration contours for both</a:t>
            </a:r>
            <a:r>
              <a:rPr lang="en-US" baseline="0" dirty="0" smtClean="0"/>
              <a:t> model. The red color represent high concentration and blue color represent low concentration. It is clear that the model with AR =0.25 could transport the pollutant to a higher place so that the pollutant concentration near the ground level should be lower. Note that the pollutant source here a constant concentration source, so that the wider canyon would have more pollutant, so that this graph may be misleading.</a:t>
            </a: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In order to have a fair comparison, the plume rise, which is the mean plume height, are compared. The blue solid line is for the </a:t>
            </a:r>
            <a:r>
              <a:rPr lang="en-US" sz="1200" kern="1200" dirty="0" err="1" smtClean="0">
                <a:solidFill>
                  <a:schemeClr val="tx1"/>
                </a:solidFill>
                <a:latin typeface="+mn-lt"/>
                <a:ea typeface="+mn-ea"/>
                <a:cs typeface="+mn-cs"/>
              </a:rPr>
              <a:t>Ar</a:t>
            </a:r>
            <a:r>
              <a:rPr lang="en-US" sz="1200" kern="1200" dirty="0" smtClean="0">
                <a:solidFill>
                  <a:schemeClr val="tx1"/>
                </a:solidFill>
                <a:latin typeface="+mn-lt"/>
                <a:ea typeface="+mn-ea"/>
                <a:cs typeface="+mn-cs"/>
              </a:rPr>
              <a:t> 1 and the red dash line is for AR 0.25. With the same horizontal distant, the plume mean of the model AR = 0.25 rise to a much higher place in compare with the model with AR=1. Which mean the pollutant over street canyon with AR 0.25 could spread to higher place in compare with AR 1 so that the ground level air quality is better.  </a:t>
            </a:r>
            <a:endParaRPr lang="en-US" sz="1200" kern="1200" dirty="0">
              <a:solidFill>
                <a:schemeClr val="tx1"/>
              </a:solidFill>
              <a:latin typeface="+mn-lt"/>
              <a:ea typeface="+mn-ea"/>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dirty="0" smtClean="0"/>
              <a:t>Gaussian pollutant plume model has been widely used in the last 5 decades. It was originally designed for rural areas (open terrain), so that the re-circulating flows below the UCL are not considered. The idea of Gaussian plume model is that, with the </a:t>
            </a:r>
            <a:r>
              <a:rPr lang="en-US" sz="1200" kern="1200" dirty="0" smtClean="0">
                <a:solidFill>
                  <a:schemeClr val="tx1"/>
                </a:solidFill>
                <a:latin typeface="+mn-lt"/>
                <a:ea typeface="+mn-ea"/>
                <a:cs typeface="+mn-cs"/>
              </a:rPr>
              <a:t>distance from pollutant source, the mean wind speed, the stratification state, and the dispersion coefficient.</a:t>
            </a:r>
            <a:r>
              <a:rPr lang="en-US" sz="1200" kern="1200" baseline="0" dirty="0" smtClean="0">
                <a:solidFill>
                  <a:schemeClr val="tx1"/>
                </a:solidFill>
                <a:latin typeface="+mn-lt"/>
                <a:ea typeface="+mn-ea"/>
                <a:cs typeface="+mn-cs"/>
              </a:rPr>
              <a:t> The pollutant concentration at a specific location could be estimated by a simple equation.</a:t>
            </a:r>
            <a:endParaRPr lang="en-US" dirty="0" smtClean="0"/>
          </a:p>
          <a:p>
            <a:r>
              <a:rPr lang="en-US" sz="1200" kern="1200" dirty="0" smtClean="0">
                <a:solidFill>
                  <a:schemeClr val="tx1"/>
                </a:solidFill>
                <a:latin typeface="+mn-lt"/>
                <a:ea typeface="+mn-ea"/>
                <a:cs typeface="+mn-cs"/>
              </a:rPr>
              <a:t>Davidson </a:t>
            </a:r>
            <a:r>
              <a:rPr lang="en-US" sz="1200" i="1" kern="1200" dirty="0" smtClean="0">
                <a:solidFill>
                  <a:schemeClr val="tx1"/>
                </a:solidFill>
                <a:latin typeface="+mn-lt"/>
                <a:ea typeface="+mn-ea"/>
                <a:cs typeface="+mn-cs"/>
              </a:rPr>
              <a:t>et al.</a:t>
            </a:r>
            <a:r>
              <a:rPr lang="en-US" sz="1200" kern="1200" dirty="0" smtClean="0">
                <a:solidFill>
                  <a:schemeClr val="tx1"/>
                </a:solidFill>
                <a:latin typeface="+mn-lt"/>
                <a:ea typeface="+mn-ea"/>
                <a:cs typeface="+mn-cs"/>
              </a:rPr>
              <a:t> (1996) have discovered that the pollutant plume over an obstacle array has a Gaussian form by wind tunnel experiment</a:t>
            </a:r>
            <a:r>
              <a:rPr lang="en-US" sz="1200" kern="1200" baseline="0" dirty="0" smtClean="0">
                <a:solidFill>
                  <a:schemeClr val="tx1"/>
                </a:solidFill>
                <a:latin typeface="+mn-lt"/>
                <a:ea typeface="+mn-ea"/>
                <a:cs typeface="+mn-cs"/>
              </a:rPr>
              <a:t>. So that t</a:t>
            </a:r>
            <a:r>
              <a:rPr lang="en-US" sz="1200" kern="1200" dirty="0" smtClean="0">
                <a:solidFill>
                  <a:schemeClr val="tx1"/>
                </a:solidFill>
                <a:latin typeface="+mn-lt"/>
                <a:ea typeface="+mn-ea"/>
                <a:cs typeface="+mn-cs"/>
              </a:rPr>
              <a:t>he analytical method adopted in my study is based on Gaussian plume pollutant model. </a:t>
            </a: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graph show the normalized vertical profile of pollutant concentration at different vertical sections for the model with</a:t>
            </a:r>
            <a:r>
              <a:rPr lang="en-US" baseline="0" dirty="0" smtClean="0"/>
              <a:t> </a:t>
            </a:r>
            <a:r>
              <a:rPr lang="en-US" dirty="0" smtClean="0"/>
              <a:t>AR 1.</a:t>
            </a:r>
          </a:p>
          <a:p>
            <a:r>
              <a:rPr lang="en-US" dirty="0" smtClean="0"/>
              <a:t>Here t</a:t>
            </a:r>
            <a:r>
              <a:rPr lang="en-US" baseline="0" dirty="0" smtClean="0"/>
              <a:t>he vertical</a:t>
            </a:r>
            <a:r>
              <a:rPr lang="en-US" dirty="0" smtClean="0"/>
              <a:t> axis is the normalized vertical location. The horizontal</a:t>
            </a:r>
            <a:r>
              <a:rPr lang="en-US" baseline="0" dirty="0" smtClean="0"/>
              <a:t> axis is the normalized pollutant concentration. The </a:t>
            </a:r>
            <a:r>
              <a:rPr lang="en-US" baseline="0" dirty="0" err="1" smtClean="0"/>
              <a:t>phi_max</a:t>
            </a:r>
            <a:r>
              <a:rPr lang="en-US" baseline="0" dirty="0" smtClean="0"/>
              <a:t> here is the maximum pollutant concentration of the same </a:t>
            </a:r>
            <a:r>
              <a:rPr lang="en-US" dirty="0" smtClean="0"/>
              <a:t>sections. The </a:t>
            </a:r>
            <a:r>
              <a:rPr lang="en-US" dirty="0" err="1" smtClean="0"/>
              <a:t>z_phi_max</a:t>
            </a:r>
            <a:r>
              <a:rPr lang="en-US" dirty="0" smtClean="0"/>
              <a:t> is the vertical location where the maximum pollutant concentration occur. The </a:t>
            </a:r>
            <a:r>
              <a:rPr lang="en-US" dirty="0" err="1" smtClean="0"/>
              <a:t>sigma_z</a:t>
            </a:r>
            <a:r>
              <a:rPr lang="en-US" dirty="0" smtClean="0"/>
              <a:t> is the vertical pollutant dispersion</a:t>
            </a:r>
            <a:r>
              <a:rPr lang="en-US" baseline="0" dirty="0" smtClean="0"/>
              <a:t> coefficient defined as this equation.</a:t>
            </a:r>
          </a:p>
          <a:p>
            <a:r>
              <a:rPr lang="en-US" sz="1200" kern="1200" dirty="0" smtClean="0">
                <a:solidFill>
                  <a:schemeClr val="tx1"/>
                </a:solidFill>
                <a:latin typeface="+mn-lt"/>
                <a:ea typeface="+mn-ea"/>
                <a:cs typeface="+mn-cs"/>
              </a:rPr>
              <a:t>The vertical plume shape of the current AR = 1 model is closely resemble the Gaussian plume shape. </a:t>
            </a:r>
          </a:p>
          <a:p>
            <a:r>
              <a:rPr lang="en-US" sz="1200" kern="1200" dirty="0" smtClean="0">
                <a:solidFill>
                  <a:schemeClr val="tx1"/>
                </a:solidFill>
                <a:latin typeface="+mn-lt"/>
                <a:ea typeface="+mn-ea"/>
                <a:cs typeface="+mn-cs"/>
              </a:rPr>
              <a:t>The results also show that after a certain distance away from the pollutant source, the normalized vertical plume profiles are converged to certain profile. It mean self-similarity  profiles are achieve.  </a:t>
            </a:r>
          </a:p>
          <a:p>
            <a:r>
              <a:rPr lang="en-US" sz="1200" kern="1200" dirty="0" smtClean="0">
                <a:solidFill>
                  <a:schemeClr val="tx1"/>
                </a:solidFill>
                <a:latin typeface="+mn-lt"/>
                <a:ea typeface="+mn-ea"/>
                <a:cs typeface="+mn-cs"/>
              </a:rPr>
              <a:t>Besides, the plume profiles above the roof top and the plume profiles above the street canyons do not have much deviation, implying that the street canyons without pollutant source do not affect too much the plume shape aloft. </a:t>
            </a:r>
            <a:endParaRPr lang="en-US" baseline="0" dirty="0" smtClean="0"/>
          </a:p>
          <a:p>
            <a:endParaRPr lang="en-US" baseline="0" dirty="0" smtClean="0"/>
          </a:p>
          <a:p>
            <a:r>
              <a:rPr lang="en-US" dirty="0" smtClean="0"/>
              <a:t> </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is a satellite photo of Monk </a:t>
            </a:r>
            <a:r>
              <a:rPr lang="en-US" dirty="0" err="1" smtClean="0"/>
              <a:t>Kok</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street canyons</a:t>
            </a:r>
            <a:r>
              <a:rPr lang="en-US" baseline="0" dirty="0" smtClean="0"/>
              <a:t> in </a:t>
            </a:r>
            <a:r>
              <a:rPr lang="en-US" baseline="0" dirty="0" err="1" smtClean="0"/>
              <a:t>Mong</a:t>
            </a:r>
            <a:r>
              <a:rPr lang="en-US" baseline="0" dirty="0" smtClean="0"/>
              <a:t> </a:t>
            </a:r>
            <a:r>
              <a:rPr lang="en-US" baseline="0" dirty="0" err="1" smtClean="0"/>
              <a:t>Kok</a:t>
            </a:r>
            <a:r>
              <a:rPr lang="en-US" baseline="0" dirty="0" smtClean="0"/>
              <a:t> resemble the 2D street canyons. The building height to canyon width ratio is large so that when the wind is this “ direction,  the flow will fall into the skimming flow regime. On the ground level, there are a lot of pollutant emitted by vehicles, by the exhaust gas of restaurant, by cigarette…etc. If the pollutant accumulated within the canyons. It is obviously harmful to pedestrians’ health. So that we need to find a way to remove the pollutant better in such case.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is an Engineering question. </a:t>
            </a:r>
            <a:r>
              <a:rPr lang="en-US" dirty="0" smtClean="0"/>
              <a:t>Is there any method to removal the pollutant better?</a:t>
            </a:r>
          </a:p>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This graph compares the normalized vertical plume profiles of AR = 1.0 with AR = 0.25. The line are data of AR 1 and</a:t>
            </a:r>
            <a:r>
              <a:rPr lang="en-US" sz="1200" kern="1200" baseline="0" dirty="0" smtClean="0">
                <a:solidFill>
                  <a:schemeClr val="tx1"/>
                </a:solidFill>
                <a:latin typeface="+mn-lt"/>
                <a:ea typeface="+mn-ea"/>
                <a:cs typeface="+mn-cs"/>
              </a:rPr>
              <a:t> the symbols are data of AR 0.25. Unlike the AR =1, the plume profile of AR 0.25 could not achieve self-similarity. The reason is that the current domain length is not long enough for the pollutant plume to achieve self-similarity. </a:t>
            </a:r>
            <a:r>
              <a:rPr lang="en-US" sz="1200" kern="1200" dirty="0" smtClean="0">
                <a:solidFill>
                  <a:schemeClr val="tx1"/>
                </a:solidFill>
                <a:latin typeface="+mn-lt"/>
                <a:ea typeface="+mn-ea"/>
                <a:cs typeface="+mn-cs"/>
              </a:rPr>
              <a:t>Although the model with AR = 0.25 not yet achieve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self-similarity. However, the currently available plume profiles is sufficient to shows that the plume profiles for those two AR are</a:t>
            </a:r>
            <a:r>
              <a:rPr lang="en-US" sz="1200" kern="1200" baseline="0" dirty="0" smtClean="0">
                <a:solidFill>
                  <a:schemeClr val="tx1"/>
                </a:solidFill>
                <a:latin typeface="+mn-lt"/>
                <a:ea typeface="+mn-ea"/>
                <a:cs typeface="+mn-cs"/>
              </a:rPr>
              <a:t> different. </a:t>
            </a:r>
            <a:r>
              <a:rPr lang="en-US" sz="1200" kern="1200" dirty="0" smtClean="0">
                <a:solidFill>
                  <a:schemeClr val="tx1"/>
                </a:solidFill>
                <a:latin typeface="+mn-lt"/>
                <a:ea typeface="+mn-ea"/>
                <a:cs typeface="+mn-cs"/>
              </a:rPr>
              <a:t>Which imply the plume profile is a function of AR.</a:t>
            </a:r>
          </a:p>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Brown 2000 is wind tunnel experiment.</a:t>
            </a:r>
            <a:r>
              <a:rPr lang="en-US" baseline="0" dirty="0" smtClean="0"/>
              <a:t> Cui et al. 2004 use LES with different SGS model.</a:t>
            </a:r>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Brown 2000 is wind tunnel experiment.</a:t>
            </a:r>
            <a:r>
              <a:rPr lang="en-US" baseline="0" dirty="0" smtClean="0"/>
              <a:t> Cui et al. 2004 use LES with different SGS model.</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is my core objective of my current study. My first objective is to Develop a platform to calculate pollutant dispersion over idealized 2D street canyons using LES.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My second objective is to </a:t>
            </a:r>
            <a:r>
              <a:rPr lang="en-US" dirty="0" smtClean="0"/>
              <a:t>Examine how 2D urban roughness affects the flow structure and the pollutant dispersion in the urban boundary layer (UBL).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My third objective is to find out </a:t>
            </a:r>
            <a:r>
              <a:rPr lang="en-US" dirty="0" smtClean="0"/>
              <a:t>the pollutant removal mechanism when the prevailing flow is perpendicular to the street canyons</a:t>
            </a:r>
            <a:r>
              <a:rPr lang="en-US" baseline="0" dirty="0" smtClean="0"/>
              <a:t>.  </a:t>
            </a:r>
            <a:r>
              <a:rPr lang="en-US" dirty="0" smtClean="0"/>
              <a:t>  </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is a short introduction to CFD. Currently, there are three popular models for resolving/modeling</a:t>
            </a:r>
            <a:r>
              <a:rPr lang="en-US" baseline="0" dirty="0" smtClean="0"/>
              <a:t> fluid turbulence.</a:t>
            </a:r>
            <a:r>
              <a:rPr lang="en-US" dirty="0" smtClean="0"/>
              <a:t> They are k-w model, large eddy simulation and direct numerical simulation. Amount these</a:t>
            </a:r>
            <a:r>
              <a:rPr lang="en-US" baseline="0" dirty="0" smtClean="0"/>
              <a:t> 3 models, </a:t>
            </a:r>
            <a:r>
              <a:rPr lang="en-US" dirty="0" smtClean="0"/>
              <a:t>K-e model is fastest one.</a:t>
            </a:r>
            <a:r>
              <a:rPr lang="en-US" baseline="0" dirty="0" smtClean="0"/>
              <a:t> Models using k-e model should be finished within a months. LES require a much long time but have higher accuracy. In my case, a single model could take half a year. The last one, DNS could generate the best result, but it take too long to generate the results so that it is not suitable in engineering practice. </a:t>
            </a:r>
            <a:endParaRPr lang="en-US" dirty="0" smtClean="0"/>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 model is much faster, but why I have use LES? There</a:t>
            </a:r>
            <a:r>
              <a:rPr lang="en-US" baseline="0" dirty="0" smtClean="0"/>
              <a:t> are two major reason. The pollutant dispersion is strongly correlated with atmospheric turbulence, LES could definitely  give me a more accuracy results. The isotropic assumption used in k-e model would over estimate the pollutant dispersion. In addition, the study of turbulence structure could not be achieved by using k-e model due to the model nature.</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my computational domain. The bottom boundaries of the computational</a:t>
            </a:r>
            <a:r>
              <a:rPr lang="en-US" baseline="0" dirty="0" smtClean="0"/>
              <a:t> domain represent the grounds and building surfaces. The region above the buildings roof top represent the Urban boundary layer.</a:t>
            </a:r>
          </a:p>
          <a:p>
            <a:r>
              <a:rPr lang="en-US" baseline="0" dirty="0" smtClean="0"/>
              <a:t>For the flow field, a no-slip condition is applied on the grounds and building surfaces. A free slip condition is applied at the top boundary. Periodic boundary conditions are applied in the horizontal direction to simulate the flow over an infinity large urban roughness. The flow is driven by a large scale pressure gradient in the Urban boundary layer only.  </a:t>
            </a:r>
          </a:p>
          <a:p>
            <a:r>
              <a:rPr lang="en-US" dirty="0" smtClean="0"/>
              <a:t>For the pollutant,</a:t>
            </a:r>
            <a:r>
              <a:rPr lang="en-US" baseline="0" dirty="0" smtClean="0"/>
              <a:t> a constant concentration source is applied on the ground of the first street canyon. Zero pollutant concentration is applied at the inlet to eliminate the background pollutant. An open boundary condition is applied to the outlet to prevent reflection.</a:t>
            </a:r>
          </a:p>
          <a:p>
            <a:r>
              <a:rPr lang="en-US" baseline="0" dirty="0" smtClean="0"/>
              <a:t>On the right hand side, it is my another model. The computational domain and the boundary conditions are very similar. The only different between these two model are the aspect ratio and the number of street canyons.  </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 Open source CDF code </a:t>
            </a:r>
            <a:r>
              <a:rPr lang="en-US" dirty="0" err="1" smtClean="0"/>
              <a:t>OpenFOAM</a:t>
            </a:r>
            <a:r>
              <a:rPr lang="en-US" dirty="0" smtClean="0"/>
              <a:t> is used</a:t>
            </a:r>
            <a:r>
              <a:rPr lang="en-US" baseline="0" dirty="0" smtClean="0"/>
              <a:t> in this study.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LES of </a:t>
            </a:r>
            <a:r>
              <a:rPr lang="en-US" baseline="0" dirty="0" err="1" smtClean="0"/>
              <a:t>OpenFOAM</a:t>
            </a:r>
            <a:r>
              <a:rPr lang="en-US" baseline="0" dirty="0" smtClean="0"/>
              <a:t> use one-equation TKE </a:t>
            </a:r>
            <a:r>
              <a:rPr lang="en-US" baseline="0" dirty="0" err="1" smtClean="0"/>
              <a:t>sgs</a:t>
            </a:r>
            <a:r>
              <a:rPr lang="en-US" baseline="0" dirty="0" smtClean="0"/>
              <a:t> model to handle the </a:t>
            </a:r>
            <a:r>
              <a:rPr lang="en-US" baseline="0" dirty="0" err="1" smtClean="0"/>
              <a:t>sgs</a:t>
            </a:r>
            <a:r>
              <a:rPr lang="en-US" baseline="0" dirty="0" smtClean="0"/>
              <a:t> turbulence. The velocity-pressure coupling is iterated by PISO loop .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Reynolds number based on the building height  is around 10,000 for the current LESs. </a:t>
            </a:r>
            <a:endParaRPr lang="en-US" dirty="0" smtClean="0"/>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DCAE9F0-4B2F-4010-B661-C1257AF795FE}" type="datetime1">
              <a:rPr lang="en-US" smtClean="0"/>
              <a:pPr/>
              <a:t>3/3/2011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FF5B66-8BBA-478D-BA08-E44B41DEC859}" type="datetime1">
              <a:rPr lang="en-US" smtClean="0"/>
              <a:pPr/>
              <a:t>3/3/2011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91D754-0A04-4BD1-B76D-E59CEB913270}" type="datetime1">
              <a:rPr lang="en-US" smtClean="0"/>
              <a:pPr/>
              <a:t>3/3/2011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CC647067-B0F6-4B18-9E32-1B8F016041EA}" type="datetime1">
              <a:rPr lang="en-US" smtClean="0"/>
              <a:pPr/>
              <a:t>3/3/2011</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FA1FD1A-5CCA-486F-BBD9-5C2F5504255E}" type="datetime1">
              <a:rPr lang="en-US" smtClean="0"/>
              <a:pPr/>
              <a:t>3/3/2011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8843573-A214-4260-9111-E9724E57974F}" type="datetime1">
              <a:rPr lang="en-US" smtClean="0"/>
              <a:pPr/>
              <a:t>3/3/2011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6B96AFD-1D82-4CAC-B72F-5C235CD89955}" type="datetime1">
              <a:rPr lang="en-US" smtClean="0"/>
              <a:pPr/>
              <a:t>3/3/2011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A10214A-2E86-4081-A7F9-6D6781180E5B}" type="datetime1">
              <a:rPr lang="en-US" smtClean="0"/>
              <a:pPr/>
              <a:t>3/3/2011</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515E90-EA33-4903-865E-DBBA14F4E27D}" type="datetime1">
              <a:rPr lang="en-US" smtClean="0"/>
              <a:pPr/>
              <a:t>3/3/2011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8409F39-8615-49A4-A779-C3C29DF60EF0}" type="datetime1">
              <a:rPr lang="en-US" smtClean="0"/>
              <a:pPr/>
              <a:t>3/3/2011</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9407450-3EF8-4FD4-8C8A-BCEF6DA725A8}" type="datetime1">
              <a:rPr lang="en-US" smtClean="0"/>
              <a:pPr/>
              <a:t>3/3/2011</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CCD6CC6-2113-4AD8-ACFA-C28057EF9BFE}" type="datetime1">
              <a:rPr lang="en-US" smtClean="0"/>
              <a:pPr/>
              <a:t>3/3/2011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14.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5.bin"/><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9.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9.bin"/><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www.openfoam.com/"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9.bin"/></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371600"/>
            <a:ext cx="8153400" cy="1828800"/>
          </a:xfrm>
        </p:spPr>
        <p:txBody>
          <a:bodyPr>
            <a:noAutofit/>
          </a:bodyPr>
          <a:lstStyle/>
          <a:p>
            <a:r>
              <a:rPr lang="en-US" sz="2800" dirty="0" smtClean="0">
                <a:solidFill>
                  <a:schemeClr val="tx1"/>
                </a:solidFill>
              </a:rPr>
              <a:t>Large-Eddy simulation of Pollutant Plume Dispersion over 2D Idealized Street Canyons</a:t>
            </a:r>
            <a:endParaRPr lang="en-US" sz="2800" dirty="0">
              <a:solidFill>
                <a:schemeClr val="tx1"/>
              </a:solidFill>
            </a:endParaRPr>
          </a:p>
        </p:txBody>
      </p:sp>
      <p:sp>
        <p:nvSpPr>
          <p:cNvPr id="3" name="Subtitle 2"/>
          <p:cNvSpPr>
            <a:spLocks noGrp="1"/>
          </p:cNvSpPr>
          <p:nvPr>
            <p:ph type="subTitle" idx="1"/>
          </p:nvPr>
        </p:nvSpPr>
        <p:spPr>
          <a:xfrm>
            <a:off x="3886200" y="4114800"/>
            <a:ext cx="4876800" cy="609600"/>
          </a:xfrm>
        </p:spPr>
        <p:txBody>
          <a:bodyPr>
            <a:normAutofit/>
          </a:bodyPr>
          <a:lstStyle/>
          <a:p>
            <a:r>
              <a:rPr lang="en-US" sz="2000" b="1" dirty="0" smtClean="0">
                <a:solidFill>
                  <a:schemeClr val="tx1"/>
                </a:solidFill>
              </a:rPr>
              <a:t>Colman C.C. </a:t>
            </a:r>
            <a:r>
              <a:rPr lang="en-US" sz="2000" b="1" dirty="0" smtClean="0">
                <a:solidFill>
                  <a:schemeClr val="tx1"/>
                </a:solidFill>
              </a:rPr>
              <a:t>Wong </a:t>
            </a:r>
            <a:r>
              <a:rPr lang="en-US" sz="2000" dirty="0" smtClean="0">
                <a:solidFill>
                  <a:schemeClr val="tx1"/>
                </a:solidFill>
              </a:rPr>
              <a:t>&amp; Chun-Ho </a:t>
            </a:r>
            <a:r>
              <a:rPr lang="en-US" sz="2000" dirty="0" smtClean="0">
                <a:solidFill>
                  <a:schemeClr val="tx1"/>
                </a:solidFill>
              </a:rPr>
              <a:t>Liu</a:t>
            </a:r>
            <a:endParaRPr lang="en-US" sz="2000" dirty="0" smtClean="0">
              <a:solidFill>
                <a:schemeClr val="tx1"/>
              </a:solidFill>
            </a:endParaRPr>
          </a:p>
        </p:txBody>
      </p:sp>
      <p:sp>
        <p:nvSpPr>
          <p:cNvPr id="4" name="TextBox 3"/>
          <p:cNvSpPr txBox="1"/>
          <p:nvPr/>
        </p:nvSpPr>
        <p:spPr>
          <a:xfrm>
            <a:off x="3886200" y="4724400"/>
            <a:ext cx="5029200" cy="646331"/>
          </a:xfrm>
          <a:prstGeom prst="rect">
            <a:avLst/>
          </a:prstGeom>
          <a:noFill/>
        </p:spPr>
        <p:txBody>
          <a:bodyPr wrap="square" rtlCol="0">
            <a:spAutoFit/>
          </a:bodyPr>
          <a:lstStyle/>
          <a:p>
            <a:r>
              <a:rPr lang="en-US" b="1" dirty="0" smtClean="0"/>
              <a:t>Department of Mechanical Engineering</a:t>
            </a:r>
          </a:p>
          <a:p>
            <a:r>
              <a:rPr lang="en-US" b="1" dirty="0" smtClean="0"/>
              <a:t>The University of Hong Kong</a:t>
            </a:r>
            <a:endParaRPr lang="en-US" b="1" dirty="0"/>
          </a:p>
        </p:txBody>
      </p:sp>
      <p:sp>
        <p:nvSpPr>
          <p:cNvPr id="5" name="TextBox 4"/>
          <p:cNvSpPr txBox="1"/>
          <p:nvPr/>
        </p:nvSpPr>
        <p:spPr>
          <a:xfrm>
            <a:off x="3886200" y="5791200"/>
            <a:ext cx="2514600" cy="338554"/>
          </a:xfrm>
          <a:prstGeom prst="rect">
            <a:avLst/>
          </a:prstGeom>
          <a:noFill/>
        </p:spPr>
        <p:txBody>
          <a:bodyPr wrap="square" rtlCol="0">
            <a:spAutoFit/>
          </a:bodyPr>
          <a:lstStyle/>
          <a:p>
            <a:r>
              <a:rPr lang="en-US" sz="1600" b="1" dirty="0" smtClean="0"/>
              <a:t>March 3, </a:t>
            </a:r>
            <a:r>
              <a:rPr lang="en-US" sz="1600" b="1" dirty="0" smtClean="0"/>
              <a:t>2011</a:t>
            </a:r>
            <a:endParaRPr lang="en-US" sz="1600" b="1" dirty="0"/>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127710" y="5791200"/>
            <a:ext cx="863020" cy="97642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tx1"/>
                </a:solidFill>
              </a:rPr>
              <a:t>List of completed computations</a:t>
            </a:r>
            <a:endParaRPr lang="en-US" dirty="0"/>
          </a:p>
        </p:txBody>
      </p:sp>
      <p:graphicFrame>
        <p:nvGraphicFramePr>
          <p:cNvPr id="5" name="Content Placeholder 4"/>
          <p:cNvGraphicFramePr>
            <a:graphicFrameLocks noGrp="1"/>
          </p:cNvGraphicFramePr>
          <p:nvPr>
            <p:ph sz="quarter" idx="1"/>
            <p:extLst>
              <p:ext uri="{D42A27DB-BD31-4B8C-83A1-F6EECF244321}">
                <p14:modId xmlns="" xmlns:p14="http://schemas.microsoft.com/office/powerpoint/2010/main" val="1583696613"/>
              </p:ext>
            </p:extLst>
          </p:nvPr>
        </p:nvGraphicFramePr>
        <p:xfrm>
          <a:off x="609600" y="1600202"/>
          <a:ext cx="7620000" cy="4495800"/>
        </p:xfrm>
        <a:graphic>
          <a:graphicData uri="http://schemas.openxmlformats.org/drawingml/2006/table">
            <a:tbl>
              <a:tblPr/>
              <a:tblGrid>
                <a:gridCol w="2209800"/>
                <a:gridCol w="1676400"/>
                <a:gridCol w="2133600"/>
                <a:gridCol w="1600200"/>
              </a:tblGrid>
              <a:tr h="749300">
                <a:tc>
                  <a:txBody>
                    <a:bodyPr/>
                    <a:lstStyle/>
                    <a:p>
                      <a:pPr marL="0" marR="0">
                        <a:lnSpc>
                          <a:spcPct val="115000"/>
                        </a:lnSpc>
                        <a:spcBef>
                          <a:spcPts val="0"/>
                        </a:spcBef>
                        <a:spcAft>
                          <a:spcPts val="600"/>
                        </a:spcAft>
                      </a:pPr>
                      <a:r>
                        <a:rPr lang="en-US" sz="2000" b="1" dirty="0">
                          <a:latin typeface="Times New Roman"/>
                          <a:ea typeface="PMingLiU"/>
                          <a:cs typeface="Times New Roman"/>
                        </a:rPr>
                        <a:t>Model </a:t>
                      </a:r>
                      <a:endParaRPr lang="en-US" sz="2000" dirty="0">
                        <a:latin typeface="Calibri"/>
                        <a:ea typeface="PMingLiU"/>
                        <a:cs typeface="Times New Roman"/>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2000" b="1" dirty="0">
                          <a:latin typeface="Times New Roman"/>
                          <a:ea typeface="PMingLiU"/>
                          <a:cs typeface="Times New Roman"/>
                        </a:rPr>
                        <a:t>AR = 1</a:t>
                      </a:r>
                      <a:endParaRPr lang="en-US" sz="2000" dirty="0">
                        <a:latin typeface="Calibri"/>
                        <a:ea typeface="PMingLiU"/>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2000" b="1" dirty="0">
                          <a:latin typeface="Times New Roman"/>
                          <a:ea typeface="PMingLiU"/>
                          <a:cs typeface="Times New Roman"/>
                        </a:rPr>
                        <a:t>AR = </a:t>
                      </a:r>
                      <a:r>
                        <a:rPr lang="en-US" sz="2000" b="1" dirty="0" smtClean="0">
                          <a:latin typeface="Times New Roman"/>
                          <a:ea typeface="PMingLiU"/>
                          <a:cs typeface="Times New Roman"/>
                        </a:rPr>
                        <a:t>1 (Coarse)</a:t>
                      </a:r>
                      <a:endParaRPr lang="en-US" sz="2000" dirty="0">
                        <a:latin typeface="Calibri"/>
                        <a:ea typeface="PMingLiU"/>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2000" b="1" dirty="0">
                          <a:latin typeface="Times New Roman"/>
                          <a:ea typeface="PMingLiU"/>
                          <a:cs typeface="Times New Roman"/>
                        </a:rPr>
                        <a:t>AR = 0.25</a:t>
                      </a:r>
                      <a:endParaRPr lang="en-US" sz="2000" dirty="0">
                        <a:latin typeface="Calibri"/>
                        <a:ea typeface="PMingLiU"/>
                        <a:cs typeface="Times New Roman"/>
                      </a:endParaRPr>
                    </a:p>
                  </a:txBody>
                  <a:tcPr marL="68580" marR="6858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9300">
                <a:tc>
                  <a:txBody>
                    <a:bodyPr/>
                    <a:lstStyle/>
                    <a:p>
                      <a:pPr marL="0" marR="0">
                        <a:lnSpc>
                          <a:spcPct val="115000"/>
                        </a:lnSpc>
                        <a:spcBef>
                          <a:spcPts val="0"/>
                        </a:spcBef>
                        <a:spcAft>
                          <a:spcPts val="600"/>
                        </a:spcAft>
                      </a:pPr>
                      <a:r>
                        <a:rPr lang="en-US" sz="2000" b="1" dirty="0" smtClean="0">
                          <a:latin typeface="Times New Roman"/>
                          <a:ea typeface="PMingLiU"/>
                          <a:cs typeface="Times New Roman"/>
                        </a:rPr>
                        <a:t>No. </a:t>
                      </a:r>
                      <a:r>
                        <a:rPr lang="en-US" sz="2000" b="1" dirty="0">
                          <a:latin typeface="Times New Roman"/>
                          <a:ea typeface="PMingLiU"/>
                          <a:cs typeface="Times New Roman"/>
                        </a:rPr>
                        <a:t>of canyons</a:t>
                      </a:r>
                      <a:endParaRPr lang="en-US" sz="2000" dirty="0">
                        <a:latin typeface="Calibri"/>
                        <a:ea typeface="PMingLiU"/>
                        <a:cs typeface="Times New Roman"/>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1400" b="1" dirty="0">
                          <a:latin typeface="Times New Roman"/>
                          <a:ea typeface="PMingLiU"/>
                          <a:cs typeface="Times New Roman"/>
                        </a:rPr>
                        <a:t>12</a:t>
                      </a:r>
                      <a:endParaRPr lang="en-US" sz="1400" b="1" dirty="0">
                        <a:latin typeface="Calibri"/>
                        <a:ea typeface="PMingLiU"/>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1400" b="1">
                          <a:latin typeface="Times New Roman"/>
                          <a:ea typeface="PMingLiU"/>
                          <a:cs typeface="Times New Roman"/>
                        </a:rPr>
                        <a:t>12</a:t>
                      </a:r>
                      <a:endParaRPr lang="en-US" sz="1400" b="1">
                        <a:latin typeface="Calibri"/>
                        <a:ea typeface="PMingLiU"/>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1400" b="1" dirty="0">
                          <a:latin typeface="Times New Roman"/>
                          <a:ea typeface="PMingLiU"/>
                          <a:cs typeface="Times New Roman"/>
                        </a:rPr>
                        <a:t>6</a:t>
                      </a:r>
                      <a:endParaRPr lang="en-US" sz="1400" b="1" dirty="0">
                        <a:latin typeface="Calibri"/>
                        <a:ea typeface="PMingLiU"/>
                        <a:cs typeface="Times New Roman"/>
                      </a:endParaRPr>
                    </a:p>
                  </a:txBody>
                  <a:tcPr marL="68580" marR="6858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9300">
                <a:tc>
                  <a:txBody>
                    <a:bodyPr/>
                    <a:lstStyle/>
                    <a:p>
                      <a:pPr marL="0" marR="0">
                        <a:lnSpc>
                          <a:spcPct val="115000"/>
                        </a:lnSpc>
                        <a:spcBef>
                          <a:spcPts val="0"/>
                        </a:spcBef>
                        <a:spcAft>
                          <a:spcPts val="600"/>
                        </a:spcAft>
                      </a:pPr>
                      <a:r>
                        <a:rPr lang="en-US" sz="2000" b="1" dirty="0" smtClean="0">
                          <a:latin typeface="Times New Roman"/>
                          <a:ea typeface="PMingLiU"/>
                          <a:cs typeface="Times New Roman"/>
                        </a:rPr>
                        <a:t>No. </a:t>
                      </a:r>
                      <a:r>
                        <a:rPr lang="en-US" sz="2000" b="1" dirty="0">
                          <a:latin typeface="Times New Roman"/>
                          <a:ea typeface="PMingLiU"/>
                          <a:cs typeface="Times New Roman"/>
                        </a:rPr>
                        <a:t>of </a:t>
                      </a:r>
                      <a:r>
                        <a:rPr lang="en-US" sz="2000" b="1" dirty="0" smtClean="0">
                          <a:latin typeface="Times New Roman"/>
                          <a:ea typeface="PMingLiU"/>
                          <a:cs typeface="Times New Roman"/>
                        </a:rPr>
                        <a:t>grids </a:t>
                      </a:r>
                      <a:r>
                        <a:rPr lang="en-US" sz="2000" b="1" dirty="0">
                          <a:latin typeface="Times New Roman"/>
                          <a:ea typeface="PMingLiU"/>
                          <a:cs typeface="Times New Roman"/>
                        </a:rPr>
                        <a:t>in each canyon (</a:t>
                      </a:r>
                      <a:r>
                        <a:rPr lang="en-US" sz="2000" b="1" dirty="0" err="1">
                          <a:latin typeface="Times New Roman"/>
                          <a:ea typeface="PMingLiU"/>
                          <a:cs typeface="Times New Roman"/>
                        </a:rPr>
                        <a:t>x,y,z</a:t>
                      </a:r>
                      <a:r>
                        <a:rPr lang="en-US" sz="2000" b="1" dirty="0">
                          <a:latin typeface="Times New Roman"/>
                          <a:ea typeface="PMingLiU"/>
                          <a:cs typeface="Times New Roman"/>
                        </a:rPr>
                        <a:t>)</a:t>
                      </a:r>
                      <a:endParaRPr lang="en-US" sz="2000" dirty="0">
                        <a:latin typeface="Calibri"/>
                        <a:ea typeface="PMingLiU"/>
                        <a:cs typeface="Times New Roman"/>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1400" b="1" dirty="0" smtClean="0">
                          <a:latin typeface="Times New Roman"/>
                          <a:ea typeface="PMingLiU"/>
                          <a:cs typeface="Times New Roman"/>
                        </a:rPr>
                        <a:t>32×160×32</a:t>
                      </a:r>
                      <a:endParaRPr lang="en-US" sz="1400" b="1" dirty="0">
                        <a:latin typeface="Calibri"/>
                        <a:ea typeface="PMingLiU"/>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1400" b="1" dirty="0" smtClean="0">
                          <a:latin typeface="Times New Roman"/>
                          <a:ea typeface="PMingLiU"/>
                          <a:cs typeface="Times New Roman"/>
                        </a:rPr>
                        <a:t>16×80×16</a:t>
                      </a:r>
                      <a:endParaRPr lang="en-US" sz="1400" b="1" dirty="0">
                        <a:latin typeface="Calibri"/>
                        <a:ea typeface="PMingLiU"/>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1400" b="1" dirty="0" smtClean="0">
                          <a:latin typeface="Times New Roman"/>
                          <a:ea typeface="PMingLiU"/>
                          <a:cs typeface="Times New Roman"/>
                        </a:rPr>
                        <a:t>128×160×32</a:t>
                      </a:r>
                      <a:endParaRPr lang="en-US" sz="1400" b="1" dirty="0">
                        <a:latin typeface="Calibri"/>
                        <a:ea typeface="PMingLiU"/>
                        <a:cs typeface="Times New Roman"/>
                      </a:endParaRPr>
                    </a:p>
                  </a:txBody>
                  <a:tcPr marL="68580" marR="6858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9300">
                <a:tc>
                  <a:txBody>
                    <a:bodyPr/>
                    <a:lstStyle/>
                    <a:p>
                      <a:pPr marL="0" marR="0">
                        <a:lnSpc>
                          <a:spcPct val="115000"/>
                        </a:lnSpc>
                        <a:spcBef>
                          <a:spcPts val="0"/>
                        </a:spcBef>
                        <a:spcAft>
                          <a:spcPts val="600"/>
                        </a:spcAft>
                      </a:pPr>
                      <a:r>
                        <a:rPr lang="en-US" sz="2000" b="1" dirty="0" smtClean="0">
                          <a:latin typeface="Times New Roman"/>
                          <a:ea typeface="PMingLiU"/>
                          <a:cs typeface="Times New Roman"/>
                        </a:rPr>
                        <a:t>No. </a:t>
                      </a:r>
                      <a:r>
                        <a:rPr lang="en-US" sz="2000" b="1" dirty="0">
                          <a:latin typeface="Times New Roman"/>
                          <a:ea typeface="PMingLiU"/>
                          <a:cs typeface="Times New Roman"/>
                        </a:rPr>
                        <a:t>of grids in UBL  (</a:t>
                      </a:r>
                      <a:r>
                        <a:rPr lang="en-US" sz="2000" b="1" dirty="0" err="1">
                          <a:latin typeface="Times New Roman"/>
                          <a:ea typeface="PMingLiU"/>
                          <a:cs typeface="Times New Roman"/>
                        </a:rPr>
                        <a:t>x,y,z</a:t>
                      </a:r>
                      <a:r>
                        <a:rPr lang="en-US" sz="2000" b="1" dirty="0">
                          <a:latin typeface="Times New Roman"/>
                          <a:ea typeface="PMingLiU"/>
                          <a:cs typeface="Times New Roman"/>
                        </a:rPr>
                        <a:t>)</a:t>
                      </a:r>
                      <a:endParaRPr lang="en-US" sz="2000" dirty="0">
                        <a:latin typeface="Calibri"/>
                        <a:ea typeface="PMingLiU"/>
                        <a:cs typeface="Times New Roman"/>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1400" b="1" dirty="0" smtClean="0">
                          <a:latin typeface="Times New Roman"/>
                          <a:ea typeface="PMingLiU"/>
                          <a:cs typeface="Times New Roman"/>
                        </a:rPr>
                        <a:t>768×160×280</a:t>
                      </a:r>
                      <a:endParaRPr lang="en-US" sz="1400" b="1" dirty="0">
                        <a:latin typeface="Calibri"/>
                        <a:ea typeface="PMingLiU"/>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1400" b="1" dirty="0" smtClean="0">
                          <a:latin typeface="Times New Roman"/>
                          <a:ea typeface="PMingLiU"/>
                          <a:cs typeface="Times New Roman"/>
                        </a:rPr>
                        <a:t>384×80×140</a:t>
                      </a:r>
                      <a:endParaRPr lang="en-US" sz="1400" b="1" dirty="0">
                        <a:latin typeface="Calibri"/>
                        <a:ea typeface="PMingLiU"/>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1400" b="1" dirty="0" smtClean="0">
                          <a:latin typeface="Times New Roman"/>
                          <a:ea typeface="PMingLiU"/>
                          <a:cs typeface="Times New Roman"/>
                        </a:rPr>
                        <a:t>960×160×280</a:t>
                      </a:r>
                      <a:endParaRPr lang="en-US" sz="1400" b="1" dirty="0">
                        <a:latin typeface="Calibri"/>
                        <a:ea typeface="PMingLiU"/>
                        <a:cs typeface="Times New Roman"/>
                      </a:endParaRPr>
                    </a:p>
                  </a:txBody>
                  <a:tcPr marL="68580" marR="6858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9300">
                <a:tc>
                  <a:txBody>
                    <a:bodyPr/>
                    <a:lstStyle/>
                    <a:p>
                      <a:pPr marL="0" marR="0">
                        <a:lnSpc>
                          <a:spcPct val="115000"/>
                        </a:lnSpc>
                        <a:spcBef>
                          <a:spcPts val="0"/>
                        </a:spcBef>
                        <a:spcAft>
                          <a:spcPts val="600"/>
                        </a:spcAft>
                      </a:pPr>
                      <a:r>
                        <a:rPr lang="en-US" sz="2000" b="1" dirty="0">
                          <a:latin typeface="Times New Roman"/>
                          <a:ea typeface="PMingLiU"/>
                          <a:cs typeface="Times New Roman"/>
                        </a:rPr>
                        <a:t>Total </a:t>
                      </a:r>
                      <a:r>
                        <a:rPr lang="en-US" sz="2000" b="1" dirty="0" smtClean="0">
                          <a:latin typeface="Times New Roman"/>
                          <a:ea typeface="PMingLiU"/>
                          <a:cs typeface="Times New Roman"/>
                        </a:rPr>
                        <a:t>No. </a:t>
                      </a:r>
                      <a:r>
                        <a:rPr lang="en-US" sz="2000" b="1" dirty="0">
                          <a:latin typeface="Times New Roman"/>
                          <a:ea typeface="PMingLiU"/>
                          <a:cs typeface="Times New Roman"/>
                        </a:rPr>
                        <a:t>of grids</a:t>
                      </a:r>
                      <a:endParaRPr lang="en-US" sz="2000" dirty="0">
                        <a:latin typeface="Calibri"/>
                        <a:ea typeface="PMingLiU"/>
                        <a:cs typeface="Times New Roman"/>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1400" b="1" dirty="0">
                          <a:latin typeface="Times New Roman"/>
                          <a:ea typeface="PMingLiU"/>
                          <a:cs typeface="Times New Roman"/>
                        </a:rPr>
                        <a:t>~36M</a:t>
                      </a:r>
                      <a:endParaRPr lang="en-US" sz="1400" b="1" dirty="0">
                        <a:latin typeface="Calibri"/>
                        <a:ea typeface="PMingLiU"/>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1400" b="1" dirty="0">
                          <a:latin typeface="Times New Roman"/>
                          <a:ea typeface="PMingLiU"/>
                          <a:cs typeface="Times New Roman"/>
                        </a:rPr>
                        <a:t>~4.5M</a:t>
                      </a:r>
                      <a:endParaRPr lang="en-US" sz="1400" b="1" dirty="0">
                        <a:latin typeface="Calibri"/>
                        <a:ea typeface="PMingLiU"/>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1400" b="1" dirty="0">
                          <a:latin typeface="Times New Roman"/>
                          <a:ea typeface="PMingLiU"/>
                          <a:cs typeface="Times New Roman"/>
                        </a:rPr>
                        <a:t>~47M</a:t>
                      </a:r>
                      <a:endParaRPr lang="en-US" sz="1400" b="1" dirty="0">
                        <a:latin typeface="Calibri"/>
                        <a:ea typeface="PMingLiU"/>
                        <a:cs typeface="Times New Roman"/>
                      </a:endParaRPr>
                    </a:p>
                  </a:txBody>
                  <a:tcPr marL="68580" marR="6858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9300">
                <a:tc>
                  <a:txBody>
                    <a:bodyPr/>
                    <a:lstStyle/>
                    <a:p>
                      <a:pPr marL="0" marR="0">
                        <a:lnSpc>
                          <a:spcPct val="115000"/>
                        </a:lnSpc>
                        <a:spcBef>
                          <a:spcPts val="0"/>
                        </a:spcBef>
                        <a:spcAft>
                          <a:spcPts val="600"/>
                        </a:spcAft>
                      </a:pPr>
                      <a:r>
                        <a:rPr lang="en-US" sz="2000" b="1" dirty="0" smtClean="0">
                          <a:latin typeface="Times New Roman"/>
                          <a:ea typeface="PMingLiU"/>
                          <a:cs typeface="Times New Roman"/>
                        </a:rPr>
                        <a:t>Computation </a:t>
                      </a:r>
                      <a:r>
                        <a:rPr lang="en-US" sz="2000" b="1" dirty="0">
                          <a:latin typeface="Times New Roman"/>
                          <a:ea typeface="PMingLiU"/>
                          <a:cs typeface="Times New Roman"/>
                        </a:rPr>
                        <a:t>time</a:t>
                      </a:r>
                      <a:endParaRPr lang="en-US" sz="2000" dirty="0">
                        <a:latin typeface="Calibri"/>
                        <a:ea typeface="PMingLiU"/>
                        <a:cs typeface="Times New Roman"/>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1400" b="1" dirty="0">
                          <a:latin typeface="Times New Roman"/>
                          <a:ea typeface="PMingLiU"/>
                          <a:cs typeface="Times New Roman"/>
                        </a:rPr>
                        <a:t>5 months</a:t>
                      </a:r>
                      <a:endParaRPr lang="en-US" sz="1400" b="1" dirty="0">
                        <a:latin typeface="Calibri"/>
                        <a:ea typeface="PMingLiU"/>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1400" b="1" dirty="0">
                          <a:latin typeface="Times New Roman"/>
                          <a:ea typeface="PMingLiU"/>
                          <a:cs typeface="Times New Roman"/>
                        </a:rPr>
                        <a:t>2 </a:t>
                      </a:r>
                      <a:r>
                        <a:rPr lang="en-US" sz="1400" b="1" dirty="0" smtClean="0">
                          <a:latin typeface="Times New Roman"/>
                          <a:ea typeface="PMingLiU"/>
                          <a:cs typeface="Times New Roman"/>
                        </a:rPr>
                        <a:t>months</a:t>
                      </a:r>
                      <a:endParaRPr lang="en-US" sz="1400" b="1" dirty="0">
                        <a:latin typeface="Calibri"/>
                        <a:ea typeface="PMingLiU"/>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1400" b="1" dirty="0">
                          <a:latin typeface="Times New Roman"/>
                          <a:ea typeface="PMingLiU"/>
                          <a:cs typeface="Times New Roman"/>
                        </a:rPr>
                        <a:t>6 months</a:t>
                      </a:r>
                      <a:endParaRPr lang="en-US" sz="1400" b="1" dirty="0">
                        <a:latin typeface="Calibri"/>
                        <a:ea typeface="PMingLiU"/>
                        <a:cs typeface="Times New Roman"/>
                      </a:endParaRPr>
                    </a:p>
                  </a:txBody>
                  <a:tcPr marL="68580" marR="6858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5"/>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685800"/>
            <a:ext cx="6477000" cy="2209800"/>
          </a:xfrm>
        </p:spPr>
        <p:txBody>
          <a:bodyPr>
            <a:normAutofit/>
          </a:bodyPr>
          <a:lstStyle/>
          <a:p>
            <a:pPr algn="ctr"/>
            <a:r>
              <a:rPr lang="en-US" sz="4000" dirty="0" smtClean="0">
                <a:solidFill>
                  <a:schemeClr val="tx1"/>
                </a:solidFill>
              </a:rPr>
              <a:t>Results &amp; Discussion</a:t>
            </a:r>
            <a:endParaRPr lang="en-US" sz="4000" dirty="0"/>
          </a:p>
        </p:txBody>
      </p:sp>
      <p:sp>
        <p:nvSpPr>
          <p:cNvPr id="3" name="Text Placeholder 2"/>
          <p:cNvSpPr>
            <a:spLocks noGrp="1"/>
          </p:cNvSpPr>
          <p:nvPr>
            <p:ph type="body" idx="1"/>
          </p:nvPr>
        </p:nvSpPr>
        <p:spPr>
          <a:xfrm>
            <a:off x="2286000" y="3200400"/>
            <a:ext cx="6172200" cy="1371600"/>
          </a:xfrm>
        </p:spPr>
        <p:txBody>
          <a:bodyPr>
            <a:noAutofit/>
          </a:bodyPr>
          <a:lstStyle/>
          <a:p>
            <a:r>
              <a:rPr lang="en-US" sz="4000" dirty="0" smtClean="0"/>
              <a:t>Pollutant transport below &amp; around roof level</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1"/>
                </a:solidFill>
              </a:rPr>
              <a:t>Streamlines</a:t>
            </a:r>
            <a:endParaRPr lang="en-US" sz="4000" b="1" dirty="0">
              <a:solidFill>
                <a:schemeClr val="tx1"/>
              </a:solidFill>
            </a:endParaRPr>
          </a:p>
        </p:txBody>
      </p:sp>
      <p:sp>
        <p:nvSpPr>
          <p:cNvPr id="3" name="Content Placeholder 2"/>
          <p:cNvSpPr>
            <a:spLocks noGrp="1"/>
          </p:cNvSpPr>
          <p:nvPr>
            <p:ph sz="quarter" idx="1"/>
          </p:nvPr>
        </p:nvSpPr>
        <p:spPr/>
        <p:txBody>
          <a:bodyPr/>
          <a:lstStyle/>
          <a:p>
            <a:pPr algn="just"/>
            <a:r>
              <a:rPr lang="en-US" dirty="0" smtClean="0"/>
              <a:t>Primary recirculation is formed within each  street canyon.</a:t>
            </a:r>
          </a:p>
          <a:p>
            <a:pPr algn="just"/>
            <a:r>
              <a:rPr lang="en-US" dirty="0" smtClean="0"/>
              <a:t>The mean wind in the UBL do not go into the street canyons.</a:t>
            </a:r>
          </a:p>
          <a:p>
            <a:pPr lvl="2">
              <a:buNone/>
            </a:pPr>
            <a:endParaRPr lang="en-US" dirty="0" smtClean="0"/>
          </a:p>
          <a:p>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12</a:t>
            </a:fld>
            <a:endParaRPr lang="en-US"/>
          </a:p>
        </p:txBody>
      </p:sp>
      <p:grpSp>
        <p:nvGrpSpPr>
          <p:cNvPr id="17" name="Group 16"/>
          <p:cNvGrpSpPr/>
          <p:nvPr/>
        </p:nvGrpSpPr>
        <p:grpSpPr>
          <a:xfrm>
            <a:off x="228600" y="3276600"/>
            <a:ext cx="8670760" cy="2743200"/>
            <a:chOff x="381000" y="3048000"/>
            <a:chExt cx="8189051" cy="2590800"/>
          </a:xfrm>
        </p:grpSpPr>
        <p:grpSp>
          <p:nvGrpSpPr>
            <p:cNvPr id="15" name="Group 14"/>
            <p:cNvGrpSpPr/>
            <p:nvPr/>
          </p:nvGrpSpPr>
          <p:grpSpPr>
            <a:xfrm>
              <a:off x="381000" y="3048000"/>
              <a:ext cx="8189051" cy="2590800"/>
              <a:chOff x="762000" y="3276600"/>
              <a:chExt cx="7010400" cy="2217906"/>
            </a:xfrm>
          </p:grpSpPr>
          <p:grpSp>
            <p:nvGrpSpPr>
              <p:cNvPr id="9" name="Group 8"/>
              <p:cNvGrpSpPr/>
              <p:nvPr/>
            </p:nvGrpSpPr>
            <p:grpSpPr>
              <a:xfrm>
                <a:off x="762000" y="3276600"/>
                <a:ext cx="5486400" cy="2217906"/>
                <a:chOff x="304800" y="2895600"/>
                <a:chExt cx="7696200" cy="3059335"/>
              </a:xfrm>
            </p:grpSpPr>
            <p:pic>
              <p:nvPicPr>
                <p:cNvPr id="5" name="Content Placeholder 6" descr="U_AR0.25.png"/>
                <p:cNvPicPr>
                  <a:picLocks noChangeAspect="1"/>
                </p:cNvPicPr>
                <p:nvPr/>
              </p:nvPicPr>
              <p:blipFill>
                <a:blip r:embed="rId3" cstate="print"/>
                <a:stretch>
                  <a:fillRect/>
                </a:stretch>
              </p:blipFill>
              <p:spPr>
                <a:xfrm>
                  <a:off x="304800" y="3657600"/>
                  <a:ext cx="4623953" cy="2286000"/>
                </a:xfrm>
                <a:prstGeom prst="rect">
                  <a:avLst/>
                </a:prstGeom>
              </p:spPr>
            </p:pic>
            <p:pic>
              <p:nvPicPr>
                <p:cNvPr id="6" name="Picture 5" descr="U_AR1.0.png"/>
                <p:cNvPicPr>
                  <a:picLocks noChangeAspect="1"/>
                </p:cNvPicPr>
                <p:nvPr/>
              </p:nvPicPr>
              <p:blipFill>
                <a:blip r:embed="rId4" cstate="print"/>
                <a:stretch>
                  <a:fillRect/>
                </a:stretch>
              </p:blipFill>
              <p:spPr>
                <a:xfrm>
                  <a:off x="5105400" y="3657600"/>
                  <a:ext cx="2895600" cy="2297335"/>
                </a:xfrm>
                <a:prstGeom prst="rect">
                  <a:avLst/>
                </a:prstGeom>
              </p:spPr>
            </p:pic>
            <p:sp>
              <p:nvSpPr>
                <p:cNvPr id="7" name="Rounded Rectangle 6"/>
                <p:cNvSpPr/>
                <p:nvPr/>
              </p:nvSpPr>
              <p:spPr>
                <a:xfrm>
                  <a:off x="1524000" y="2971800"/>
                  <a:ext cx="1981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AR = 0.25</a:t>
                  </a:r>
                  <a:endParaRPr lang="en-US" sz="2000" b="1" dirty="0"/>
                </a:p>
              </p:txBody>
            </p:sp>
            <p:sp>
              <p:nvSpPr>
                <p:cNvPr id="8" name="Rounded Rectangle 7"/>
                <p:cNvSpPr/>
                <p:nvPr/>
              </p:nvSpPr>
              <p:spPr>
                <a:xfrm>
                  <a:off x="5638800" y="2895600"/>
                  <a:ext cx="1828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AR = 1.0</a:t>
                  </a:r>
                  <a:endParaRPr lang="en-US" sz="2000" b="1" dirty="0"/>
                </a:p>
              </p:txBody>
            </p:sp>
          </p:grpSp>
          <p:cxnSp>
            <p:nvCxnSpPr>
              <p:cNvPr id="11" name="Straight Connector 10"/>
              <p:cNvCxnSpPr/>
              <p:nvPr/>
            </p:nvCxnSpPr>
            <p:spPr>
              <a:xfrm>
                <a:off x="4038600" y="4114800"/>
                <a:ext cx="3733800" cy="0"/>
              </a:xfrm>
              <a:prstGeom prst="line">
                <a:avLst/>
              </a:prstGeom>
              <a:ln w="317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7010400" y="3657600"/>
              <a:ext cx="1221809" cy="369332"/>
            </a:xfrm>
            <a:prstGeom prst="rect">
              <a:avLst/>
            </a:prstGeom>
            <a:noFill/>
          </p:spPr>
          <p:txBody>
            <a:bodyPr wrap="none" rtlCol="0">
              <a:spAutoFit/>
            </a:bodyPr>
            <a:lstStyle/>
            <a:p>
              <a:r>
                <a:rPr lang="en-US" dirty="0" smtClean="0"/>
                <a:t>Roof level</a:t>
              </a:r>
              <a:endParaRPr lang="en-US" dirty="0"/>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1143000"/>
            <a:ext cx="7467600" cy="2514600"/>
          </a:xfrm>
        </p:spPr>
        <p:txBody>
          <a:bodyPr/>
          <a:lstStyle/>
          <a:p>
            <a:pPr marL="273050" indent="9525" algn="just">
              <a:buNone/>
            </a:pPr>
            <a:r>
              <a:rPr lang="en-US" b="1" dirty="0" smtClean="0"/>
              <a:t>Cheng </a:t>
            </a:r>
            <a:r>
              <a:rPr lang="en-US" b="1" i="1" dirty="0" smtClean="0"/>
              <a:t>et al</a:t>
            </a:r>
            <a:r>
              <a:rPr lang="en-US" b="1" dirty="0" smtClean="0"/>
              <a:t>. (2008) pointed out that:</a:t>
            </a:r>
          </a:p>
          <a:p>
            <a:pPr marL="273050" indent="9525" algn="just">
              <a:buNone/>
            </a:pPr>
            <a:endParaRPr lang="en-US" b="1" dirty="0" smtClean="0"/>
          </a:p>
          <a:p>
            <a:pPr marL="273050" indent="9525" algn="just">
              <a:buNone/>
            </a:pPr>
            <a:r>
              <a:rPr lang="en-US" b="1" dirty="0" smtClean="0">
                <a:solidFill>
                  <a:srgbClr val="0000CC"/>
                </a:solidFill>
              </a:rPr>
              <a:t>In skimming flow regime, the pollutant removal is mainly governed by turbulent transport instead of the mean wind using RANS </a:t>
            </a:r>
            <a:r>
              <a:rPr lang="en-US" b="1" i="1" dirty="0" smtClean="0">
                <a:solidFill>
                  <a:srgbClr val="0000CC"/>
                </a:solidFill>
              </a:rPr>
              <a:t>k</a:t>
            </a:r>
            <a:r>
              <a:rPr lang="en-US" b="1" dirty="0" smtClean="0">
                <a:solidFill>
                  <a:srgbClr val="0000CC"/>
                </a:solidFill>
              </a:rPr>
              <a:t>-</a:t>
            </a:r>
            <a:r>
              <a:rPr lang="el-GR" b="1" i="1" dirty="0" smtClean="0">
                <a:solidFill>
                  <a:srgbClr val="0000CC"/>
                </a:solidFill>
                <a:latin typeface="Times New Roman"/>
                <a:cs typeface="Times New Roman"/>
              </a:rPr>
              <a:t>ε</a:t>
            </a:r>
            <a:r>
              <a:rPr lang="en-US" b="1" dirty="0" smtClean="0">
                <a:solidFill>
                  <a:srgbClr val="0000CC"/>
                </a:solidFill>
                <a:latin typeface="Times New Roman"/>
                <a:cs typeface="Times New Roman"/>
              </a:rPr>
              <a:t> turbulence</a:t>
            </a:r>
            <a:r>
              <a:rPr lang="en-US" b="1" dirty="0" smtClean="0">
                <a:solidFill>
                  <a:srgbClr val="0000CC"/>
                </a:solidFill>
              </a:rPr>
              <a:t> model. </a:t>
            </a:r>
            <a:endParaRPr lang="en-US" b="1" dirty="0">
              <a:solidFill>
                <a:srgbClr val="0000CC"/>
              </a:solidFill>
            </a:endParaRPr>
          </a:p>
        </p:txBody>
      </p:sp>
      <p:sp>
        <p:nvSpPr>
          <p:cNvPr id="4" name="Slide Number Placeholder 3"/>
          <p:cNvSpPr>
            <a:spLocks noGrp="1"/>
          </p:cNvSpPr>
          <p:nvPr>
            <p:ph type="sldNum" sz="quarter" idx="15"/>
          </p:nvPr>
        </p:nvSpPr>
        <p:spPr/>
        <p:txBody>
          <a:bodyPr/>
          <a:lstStyle/>
          <a:p>
            <a:fld id="{B6F15528-21DE-4FAA-801E-634DDDAF4B2B}" type="slidenum">
              <a:rPr lang="en-US" smtClean="0"/>
              <a:pPr/>
              <a:t>13</a:t>
            </a:fld>
            <a:endParaRPr lang="en-US"/>
          </a:p>
        </p:txBody>
      </p:sp>
      <p:pic>
        <p:nvPicPr>
          <p:cNvPr id="305153" name="Picture 1" descr="C:\Users\hkume\AppData\Local\Microsoft\Windows\Temporary Internet Files\Content.IE5\JE62J6J1\MC900441521[1].wmf"/>
          <p:cNvPicPr>
            <a:picLocks noChangeAspect="1" noChangeArrowheads="1"/>
          </p:cNvPicPr>
          <p:nvPr/>
        </p:nvPicPr>
        <p:blipFill>
          <a:blip r:embed="rId3" cstate="print"/>
          <a:srcRect/>
          <a:stretch>
            <a:fillRect/>
          </a:stretch>
        </p:blipFill>
        <p:spPr bwMode="auto">
          <a:xfrm>
            <a:off x="4876800" y="3657600"/>
            <a:ext cx="2749872" cy="2836863"/>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1"/>
                </a:solidFill>
              </a:rPr>
              <a:t>Pollutant removal</a:t>
            </a:r>
            <a:endParaRPr lang="en-US" sz="4000" b="1" dirty="0">
              <a:solidFill>
                <a:schemeClr val="tx1"/>
              </a:solidFill>
            </a:endParaRPr>
          </a:p>
        </p:txBody>
      </p:sp>
      <p:sp>
        <p:nvSpPr>
          <p:cNvPr id="3" name="Content Placeholder 2"/>
          <p:cNvSpPr>
            <a:spLocks noGrp="1"/>
          </p:cNvSpPr>
          <p:nvPr>
            <p:ph sz="quarter" idx="1"/>
          </p:nvPr>
        </p:nvSpPr>
        <p:spPr/>
        <p:txBody>
          <a:bodyPr/>
          <a:lstStyle/>
          <a:p>
            <a:pPr algn="just"/>
            <a:r>
              <a:rPr lang="en-US" dirty="0" smtClean="0"/>
              <a:t>The following slides show the vertical pollutant flux along the roof level. Here, the three types of flux are: </a:t>
            </a:r>
          </a:p>
        </p:txBody>
      </p:sp>
      <p:sp>
        <p:nvSpPr>
          <p:cNvPr id="4" name="Slide Number Placeholder 3"/>
          <p:cNvSpPr>
            <a:spLocks noGrp="1"/>
          </p:cNvSpPr>
          <p:nvPr>
            <p:ph type="sldNum" sz="quarter" idx="15"/>
          </p:nvPr>
        </p:nvSpPr>
        <p:spPr/>
        <p:txBody>
          <a:bodyPr/>
          <a:lstStyle/>
          <a:p>
            <a:fld id="{B6F15528-21DE-4FAA-801E-634DDDAF4B2B}" type="slidenum">
              <a:rPr lang="en-US" smtClean="0"/>
              <a:pPr/>
              <a:t>14</a:t>
            </a:fld>
            <a:endParaRPr lang="en-US"/>
          </a:p>
        </p:txBody>
      </p:sp>
      <p:sp>
        <p:nvSpPr>
          <p:cNvPr id="2723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72385" name="Object 1"/>
          <p:cNvGraphicFramePr>
            <a:graphicFrameLocks noChangeAspect="1"/>
          </p:cNvGraphicFramePr>
          <p:nvPr/>
        </p:nvGraphicFramePr>
        <p:xfrm>
          <a:off x="762000" y="4724400"/>
          <a:ext cx="6334846" cy="632539"/>
        </p:xfrm>
        <a:graphic>
          <a:graphicData uri="http://schemas.openxmlformats.org/presentationml/2006/ole">
            <p:oleObj spid="_x0000_s498040" name="Equation" r:id="rId4" imgW="2603500" imgH="304800" progId="Equation.3">
              <p:embed/>
            </p:oleObj>
          </a:graphicData>
        </a:graphic>
      </p:graphicFrame>
      <p:sp>
        <p:nvSpPr>
          <p:cNvPr id="2723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72387" name="Object 3"/>
          <p:cNvGraphicFramePr>
            <a:graphicFrameLocks noChangeAspect="1"/>
          </p:cNvGraphicFramePr>
          <p:nvPr/>
        </p:nvGraphicFramePr>
        <p:xfrm>
          <a:off x="762000" y="3505200"/>
          <a:ext cx="3886199" cy="613611"/>
        </p:xfrm>
        <a:graphic>
          <a:graphicData uri="http://schemas.openxmlformats.org/presentationml/2006/ole">
            <p:oleObj spid="_x0000_s498041" name="Equation" r:id="rId5" imgW="1675673" imgH="304668" progId="Equation.3">
              <p:embed/>
            </p:oleObj>
          </a:graphicData>
        </a:graphic>
      </p:graphicFrame>
      <p:sp>
        <p:nvSpPr>
          <p:cNvPr id="2723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72389" name="Object 5"/>
          <p:cNvGraphicFramePr>
            <a:graphicFrameLocks noChangeAspect="1"/>
          </p:cNvGraphicFramePr>
          <p:nvPr>
            <p:extLst>
              <p:ext uri="{D42A27DB-BD31-4B8C-83A1-F6EECF244321}">
                <p14:modId xmlns="" xmlns:p14="http://schemas.microsoft.com/office/powerpoint/2010/main" val="307608761"/>
              </p:ext>
            </p:extLst>
          </p:nvPr>
        </p:nvGraphicFramePr>
        <p:xfrm>
          <a:off x="762000" y="4114800"/>
          <a:ext cx="4040188" cy="531813"/>
        </p:xfrm>
        <a:graphic>
          <a:graphicData uri="http://schemas.openxmlformats.org/presentationml/2006/ole">
            <p:oleObj spid="_x0000_s498042" name="Equation" r:id="rId6" imgW="1917360" imgH="253800" progId="Equation.3">
              <p:embed/>
            </p:oleObj>
          </a:graphicData>
        </a:graphic>
      </p:graphicFrame>
      <p:sp>
        <p:nvSpPr>
          <p:cNvPr id="30413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04135" name="Object 7"/>
          <p:cNvGraphicFramePr>
            <a:graphicFrameLocks noChangeAspect="1"/>
          </p:cNvGraphicFramePr>
          <p:nvPr>
            <p:extLst>
              <p:ext uri="{D42A27DB-BD31-4B8C-83A1-F6EECF244321}">
                <p14:modId xmlns="" xmlns:p14="http://schemas.microsoft.com/office/powerpoint/2010/main" val="3720876361"/>
              </p:ext>
            </p:extLst>
          </p:nvPr>
        </p:nvGraphicFramePr>
        <p:xfrm>
          <a:off x="879475" y="5486400"/>
          <a:ext cx="4872038" cy="706438"/>
        </p:xfrm>
        <a:graphic>
          <a:graphicData uri="http://schemas.openxmlformats.org/presentationml/2006/ole">
            <p:oleObj spid="_x0000_s498043" name="Equation" r:id="rId7" imgW="3809880" imgH="558720" progId="Equation.3">
              <p:embed/>
            </p:oleObj>
          </a:graphicData>
        </a:graphic>
      </p:graphicFrame>
      <p:pic>
        <p:nvPicPr>
          <p:cNvPr id="14" name="Picture 13" descr="Model_AR1.0_roof.png"/>
          <p:cNvPicPr>
            <a:picLocks noChangeAspect="1"/>
          </p:cNvPicPr>
          <p:nvPr/>
        </p:nvPicPr>
        <p:blipFill>
          <a:blip r:embed="rId8" cstate="print"/>
          <a:stretch>
            <a:fillRect/>
          </a:stretch>
        </p:blipFill>
        <p:spPr>
          <a:xfrm>
            <a:off x="4648200" y="2667000"/>
            <a:ext cx="4092721" cy="14478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solidFill>
                  <a:schemeClr val="tx1"/>
                </a:solidFill>
              </a:rPr>
              <a:t>Mean flux </a:t>
            </a:r>
            <a:r>
              <a:rPr lang="en-US" sz="3600" b="1" dirty="0" err="1" smtClean="0">
                <a:solidFill>
                  <a:schemeClr val="tx1"/>
                </a:solidFill>
              </a:rPr>
              <a:t>vs</a:t>
            </a:r>
            <a:r>
              <a:rPr lang="en-US" sz="3600" b="1" dirty="0" smtClean="0">
                <a:solidFill>
                  <a:schemeClr val="tx1"/>
                </a:solidFill>
              </a:rPr>
              <a:t> turbulent flux across roof level (</a:t>
            </a:r>
            <a:r>
              <a:rPr lang="en-US" sz="3600" b="1" dirty="0" err="1" smtClean="0">
                <a:solidFill>
                  <a:schemeClr val="tx1"/>
                </a:solidFill>
              </a:rPr>
              <a:t>ar</a:t>
            </a:r>
            <a:r>
              <a:rPr lang="en-US" sz="3600" b="1" dirty="0" smtClean="0">
                <a:solidFill>
                  <a:schemeClr val="tx1"/>
                </a:solidFill>
              </a:rPr>
              <a:t>=1)</a:t>
            </a:r>
            <a:endParaRPr lang="en-US" sz="3600" b="1" dirty="0">
              <a:solidFill>
                <a:schemeClr val="tx1"/>
              </a:solidFill>
            </a:endParaRPr>
          </a:p>
        </p:txBody>
      </p:sp>
      <p:pic>
        <p:nvPicPr>
          <p:cNvPr id="5" name="Content Placeholder 4" descr="Pollutant_flux.png"/>
          <p:cNvPicPr>
            <a:picLocks noGrp="1" noChangeAspect="1"/>
          </p:cNvPicPr>
          <p:nvPr>
            <p:ph sz="quarter" idx="1"/>
          </p:nvPr>
        </p:nvPicPr>
        <p:blipFill>
          <a:blip r:embed="rId3" cstate="print"/>
          <a:stretch>
            <a:fillRect/>
          </a:stretch>
        </p:blipFill>
        <p:spPr>
          <a:xfrm>
            <a:off x="914595" y="1602665"/>
            <a:ext cx="6997956" cy="4577234"/>
          </a:xfrm>
        </p:spPr>
      </p:pic>
      <p:sp>
        <p:nvSpPr>
          <p:cNvPr id="3" name="Slide Number Placeholder 2"/>
          <p:cNvSpPr>
            <a:spLocks noGrp="1"/>
          </p:cNvSpPr>
          <p:nvPr>
            <p:ph type="sldNum" sz="quarter" idx="15"/>
          </p:nvPr>
        </p:nvSpPr>
        <p:spPr/>
        <p:txBody>
          <a:bodyPr/>
          <a:lstStyle/>
          <a:p>
            <a:fld id="{B6F15528-21DE-4FAA-801E-634DDDAF4B2B}" type="slidenum">
              <a:rPr lang="en-US" smtClean="0"/>
              <a:pPr/>
              <a:t>15</a:t>
            </a:fld>
            <a:endParaRPr lang="en-US"/>
          </a:p>
        </p:txBody>
      </p:sp>
      <p:sp>
        <p:nvSpPr>
          <p:cNvPr id="7" name="TextBox 6"/>
          <p:cNvSpPr txBox="1"/>
          <p:nvPr/>
        </p:nvSpPr>
        <p:spPr>
          <a:xfrm rot="10800000">
            <a:off x="468124" y="1981200"/>
            <a:ext cx="430887" cy="3124200"/>
          </a:xfrm>
          <a:prstGeom prst="rect">
            <a:avLst/>
          </a:prstGeom>
          <a:noFill/>
        </p:spPr>
        <p:txBody>
          <a:bodyPr vert="eaVert" wrap="square" rtlCol="0">
            <a:spAutoFit/>
          </a:bodyPr>
          <a:lstStyle/>
          <a:p>
            <a:r>
              <a:rPr lang="en-US" sz="1600" b="1" dirty="0" smtClean="0"/>
              <a:t>Vertical Pollutant Flux</a:t>
            </a:r>
            <a:endParaRPr lang="en-US" sz="1600" b="1" dirty="0"/>
          </a:p>
        </p:txBody>
      </p:sp>
      <p:sp>
        <p:nvSpPr>
          <p:cNvPr id="9" name="TextBox 8"/>
          <p:cNvSpPr txBox="1"/>
          <p:nvPr/>
        </p:nvSpPr>
        <p:spPr>
          <a:xfrm>
            <a:off x="4191000" y="6172200"/>
            <a:ext cx="990600" cy="381000"/>
          </a:xfrm>
          <a:prstGeom prst="rect">
            <a:avLst/>
          </a:prstGeom>
          <a:noFill/>
        </p:spPr>
        <p:txBody>
          <a:bodyPr wrap="square" rtlCol="0">
            <a:spAutoFit/>
          </a:bodyPr>
          <a:lstStyle/>
          <a:p>
            <a:r>
              <a:rPr lang="en-US" dirty="0" smtClean="0"/>
              <a:t>x/h</a:t>
            </a:r>
            <a:endParaRPr lang="en-US" dirty="0"/>
          </a:p>
        </p:txBody>
      </p:sp>
      <p:sp>
        <p:nvSpPr>
          <p:cNvPr id="10" name="Rounded Rectangle 9"/>
          <p:cNvSpPr/>
          <p:nvPr/>
        </p:nvSpPr>
        <p:spPr>
          <a:xfrm>
            <a:off x="2819400" y="1447800"/>
            <a:ext cx="3810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Pollutant removal is dominated by turbulent flux</a:t>
            </a:r>
            <a:endParaRPr lang="en-US" dirty="0"/>
          </a:p>
        </p:txBody>
      </p:sp>
      <p:cxnSp>
        <p:nvCxnSpPr>
          <p:cNvPr id="11" name="Straight Arrow Connector 10"/>
          <p:cNvCxnSpPr/>
          <p:nvPr/>
        </p:nvCxnSpPr>
        <p:spPr>
          <a:xfrm rot="10800000" flipV="1">
            <a:off x="2286000" y="2133600"/>
            <a:ext cx="838200" cy="228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4419600" y="4876800"/>
            <a:ext cx="3581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Pollutant transport is dominated by mean flux</a:t>
            </a:r>
            <a:endParaRPr lang="en-US" dirty="0"/>
          </a:p>
        </p:txBody>
      </p:sp>
      <p:cxnSp>
        <p:nvCxnSpPr>
          <p:cNvPr id="15" name="Straight Arrow Connector 14"/>
          <p:cNvCxnSpPr>
            <a:stCxn id="14" idx="0"/>
          </p:cNvCxnSpPr>
          <p:nvPr/>
        </p:nvCxnSpPr>
        <p:spPr>
          <a:xfrm rot="5400000" flipH="1" flipV="1">
            <a:off x="6305550" y="4248150"/>
            <a:ext cx="533400" cy="7239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0"/>
          </p:cNvCxnSpPr>
          <p:nvPr/>
        </p:nvCxnSpPr>
        <p:spPr>
          <a:xfrm rot="16200000" flipV="1">
            <a:off x="5619750" y="4286250"/>
            <a:ext cx="533400" cy="6477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6200000" flipV="1">
            <a:off x="5848350" y="4514850"/>
            <a:ext cx="533400" cy="190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4" idx="0"/>
          </p:cNvCxnSpPr>
          <p:nvPr/>
        </p:nvCxnSpPr>
        <p:spPr>
          <a:xfrm rot="5400000" flipH="1" flipV="1">
            <a:off x="6076950" y="4476750"/>
            <a:ext cx="533400" cy="2667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solidFill>
                  <a:schemeClr val="tx1"/>
                </a:solidFill>
              </a:rPr>
              <a:t>Mean flux </a:t>
            </a:r>
            <a:r>
              <a:rPr lang="en-US" sz="3600" b="1" dirty="0" err="1" smtClean="0">
                <a:solidFill>
                  <a:schemeClr val="tx1"/>
                </a:solidFill>
              </a:rPr>
              <a:t>vs</a:t>
            </a:r>
            <a:r>
              <a:rPr lang="en-US" sz="3600" b="1" dirty="0" smtClean="0">
                <a:solidFill>
                  <a:schemeClr val="tx1"/>
                </a:solidFill>
              </a:rPr>
              <a:t> turbulence flux across roof level (</a:t>
            </a:r>
            <a:r>
              <a:rPr lang="en-US" sz="3600" b="1" dirty="0" err="1" smtClean="0">
                <a:solidFill>
                  <a:schemeClr val="tx1"/>
                </a:solidFill>
              </a:rPr>
              <a:t>ar</a:t>
            </a:r>
            <a:r>
              <a:rPr lang="en-US" sz="3600" b="1" dirty="0" smtClean="0">
                <a:solidFill>
                  <a:schemeClr val="tx1"/>
                </a:solidFill>
              </a:rPr>
              <a:t>=0.25)</a:t>
            </a:r>
            <a:endParaRPr lang="en-US" sz="3600" b="1" dirty="0">
              <a:solidFill>
                <a:schemeClr val="tx1"/>
              </a:solidFill>
            </a:endParaRPr>
          </a:p>
        </p:txBody>
      </p:sp>
      <p:sp>
        <p:nvSpPr>
          <p:cNvPr id="3" name="Slide Number Placeholder 2"/>
          <p:cNvSpPr>
            <a:spLocks noGrp="1"/>
          </p:cNvSpPr>
          <p:nvPr>
            <p:ph type="sldNum" sz="quarter" idx="15"/>
          </p:nvPr>
        </p:nvSpPr>
        <p:spPr/>
        <p:txBody>
          <a:bodyPr/>
          <a:lstStyle/>
          <a:p>
            <a:fld id="{B6F15528-21DE-4FAA-801E-634DDDAF4B2B}" type="slidenum">
              <a:rPr lang="en-US" smtClean="0"/>
              <a:pPr/>
              <a:t>16</a:t>
            </a:fld>
            <a:endParaRPr lang="en-US"/>
          </a:p>
        </p:txBody>
      </p:sp>
      <p:pic>
        <p:nvPicPr>
          <p:cNvPr id="7" name="Content Placeholder 6" descr="0.25_horizontal_flux.png"/>
          <p:cNvPicPr>
            <a:picLocks noGrp="1" noChangeAspect="1"/>
          </p:cNvPicPr>
          <p:nvPr>
            <p:ph sz="quarter" idx="1"/>
          </p:nvPr>
        </p:nvPicPr>
        <p:blipFill>
          <a:blip r:embed="rId3" cstate="print"/>
          <a:stretch>
            <a:fillRect/>
          </a:stretch>
        </p:blipFill>
        <p:spPr>
          <a:xfrm>
            <a:off x="469253" y="1600200"/>
            <a:ext cx="7443492" cy="4873625"/>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1"/>
                </a:solidFill>
              </a:rPr>
              <a:t>Question</a:t>
            </a:r>
            <a:endParaRPr lang="en-US" sz="4000" b="1" dirty="0">
              <a:solidFill>
                <a:schemeClr val="tx1"/>
              </a:solidFill>
            </a:endParaRPr>
          </a:p>
        </p:txBody>
      </p:sp>
      <p:sp>
        <p:nvSpPr>
          <p:cNvPr id="3" name="Content Placeholder 2"/>
          <p:cNvSpPr>
            <a:spLocks noGrp="1"/>
          </p:cNvSpPr>
          <p:nvPr>
            <p:ph sz="quarter" idx="1"/>
          </p:nvPr>
        </p:nvSpPr>
        <p:spPr>
          <a:xfrm>
            <a:off x="457200" y="3581400"/>
            <a:ext cx="7467600" cy="2133600"/>
          </a:xfrm>
        </p:spPr>
        <p:txBody>
          <a:bodyPr>
            <a:normAutofit/>
          </a:bodyPr>
          <a:lstStyle/>
          <a:p>
            <a:pPr marL="0" indent="0" algn="ctr">
              <a:buNone/>
            </a:pPr>
            <a:r>
              <a:rPr lang="en-US" sz="4400" b="1" dirty="0" smtClean="0">
                <a:solidFill>
                  <a:srgbClr val="0000CC"/>
                </a:solidFill>
              </a:rPr>
              <a:t>How is the pollutant removed from the street canyons to the UBL?</a:t>
            </a:r>
            <a:endParaRPr lang="en-US" sz="4400" b="1" dirty="0">
              <a:solidFill>
                <a:srgbClr val="0000CC"/>
              </a:solidFill>
            </a:endParaRPr>
          </a:p>
        </p:txBody>
      </p:sp>
      <p:sp>
        <p:nvSpPr>
          <p:cNvPr id="4" name="Slide Number Placeholder 3"/>
          <p:cNvSpPr>
            <a:spLocks noGrp="1"/>
          </p:cNvSpPr>
          <p:nvPr>
            <p:ph type="sldNum" sz="quarter" idx="15"/>
          </p:nvPr>
        </p:nvSpPr>
        <p:spPr/>
        <p:txBody>
          <a:bodyPr/>
          <a:lstStyle/>
          <a:p>
            <a:fld id="{B6F15528-21DE-4FAA-801E-634DDDAF4B2B}" type="slidenum">
              <a:rPr lang="en-US" smtClean="0"/>
              <a:pPr/>
              <a:t>17</a:t>
            </a:fld>
            <a:endParaRPr lang="en-US"/>
          </a:p>
        </p:txBody>
      </p:sp>
      <p:pic>
        <p:nvPicPr>
          <p:cNvPr id="441348" name="Picture 4" descr="C:\Users\hkume\AppData\Local\Microsoft\Windows\Temporary Internet Files\Content.IE5\4H0UNDA2\MC900441902[1].wmf"/>
          <p:cNvPicPr>
            <a:picLocks noChangeAspect="1" noChangeArrowheads="1"/>
          </p:cNvPicPr>
          <p:nvPr/>
        </p:nvPicPr>
        <p:blipFill>
          <a:blip r:embed="rId3" cstate="print"/>
          <a:srcRect/>
          <a:stretch>
            <a:fillRect/>
          </a:stretch>
        </p:blipFill>
        <p:spPr bwMode="auto">
          <a:xfrm>
            <a:off x="4419600" y="1066800"/>
            <a:ext cx="1905000" cy="2251002"/>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smtClean="0">
                <a:solidFill>
                  <a:schemeClr val="tx1"/>
                </a:solidFill>
              </a:rPr>
              <a:t>Skewness</a:t>
            </a:r>
            <a:r>
              <a:rPr lang="en-US" sz="4000" b="1" dirty="0" smtClean="0">
                <a:solidFill>
                  <a:schemeClr val="tx1"/>
                </a:solidFill>
              </a:rPr>
              <a:t> of u (AR=1)</a:t>
            </a:r>
            <a:endParaRPr lang="en-US" sz="4000" b="1" dirty="0">
              <a:solidFill>
                <a:schemeClr val="tx1"/>
              </a:solidFill>
            </a:endParaRPr>
          </a:p>
        </p:txBody>
      </p:sp>
      <p:sp>
        <p:nvSpPr>
          <p:cNvPr id="5" name="Slide Number Placeholder 4"/>
          <p:cNvSpPr>
            <a:spLocks noGrp="1"/>
          </p:cNvSpPr>
          <p:nvPr>
            <p:ph type="sldNum" sz="quarter" idx="15"/>
          </p:nvPr>
        </p:nvSpPr>
        <p:spPr/>
        <p:txBody>
          <a:bodyPr/>
          <a:lstStyle/>
          <a:p>
            <a:fld id="{B6F15528-21DE-4FAA-801E-634DDDAF4B2B}" type="slidenum">
              <a:rPr lang="en-US" smtClean="0"/>
              <a:pPr/>
              <a:t>18</a:t>
            </a:fld>
            <a:endParaRPr lang="en-US"/>
          </a:p>
        </p:txBody>
      </p:sp>
      <p:grpSp>
        <p:nvGrpSpPr>
          <p:cNvPr id="11" name="Group 10"/>
          <p:cNvGrpSpPr/>
          <p:nvPr/>
        </p:nvGrpSpPr>
        <p:grpSpPr>
          <a:xfrm>
            <a:off x="609600" y="1524000"/>
            <a:ext cx="5659450" cy="4806826"/>
            <a:chOff x="1970875" y="1447800"/>
            <a:chExt cx="5659450" cy="4806826"/>
          </a:xfrm>
        </p:grpSpPr>
        <p:pic>
          <p:nvPicPr>
            <p:cNvPr id="4098" name="Picture 2"/>
            <p:cNvPicPr>
              <a:picLocks noChangeAspect="1" noChangeArrowheads="1"/>
            </p:cNvPicPr>
            <p:nvPr/>
          </p:nvPicPr>
          <p:blipFill>
            <a:blip r:embed="rId3" cstate="print"/>
            <a:stretch>
              <a:fillRect/>
            </a:stretch>
          </p:blipFill>
          <p:spPr bwMode="auto">
            <a:xfrm>
              <a:off x="1970875" y="1447800"/>
              <a:ext cx="5659450" cy="4806826"/>
            </a:xfrm>
            <a:prstGeom prst="rect">
              <a:avLst/>
            </a:prstGeom>
            <a:noFill/>
            <a:ln w="9525">
              <a:noFill/>
              <a:miter lim="800000"/>
              <a:headEnd/>
              <a:tailEnd/>
            </a:ln>
          </p:spPr>
        </p:pic>
        <p:sp>
          <p:nvSpPr>
            <p:cNvPr id="6" name="Rounded Rectangle 5"/>
            <p:cNvSpPr/>
            <p:nvPr/>
          </p:nvSpPr>
          <p:spPr>
            <a:xfrm>
              <a:off x="2590800" y="4038600"/>
              <a:ext cx="4495800" cy="1219200"/>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Some</a:t>
              </a:r>
              <a:r>
                <a:rPr lang="en-US" b="1" dirty="0" smtClean="0">
                  <a:solidFill>
                    <a:srgbClr val="0000CC"/>
                  </a:solidFill>
                </a:rPr>
                <a:t> air masses accelerate</a:t>
              </a:r>
            </a:p>
            <a:p>
              <a:pPr algn="ctr"/>
              <a:r>
                <a:rPr lang="en-US" b="1" dirty="0" smtClean="0">
                  <a:solidFill>
                    <a:srgbClr val="0000CC"/>
                  </a:solidFill>
                </a:rPr>
                <a:t>while </a:t>
              </a:r>
            </a:p>
            <a:p>
              <a:pPr algn="ctr"/>
              <a:r>
                <a:rPr lang="en-US" b="1" dirty="0" smtClean="0">
                  <a:solidFill>
                    <a:schemeClr val="bg1"/>
                  </a:solidFill>
                </a:rPr>
                <a:t>Most</a:t>
              </a:r>
              <a:r>
                <a:rPr lang="en-US" b="1" dirty="0" smtClean="0">
                  <a:solidFill>
                    <a:srgbClr val="0000CC"/>
                  </a:solidFill>
                </a:rPr>
                <a:t> of the air masses decelerate</a:t>
              </a:r>
              <a:endParaRPr lang="en-US" b="1" dirty="0">
                <a:solidFill>
                  <a:srgbClr val="0000CC"/>
                </a:solidFill>
              </a:endParaRPr>
            </a:p>
          </p:txBody>
        </p:sp>
        <p:cxnSp>
          <p:nvCxnSpPr>
            <p:cNvPr id="7" name="Straight Arrow Connector 6"/>
            <p:cNvCxnSpPr>
              <a:stCxn id="6" idx="0"/>
            </p:cNvCxnSpPr>
            <p:nvPr/>
          </p:nvCxnSpPr>
          <p:spPr>
            <a:xfrm rot="16200000" flipV="1">
              <a:off x="3067050" y="2266950"/>
              <a:ext cx="1524000" cy="20193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0"/>
            </p:cNvCxnSpPr>
            <p:nvPr/>
          </p:nvCxnSpPr>
          <p:spPr>
            <a:xfrm rot="16200000" flipV="1">
              <a:off x="3714750" y="2914650"/>
              <a:ext cx="1447800" cy="8001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0"/>
            </p:cNvCxnSpPr>
            <p:nvPr/>
          </p:nvCxnSpPr>
          <p:spPr>
            <a:xfrm rot="5400000" flipH="1" flipV="1">
              <a:off x="4324350" y="3181350"/>
              <a:ext cx="1371600" cy="3429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0"/>
            </p:cNvCxnSpPr>
            <p:nvPr/>
          </p:nvCxnSpPr>
          <p:spPr>
            <a:xfrm rot="5400000" flipH="1" flipV="1">
              <a:off x="4895850" y="2762250"/>
              <a:ext cx="1219200" cy="1333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pic>
        <p:nvPicPr>
          <p:cNvPr id="10" name="Picture 9" descr="ACanyon.png"/>
          <p:cNvPicPr>
            <a:picLocks noChangeAspect="1"/>
          </p:cNvPicPr>
          <p:nvPr/>
        </p:nvPicPr>
        <p:blipFill>
          <a:blip r:embed="rId4" cstate="print">
            <a:clrChange>
              <a:clrFrom>
                <a:srgbClr val="FFFFFF"/>
              </a:clrFrom>
              <a:clrTo>
                <a:srgbClr val="FFFFFF">
                  <a:alpha val="0"/>
                </a:srgbClr>
              </a:clrTo>
            </a:clrChange>
          </a:blip>
          <a:stretch>
            <a:fillRect/>
          </a:stretch>
        </p:blipFill>
        <p:spPr>
          <a:xfrm>
            <a:off x="6400800" y="2438400"/>
            <a:ext cx="1981200" cy="2383183"/>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2800" b="1" dirty="0" smtClean="0">
                <a:solidFill>
                  <a:schemeClr val="tx1"/>
                </a:solidFill>
              </a:rPr>
              <a:t>Snap shot of </a:t>
            </a:r>
            <a:r>
              <a:rPr lang="en-US" sz="2800" b="1" dirty="0" err="1" smtClean="0">
                <a:solidFill>
                  <a:schemeClr val="tx1"/>
                </a:solidFill>
              </a:rPr>
              <a:t>iso</a:t>
            </a:r>
            <a:r>
              <a:rPr lang="en-US" sz="2800" b="1" dirty="0" smtClean="0">
                <a:solidFill>
                  <a:schemeClr val="tx1"/>
                </a:solidFill>
              </a:rPr>
              <a:t>-surfaces of </a:t>
            </a:r>
            <a:r>
              <a:rPr lang="en-US" sz="2800" b="1" dirty="0" err="1" smtClean="0">
                <a:solidFill>
                  <a:schemeClr val="tx1"/>
                </a:solidFill>
              </a:rPr>
              <a:t>streamwise</a:t>
            </a:r>
            <a:r>
              <a:rPr lang="en-US" sz="2800" b="1" dirty="0" smtClean="0">
                <a:solidFill>
                  <a:schemeClr val="tx1"/>
                </a:solidFill>
              </a:rPr>
              <a:t> fluctuation velocity at roof level</a:t>
            </a:r>
            <a:endParaRPr lang="en-US" sz="2800" b="1" dirty="0">
              <a:solidFill>
                <a:schemeClr val="tx1"/>
              </a:solidFill>
            </a:endParaRPr>
          </a:p>
        </p:txBody>
      </p:sp>
      <p:sp>
        <p:nvSpPr>
          <p:cNvPr id="6" name="Content Placeholder 5"/>
          <p:cNvSpPr>
            <a:spLocks noGrp="1"/>
          </p:cNvSpPr>
          <p:nvPr>
            <p:ph sz="quarter" idx="1"/>
          </p:nvPr>
        </p:nvSpPr>
        <p:spPr/>
        <p:txBody>
          <a:bodyPr/>
          <a:lstStyle/>
          <a:p>
            <a:r>
              <a:rPr lang="en-US" dirty="0" smtClean="0"/>
              <a:t>Large amount of decelerating, up-rising  air masses are located along the roof level.</a:t>
            </a:r>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19</a:t>
            </a:fld>
            <a:endParaRPr lang="en-US"/>
          </a:p>
        </p:txBody>
      </p:sp>
      <p:pic>
        <p:nvPicPr>
          <p:cNvPr id="7" name="Content Placeholder 5" descr="U_W.png"/>
          <p:cNvPicPr>
            <a:picLocks noChangeAspect="1"/>
          </p:cNvPicPr>
          <p:nvPr/>
        </p:nvPicPr>
        <p:blipFill>
          <a:blip r:embed="rId4" cstate="print"/>
          <a:stretch>
            <a:fillRect/>
          </a:stretch>
        </p:blipFill>
        <p:spPr>
          <a:xfrm>
            <a:off x="457202" y="2667000"/>
            <a:ext cx="8107679" cy="2895600"/>
          </a:xfrm>
          <a:prstGeom prst="rect">
            <a:avLst/>
          </a:prstGeom>
        </p:spPr>
      </p:pic>
      <p:sp>
        <p:nvSpPr>
          <p:cNvPr id="8" name="Rounded Rectangle 7"/>
          <p:cNvSpPr/>
          <p:nvPr/>
        </p:nvSpPr>
        <p:spPr>
          <a:xfrm>
            <a:off x="4648200" y="5486400"/>
            <a:ext cx="2895600" cy="381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i="1" dirty="0" smtClean="0"/>
              <a:t>w”</a:t>
            </a:r>
            <a:r>
              <a:rPr lang="en-US" b="1" dirty="0" smtClean="0"/>
              <a:t> </a:t>
            </a:r>
            <a:r>
              <a:rPr lang="en-US" b="1" dirty="0" smtClean="0">
                <a:latin typeface="Times New Roman"/>
                <a:cs typeface="Times New Roman"/>
              </a:rPr>
              <a:t>≈</a:t>
            </a:r>
            <a:r>
              <a:rPr lang="en-US" b="1" dirty="0" smtClean="0"/>
              <a:t> </a:t>
            </a:r>
            <a:r>
              <a:rPr lang="en-US" b="1" i="1" dirty="0" smtClean="0"/>
              <a:t>w</a:t>
            </a:r>
            <a:r>
              <a:rPr lang="en-US" b="1" dirty="0" smtClean="0"/>
              <a:t> at roof level</a:t>
            </a:r>
            <a:endParaRPr lang="en-US" b="1" dirty="0"/>
          </a:p>
        </p:txBody>
      </p:sp>
      <p:sp>
        <p:nvSpPr>
          <p:cNvPr id="10" name="Rounded Rectangle 9"/>
          <p:cNvSpPr/>
          <p:nvPr/>
        </p:nvSpPr>
        <p:spPr>
          <a:xfrm>
            <a:off x="762000" y="5410200"/>
            <a:ext cx="3352800" cy="6096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i="1" dirty="0" smtClean="0"/>
              <a:t>u</a:t>
            </a:r>
            <a:r>
              <a:rPr lang="en-US" b="1" dirty="0" smtClean="0"/>
              <a:t>" &lt; 0 represents deceleration</a:t>
            </a:r>
            <a:endParaRPr lang="en-US" b="1" dirty="0"/>
          </a:p>
        </p:txBody>
      </p:sp>
      <p:graphicFrame>
        <p:nvGraphicFramePr>
          <p:cNvPr id="562177" name="Object 1"/>
          <p:cNvGraphicFramePr>
            <a:graphicFrameLocks noChangeAspect="1"/>
          </p:cNvGraphicFramePr>
          <p:nvPr/>
        </p:nvGraphicFramePr>
        <p:xfrm>
          <a:off x="838200" y="6196836"/>
          <a:ext cx="3733800" cy="402385"/>
        </p:xfrm>
        <a:graphic>
          <a:graphicData uri="http://schemas.openxmlformats.org/presentationml/2006/ole">
            <p:oleObj spid="_x0000_s562177" name="Equation" r:id="rId5" imgW="2768400" imgH="304560" progId="Equation.3">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1"/>
                </a:solidFill>
              </a:rPr>
              <a:t>Outline</a:t>
            </a:r>
            <a:endParaRPr lang="en-US" sz="4000" b="1" dirty="0">
              <a:solidFill>
                <a:schemeClr val="tx1"/>
              </a:solidFill>
            </a:endParaRPr>
          </a:p>
        </p:txBody>
      </p:sp>
      <p:sp>
        <p:nvSpPr>
          <p:cNvPr id="3" name="Content Placeholder 2"/>
          <p:cNvSpPr>
            <a:spLocks noGrp="1"/>
          </p:cNvSpPr>
          <p:nvPr>
            <p:ph sz="quarter" idx="1"/>
          </p:nvPr>
        </p:nvSpPr>
        <p:spPr/>
        <p:txBody>
          <a:bodyPr>
            <a:normAutofit/>
          </a:bodyPr>
          <a:lstStyle/>
          <a:p>
            <a:r>
              <a:rPr lang="en-US" dirty="0" smtClean="0"/>
              <a:t>Introduction</a:t>
            </a:r>
          </a:p>
          <a:p>
            <a:endParaRPr lang="en-US" dirty="0" smtClean="0"/>
          </a:p>
          <a:p>
            <a:r>
              <a:rPr lang="en-US" dirty="0" smtClean="0"/>
              <a:t>Methodology</a:t>
            </a:r>
          </a:p>
          <a:p>
            <a:endParaRPr lang="en-US" dirty="0" smtClean="0"/>
          </a:p>
          <a:p>
            <a:r>
              <a:rPr lang="en-US" dirty="0" smtClean="0"/>
              <a:t>Results &amp; Discussion</a:t>
            </a:r>
          </a:p>
          <a:p>
            <a:pPr lvl="1"/>
            <a:r>
              <a:rPr lang="en-US" dirty="0" smtClean="0"/>
              <a:t>Pollutant transport below and around roof level</a:t>
            </a:r>
          </a:p>
          <a:p>
            <a:pPr lvl="1"/>
            <a:r>
              <a:rPr lang="en-US" dirty="0" smtClean="0"/>
              <a:t>Pollutant dispersion in the urban boundary layer (UBL) </a:t>
            </a:r>
          </a:p>
          <a:p>
            <a:pPr lvl="1">
              <a:buNone/>
            </a:pPr>
            <a:endParaRPr lang="en-US" dirty="0" smtClean="0"/>
          </a:p>
        </p:txBody>
      </p:sp>
      <p:sp>
        <p:nvSpPr>
          <p:cNvPr id="4" name="Slide Number Placeholder 3"/>
          <p:cNvSpPr>
            <a:spLocks noGrp="1"/>
          </p:cNvSpPr>
          <p:nvPr>
            <p:ph type="sldNum" sz="quarter" idx="15"/>
          </p:nvPr>
        </p:nvSpPr>
        <p:spPr/>
        <p:txBody>
          <a:bodyPr/>
          <a:lstStyle/>
          <a:p>
            <a:fld id="{B6F15528-21DE-4FAA-801E-634DDDAF4B2B}"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tx1"/>
                </a:solidFill>
              </a:rPr>
              <a:t>coherent structure at roof level</a:t>
            </a:r>
            <a:endParaRPr lang="en-US" sz="2800" b="1" dirty="0"/>
          </a:p>
        </p:txBody>
      </p:sp>
      <p:sp>
        <p:nvSpPr>
          <p:cNvPr id="3" name="Content Placeholder 2"/>
          <p:cNvSpPr>
            <a:spLocks noGrp="1"/>
          </p:cNvSpPr>
          <p:nvPr>
            <p:ph sz="quarter" idx="1"/>
          </p:nvPr>
        </p:nvSpPr>
        <p:spPr/>
        <p:txBody>
          <a:bodyPr/>
          <a:lstStyle/>
          <a:p>
            <a:r>
              <a:rPr lang="en-US" i="1" dirty="0" smtClean="0">
                <a:sym typeface="Symbol"/>
              </a:rPr>
              <a:t>"  </a:t>
            </a:r>
            <a:r>
              <a:rPr lang="en-US" dirty="0" smtClean="0"/>
              <a:t>&lt;  0 occurs in the street canyons without pollutant source.</a:t>
            </a:r>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20</a:t>
            </a:fld>
            <a:endParaRPr lang="en-US"/>
          </a:p>
        </p:txBody>
      </p:sp>
      <p:pic>
        <p:nvPicPr>
          <p:cNvPr id="5" name="Content Placeholder 6" descr="1.0_horizontal_flux.png"/>
          <p:cNvPicPr>
            <a:picLocks noChangeAspect="1"/>
          </p:cNvPicPr>
          <p:nvPr/>
        </p:nvPicPr>
        <p:blipFill>
          <a:blip r:embed="rId3" cstate="print"/>
          <a:stretch>
            <a:fillRect/>
          </a:stretch>
        </p:blipFill>
        <p:spPr>
          <a:xfrm>
            <a:off x="457200" y="2590800"/>
            <a:ext cx="7696200" cy="2756277"/>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tx1"/>
                </a:solidFill>
              </a:rPr>
              <a:t>Removal mechanism</a:t>
            </a:r>
            <a:endParaRPr lang="en-US" sz="4400" b="1" dirty="0">
              <a:solidFill>
                <a:schemeClr val="tx1"/>
              </a:solidFill>
            </a:endParaRPr>
          </a:p>
        </p:txBody>
      </p:sp>
      <p:pic>
        <p:nvPicPr>
          <p:cNvPr id="5" name="Content Placeholder 4" descr="canyon.png"/>
          <p:cNvPicPr>
            <a:picLocks noGrp="1" noChangeAspect="1"/>
          </p:cNvPicPr>
          <p:nvPr>
            <p:ph sz="quarter" idx="1"/>
          </p:nvPr>
        </p:nvPicPr>
        <p:blipFill>
          <a:blip r:embed="rId3" cstate="print"/>
          <a:stretch>
            <a:fillRect/>
          </a:stretch>
        </p:blipFill>
        <p:spPr>
          <a:xfrm>
            <a:off x="533400" y="3363228"/>
            <a:ext cx="3423469" cy="1973353"/>
          </a:xfrm>
        </p:spPr>
      </p:pic>
      <p:sp>
        <p:nvSpPr>
          <p:cNvPr id="4" name="Slide Number Placeholder 3"/>
          <p:cNvSpPr>
            <a:spLocks noGrp="1"/>
          </p:cNvSpPr>
          <p:nvPr>
            <p:ph type="sldNum" sz="quarter" idx="15"/>
          </p:nvPr>
        </p:nvSpPr>
        <p:spPr/>
        <p:txBody>
          <a:bodyPr/>
          <a:lstStyle/>
          <a:p>
            <a:fld id="{B6F15528-21DE-4FAA-801E-634DDDAF4B2B}" type="slidenum">
              <a:rPr lang="en-US" smtClean="0"/>
              <a:pPr/>
              <a:t>21</a:t>
            </a:fld>
            <a:endParaRPr lang="en-US"/>
          </a:p>
        </p:txBody>
      </p:sp>
      <p:grpSp>
        <p:nvGrpSpPr>
          <p:cNvPr id="29" name="Group 28"/>
          <p:cNvGrpSpPr/>
          <p:nvPr/>
        </p:nvGrpSpPr>
        <p:grpSpPr>
          <a:xfrm>
            <a:off x="1066800" y="2590800"/>
            <a:ext cx="7004869" cy="2745781"/>
            <a:chOff x="1066800" y="1208772"/>
            <a:chExt cx="7004869" cy="2745781"/>
          </a:xfrm>
        </p:grpSpPr>
        <p:pic>
          <p:nvPicPr>
            <p:cNvPr id="6" name="Content Placeholder 4" descr="canyon.png"/>
            <p:cNvPicPr>
              <a:picLocks noChangeAspect="1"/>
            </p:cNvPicPr>
            <p:nvPr/>
          </p:nvPicPr>
          <p:blipFill>
            <a:blip r:embed="rId3" cstate="print"/>
            <a:stretch>
              <a:fillRect/>
            </a:stretch>
          </p:blipFill>
          <p:spPr>
            <a:xfrm>
              <a:off x="4648200" y="1981200"/>
              <a:ext cx="3423469" cy="1973353"/>
            </a:xfrm>
            <a:prstGeom prst="rect">
              <a:avLst/>
            </a:prstGeom>
          </p:spPr>
        </p:pic>
        <p:sp>
          <p:nvSpPr>
            <p:cNvPr id="8" name="Circular Arrow 7"/>
            <p:cNvSpPr/>
            <p:nvPr/>
          </p:nvSpPr>
          <p:spPr>
            <a:xfrm>
              <a:off x="1066800" y="2123172"/>
              <a:ext cx="1143000" cy="1219200"/>
            </a:xfrm>
            <a:prstGeom prst="circularArrow">
              <a:avLst>
                <a:gd name="adj1" fmla="val 12500"/>
                <a:gd name="adj2" fmla="val 1142319"/>
                <a:gd name="adj3" fmla="val 20457681"/>
                <a:gd name="adj4" fmla="val 15964779"/>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ircular Arrow 9"/>
            <p:cNvSpPr/>
            <p:nvPr/>
          </p:nvSpPr>
          <p:spPr>
            <a:xfrm>
              <a:off x="1676400" y="2123172"/>
              <a:ext cx="1143000" cy="1219200"/>
            </a:xfrm>
            <a:prstGeom prst="circularArrow">
              <a:avLst>
                <a:gd name="adj1" fmla="val 12500"/>
                <a:gd name="adj2" fmla="val 1142319"/>
                <a:gd name="adj3" fmla="val 20457681"/>
                <a:gd name="adj4" fmla="val 15964779"/>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ircular Arrow 10"/>
            <p:cNvSpPr/>
            <p:nvPr/>
          </p:nvSpPr>
          <p:spPr>
            <a:xfrm flipV="1">
              <a:off x="5257800" y="1208772"/>
              <a:ext cx="1143000" cy="1295400"/>
            </a:xfrm>
            <a:prstGeom prst="circularArrow">
              <a:avLst>
                <a:gd name="adj1" fmla="val 12500"/>
                <a:gd name="adj2" fmla="val 1142319"/>
                <a:gd name="adj3" fmla="val 20457681"/>
                <a:gd name="adj4" fmla="val 15964779"/>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ircular Arrow 12"/>
            <p:cNvSpPr/>
            <p:nvPr/>
          </p:nvSpPr>
          <p:spPr>
            <a:xfrm flipV="1">
              <a:off x="5867400" y="1208772"/>
              <a:ext cx="1143000" cy="1295400"/>
            </a:xfrm>
            <a:prstGeom prst="circularArrow">
              <a:avLst>
                <a:gd name="adj1" fmla="val 12500"/>
                <a:gd name="adj2" fmla="val 1142319"/>
                <a:gd name="adj3" fmla="val 20457681"/>
                <a:gd name="adj4" fmla="val 15964779"/>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 name="Rounded Rectangle 17"/>
          <p:cNvSpPr/>
          <p:nvPr/>
        </p:nvSpPr>
        <p:spPr>
          <a:xfrm>
            <a:off x="762000" y="1447800"/>
            <a:ext cx="3048000"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smtClean="0"/>
              <a:t>The accelerating air masses (</a:t>
            </a:r>
            <a:r>
              <a:rPr lang="en-US" b="1" i="1" dirty="0" smtClean="0"/>
              <a:t>u</a:t>
            </a:r>
            <a:r>
              <a:rPr lang="en-US" b="1" dirty="0" smtClean="0">
                <a:latin typeface="Times New Roman"/>
                <a:cs typeface="Times New Roman"/>
              </a:rPr>
              <a:t>˝ &gt; 0) carry the background pollutant into the street canyon by sweeps.</a:t>
            </a:r>
            <a:endParaRPr lang="en-US" b="1" dirty="0"/>
          </a:p>
        </p:txBody>
      </p:sp>
      <p:sp>
        <p:nvSpPr>
          <p:cNvPr id="19" name="Rounded Rectangle 18"/>
          <p:cNvSpPr/>
          <p:nvPr/>
        </p:nvSpPr>
        <p:spPr>
          <a:xfrm>
            <a:off x="4953000" y="1447800"/>
            <a:ext cx="2895600"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smtClean="0"/>
              <a:t>The decelerating air masses (</a:t>
            </a:r>
            <a:r>
              <a:rPr lang="en-US" b="1" i="1" dirty="0" smtClean="0"/>
              <a:t>u</a:t>
            </a:r>
            <a:r>
              <a:rPr lang="en-US" b="1" dirty="0" smtClean="0">
                <a:latin typeface="Times New Roman"/>
                <a:cs typeface="Times New Roman"/>
              </a:rPr>
              <a:t>˝ &lt; 0) remove the ground-level pollutant to the UBL by ejections.</a:t>
            </a:r>
            <a:endParaRPr lang="en-US" b="1" dirty="0"/>
          </a:p>
        </p:txBody>
      </p:sp>
      <p:grpSp>
        <p:nvGrpSpPr>
          <p:cNvPr id="30" name="Group 29"/>
          <p:cNvGrpSpPr/>
          <p:nvPr/>
        </p:nvGrpSpPr>
        <p:grpSpPr>
          <a:xfrm>
            <a:off x="2514600" y="4267200"/>
            <a:ext cx="3352800" cy="2286000"/>
            <a:chOff x="2514600" y="4114800"/>
            <a:chExt cx="3352800" cy="2286000"/>
          </a:xfrm>
        </p:grpSpPr>
        <p:sp>
          <p:nvSpPr>
            <p:cNvPr id="20" name="Rounded Rectangle 19"/>
            <p:cNvSpPr/>
            <p:nvPr/>
          </p:nvSpPr>
          <p:spPr>
            <a:xfrm>
              <a:off x="2514600" y="5257800"/>
              <a:ext cx="33528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just"/>
              <a:r>
                <a:rPr lang="en-US" sz="1600" b="1" dirty="0" smtClean="0"/>
                <a:t>The primary re-circulation mixes the pollutant within the street canyon.</a:t>
              </a:r>
              <a:endParaRPr lang="en-US" sz="1600" b="1" dirty="0"/>
            </a:p>
          </p:txBody>
        </p:sp>
        <p:cxnSp>
          <p:nvCxnSpPr>
            <p:cNvPr id="22" name="Straight Arrow Connector 21"/>
            <p:cNvCxnSpPr>
              <a:stCxn id="20" idx="0"/>
            </p:cNvCxnSpPr>
            <p:nvPr/>
          </p:nvCxnSpPr>
          <p:spPr>
            <a:xfrm rot="16200000" flipV="1">
              <a:off x="2971800" y="4038600"/>
              <a:ext cx="1143000" cy="1295400"/>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0" idx="0"/>
            </p:cNvCxnSpPr>
            <p:nvPr/>
          </p:nvCxnSpPr>
          <p:spPr>
            <a:xfrm rot="5400000" flipH="1" flipV="1">
              <a:off x="4343400" y="3962400"/>
              <a:ext cx="1143000" cy="1447800"/>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tx1"/>
                </a:solidFill>
              </a:rPr>
              <a:t>Removal mechanism</a:t>
            </a:r>
            <a:endParaRPr lang="en-US" sz="4400"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22</a:t>
            </a:fld>
            <a:endParaRPr lang="en-US"/>
          </a:p>
        </p:txBody>
      </p:sp>
      <p:sp>
        <p:nvSpPr>
          <p:cNvPr id="5" name="Rounded Rectangle 4"/>
          <p:cNvSpPr/>
          <p:nvPr/>
        </p:nvSpPr>
        <p:spPr>
          <a:xfrm>
            <a:off x="685800" y="2590800"/>
            <a:ext cx="25908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Pollutant removal by ejections </a:t>
            </a:r>
            <a:endParaRPr lang="en-US" sz="2800" dirty="0"/>
          </a:p>
        </p:txBody>
      </p:sp>
      <p:sp>
        <p:nvSpPr>
          <p:cNvPr id="6" name="Rounded Rectangle 5"/>
          <p:cNvSpPr/>
          <p:nvPr/>
        </p:nvSpPr>
        <p:spPr>
          <a:xfrm>
            <a:off x="5334000" y="2590800"/>
            <a:ext cx="28194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Pollutant entrainment by sweeps</a:t>
            </a:r>
            <a:endParaRPr lang="en-US" sz="2800" dirty="0"/>
          </a:p>
        </p:txBody>
      </p:sp>
      <p:sp>
        <p:nvSpPr>
          <p:cNvPr id="7" name="TextBox 6"/>
          <p:cNvSpPr txBox="1"/>
          <p:nvPr/>
        </p:nvSpPr>
        <p:spPr>
          <a:xfrm>
            <a:off x="1981200" y="1905000"/>
            <a:ext cx="4876800" cy="523220"/>
          </a:xfrm>
          <a:prstGeom prst="rect">
            <a:avLst/>
          </a:prstGeom>
          <a:noFill/>
        </p:spPr>
        <p:txBody>
          <a:bodyPr wrap="square" rtlCol="0">
            <a:spAutoFit/>
          </a:bodyPr>
          <a:lstStyle/>
          <a:p>
            <a:pPr algn="ctr"/>
            <a:r>
              <a:rPr lang="en-US" sz="2800" b="1" dirty="0" smtClean="0">
                <a:solidFill>
                  <a:srgbClr val="FF0000"/>
                </a:solidFill>
              </a:rPr>
              <a:t>With</a:t>
            </a:r>
            <a:r>
              <a:rPr lang="en-US" sz="2800" dirty="0" smtClean="0"/>
              <a:t> pollutant sources</a:t>
            </a:r>
          </a:p>
        </p:txBody>
      </p:sp>
      <p:sp>
        <p:nvSpPr>
          <p:cNvPr id="8" name="TextBox 7"/>
          <p:cNvSpPr txBox="1"/>
          <p:nvPr/>
        </p:nvSpPr>
        <p:spPr>
          <a:xfrm>
            <a:off x="2057400" y="4572000"/>
            <a:ext cx="4724400" cy="523220"/>
          </a:xfrm>
          <a:prstGeom prst="rect">
            <a:avLst/>
          </a:prstGeom>
          <a:noFill/>
        </p:spPr>
        <p:txBody>
          <a:bodyPr wrap="square" rtlCol="0">
            <a:spAutoFit/>
          </a:bodyPr>
          <a:lstStyle/>
          <a:p>
            <a:pPr algn="ctr"/>
            <a:r>
              <a:rPr lang="en-US" sz="2800" b="1" dirty="0" smtClean="0">
                <a:solidFill>
                  <a:srgbClr val="0000CC"/>
                </a:solidFill>
              </a:rPr>
              <a:t>Without</a:t>
            </a:r>
            <a:r>
              <a:rPr lang="en-US" sz="2800" dirty="0" smtClean="0"/>
              <a:t>  pollutant source</a:t>
            </a:r>
          </a:p>
        </p:txBody>
      </p:sp>
      <p:sp>
        <p:nvSpPr>
          <p:cNvPr id="9" name="TextBox 8"/>
          <p:cNvSpPr txBox="1"/>
          <p:nvPr/>
        </p:nvSpPr>
        <p:spPr>
          <a:xfrm>
            <a:off x="3581400" y="3505200"/>
            <a:ext cx="1447800" cy="1015663"/>
          </a:xfrm>
          <a:prstGeom prst="rect">
            <a:avLst/>
          </a:prstGeom>
          <a:noFill/>
        </p:spPr>
        <p:txBody>
          <a:bodyPr wrap="square" rtlCol="0">
            <a:spAutoFit/>
          </a:bodyPr>
          <a:lstStyle/>
          <a:p>
            <a:pPr algn="ctr"/>
            <a:r>
              <a:rPr lang="en-US" sz="6000" b="1" dirty="0" smtClean="0">
                <a:solidFill>
                  <a:srgbClr val="0000CC"/>
                </a:solidFill>
                <a:latin typeface="Times New Roman"/>
                <a:cs typeface="Times New Roman"/>
              </a:rPr>
              <a:t>≈</a:t>
            </a:r>
            <a:endParaRPr lang="en-US" sz="6000" b="1" dirty="0">
              <a:solidFill>
                <a:srgbClr val="0000CC"/>
              </a:solidFill>
            </a:endParaRPr>
          </a:p>
        </p:txBody>
      </p:sp>
      <p:sp>
        <p:nvSpPr>
          <p:cNvPr id="10" name="TextBox 9"/>
          <p:cNvSpPr txBox="1"/>
          <p:nvPr/>
        </p:nvSpPr>
        <p:spPr>
          <a:xfrm>
            <a:off x="3657600" y="2438400"/>
            <a:ext cx="1447800" cy="1015663"/>
          </a:xfrm>
          <a:prstGeom prst="rect">
            <a:avLst/>
          </a:prstGeom>
          <a:noFill/>
        </p:spPr>
        <p:txBody>
          <a:bodyPr wrap="square" rtlCol="0">
            <a:spAutoFit/>
          </a:bodyPr>
          <a:lstStyle/>
          <a:p>
            <a:pPr algn="ctr"/>
            <a:r>
              <a:rPr lang="en-US" sz="6000" b="1" dirty="0" smtClean="0">
                <a:solidFill>
                  <a:srgbClr val="FF0000"/>
                </a:solidFill>
                <a:latin typeface="Times New Roman"/>
                <a:cs typeface="Times New Roman"/>
              </a:rPr>
              <a:t>&gt;&gt;</a:t>
            </a:r>
            <a:endParaRPr lang="en-US" sz="6000" b="1" dirty="0">
              <a:solidFill>
                <a:srgbClr val="FF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1"/>
                </a:solidFill>
              </a:rPr>
              <a:t>Question</a:t>
            </a:r>
            <a:endParaRPr lang="en-US" sz="4000" b="1" dirty="0">
              <a:solidFill>
                <a:schemeClr val="tx1"/>
              </a:solidFill>
            </a:endParaRPr>
          </a:p>
        </p:txBody>
      </p:sp>
      <p:sp>
        <p:nvSpPr>
          <p:cNvPr id="3" name="Content Placeholder 2"/>
          <p:cNvSpPr>
            <a:spLocks noGrp="1"/>
          </p:cNvSpPr>
          <p:nvPr>
            <p:ph sz="quarter" idx="1"/>
          </p:nvPr>
        </p:nvSpPr>
        <p:spPr>
          <a:xfrm>
            <a:off x="457200" y="3962400"/>
            <a:ext cx="7467600" cy="1447800"/>
          </a:xfrm>
        </p:spPr>
        <p:txBody>
          <a:bodyPr>
            <a:normAutofit/>
          </a:bodyPr>
          <a:lstStyle/>
          <a:p>
            <a:pPr marL="0" indent="0" algn="ctr">
              <a:buNone/>
            </a:pPr>
            <a:r>
              <a:rPr lang="en-US" sz="4400" b="1" dirty="0" smtClean="0">
                <a:solidFill>
                  <a:srgbClr val="0000CC"/>
                </a:solidFill>
              </a:rPr>
              <a:t>Where does the turbulence come from?</a:t>
            </a:r>
            <a:endParaRPr lang="en-US" sz="4400" b="1" dirty="0">
              <a:solidFill>
                <a:srgbClr val="0000CC"/>
              </a:solidFill>
            </a:endParaRPr>
          </a:p>
        </p:txBody>
      </p:sp>
      <p:sp>
        <p:nvSpPr>
          <p:cNvPr id="4" name="Slide Number Placeholder 3"/>
          <p:cNvSpPr>
            <a:spLocks noGrp="1"/>
          </p:cNvSpPr>
          <p:nvPr>
            <p:ph type="sldNum" sz="quarter" idx="15"/>
          </p:nvPr>
        </p:nvSpPr>
        <p:spPr/>
        <p:txBody>
          <a:bodyPr/>
          <a:lstStyle/>
          <a:p>
            <a:fld id="{B6F15528-21DE-4FAA-801E-634DDDAF4B2B}" type="slidenum">
              <a:rPr lang="en-US" smtClean="0"/>
              <a:pPr/>
              <a:t>23</a:t>
            </a:fld>
            <a:endParaRPr lang="en-US"/>
          </a:p>
        </p:txBody>
      </p:sp>
      <p:pic>
        <p:nvPicPr>
          <p:cNvPr id="442370" name="Picture 2" descr="C:\Users\hkume\AppData\Local\Microsoft\Windows\Temporary Internet Files\Content.IE5\X1WSKXZL\MC900441523[1].wmf"/>
          <p:cNvPicPr>
            <a:picLocks noChangeAspect="1" noChangeArrowheads="1"/>
          </p:cNvPicPr>
          <p:nvPr/>
        </p:nvPicPr>
        <p:blipFill>
          <a:blip r:embed="rId3" cstate="print"/>
          <a:srcRect/>
          <a:stretch>
            <a:fillRect/>
          </a:stretch>
        </p:blipFill>
        <p:spPr bwMode="auto">
          <a:xfrm>
            <a:off x="4876800" y="914400"/>
            <a:ext cx="2854476" cy="24384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tx1"/>
                </a:solidFill>
              </a:rPr>
              <a:t>Mean flow velocity (AR=1)</a:t>
            </a:r>
            <a:endParaRPr lang="en-US" sz="3600" b="1" dirty="0">
              <a:solidFill>
                <a:schemeClr val="tx1"/>
              </a:solidFill>
            </a:endParaRPr>
          </a:p>
        </p:txBody>
      </p:sp>
      <p:sp>
        <p:nvSpPr>
          <p:cNvPr id="5" name="Slide Number Placeholder 4"/>
          <p:cNvSpPr>
            <a:spLocks noGrp="1"/>
          </p:cNvSpPr>
          <p:nvPr>
            <p:ph type="sldNum" sz="quarter" idx="15"/>
          </p:nvPr>
        </p:nvSpPr>
        <p:spPr/>
        <p:txBody>
          <a:bodyPr/>
          <a:lstStyle/>
          <a:p>
            <a:fld id="{B6F15528-21DE-4FAA-801E-634DDDAF4B2B}" type="slidenum">
              <a:rPr lang="en-US" smtClean="0"/>
              <a:pPr/>
              <a:t>24</a:t>
            </a:fld>
            <a:endParaRPr lang="en-US"/>
          </a:p>
        </p:txBody>
      </p:sp>
      <p:pic>
        <p:nvPicPr>
          <p:cNvPr id="2050" name="Picture 2"/>
          <p:cNvPicPr>
            <a:picLocks noChangeAspect="1" noChangeArrowheads="1"/>
          </p:cNvPicPr>
          <p:nvPr/>
        </p:nvPicPr>
        <p:blipFill>
          <a:blip r:embed="rId4" cstate="print"/>
          <a:stretch>
            <a:fillRect/>
          </a:stretch>
        </p:blipFill>
        <p:spPr bwMode="auto">
          <a:xfrm>
            <a:off x="762000" y="1600200"/>
            <a:ext cx="3429000" cy="2913529"/>
          </a:xfrm>
          <a:prstGeom prst="rect">
            <a:avLst/>
          </a:prstGeom>
          <a:noFill/>
          <a:ln w="9525">
            <a:noFill/>
            <a:miter lim="800000"/>
            <a:headEnd/>
            <a:tailEnd/>
          </a:ln>
        </p:spPr>
      </p:pic>
      <p:sp>
        <p:nvSpPr>
          <p:cNvPr id="9" name="Rounded Rectangle 8"/>
          <p:cNvSpPr/>
          <p:nvPr/>
        </p:nvSpPr>
        <p:spPr>
          <a:xfrm>
            <a:off x="3657600" y="4495800"/>
            <a:ext cx="16002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Maximum gradient</a:t>
            </a:r>
            <a:endParaRPr lang="en-US" b="1" dirty="0"/>
          </a:p>
        </p:txBody>
      </p:sp>
      <p:cxnSp>
        <p:nvCxnSpPr>
          <p:cNvPr id="11" name="Straight Arrow Connector 10"/>
          <p:cNvCxnSpPr>
            <a:stCxn id="9" idx="1"/>
          </p:cNvCxnSpPr>
          <p:nvPr/>
        </p:nvCxnSpPr>
        <p:spPr>
          <a:xfrm rot="10800000">
            <a:off x="1143000" y="2286000"/>
            <a:ext cx="2514600" cy="27051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7" name="Picture 6" descr="ACanyon.png"/>
          <p:cNvPicPr>
            <a:picLocks noChangeAspect="1"/>
          </p:cNvPicPr>
          <p:nvPr/>
        </p:nvPicPr>
        <p:blipFill>
          <a:blip r:embed="rId5" cstate="print">
            <a:clrChange>
              <a:clrFrom>
                <a:srgbClr val="FFFFFF"/>
              </a:clrFrom>
              <a:clrTo>
                <a:srgbClr val="FFFFFF">
                  <a:alpha val="0"/>
                </a:srgbClr>
              </a:clrTo>
            </a:clrChange>
          </a:blip>
          <a:stretch>
            <a:fillRect/>
          </a:stretch>
        </p:blipFill>
        <p:spPr>
          <a:xfrm>
            <a:off x="1219200" y="4474817"/>
            <a:ext cx="1981200" cy="2383183"/>
          </a:xfrm>
          <a:prstGeom prst="rect">
            <a:avLst/>
          </a:prstGeom>
        </p:spPr>
      </p:pic>
      <p:cxnSp>
        <p:nvCxnSpPr>
          <p:cNvPr id="12" name="Straight Arrow Connector 11"/>
          <p:cNvCxnSpPr>
            <a:stCxn id="9" idx="1"/>
          </p:cNvCxnSpPr>
          <p:nvPr/>
        </p:nvCxnSpPr>
        <p:spPr>
          <a:xfrm rot="10800000" flipV="1">
            <a:off x="1752600" y="4991100"/>
            <a:ext cx="1905000" cy="4191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229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p:cNvGraphicFramePr>
            <a:graphicFrameLocks noChangeAspect="1"/>
          </p:cNvGraphicFramePr>
          <p:nvPr>
            <p:extLst>
              <p:ext uri="{D42A27DB-BD31-4B8C-83A1-F6EECF244321}">
                <p14:modId xmlns="" xmlns:p14="http://schemas.microsoft.com/office/powerpoint/2010/main" val="1807892617"/>
              </p:ext>
            </p:extLst>
          </p:nvPr>
        </p:nvGraphicFramePr>
        <p:xfrm>
          <a:off x="5356225" y="3300413"/>
          <a:ext cx="2979738" cy="993775"/>
        </p:xfrm>
        <a:graphic>
          <a:graphicData uri="http://schemas.openxmlformats.org/presentationml/2006/ole">
            <p:oleObj spid="_x0000_s423264" name="Equation" r:id="rId6" imgW="1447560" imgH="482400" progId="Equation.3">
              <p:embed/>
            </p:oleObj>
          </a:graphicData>
        </a:graphic>
      </p:graphicFrame>
      <p:sp>
        <p:nvSpPr>
          <p:cNvPr id="15" name="TextBox 14"/>
          <p:cNvSpPr txBox="1"/>
          <p:nvPr/>
        </p:nvSpPr>
        <p:spPr>
          <a:xfrm>
            <a:off x="5105400" y="1905000"/>
            <a:ext cx="3581400" cy="1354217"/>
          </a:xfrm>
          <a:prstGeom prst="rect">
            <a:avLst/>
          </a:prstGeom>
          <a:noFill/>
        </p:spPr>
        <p:txBody>
          <a:bodyPr wrap="square" rtlCol="0">
            <a:spAutoFit/>
          </a:bodyPr>
          <a:lstStyle/>
          <a:p>
            <a:r>
              <a:rPr lang="en-US" sz="3200" b="1" dirty="0" smtClean="0"/>
              <a:t>The production term of TKE</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solidFill>
                  <a:schemeClr val="tx1"/>
                </a:solidFill>
              </a:rPr>
              <a:t>Resolved-scale TKE (AR=1)</a:t>
            </a:r>
            <a:endParaRPr lang="en-US" sz="4000" b="1" dirty="0">
              <a:solidFill>
                <a:schemeClr val="tx1"/>
              </a:solidFill>
            </a:endParaRPr>
          </a:p>
        </p:txBody>
      </p:sp>
      <p:sp>
        <p:nvSpPr>
          <p:cNvPr id="5" name="Slide Number Placeholder 4"/>
          <p:cNvSpPr>
            <a:spLocks noGrp="1"/>
          </p:cNvSpPr>
          <p:nvPr>
            <p:ph type="sldNum" sz="quarter" idx="15"/>
          </p:nvPr>
        </p:nvSpPr>
        <p:spPr/>
        <p:txBody>
          <a:bodyPr/>
          <a:lstStyle/>
          <a:p>
            <a:fld id="{B6F15528-21DE-4FAA-801E-634DDDAF4B2B}" type="slidenum">
              <a:rPr lang="en-US" smtClean="0"/>
              <a:pPr/>
              <a:t>25</a:t>
            </a:fld>
            <a:endParaRPr lang="en-US"/>
          </a:p>
        </p:txBody>
      </p:sp>
      <p:pic>
        <p:nvPicPr>
          <p:cNvPr id="3074" name="Picture 2"/>
          <p:cNvPicPr>
            <a:picLocks noChangeAspect="1" noChangeArrowheads="1"/>
          </p:cNvPicPr>
          <p:nvPr/>
        </p:nvPicPr>
        <p:blipFill>
          <a:blip r:embed="rId3" cstate="print"/>
          <a:stretch>
            <a:fillRect/>
          </a:stretch>
        </p:blipFill>
        <p:spPr bwMode="auto">
          <a:xfrm>
            <a:off x="990600" y="1752600"/>
            <a:ext cx="5119176" cy="4349627"/>
          </a:xfrm>
          <a:prstGeom prst="rect">
            <a:avLst/>
          </a:prstGeom>
          <a:noFill/>
          <a:ln w="9525">
            <a:noFill/>
            <a:miter lim="800000"/>
            <a:headEnd/>
            <a:tailEnd/>
          </a:ln>
        </p:spPr>
      </p:pic>
      <p:sp>
        <p:nvSpPr>
          <p:cNvPr id="6" name="Rounded Rectangle 5"/>
          <p:cNvSpPr/>
          <p:nvPr/>
        </p:nvSpPr>
        <p:spPr>
          <a:xfrm>
            <a:off x="4419600" y="4038600"/>
            <a:ext cx="16002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Maximum TKE</a:t>
            </a:r>
            <a:endParaRPr lang="en-US" b="1" dirty="0"/>
          </a:p>
        </p:txBody>
      </p:sp>
      <p:cxnSp>
        <p:nvCxnSpPr>
          <p:cNvPr id="7" name="Straight Arrow Connector 6"/>
          <p:cNvCxnSpPr>
            <a:stCxn id="6" idx="0"/>
          </p:cNvCxnSpPr>
          <p:nvPr/>
        </p:nvCxnSpPr>
        <p:spPr>
          <a:xfrm rot="5400000" flipH="1" flipV="1">
            <a:off x="4819650" y="2990850"/>
            <a:ext cx="1447800" cy="6477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8" name="Picture 7" descr="ACanyon.png"/>
          <p:cNvPicPr>
            <a:picLocks noChangeAspect="1"/>
          </p:cNvPicPr>
          <p:nvPr/>
        </p:nvPicPr>
        <p:blipFill>
          <a:blip r:embed="rId4" cstate="print">
            <a:clrChange>
              <a:clrFrom>
                <a:srgbClr val="FFFFFF"/>
              </a:clrFrom>
              <a:clrTo>
                <a:srgbClr val="FFFFFF">
                  <a:alpha val="0"/>
                </a:srgbClr>
              </a:clrTo>
            </a:clrChange>
          </a:blip>
          <a:stretch>
            <a:fillRect/>
          </a:stretch>
        </p:blipFill>
        <p:spPr>
          <a:xfrm>
            <a:off x="6400800" y="2438400"/>
            <a:ext cx="1981200" cy="2383183"/>
          </a:xfrm>
          <a:prstGeom prst="rect">
            <a:avLst/>
          </a:prstGeom>
        </p:spPr>
      </p:pic>
      <p:cxnSp>
        <p:nvCxnSpPr>
          <p:cNvPr id="10" name="Straight Arrow Connector 9"/>
          <p:cNvCxnSpPr>
            <a:stCxn id="6" idx="0"/>
          </p:cNvCxnSpPr>
          <p:nvPr/>
        </p:nvCxnSpPr>
        <p:spPr>
          <a:xfrm rot="5400000" flipH="1" flipV="1">
            <a:off x="6076950" y="2419350"/>
            <a:ext cx="762000" cy="2476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4" descr="TKE_AR0.25.png"/>
          <p:cNvPicPr>
            <a:picLocks noChangeAspect="1"/>
          </p:cNvPicPr>
          <p:nvPr/>
        </p:nvPicPr>
        <p:blipFill>
          <a:blip r:embed="rId3" cstate="print"/>
          <a:stretch>
            <a:fillRect/>
          </a:stretch>
        </p:blipFill>
        <p:spPr>
          <a:xfrm>
            <a:off x="3733801" y="2819400"/>
            <a:ext cx="2057400" cy="2269375"/>
          </a:xfrm>
          <a:prstGeom prst="rect">
            <a:avLst/>
          </a:prstGeom>
        </p:spPr>
      </p:pic>
      <p:sp>
        <p:nvSpPr>
          <p:cNvPr id="2" name="Title 1"/>
          <p:cNvSpPr>
            <a:spLocks noGrp="1"/>
          </p:cNvSpPr>
          <p:nvPr>
            <p:ph type="title"/>
          </p:nvPr>
        </p:nvSpPr>
        <p:spPr/>
        <p:txBody>
          <a:bodyPr>
            <a:normAutofit/>
          </a:bodyPr>
          <a:lstStyle/>
          <a:p>
            <a:r>
              <a:rPr lang="en-US" sz="4000" b="1" dirty="0" smtClean="0">
                <a:solidFill>
                  <a:schemeClr val="tx1"/>
                </a:solidFill>
              </a:rPr>
              <a:t>RS-TKE contours</a:t>
            </a:r>
            <a:endParaRPr lang="en-US" sz="4000" b="1" dirty="0">
              <a:solidFill>
                <a:schemeClr val="tx1"/>
              </a:solidFill>
            </a:endParaRPr>
          </a:p>
        </p:txBody>
      </p:sp>
      <p:pic>
        <p:nvPicPr>
          <p:cNvPr id="5" name="Content Placeholder 4" descr="TKE_AR1.png"/>
          <p:cNvPicPr>
            <a:picLocks noGrp="1" noChangeAspect="1"/>
          </p:cNvPicPr>
          <p:nvPr>
            <p:ph sz="quarter" idx="1"/>
          </p:nvPr>
        </p:nvPicPr>
        <p:blipFill>
          <a:blip r:embed="rId4" cstate="print">
            <a:clrChange>
              <a:clrFrom>
                <a:srgbClr val="FFFFFF"/>
              </a:clrFrom>
              <a:clrTo>
                <a:srgbClr val="FFFFFF">
                  <a:alpha val="0"/>
                </a:srgbClr>
              </a:clrTo>
            </a:clrChange>
          </a:blip>
          <a:stretch>
            <a:fillRect/>
          </a:stretch>
        </p:blipFill>
        <p:spPr>
          <a:xfrm>
            <a:off x="838200" y="2819400"/>
            <a:ext cx="1968733" cy="2153302"/>
          </a:xfrm>
        </p:spPr>
      </p:pic>
      <p:sp>
        <p:nvSpPr>
          <p:cNvPr id="4" name="Slide Number Placeholder 3"/>
          <p:cNvSpPr>
            <a:spLocks noGrp="1"/>
          </p:cNvSpPr>
          <p:nvPr>
            <p:ph type="sldNum" sz="quarter" idx="15"/>
          </p:nvPr>
        </p:nvSpPr>
        <p:spPr/>
        <p:txBody>
          <a:bodyPr/>
          <a:lstStyle/>
          <a:p>
            <a:fld id="{B6F15528-21DE-4FAA-801E-634DDDAF4B2B}" type="slidenum">
              <a:rPr lang="en-US" smtClean="0"/>
              <a:pPr/>
              <a:t>26</a:t>
            </a:fld>
            <a:endParaRPr lang="en-US"/>
          </a:p>
        </p:txBody>
      </p:sp>
      <p:sp>
        <p:nvSpPr>
          <p:cNvPr id="6" name="Rounded Rectangle 5"/>
          <p:cNvSpPr/>
          <p:nvPr/>
        </p:nvSpPr>
        <p:spPr>
          <a:xfrm>
            <a:off x="1905000" y="1524000"/>
            <a:ext cx="2971800" cy="1143000"/>
          </a:xfrm>
          <a:prstGeom prst="round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solidFill>
                  <a:schemeClr val="accent2">
                    <a:lumMod val="75000"/>
                  </a:schemeClr>
                </a:solidFill>
              </a:rPr>
              <a:t>Maximum TKE</a:t>
            </a:r>
            <a:endParaRPr lang="en-US" sz="2800" dirty="0">
              <a:solidFill>
                <a:schemeClr val="accent2">
                  <a:lumMod val="75000"/>
                </a:schemeClr>
              </a:solidFill>
            </a:endParaRPr>
          </a:p>
        </p:txBody>
      </p:sp>
      <p:cxnSp>
        <p:nvCxnSpPr>
          <p:cNvPr id="8" name="Straight Arrow Connector 7"/>
          <p:cNvCxnSpPr>
            <a:stCxn id="6" idx="2"/>
          </p:cNvCxnSpPr>
          <p:nvPr/>
        </p:nvCxnSpPr>
        <p:spPr>
          <a:xfrm rot="16200000" flipH="1">
            <a:off x="3409950" y="2647950"/>
            <a:ext cx="1828800" cy="1866900"/>
          </a:xfrm>
          <a:prstGeom prst="straightConnector1">
            <a:avLst/>
          </a:prstGeom>
          <a:ln w="50800">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7" name="Rounded Rectangle 6"/>
          <p:cNvSpPr/>
          <p:nvPr/>
        </p:nvSpPr>
        <p:spPr>
          <a:xfrm>
            <a:off x="1447800" y="5257800"/>
            <a:ext cx="3124200" cy="1143000"/>
          </a:xfrm>
          <a:prstGeom prst="round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solidFill>
                  <a:schemeClr val="accent2">
                    <a:lumMod val="75000"/>
                  </a:schemeClr>
                </a:solidFill>
              </a:rPr>
              <a:t>Maximum shear</a:t>
            </a:r>
            <a:endParaRPr lang="en-US" sz="2800" dirty="0">
              <a:solidFill>
                <a:schemeClr val="accent2">
                  <a:lumMod val="75000"/>
                </a:schemeClr>
              </a:solidFill>
            </a:endParaRPr>
          </a:p>
        </p:txBody>
      </p:sp>
      <p:cxnSp>
        <p:nvCxnSpPr>
          <p:cNvPr id="9" name="Straight Arrow Connector 8"/>
          <p:cNvCxnSpPr>
            <a:stCxn id="7" idx="0"/>
          </p:cNvCxnSpPr>
          <p:nvPr/>
        </p:nvCxnSpPr>
        <p:spPr>
          <a:xfrm rot="16200000" flipV="1">
            <a:off x="1581150" y="3829050"/>
            <a:ext cx="1295400" cy="1562100"/>
          </a:xfrm>
          <a:prstGeom prst="straightConnector1">
            <a:avLst/>
          </a:prstGeom>
          <a:ln w="50800">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15" name="Rounded Rectangle 14"/>
          <p:cNvSpPr/>
          <p:nvPr/>
        </p:nvSpPr>
        <p:spPr>
          <a:xfrm>
            <a:off x="5715000" y="1981200"/>
            <a:ext cx="3429000" cy="3352800"/>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b="1" dirty="0" smtClean="0">
                <a:solidFill>
                  <a:schemeClr val="accent2">
                    <a:lumMod val="75000"/>
                  </a:schemeClr>
                </a:solidFill>
              </a:rPr>
              <a:t>Local turbulence production is not the major source of roof-level TKE for pollutant removal. </a:t>
            </a:r>
            <a:endParaRPr lang="en-US" sz="2400" b="1" dirty="0">
              <a:solidFill>
                <a:schemeClr val="accent2">
                  <a:lumMod val="75000"/>
                </a:schemeClr>
              </a:solidFill>
            </a:endParaRPr>
          </a:p>
        </p:txBody>
      </p:sp>
      <p:cxnSp>
        <p:nvCxnSpPr>
          <p:cNvPr id="13" name="Straight Arrow Connector 12"/>
          <p:cNvCxnSpPr>
            <a:stCxn id="6" idx="2"/>
          </p:cNvCxnSpPr>
          <p:nvPr/>
        </p:nvCxnSpPr>
        <p:spPr>
          <a:xfrm rot="5400000">
            <a:off x="2114550" y="2686050"/>
            <a:ext cx="1295400" cy="1257300"/>
          </a:xfrm>
          <a:prstGeom prst="straightConnector1">
            <a:avLst/>
          </a:prstGeom>
          <a:ln w="50800">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7" idx="0"/>
          </p:cNvCxnSpPr>
          <p:nvPr/>
        </p:nvCxnSpPr>
        <p:spPr>
          <a:xfrm rot="5400000" flipH="1" flipV="1">
            <a:off x="3295650" y="4362450"/>
            <a:ext cx="609600" cy="1181100"/>
          </a:xfrm>
          <a:prstGeom prst="straightConnector1">
            <a:avLst/>
          </a:prstGeom>
          <a:ln w="50800">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1143000" y="3200400"/>
            <a:ext cx="1295400" cy="369332"/>
          </a:xfrm>
          <a:prstGeom prst="rect">
            <a:avLst/>
          </a:prstGeom>
          <a:noFill/>
        </p:spPr>
        <p:txBody>
          <a:bodyPr wrap="square" rtlCol="0">
            <a:spAutoFit/>
          </a:bodyPr>
          <a:lstStyle/>
          <a:p>
            <a:pPr algn="ctr"/>
            <a:r>
              <a:rPr lang="en-US" dirty="0" smtClean="0"/>
              <a:t>AR=1</a:t>
            </a:r>
            <a:endParaRPr lang="en-US" dirty="0"/>
          </a:p>
        </p:txBody>
      </p:sp>
      <p:sp>
        <p:nvSpPr>
          <p:cNvPr id="26" name="TextBox 25"/>
          <p:cNvSpPr txBox="1"/>
          <p:nvPr/>
        </p:nvSpPr>
        <p:spPr>
          <a:xfrm>
            <a:off x="4191000" y="3200400"/>
            <a:ext cx="1143000" cy="369332"/>
          </a:xfrm>
          <a:prstGeom prst="rect">
            <a:avLst/>
          </a:prstGeom>
          <a:noFill/>
        </p:spPr>
        <p:txBody>
          <a:bodyPr wrap="square" rtlCol="0">
            <a:spAutoFit/>
          </a:bodyPr>
          <a:lstStyle/>
          <a:p>
            <a:pPr algn="ctr"/>
            <a:r>
              <a:rPr lang="en-US" dirty="0" smtClean="0"/>
              <a:t>AR=0.25</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a:bodyPr>
          <a:lstStyle/>
          <a:p>
            <a:pPr algn="just"/>
            <a:r>
              <a:rPr lang="en-US" dirty="0" smtClean="0"/>
              <a:t>Cui </a:t>
            </a:r>
            <a:r>
              <a:rPr lang="en-US" i="1" dirty="0" smtClean="0"/>
              <a:t>et al.</a:t>
            </a:r>
            <a:r>
              <a:rPr lang="en-US" dirty="0" smtClean="0"/>
              <a:t> (2004) found that sweeps (u"&gt;0, w"&lt;0) dominate the total momentum flux at roof level using LES with street canyon of AR=1. </a:t>
            </a:r>
          </a:p>
          <a:p>
            <a:pPr algn="just"/>
            <a:endParaRPr lang="en-US" dirty="0" smtClean="0"/>
          </a:p>
          <a:p>
            <a:pPr algn="just"/>
            <a:r>
              <a:rPr lang="en-US" dirty="0" smtClean="0"/>
              <a:t>Christen </a:t>
            </a:r>
            <a:r>
              <a:rPr lang="en-US" i="1" dirty="0" smtClean="0"/>
              <a:t>et al</a:t>
            </a:r>
            <a:r>
              <a:rPr lang="en-US" dirty="0" smtClean="0"/>
              <a:t>. (2007, pp.1962) figured out that under neutral stratification, sweeps dominate the exchange of vertical momentum at z ≤ 2.5h, employing quadrant analysis on the data measured from street canyons in Basel, Switzerland.</a:t>
            </a:r>
          </a:p>
        </p:txBody>
      </p:sp>
      <p:sp>
        <p:nvSpPr>
          <p:cNvPr id="4" name="Slide Number Placeholder 3"/>
          <p:cNvSpPr>
            <a:spLocks noGrp="1"/>
          </p:cNvSpPr>
          <p:nvPr>
            <p:ph type="sldNum" sz="quarter" idx="15"/>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Section summary</a:t>
            </a:r>
            <a:endParaRPr lang="en-US" b="1" dirty="0">
              <a:solidFill>
                <a:schemeClr val="tx1"/>
              </a:solidFill>
            </a:endParaRPr>
          </a:p>
        </p:txBody>
      </p:sp>
      <p:sp>
        <p:nvSpPr>
          <p:cNvPr id="3" name="Content Placeholder 2"/>
          <p:cNvSpPr>
            <a:spLocks noGrp="1"/>
          </p:cNvSpPr>
          <p:nvPr>
            <p:ph sz="quarter" idx="1"/>
          </p:nvPr>
        </p:nvSpPr>
        <p:spPr/>
        <p:txBody>
          <a:bodyPr/>
          <a:lstStyle/>
          <a:p>
            <a:pPr algn="just"/>
            <a:r>
              <a:rPr lang="en-US" dirty="0" smtClean="0"/>
              <a:t>The re-circulating flows carry the pollutant to the roof level and also mix/dilute the pollutant within the street canyon.</a:t>
            </a:r>
          </a:p>
          <a:p>
            <a:pPr algn="just"/>
            <a:endParaRPr lang="en-US" dirty="0" smtClean="0"/>
          </a:p>
          <a:p>
            <a:pPr algn="just"/>
            <a:r>
              <a:rPr lang="en-US" dirty="0" smtClean="0"/>
              <a:t>The aged air (carrying pollutant) is removed by ejections while fresh air is entrained by sweeps.</a:t>
            </a:r>
          </a:p>
          <a:p>
            <a:pPr algn="just"/>
            <a:endParaRPr lang="en-US" dirty="0" smtClean="0"/>
          </a:p>
          <a:p>
            <a:pPr algn="just"/>
            <a:r>
              <a:rPr lang="en-US" dirty="0" smtClean="0"/>
              <a:t>The TKE required for pollutant removal is mainly attributed to the (downward moving) atmospheric turbulence in the UBL.</a:t>
            </a:r>
          </a:p>
          <a:p>
            <a:pPr algn="just"/>
            <a:endParaRPr lang="en-US" dirty="0" smtClean="0"/>
          </a:p>
          <a:p>
            <a:pPr algn="just"/>
            <a:endParaRPr lang="en-US" dirty="0" smtClean="0">
              <a:solidFill>
                <a:srgbClr val="FF0000"/>
              </a:solidFill>
            </a:endParaRPr>
          </a:p>
          <a:p>
            <a:pPr algn="just"/>
            <a:endParaRPr lang="en-US" dirty="0" smtClean="0">
              <a:solidFill>
                <a:srgbClr val="FF0000"/>
              </a:solidFill>
            </a:endParaRPr>
          </a:p>
          <a:p>
            <a:pPr algn="just"/>
            <a:endParaRPr lang="en-US" dirty="0" smtClean="0"/>
          </a:p>
          <a:p>
            <a:pPr algn="just"/>
            <a:endParaRPr lang="en-US" dirty="0" smtClean="0"/>
          </a:p>
          <a:p>
            <a:pPr algn="just"/>
            <a:endParaRPr lang="en-US" dirty="0" smtClean="0"/>
          </a:p>
        </p:txBody>
      </p:sp>
      <p:sp>
        <p:nvSpPr>
          <p:cNvPr id="4" name="Slide Number Placeholder 3"/>
          <p:cNvSpPr>
            <a:spLocks noGrp="1"/>
          </p:cNvSpPr>
          <p:nvPr>
            <p:ph type="sldNum" sz="quarter" idx="15"/>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685800"/>
            <a:ext cx="6477000" cy="2209800"/>
          </a:xfrm>
        </p:spPr>
        <p:txBody>
          <a:bodyPr>
            <a:normAutofit/>
          </a:bodyPr>
          <a:lstStyle/>
          <a:p>
            <a:pPr algn="ctr"/>
            <a:r>
              <a:rPr lang="en-US" sz="4000" dirty="0" smtClean="0">
                <a:solidFill>
                  <a:schemeClr val="tx1"/>
                </a:solidFill>
              </a:rPr>
              <a:t>Results &amp; Discussion</a:t>
            </a:r>
            <a:endParaRPr lang="en-US" sz="4000" dirty="0"/>
          </a:p>
        </p:txBody>
      </p:sp>
      <p:sp>
        <p:nvSpPr>
          <p:cNvPr id="3" name="Text Placeholder 2"/>
          <p:cNvSpPr>
            <a:spLocks noGrp="1"/>
          </p:cNvSpPr>
          <p:nvPr>
            <p:ph type="body" idx="1"/>
          </p:nvPr>
        </p:nvSpPr>
        <p:spPr>
          <a:xfrm>
            <a:off x="2286000" y="3200400"/>
            <a:ext cx="6172200" cy="1371600"/>
          </a:xfrm>
        </p:spPr>
        <p:txBody>
          <a:bodyPr>
            <a:noAutofit/>
          </a:bodyPr>
          <a:lstStyle/>
          <a:p>
            <a:r>
              <a:rPr lang="en-US" sz="4400" dirty="0" smtClean="0"/>
              <a:t>Pollutant dispersion in the UBL</a:t>
            </a:r>
            <a:endParaRPr lang="en-US" sz="4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tx1"/>
                </a:solidFill>
              </a:rPr>
              <a:t>Introduction</a:t>
            </a:r>
            <a:endParaRPr lang="en-US" sz="4400" dirty="0"/>
          </a:p>
        </p:txBody>
      </p:sp>
      <p:sp>
        <p:nvSpPr>
          <p:cNvPr id="3" name="Content Placeholder 2"/>
          <p:cNvSpPr>
            <a:spLocks noGrp="1"/>
          </p:cNvSpPr>
          <p:nvPr>
            <p:ph sz="quarter" idx="1"/>
          </p:nvPr>
        </p:nvSpPr>
        <p:spPr/>
        <p:txBody>
          <a:bodyPr/>
          <a:lstStyle/>
          <a:p>
            <a:pPr marL="273050" indent="19050" algn="just">
              <a:buNone/>
            </a:pPr>
            <a:r>
              <a:rPr lang="en-US" dirty="0" smtClean="0"/>
              <a:t>In a developed city like Hong Kong, the building-height-to-street-width ratio (aspect ratio, AR) is large. In case the wind is flowing perpendicular to the street canyon (worst case), the flow falls into skimming flow regime in which flesh air cannot entrain into the street canyons by mean flow.</a:t>
            </a:r>
          </a:p>
          <a:p>
            <a:endParaRPr lang="en-US" dirty="0" smtClean="0"/>
          </a:p>
        </p:txBody>
      </p:sp>
      <p:sp>
        <p:nvSpPr>
          <p:cNvPr id="4" name="Slide Number Placeholder 3"/>
          <p:cNvSpPr>
            <a:spLocks noGrp="1"/>
          </p:cNvSpPr>
          <p:nvPr>
            <p:ph type="sldNum" sz="quarter" idx="15"/>
          </p:nvPr>
        </p:nvSpPr>
        <p:spPr/>
        <p:txBody>
          <a:bodyPr/>
          <a:lstStyle/>
          <a:p>
            <a:fld id="{B6F15528-21DE-4FAA-801E-634DDDAF4B2B}" type="slidenum">
              <a:rPr lang="en-US" smtClean="0"/>
              <a:pPr/>
              <a:t>3</a:t>
            </a:fld>
            <a:endParaRPr lang="en-US"/>
          </a:p>
        </p:txBody>
      </p:sp>
      <p:sp>
        <p:nvSpPr>
          <p:cNvPr id="5" name="TextBox 4"/>
          <p:cNvSpPr txBox="1"/>
          <p:nvPr/>
        </p:nvSpPr>
        <p:spPr>
          <a:xfrm>
            <a:off x="533400" y="5486400"/>
            <a:ext cx="3581400" cy="954107"/>
          </a:xfrm>
          <a:prstGeom prst="rect">
            <a:avLst/>
          </a:prstGeom>
          <a:noFill/>
        </p:spPr>
        <p:txBody>
          <a:bodyPr wrap="square" rtlCol="0">
            <a:spAutoFit/>
          </a:bodyPr>
          <a:lstStyle/>
          <a:p>
            <a:pPr algn="just"/>
            <a:r>
              <a:rPr lang="en-US" sz="1400" dirty="0" smtClean="0"/>
              <a:t>Source: </a:t>
            </a:r>
            <a:r>
              <a:rPr lang="en-US" sz="1400" dirty="0" err="1" smtClean="0"/>
              <a:t>Oke</a:t>
            </a:r>
            <a:r>
              <a:rPr lang="en-US" sz="1400" dirty="0" smtClean="0"/>
              <a:t>, T. R. "Street Design and Urban Canopy Layer Climate." </a:t>
            </a:r>
            <a:r>
              <a:rPr lang="en-US" sz="1400" i="1" dirty="0" smtClean="0"/>
              <a:t>Energy and Buildings</a:t>
            </a:r>
            <a:r>
              <a:rPr lang="en-US" sz="1400" dirty="0" smtClean="0"/>
              <a:t>, 11 (1988)</a:t>
            </a:r>
          </a:p>
          <a:p>
            <a:pPr algn="just"/>
            <a:endParaRPr lang="en-US" sz="1400" dirty="0"/>
          </a:p>
        </p:txBody>
      </p:sp>
      <p:pic>
        <p:nvPicPr>
          <p:cNvPr id="7" name="Picture 6" descr="skimming_flow_regime.jpg"/>
          <p:cNvPicPr>
            <a:picLocks noChangeAspect="1"/>
          </p:cNvPicPr>
          <p:nvPr/>
        </p:nvPicPr>
        <p:blipFill>
          <a:blip r:embed="rId3" cstate="print"/>
          <a:stretch>
            <a:fillRect/>
          </a:stretch>
        </p:blipFill>
        <p:spPr>
          <a:xfrm>
            <a:off x="4267200" y="4038600"/>
            <a:ext cx="3200400" cy="2490537"/>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tx1"/>
                </a:solidFill>
              </a:rPr>
              <a:t>Necessary domain size</a:t>
            </a:r>
            <a:endParaRPr lang="en-US" sz="4000" dirty="0">
              <a:solidFill>
                <a:schemeClr val="tx1"/>
              </a:solidFill>
            </a:endParaRPr>
          </a:p>
        </p:txBody>
      </p:sp>
      <p:sp>
        <p:nvSpPr>
          <p:cNvPr id="3" name="Content Placeholder 2"/>
          <p:cNvSpPr>
            <a:spLocks noGrp="1"/>
          </p:cNvSpPr>
          <p:nvPr>
            <p:ph sz="quarter" idx="1"/>
          </p:nvPr>
        </p:nvSpPr>
        <p:spPr/>
        <p:txBody>
          <a:bodyPr/>
          <a:lstStyle/>
          <a:p>
            <a:pPr algn="just"/>
            <a:r>
              <a:rPr lang="en-US" dirty="0" smtClean="0"/>
              <a:t>In the LES of open-channel flows over a flat, smooth surface, the domain-length-to-domain-height ratio is often greater than 4</a:t>
            </a:r>
            <a:r>
              <a:rPr lang="el-GR" dirty="0" smtClean="0">
                <a:latin typeface="Times New Roman"/>
                <a:cs typeface="Times New Roman"/>
              </a:rPr>
              <a:t>π</a:t>
            </a:r>
            <a:r>
              <a:rPr lang="en-US" dirty="0" smtClean="0">
                <a:latin typeface="Times New Roman"/>
                <a:cs typeface="Times New Roman"/>
              </a:rPr>
              <a:t> in order to resolve the turbulence correctly. (e.g. </a:t>
            </a:r>
            <a:r>
              <a:rPr lang="en-US" dirty="0" err="1" smtClean="0"/>
              <a:t>Enstad</a:t>
            </a:r>
            <a:r>
              <a:rPr lang="en-US" dirty="0" smtClean="0"/>
              <a:t> </a:t>
            </a:r>
            <a:r>
              <a:rPr lang="en-US" i="1" dirty="0" smtClean="0"/>
              <a:t>et al. </a:t>
            </a:r>
            <a:r>
              <a:rPr lang="en-US" dirty="0" smtClean="0"/>
              <a:t>2006) </a:t>
            </a:r>
          </a:p>
          <a:p>
            <a:pPr algn="just"/>
            <a:endParaRPr lang="en-US" dirty="0" smtClean="0"/>
          </a:p>
          <a:p>
            <a:pPr algn="just"/>
            <a:r>
              <a:rPr lang="en-US" dirty="0" smtClean="0"/>
              <a:t>Its computational cost is too high, if roughness are explicitly resolved.</a:t>
            </a:r>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b="1" dirty="0" smtClean="0">
                <a:solidFill>
                  <a:schemeClr val="tx1"/>
                </a:solidFill>
              </a:rPr>
              <a:t>Two-point Correlation</a:t>
            </a:r>
            <a:endParaRPr lang="en-US" sz="4000" b="1" dirty="0">
              <a:solidFill>
                <a:schemeClr val="tx1"/>
              </a:solidFill>
            </a:endParaRPr>
          </a:p>
        </p:txBody>
      </p:sp>
      <p:sp>
        <p:nvSpPr>
          <p:cNvPr id="6" name="Content Placeholder 5"/>
          <p:cNvSpPr>
            <a:spLocks noGrp="1"/>
          </p:cNvSpPr>
          <p:nvPr>
            <p:ph sz="quarter" idx="1"/>
          </p:nvPr>
        </p:nvSpPr>
        <p:spPr/>
        <p:txBody>
          <a:bodyPr/>
          <a:lstStyle/>
          <a:p>
            <a:pPr algn="just"/>
            <a:r>
              <a:rPr lang="en-US" dirty="0" smtClean="0"/>
              <a:t>Two-point correlations are commonly used to  determine the necessary (minimum) domain size for resolving the turbulence. Ideally, the correlation of flow velocity drops to zero at certain horizontal separation, which is then used to determine the length scale of turbulence.</a:t>
            </a:r>
          </a:p>
          <a:p>
            <a:pPr algn="just"/>
            <a:endParaRPr lang="en-US" dirty="0" smtClean="0"/>
          </a:p>
          <a:p>
            <a:pPr algn="just"/>
            <a:endParaRPr lang="en-US" dirty="0" smtClean="0"/>
          </a:p>
          <a:p>
            <a:pPr algn="just"/>
            <a:endParaRPr lang="en-US" dirty="0" smtClean="0"/>
          </a:p>
          <a:p>
            <a:pPr lvl="1" algn="just"/>
            <a:endParaRPr lang="en-US" dirty="0" smtClean="0"/>
          </a:p>
          <a:p>
            <a:pPr lvl="1" algn="just"/>
            <a:r>
              <a:rPr lang="en-US" dirty="0" smtClean="0"/>
              <a:t>where</a:t>
            </a:r>
          </a:p>
          <a:p>
            <a:pPr algn="just"/>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31</a:t>
            </a:fld>
            <a:endParaRPr lang="en-US"/>
          </a:p>
        </p:txBody>
      </p:sp>
      <p:graphicFrame>
        <p:nvGraphicFramePr>
          <p:cNvPr id="7" name="Object 6"/>
          <p:cNvGraphicFramePr>
            <a:graphicFrameLocks noChangeAspect="1"/>
          </p:cNvGraphicFramePr>
          <p:nvPr/>
        </p:nvGraphicFramePr>
        <p:xfrm>
          <a:off x="2133600" y="4191000"/>
          <a:ext cx="4264025" cy="1212431"/>
        </p:xfrm>
        <a:graphic>
          <a:graphicData uri="http://schemas.openxmlformats.org/presentationml/2006/ole">
            <p:oleObj spid="_x0000_s483004" name="Equation" r:id="rId4" imgW="1562100" imgH="558800" progId="Equation.3">
              <p:embed/>
            </p:oleObj>
          </a:graphicData>
        </a:graphic>
      </p:graphicFrame>
      <p:graphicFrame>
        <p:nvGraphicFramePr>
          <p:cNvPr id="161795" name="Object 3"/>
          <p:cNvGraphicFramePr>
            <a:graphicFrameLocks noChangeAspect="1"/>
          </p:cNvGraphicFramePr>
          <p:nvPr/>
        </p:nvGraphicFramePr>
        <p:xfrm>
          <a:off x="2681288" y="5486400"/>
          <a:ext cx="2179637" cy="585788"/>
        </p:xfrm>
        <a:graphic>
          <a:graphicData uri="http://schemas.openxmlformats.org/presentationml/2006/ole">
            <p:oleObj spid="_x0000_s483005" name="Equation" r:id="rId5" imgW="825500" imgH="279400" progId="Equation.3">
              <p:embed/>
            </p:oleObj>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solidFill>
                  <a:schemeClr val="tx1"/>
                </a:solidFill>
              </a:rPr>
              <a:t>Two-point correlation (</a:t>
            </a:r>
            <a:r>
              <a:rPr lang="en-US" sz="3600" b="1" dirty="0" err="1" smtClean="0">
                <a:solidFill>
                  <a:schemeClr val="tx1"/>
                </a:solidFill>
              </a:rPr>
              <a:t>Ar</a:t>
            </a:r>
            <a:r>
              <a:rPr lang="en-US" sz="3600" b="1" dirty="0" smtClean="0">
                <a:solidFill>
                  <a:schemeClr val="tx1"/>
                </a:solidFill>
              </a:rPr>
              <a:t> =1)</a:t>
            </a:r>
            <a:endParaRPr lang="en-US" sz="3600" b="1" dirty="0">
              <a:solidFill>
                <a:schemeClr val="tx1"/>
              </a:solidFill>
            </a:endParaRPr>
          </a:p>
        </p:txBody>
      </p:sp>
      <p:pic>
        <p:nvPicPr>
          <p:cNvPr id="4" name="Content Placeholder 3" descr="Ruu.png"/>
          <p:cNvPicPr>
            <a:picLocks noGrp="1" noChangeAspect="1"/>
          </p:cNvPicPr>
          <p:nvPr>
            <p:ph sz="quarter" idx="1"/>
          </p:nvPr>
        </p:nvPicPr>
        <p:blipFill>
          <a:blip r:embed="rId3" cstate="print"/>
          <a:stretch>
            <a:fillRect/>
          </a:stretch>
        </p:blipFill>
        <p:spPr>
          <a:xfrm>
            <a:off x="1069898" y="1600200"/>
            <a:ext cx="6242202" cy="4873624"/>
          </a:xfrm>
        </p:spPr>
      </p:pic>
      <p:sp>
        <p:nvSpPr>
          <p:cNvPr id="6" name="Slide Number Placeholder 5"/>
          <p:cNvSpPr>
            <a:spLocks noGrp="1"/>
          </p:cNvSpPr>
          <p:nvPr>
            <p:ph type="sldNum" sz="quarter" idx="15"/>
          </p:nvPr>
        </p:nvSpPr>
        <p:spPr>
          <a:xfrm>
            <a:off x="8229600" y="5791200"/>
            <a:ext cx="457200" cy="457200"/>
          </a:xfrm>
        </p:spPr>
        <p:txBody>
          <a:bodyPr/>
          <a:lstStyle/>
          <a:p>
            <a:fld id="{B6F15528-21DE-4FAA-801E-634DDDAF4B2B}" type="slidenum">
              <a:rPr lang="en-US" smtClean="0"/>
              <a:pPr/>
              <a:t>32</a:t>
            </a:fld>
            <a:endParaRPr lang="en-US" dirty="0"/>
          </a:p>
        </p:txBody>
      </p:sp>
      <p:sp>
        <p:nvSpPr>
          <p:cNvPr id="5" name="Rounded Rectangle 4"/>
          <p:cNvSpPr/>
          <p:nvPr/>
        </p:nvSpPr>
        <p:spPr>
          <a:xfrm>
            <a:off x="6629400" y="1524000"/>
            <a:ext cx="2514600" cy="1295400"/>
          </a:xfrm>
          <a:prstGeom prst="round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The autocorrelation reaches 0 at any elevations.</a:t>
            </a:r>
            <a:endParaRPr lang="en-US" sz="1600" b="1" dirty="0">
              <a:solidFill>
                <a:schemeClr val="tx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tx1"/>
                </a:solidFill>
              </a:rPr>
              <a:t>Two-point correlation (</a:t>
            </a:r>
            <a:r>
              <a:rPr lang="en-US" sz="3200" b="1" dirty="0" err="1" smtClean="0">
                <a:solidFill>
                  <a:schemeClr val="tx1"/>
                </a:solidFill>
              </a:rPr>
              <a:t>Ar</a:t>
            </a:r>
            <a:r>
              <a:rPr lang="en-US" sz="3200" b="1" dirty="0" smtClean="0">
                <a:solidFill>
                  <a:schemeClr val="tx1"/>
                </a:solidFill>
              </a:rPr>
              <a:t> =0.25)</a:t>
            </a:r>
            <a:endParaRPr lang="en-US" dirty="0"/>
          </a:p>
        </p:txBody>
      </p:sp>
      <p:pic>
        <p:nvPicPr>
          <p:cNvPr id="5" name="Content Placeholder 4" descr="Ruu_AR0.25.png"/>
          <p:cNvPicPr>
            <a:picLocks noGrp="1" noChangeAspect="1"/>
          </p:cNvPicPr>
          <p:nvPr>
            <p:ph sz="quarter" idx="1"/>
          </p:nvPr>
        </p:nvPicPr>
        <p:blipFill>
          <a:blip r:embed="rId3" cstate="print"/>
          <a:stretch>
            <a:fillRect/>
          </a:stretch>
        </p:blipFill>
        <p:spPr>
          <a:xfrm>
            <a:off x="465452" y="1600200"/>
            <a:ext cx="7451095" cy="4873625"/>
          </a:xfrm>
        </p:spPr>
      </p:pic>
      <p:sp>
        <p:nvSpPr>
          <p:cNvPr id="6" name="Slide Number Placeholder 5"/>
          <p:cNvSpPr>
            <a:spLocks noGrp="1"/>
          </p:cNvSpPr>
          <p:nvPr>
            <p:ph type="sldNum" sz="quarter" idx="15"/>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1"/>
                </a:solidFill>
              </a:rPr>
              <a:t>Streamlines</a:t>
            </a:r>
            <a:endParaRPr lang="en-US" sz="4000" b="1" dirty="0">
              <a:solidFill>
                <a:schemeClr val="tx1"/>
              </a:solidFill>
            </a:endParaRPr>
          </a:p>
        </p:txBody>
      </p:sp>
      <p:sp>
        <p:nvSpPr>
          <p:cNvPr id="3" name="Content Placeholder 2"/>
          <p:cNvSpPr>
            <a:spLocks noGrp="1"/>
          </p:cNvSpPr>
          <p:nvPr>
            <p:ph sz="quarter" idx="1"/>
          </p:nvPr>
        </p:nvSpPr>
        <p:spPr/>
        <p:txBody>
          <a:bodyPr/>
          <a:lstStyle/>
          <a:p>
            <a:pPr algn="just"/>
            <a:r>
              <a:rPr lang="en-US" dirty="0" smtClean="0"/>
              <a:t>The streamlines in the UBL are almost parallel to the </a:t>
            </a:r>
            <a:r>
              <a:rPr lang="en-US" dirty="0" err="1" smtClean="0"/>
              <a:t>streamwise</a:t>
            </a:r>
            <a:r>
              <a:rPr lang="en-US" dirty="0" smtClean="0"/>
              <a:t> direction.</a:t>
            </a:r>
          </a:p>
          <a:p>
            <a:pPr lvl="2">
              <a:buNone/>
            </a:pPr>
            <a:endParaRPr lang="en-US" dirty="0" smtClean="0"/>
          </a:p>
          <a:p>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34</a:t>
            </a:fld>
            <a:endParaRPr lang="en-US"/>
          </a:p>
        </p:txBody>
      </p:sp>
      <p:grpSp>
        <p:nvGrpSpPr>
          <p:cNvPr id="9" name="Group 16"/>
          <p:cNvGrpSpPr/>
          <p:nvPr/>
        </p:nvGrpSpPr>
        <p:grpSpPr>
          <a:xfrm>
            <a:off x="228600" y="3276600"/>
            <a:ext cx="8670760" cy="2743200"/>
            <a:chOff x="381000" y="3048000"/>
            <a:chExt cx="8189051" cy="2590800"/>
          </a:xfrm>
        </p:grpSpPr>
        <p:grpSp>
          <p:nvGrpSpPr>
            <p:cNvPr id="10" name="Group 14"/>
            <p:cNvGrpSpPr/>
            <p:nvPr/>
          </p:nvGrpSpPr>
          <p:grpSpPr>
            <a:xfrm>
              <a:off x="381000" y="3048000"/>
              <a:ext cx="8189051" cy="2590800"/>
              <a:chOff x="762000" y="3276600"/>
              <a:chExt cx="7010400" cy="2217906"/>
            </a:xfrm>
          </p:grpSpPr>
          <p:grpSp>
            <p:nvGrpSpPr>
              <p:cNvPr id="12" name="Group 8"/>
              <p:cNvGrpSpPr/>
              <p:nvPr/>
            </p:nvGrpSpPr>
            <p:grpSpPr>
              <a:xfrm>
                <a:off x="762000" y="3276600"/>
                <a:ext cx="5486400" cy="2217906"/>
                <a:chOff x="304800" y="2895600"/>
                <a:chExt cx="7696200" cy="3059335"/>
              </a:xfrm>
            </p:grpSpPr>
            <p:pic>
              <p:nvPicPr>
                <p:cNvPr id="5" name="Content Placeholder 6" descr="U_AR0.25.png"/>
                <p:cNvPicPr>
                  <a:picLocks noChangeAspect="1"/>
                </p:cNvPicPr>
                <p:nvPr/>
              </p:nvPicPr>
              <p:blipFill>
                <a:blip r:embed="rId3" cstate="print"/>
                <a:stretch>
                  <a:fillRect/>
                </a:stretch>
              </p:blipFill>
              <p:spPr>
                <a:xfrm>
                  <a:off x="304800" y="3657600"/>
                  <a:ext cx="4623953" cy="2286000"/>
                </a:xfrm>
                <a:prstGeom prst="rect">
                  <a:avLst/>
                </a:prstGeom>
              </p:spPr>
            </p:pic>
            <p:pic>
              <p:nvPicPr>
                <p:cNvPr id="6" name="Picture 5" descr="U_AR1.0.png"/>
                <p:cNvPicPr>
                  <a:picLocks noChangeAspect="1"/>
                </p:cNvPicPr>
                <p:nvPr/>
              </p:nvPicPr>
              <p:blipFill>
                <a:blip r:embed="rId4" cstate="print"/>
                <a:stretch>
                  <a:fillRect/>
                </a:stretch>
              </p:blipFill>
              <p:spPr>
                <a:xfrm>
                  <a:off x="5105400" y="3657600"/>
                  <a:ext cx="2895600" cy="2297335"/>
                </a:xfrm>
                <a:prstGeom prst="rect">
                  <a:avLst/>
                </a:prstGeom>
              </p:spPr>
            </p:pic>
            <p:sp>
              <p:nvSpPr>
                <p:cNvPr id="7" name="Rounded Rectangle 6"/>
                <p:cNvSpPr/>
                <p:nvPr/>
              </p:nvSpPr>
              <p:spPr>
                <a:xfrm>
                  <a:off x="1524000" y="2971800"/>
                  <a:ext cx="1981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AR = 0.25</a:t>
                  </a:r>
                  <a:endParaRPr lang="en-US" sz="2000" b="1" dirty="0"/>
                </a:p>
              </p:txBody>
            </p:sp>
            <p:sp>
              <p:nvSpPr>
                <p:cNvPr id="8" name="Rounded Rectangle 7"/>
                <p:cNvSpPr/>
                <p:nvPr/>
              </p:nvSpPr>
              <p:spPr>
                <a:xfrm>
                  <a:off x="5638800" y="2895600"/>
                  <a:ext cx="1828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AR = 1.0</a:t>
                  </a:r>
                  <a:endParaRPr lang="en-US" sz="2000" b="1" dirty="0"/>
                </a:p>
              </p:txBody>
            </p:sp>
          </p:grpSp>
          <p:cxnSp>
            <p:nvCxnSpPr>
              <p:cNvPr id="11" name="Straight Connector 10"/>
              <p:cNvCxnSpPr/>
              <p:nvPr/>
            </p:nvCxnSpPr>
            <p:spPr>
              <a:xfrm>
                <a:off x="4038600" y="4114800"/>
                <a:ext cx="3733800" cy="0"/>
              </a:xfrm>
              <a:prstGeom prst="line">
                <a:avLst/>
              </a:prstGeom>
              <a:ln w="317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7010400" y="3657600"/>
              <a:ext cx="1221809" cy="369332"/>
            </a:xfrm>
            <a:prstGeom prst="rect">
              <a:avLst/>
            </a:prstGeom>
            <a:noFill/>
          </p:spPr>
          <p:txBody>
            <a:bodyPr wrap="none" rtlCol="0">
              <a:spAutoFit/>
            </a:bodyPr>
            <a:lstStyle/>
            <a:p>
              <a:r>
                <a:rPr lang="en-US" dirty="0" smtClean="0"/>
                <a:t>Roof level</a:t>
              </a:r>
              <a:endParaRPr lang="en-US" dirty="0"/>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1"/>
                </a:solidFill>
              </a:rPr>
              <a:t>Flow fluctuation</a:t>
            </a:r>
            <a:endParaRPr lang="en-US" sz="4000" b="1" baseline="-25000" dirty="0">
              <a:solidFill>
                <a:schemeClr val="tx1"/>
              </a:solidFill>
            </a:endParaRPr>
          </a:p>
        </p:txBody>
      </p:sp>
      <p:pic>
        <p:nvPicPr>
          <p:cNvPr id="4" name="Content Placeholder 3" descr="Urms.png"/>
          <p:cNvPicPr>
            <a:picLocks noGrp="1" noChangeAspect="1"/>
          </p:cNvPicPr>
          <p:nvPr>
            <p:ph sz="quarter" idx="1"/>
          </p:nvPr>
        </p:nvPicPr>
        <p:blipFill>
          <a:blip r:embed="rId3" cstate="print"/>
          <a:stretch>
            <a:fillRect/>
          </a:stretch>
        </p:blipFill>
        <p:spPr>
          <a:xfrm>
            <a:off x="1372862" y="1447800"/>
            <a:ext cx="6310884" cy="5104982"/>
          </a:xfrm>
        </p:spPr>
      </p:pic>
      <p:sp>
        <p:nvSpPr>
          <p:cNvPr id="6" name="Slide Number Placeholder 5"/>
          <p:cNvSpPr>
            <a:spLocks noGrp="1"/>
          </p:cNvSpPr>
          <p:nvPr>
            <p:ph type="sldNum" sz="quarter" idx="15"/>
          </p:nvPr>
        </p:nvSpPr>
        <p:spPr>
          <a:xfrm>
            <a:off x="8229600" y="5715000"/>
            <a:ext cx="457200" cy="457200"/>
          </a:xfrm>
        </p:spPr>
        <p:txBody>
          <a:bodyPr/>
          <a:lstStyle/>
          <a:p>
            <a:fld id="{B6F15528-21DE-4FAA-801E-634DDDAF4B2B}" type="slidenum">
              <a:rPr lang="en-US" smtClean="0"/>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smtClean="0">
                <a:solidFill>
                  <a:schemeClr val="tx1"/>
                </a:solidFill>
              </a:rPr>
              <a:t>Pollutant plume</a:t>
            </a:r>
            <a:endParaRPr lang="en-US" sz="3600" b="1" dirty="0">
              <a:solidFill>
                <a:schemeClr val="tx1"/>
              </a:solidFill>
            </a:endParaRPr>
          </a:p>
        </p:txBody>
      </p:sp>
      <p:sp>
        <p:nvSpPr>
          <p:cNvPr id="7" name="Slide Number Placeholder 6"/>
          <p:cNvSpPr>
            <a:spLocks noGrp="1"/>
          </p:cNvSpPr>
          <p:nvPr>
            <p:ph type="sldNum" sz="quarter" idx="15"/>
          </p:nvPr>
        </p:nvSpPr>
        <p:spPr/>
        <p:txBody>
          <a:bodyPr/>
          <a:lstStyle/>
          <a:p>
            <a:fld id="{B6F15528-21DE-4FAA-801E-634DDDAF4B2B}" type="slidenum">
              <a:rPr lang="en-US" smtClean="0"/>
              <a:pPr/>
              <a:t>36</a:t>
            </a:fld>
            <a:endParaRPr lang="en-US" dirty="0"/>
          </a:p>
        </p:txBody>
      </p:sp>
      <p:pic>
        <p:nvPicPr>
          <p:cNvPr id="5" name="Content Placeholder 5" descr="2D_C.png"/>
          <p:cNvPicPr>
            <a:picLocks noChangeAspect="1"/>
          </p:cNvPicPr>
          <p:nvPr/>
        </p:nvPicPr>
        <p:blipFill>
          <a:blip r:embed="rId3" cstate="print">
            <a:clrChange>
              <a:clrFrom>
                <a:srgbClr val="FFFFFF"/>
              </a:clrFrom>
              <a:clrTo>
                <a:srgbClr val="FFFFFF">
                  <a:alpha val="0"/>
                </a:srgbClr>
              </a:clrTo>
            </a:clrChange>
          </a:blip>
          <a:stretch>
            <a:fillRect/>
          </a:stretch>
        </p:blipFill>
        <p:spPr>
          <a:xfrm>
            <a:off x="1371600" y="3810000"/>
            <a:ext cx="6749286" cy="2514600"/>
          </a:xfrm>
          <a:prstGeom prst="rect">
            <a:avLst/>
          </a:prstGeom>
        </p:spPr>
      </p:pic>
      <p:pic>
        <p:nvPicPr>
          <p:cNvPr id="9" name="Content Placeholder 5" descr="2D_C.png"/>
          <p:cNvPicPr>
            <a:picLocks noChangeAspect="1"/>
          </p:cNvPicPr>
          <p:nvPr/>
        </p:nvPicPr>
        <p:blipFill>
          <a:blip r:embed="rId4" cstate="print"/>
          <a:stretch>
            <a:fillRect/>
          </a:stretch>
        </p:blipFill>
        <p:spPr>
          <a:xfrm>
            <a:off x="1371600" y="1674135"/>
            <a:ext cx="7162800" cy="1997698"/>
          </a:xfrm>
          <a:prstGeom prst="rect">
            <a:avLst/>
          </a:prstGeom>
          <a:ln w="3175">
            <a:solidFill>
              <a:schemeClr val="tx1"/>
            </a:solidFill>
          </a:ln>
        </p:spPr>
      </p:pic>
      <p:sp>
        <p:nvSpPr>
          <p:cNvPr id="10" name="TextBox 9"/>
          <p:cNvSpPr txBox="1"/>
          <p:nvPr/>
        </p:nvSpPr>
        <p:spPr>
          <a:xfrm>
            <a:off x="304800" y="1905000"/>
            <a:ext cx="914400" cy="830997"/>
          </a:xfrm>
          <a:prstGeom prst="rect">
            <a:avLst/>
          </a:prstGeom>
          <a:noFill/>
        </p:spPr>
        <p:txBody>
          <a:bodyPr wrap="square" rtlCol="0">
            <a:spAutoFit/>
          </a:bodyPr>
          <a:lstStyle/>
          <a:p>
            <a:r>
              <a:rPr lang="en-US" sz="2400" dirty="0" smtClean="0"/>
              <a:t>AR = 0.25</a:t>
            </a:r>
            <a:endParaRPr lang="en-US" sz="2400" dirty="0"/>
          </a:p>
        </p:txBody>
      </p:sp>
      <p:sp>
        <p:nvSpPr>
          <p:cNvPr id="11" name="TextBox 10"/>
          <p:cNvSpPr txBox="1"/>
          <p:nvPr/>
        </p:nvSpPr>
        <p:spPr>
          <a:xfrm>
            <a:off x="228600" y="4800600"/>
            <a:ext cx="1295400" cy="461665"/>
          </a:xfrm>
          <a:prstGeom prst="rect">
            <a:avLst/>
          </a:prstGeom>
          <a:noFill/>
        </p:spPr>
        <p:txBody>
          <a:bodyPr wrap="square" rtlCol="0">
            <a:spAutoFit/>
          </a:bodyPr>
          <a:lstStyle/>
          <a:p>
            <a:r>
              <a:rPr lang="en-US" sz="2400" dirty="0" smtClean="0"/>
              <a:t>AR = 1</a:t>
            </a:r>
            <a:endParaRPr lang="en-US"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solidFill>
                  <a:schemeClr val="tx1"/>
                </a:solidFill>
              </a:rPr>
              <a:t>Plume rise</a:t>
            </a:r>
            <a:endParaRPr lang="en-US" sz="4400" dirty="0">
              <a:solidFill>
                <a:schemeClr val="tx1"/>
              </a:solidFill>
            </a:endParaRPr>
          </a:p>
        </p:txBody>
      </p:sp>
      <p:pic>
        <p:nvPicPr>
          <p:cNvPr id="5" name="Content Placeholder 4" descr="Plume_rise.png"/>
          <p:cNvPicPr>
            <a:picLocks noGrp="1" noChangeAspect="1"/>
          </p:cNvPicPr>
          <p:nvPr>
            <p:ph sz="quarter" idx="1"/>
          </p:nvPr>
        </p:nvPicPr>
        <p:blipFill>
          <a:blip r:embed="rId4" cstate="print"/>
          <a:stretch>
            <a:fillRect/>
          </a:stretch>
        </p:blipFill>
        <p:spPr>
          <a:xfrm>
            <a:off x="838199" y="1424216"/>
            <a:ext cx="7484361" cy="4900384"/>
          </a:xfrm>
        </p:spPr>
      </p:pic>
      <p:sp>
        <p:nvSpPr>
          <p:cNvPr id="4" name="Slide Number Placeholder 3"/>
          <p:cNvSpPr>
            <a:spLocks noGrp="1"/>
          </p:cNvSpPr>
          <p:nvPr>
            <p:ph type="sldNum" sz="quarter" idx="15"/>
          </p:nvPr>
        </p:nvSpPr>
        <p:spPr/>
        <p:txBody>
          <a:bodyPr/>
          <a:lstStyle/>
          <a:p>
            <a:fld id="{B6F15528-21DE-4FAA-801E-634DDDAF4B2B}" type="slidenum">
              <a:rPr lang="en-US" smtClean="0"/>
              <a:pPr/>
              <a:t>37</a:t>
            </a:fld>
            <a:endParaRPr lang="en-US"/>
          </a:p>
        </p:txBody>
      </p:sp>
      <p:sp>
        <p:nvSpPr>
          <p:cNvPr id="4966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nvGraphicFramePr>
        <p:xfrm>
          <a:off x="1828800" y="1828800"/>
          <a:ext cx="2836720" cy="1066800"/>
        </p:xfrm>
        <a:graphic>
          <a:graphicData uri="http://schemas.openxmlformats.org/presentationml/2006/ole">
            <p:oleObj spid="_x0000_s496992" name="Equation" r:id="rId5" imgW="1485900" imgH="558800" progId="Equation.3">
              <p:embed/>
            </p:oleObj>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aussian_plume.png"/>
          <p:cNvPicPr>
            <a:picLocks noChangeAspect="1"/>
          </p:cNvPicPr>
          <p:nvPr/>
        </p:nvPicPr>
        <p:blipFill>
          <a:blip r:embed="rId3" cstate="print">
            <a:clrChange>
              <a:clrFrom>
                <a:srgbClr val="F6F5FB"/>
              </a:clrFrom>
              <a:clrTo>
                <a:srgbClr val="F6F5FB">
                  <a:alpha val="0"/>
                </a:srgbClr>
              </a:clrTo>
            </a:clrChange>
            <a:lum contrast="11000"/>
          </a:blip>
          <a:stretch>
            <a:fillRect/>
          </a:stretch>
        </p:blipFill>
        <p:spPr>
          <a:xfrm>
            <a:off x="6477000" y="0"/>
            <a:ext cx="2314275" cy="1676400"/>
          </a:xfrm>
          <a:prstGeom prst="rect">
            <a:avLst/>
          </a:prstGeom>
        </p:spPr>
      </p:pic>
      <p:sp>
        <p:nvSpPr>
          <p:cNvPr id="2" name="Title 1"/>
          <p:cNvSpPr>
            <a:spLocks noGrp="1"/>
          </p:cNvSpPr>
          <p:nvPr>
            <p:ph type="title"/>
          </p:nvPr>
        </p:nvSpPr>
        <p:spPr/>
        <p:txBody>
          <a:bodyPr>
            <a:normAutofit/>
          </a:bodyPr>
          <a:lstStyle/>
          <a:p>
            <a:r>
              <a:rPr lang="en-US" sz="4000" b="1" dirty="0" smtClean="0">
                <a:solidFill>
                  <a:schemeClr val="tx1"/>
                </a:solidFill>
              </a:rPr>
              <a:t>Plume profiles</a:t>
            </a:r>
          </a:p>
        </p:txBody>
      </p:sp>
      <p:sp>
        <p:nvSpPr>
          <p:cNvPr id="3" name="Content Placeholder 2"/>
          <p:cNvSpPr>
            <a:spLocks noGrp="1"/>
          </p:cNvSpPr>
          <p:nvPr>
            <p:ph sz="quarter" idx="1"/>
          </p:nvPr>
        </p:nvSpPr>
        <p:spPr/>
        <p:txBody>
          <a:bodyPr>
            <a:normAutofit/>
          </a:bodyPr>
          <a:lstStyle/>
          <a:p>
            <a:pPr algn="just"/>
            <a:r>
              <a:rPr lang="en-US" dirty="0" smtClean="0"/>
              <a:t>Gaussian pollutant plume model has been widely used in the last 5 decades.</a:t>
            </a:r>
          </a:p>
          <a:p>
            <a:pPr lvl="1" algn="just"/>
            <a:r>
              <a:rPr lang="en-US" dirty="0" smtClean="0"/>
              <a:t>It was originally designed for rural areas (open terrain).</a:t>
            </a:r>
          </a:p>
          <a:p>
            <a:pPr lvl="1" algn="just"/>
            <a:r>
              <a:rPr lang="en-US" dirty="0" smtClean="0"/>
              <a:t>The re-circulating flows below the UBL are not considered</a:t>
            </a:r>
          </a:p>
          <a:p>
            <a:pPr marL="274320" lvl="1" algn="just">
              <a:spcBef>
                <a:spcPts val="600"/>
              </a:spcBef>
              <a:buSzPct val="70000"/>
              <a:buFont typeface="Wingdings"/>
              <a:buChar char=""/>
            </a:pPr>
            <a:endParaRPr lang="en-US" dirty="0" smtClean="0"/>
          </a:p>
          <a:p>
            <a:pPr marL="274320" lvl="1" algn="just">
              <a:spcBef>
                <a:spcPts val="600"/>
              </a:spcBef>
              <a:buSzPct val="70000"/>
              <a:buFont typeface="Wingdings"/>
              <a:buChar char=""/>
            </a:pPr>
            <a:r>
              <a:rPr lang="en-US" dirty="0" smtClean="0"/>
              <a:t>Davidson </a:t>
            </a:r>
            <a:r>
              <a:rPr lang="en-US" i="1" dirty="0" smtClean="0"/>
              <a:t>et al.</a:t>
            </a:r>
            <a:r>
              <a:rPr lang="en-US" dirty="0" smtClean="0"/>
              <a:t> (1996), using wind tunnel experiments, showed that the pollutant plume over an obstacle array exhibits a Gaussian form. </a:t>
            </a:r>
          </a:p>
          <a:p>
            <a:pPr algn="just"/>
            <a:endParaRPr lang="en-US" dirty="0" smtClean="0"/>
          </a:p>
          <a:p>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tx1"/>
                </a:solidFill>
              </a:rPr>
              <a:t>Vertical Plume profile (AR=1)</a:t>
            </a:r>
            <a:endParaRPr lang="en-US" sz="2800" b="1" dirty="0">
              <a:solidFill>
                <a:schemeClr val="tx1"/>
              </a:solidFill>
            </a:endParaRPr>
          </a:p>
        </p:txBody>
      </p:sp>
      <p:pic>
        <p:nvPicPr>
          <p:cNvPr id="5" name="Content Placeholder 4" descr="1.0_Plume_Canyon.png"/>
          <p:cNvPicPr>
            <a:picLocks noGrp="1" noChangeAspect="1"/>
          </p:cNvPicPr>
          <p:nvPr>
            <p:ph sz="quarter" idx="1"/>
          </p:nvPr>
        </p:nvPicPr>
        <p:blipFill>
          <a:blip r:embed="rId3" cstate="print"/>
          <a:stretch>
            <a:fillRect/>
          </a:stretch>
        </p:blipFill>
        <p:spPr>
          <a:xfrm>
            <a:off x="469253" y="1600200"/>
            <a:ext cx="7443492" cy="4873624"/>
          </a:xfrm>
        </p:spPr>
      </p:pic>
      <p:sp>
        <p:nvSpPr>
          <p:cNvPr id="4" name="Slide Number Placeholder 3"/>
          <p:cNvSpPr>
            <a:spLocks noGrp="1"/>
          </p:cNvSpPr>
          <p:nvPr>
            <p:ph type="sldNum" sz="quarter" idx="15"/>
          </p:nvPr>
        </p:nvSpPr>
        <p:spPr/>
        <p:txBody>
          <a:bodyPr/>
          <a:lstStyle/>
          <a:p>
            <a:fld id="{B6F15528-21DE-4FAA-801E-634DDDAF4B2B}" type="slidenum">
              <a:rPr lang="en-US" smtClean="0"/>
              <a:pPr/>
              <a:t>39</a:t>
            </a:fld>
            <a:endParaRPr lang="en-US"/>
          </a:p>
        </p:txBody>
      </p:sp>
      <p:sp>
        <p:nvSpPr>
          <p:cNvPr id="6215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21569"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219200" y="3962400"/>
            <a:ext cx="1579652" cy="6858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ong kok.bmp"/>
          <p:cNvPicPr>
            <a:picLocks noGrp="1" noChangeAspect="1"/>
          </p:cNvPicPr>
          <p:nvPr>
            <p:ph sz="quarter" idx="1"/>
          </p:nvPr>
        </p:nvPicPr>
        <p:blipFill>
          <a:blip r:embed="rId3" cstate="print"/>
          <a:stretch>
            <a:fillRect/>
          </a:stretch>
        </p:blipFill>
        <p:spPr>
          <a:xfrm>
            <a:off x="533400" y="1447800"/>
            <a:ext cx="8201482" cy="4257857"/>
          </a:xfrm>
        </p:spPr>
      </p:pic>
      <p:sp>
        <p:nvSpPr>
          <p:cNvPr id="4" name="Slide Number Placeholder 3"/>
          <p:cNvSpPr>
            <a:spLocks noGrp="1"/>
          </p:cNvSpPr>
          <p:nvPr>
            <p:ph type="sldNum" sz="quarter" idx="15"/>
          </p:nvPr>
        </p:nvSpPr>
        <p:spPr/>
        <p:txBody>
          <a:bodyPr/>
          <a:lstStyle/>
          <a:p>
            <a:fld id="{B6F15528-21DE-4FAA-801E-634DDDAF4B2B}" type="slidenum">
              <a:rPr lang="en-US" smtClean="0"/>
              <a:pPr/>
              <a:t>4</a:t>
            </a:fld>
            <a:endParaRPr lang="en-US"/>
          </a:p>
        </p:txBody>
      </p:sp>
      <p:sp>
        <p:nvSpPr>
          <p:cNvPr id="7" name="TextBox 6"/>
          <p:cNvSpPr txBox="1"/>
          <p:nvPr/>
        </p:nvSpPr>
        <p:spPr>
          <a:xfrm>
            <a:off x="533400" y="838200"/>
            <a:ext cx="7543800" cy="523220"/>
          </a:xfrm>
          <a:prstGeom prst="rect">
            <a:avLst/>
          </a:prstGeom>
          <a:noFill/>
        </p:spPr>
        <p:txBody>
          <a:bodyPr wrap="square" rtlCol="0">
            <a:spAutoFit/>
          </a:bodyPr>
          <a:lstStyle/>
          <a:p>
            <a:r>
              <a:rPr lang="en-US" sz="2800" dirty="0" smtClean="0"/>
              <a:t>A satellite photo of </a:t>
            </a:r>
            <a:r>
              <a:rPr lang="en-US" sz="2800" dirty="0" err="1" smtClean="0"/>
              <a:t>Mong</a:t>
            </a:r>
            <a:r>
              <a:rPr lang="en-US" sz="2800" dirty="0" smtClean="0"/>
              <a:t> </a:t>
            </a:r>
            <a:r>
              <a:rPr lang="en-US" sz="2800" dirty="0" err="1" smtClean="0"/>
              <a:t>Kok</a:t>
            </a:r>
            <a:r>
              <a:rPr lang="en-US" sz="2800" dirty="0" smtClean="0"/>
              <a:t>, Hong Kong</a:t>
            </a:r>
            <a:endParaRPr lang="en-US" sz="2800" dirty="0"/>
          </a:p>
        </p:txBody>
      </p:sp>
      <p:sp>
        <p:nvSpPr>
          <p:cNvPr id="8" name="TextBox 7"/>
          <p:cNvSpPr txBox="1"/>
          <p:nvPr/>
        </p:nvSpPr>
        <p:spPr>
          <a:xfrm>
            <a:off x="457200" y="5867400"/>
            <a:ext cx="4876800" cy="369332"/>
          </a:xfrm>
          <a:prstGeom prst="rect">
            <a:avLst/>
          </a:prstGeom>
          <a:noFill/>
        </p:spPr>
        <p:txBody>
          <a:bodyPr wrap="square" rtlCol="0">
            <a:spAutoFit/>
          </a:bodyPr>
          <a:lstStyle/>
          <a:p>
            <a:r>
              <a:rPr lang="en-US" dirty="0" smtClean="0"/>
              <a:t>Source: Google map</a:t>
            </a:r>
            <a:endParaRPr lang="en-US" dirty="0"/>
          </a:p>
        </p:txBody>
      </p:sp>
      <p:sp>
        <p:nvSpPr>
          <p:cNvPr id="10" name="Rounded Rectangle 9"/>
          <p:cNvSpPr/>
          <p:nvPr/>
        </p:nvSpPr>
        <p:spPr>
          <a:xfrm>
            <a:off x="1143000" y="2286000"/>
            <a:ext cx="7239000" cy="25908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200" b="1" dirty="0" smtClean="0"/>
              <a:t>Any methods to remove/dilute the pollutants better?</a:t>
            </a:r>
            <a:endParaRPr lang="en-US" sz="32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Vertical Plume </a:t>
            </a:r>
            <a:endParaRPr lang="en-US" b="1" dirty="0">
              <a:solidFill>
                <a:schemeClr val="tx1"/>
              </a:solidFill>
            </a:endParaRPr>
          </a:p>
        </p:txBody>
      </p:sp>
      <p:pic>
        <p:nvPicPr>
          <p:cNvPr id="5" name="Content Placeholder 4" descr="1.0_0.25_Plume_Roof_2.png"/>
          <p:cNvPicPr>
            <a:picLocks noGrp="1" noChangeAspect="1"/>
          </p:cNvPicPr>
          <p:nvPr>
            <p:ph sz="quarter" idx="1"/>
          </p:nvPr>
        </p:nvPicPr>
        <p:blipFill>
          <a:blip r:embed="rId3" cstate="print"/>
          <a:stretch>
            <a:fillRect/>
          </a:stretch>
        </p:blipFill>
        <p:spPr>
          <a:xfrm>
            <a:off x="469254" y="1600200"/>
            <a:ext cx="7443492" cy="4873624"/>
          </a:xfrm>
        </p:spPr>
      </p:pic>
      <p:sp>
        <p:nvSpPr>
          <p:cNvPr id="4" name="Slide Number Placeholder 3"/>
          <p:cNvSpPr>
            <a:spLocks noGrp="1"/>
          </p:cNvSpPr>
          <p:nvPr>
            <p:ph type="sldNum" sz="quarter" idx="15"/>
          </p:nvPr>
        </p:nvSpPr>
        <p:spPr/>
        <p:txBody>
          <a:bodyPr/>
          <a:lstStyle/>
          <a:p>
            <a:fld id="{B6F15528-21DE-4FAA-801E-634DDDAF4B2B}" type="slidenum">
              <a:rPr lang="en-US" smtClean="0"/>
              <a:pPr/>
              <a:t>40</a:t>
            </a:fld>
            <a:endParaRPr lang="en-US"/>
          </a:p>
        </p:txBody>
      </p:sp>
      <p:sp>
        <p:nvSpPr>
          <p:cNvPr id="6" name="Rounded Rectangle 5"/>
          <p:cNvSpPr/>
          <p:nvPr/>
        </p:nvSpPr>
        <p:spPr>
          <a:xfrm>
            <a:off x="1371600" y="4572000"/>
            <a:ext cx="4038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Obvious difference between AR=1 and AR = 0.25</a:t>
            </a:r>
            <a:endParaRPr lang="en-US" sz="2000" b="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Section summary</a:t>
            </a:r>
            <a:endParaRPr lang="en-US" b="1" dirty="0">
              <a:solidFill>
                <a:schemeClr val="tx1"/>
              </a:solidFill>
            </a:endParaRPr>
          </a:p>
        </p:txBody>
      </p:sp>
      <p:sp>
        <p:nvSpPr>
          <p:cNvPr id="3" name="Content Placeholder 2"/>
          <p:cNvSpPr>
            <a:spLocks noGrp="1"/>
          </p:cNvSpPr>
          <p:nvPr>
            <p:ph sz="quarter" idx="1"/>
          </p:nvPr>
        </p:nvSpPr>
        <p:spPr/>
        <p:txBody>
          <a:bodyPr/>
          <a:lstStyle/>
          <a:p>
            <a:pPr algn="just"/>
            <a:r>
              <a:rPr lang="en-US" dirty="0" smtClean="0"/>
              <a:t>The current computational domain is large enough handling the atmospheric turbulence in the UBL over idealized 2D urban roughness.</a:t>
            </a:r>
          </a:p>
          <a:p>
            <a:pPr algn="just"/>
            <a:endParaRPr lang="en-US" dirty="0" smtClean="0"/>
          </a:p>
          <a:p>
            <a:pPr algn="just"/>
            <a:r>
              <a:rPr lang="en-US" dirty="0" smtClean="0"/>
              <a:t>The street canyons of AR = 0.25 would have better air quality compared </a:t>
            </a:r>
            <a:r>
              <a:rPr lang="en-US" smtClean="0"/>
              <a:t>with AR </a:t>
            </a:r>
            <a:r>
              <a:rPr lang="en-US" dirty="0" smtClean="0"/>
              <a:t>= 1 counterparts.</a:t>
            </a:r>
          </a:p>
          <a:p>
            <a:pPr algn="just"/>
            <a:endParaRPr lang="en-US" dirty="0" smtClean="0"/>
          </a:p>
          <a:p>
            <a:pPr algn="just"/>
            <a:r>
              <a:rPr lang="en-US" dirty="0" smtClean="0"/>
              <a:t>The vertical plume profiles are functions of ARs.</a:t>
            </a:r>
            <a:endParaRPr lang="en-US" dirty="0" smtClean="0">
              <a:solidFill>
                <a:srgbClr val="FF0000"/>
              </a:solidFill>
            </a:endParaRPr>
          </a:p>
          <a:p>
            <a:pPr algn="just"/>
            <a:endParaRPr lang="en-US" dirty="0" smtClean="0">
              <a:solidFill>
                <a:srgbClr val="FF0000"/>
              </a:solidFill>
            </a:endParaRPr>
          </a:p>
          <a:p>
            <a:pPr algn="just"/>
            <a:endParaRPr lang="en-US" dirty="0" smtClean="0"/>
          </a:p>
          <a:p>
            <a:pPr algn="just"/>
            <a:endParaRPr lang="en-US" dirty="0" smtClean="0"/>
          </a:p>
          <a:p>
            <a:pPr algn="just"/>
            <a:endParaRPr lang="en-US" dirty="0" smtClean="0"/>
          </a:p>
        </p:txBody>
      </p:sp>
      <p:sp>
        <p:nvSpPr>
          <p:cNvPr id="4" name="Slide Number Placeholder 3"/>
          <p:cNvSpPr>
            <a:spLocks noGrp="1"/>
          </p:cNvSpPr>
          <p:nvPr>
            <p:ph type="sldNum" sz="quarter" idx="15"/>
          </p:nvPr>
        </p:nvSpPr>
        <p:spPr/>
        <p:txBody>
          <a:bodyPr/>
          <a:lstStyle/>
          <a:p>
            <a:fld id="{B6F15528-21DE-4FAA-801E-634DDDAF4B2B}"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tx1"/>
                </a:solidFill>
              </a:rPr>
              <a:t>Acknowledgment</a:t>
            </a:r>
            <a:endParaRPr lang="en-US" sz="4400" dirty="0"/>
          </a:p>
        </p:txBody>
      </p:sp>
      <p:sp>
        <p:nvSpPr>
          <p:cNvPr id="3" name="Content Placeholder 2"/>
          <p:cNvSpPr>
            <a:spLocks noGrp="1"/>
          </p:cNvSpPr>
          <p:nvPr>
            <p:ph sz="quarter" idx="1"/>
          </p:nvPr>
        </p:nvSpPr>
        <p:spPr/>
        <p:txBody>
          <a:bodyPr/>
          <a:lstStyle/>
          <a:p>
            <a:pPr algn="just"/>
            <a:r>
              <a:rPr lang="en-US" dirty="0" smtClean="0"/>
              <a:t>This study was jointly supported by the Strategic Research Areas and Themes, </a:t>
            </a:r>
            <a:r>
              <a:rPr lang="en-US" i="1" dirty="0" smtClean="0"/>
              <a:t>Computational Sciences</a:t>
            </a:r>
            <a:r>
              <a:rPr lang="en-US" dirty="0" smtClean="0"/>
              <a:t>, and the University Research Committee </a:t>
            </a:r>
            <a:r>
              <a:rPr lang="en-US" i="1" dirty="0" smtClean="0"/>
              <a:t>Seed Funding </a:t>
            </a:r>
            <a:r>
              <a:rPr lang="en-US" i="1" dirty="0" err="1" smtClean="0"/>
              <a:t>Programme</a:t>
            </a:r>
            <a:r>
              <a:rPr lang="en-US" i="1" dirty="0" smtClean="0"/>
              <a:t> of Basic Research </a:t>
            </a:r>
            <a:r>
              <a:rPr lang="en-US" dirty="0" smtClean="0"/>
              <a:t>200910159028 of the University of Hong Kong. The computation is supported in part by a Hong Kong UGC Special Equipment Grant (SEG HKU09). The technical support from Lillian Y.L. Chan, Frankie F.T. Cheung, and W.K. Kwan with HKUCC is appreciated.</a:t>
            </a:r>
          </a:p>
          <a:p>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1"/>
                </a:solidFill>
              </a:rPr>
              <a:t>References</a:t>
            </a:r>
            <a:endParaRPr lang="en-US" sz="4000" b="1" dirty="0">
              <a:solidFill>
                <a:schemeClr val="tx1"/>
              </a:solidFill>
            </a:endParaRPr>
          </a:p>
        </p:txBody>
      </p:sp>
      <p:sp>
        <p:nvSpPr>
          <p:cNvPr id="3" name="Content Placeholder 2"/>
          <p:cNvSpPr>
            <a:spLocks noGrp="1"/>
          </p:cNvSpPr>
          <p:nvPr>
            <p:ph sz="quarter" idx="1"/>
          </p:nvPr>
        </p:nvSpPr>
        <p:spPr/>
        <p:txBody>
          <a:bodyPr>
            <a:normAutofit fontScale="85000" lnSpcReduction="20000"/>
          </a:bodyPr>
          <a:lstStyle/>
          <a:p>
            <a:pPr algn="just">
              <a:buNone/>
            </a:pPr>
            <a:r>
              <a:rPr lang="en-US" sz="2000" dirty="0" err="1" smtClean="0"/>
              <a:t>Ashrafian</a:t>
            </a:r>
            <a:r>
              <a:rPr lang="en-US" sz="2000" dirty="0" smtClean="0"/>
              <a:t> A, </a:t>
            </a:r>
            <a:r>
              <a:rPr lang="en-US" sz="2000" dirty="0" err="1" smtClean="0"/>
              <a:t>Andersson</a:t>
            </a:r>
            <a:r>
              <a:rPr lang="en-US" sz="2000" dirty="0" smtClean="0"/>
              <a:t> H, </a:t>
            </a:r>
            <a:r>
              <a:rPr lang="en-US" sz="2000" dirty="0" err="1" smtClean="0"/>
              <a:t>Manhart</a:t>
            </a:r>
            <a:r>
              <a:rPr lang="en-US" sz="2000" dirty="0" smtClean="0"/>
              <a:t> M. 2004. DNS of turbulent flow in rod-roughened channel. </a:t>
            </a:r>
            <a:r>
              <a:rPr lang="en-US" sz="2000" i="1" dirty="0" smtClean="0"/>
              <a:t>Int. J. Heat and Fluid Flow </a:t>
            </a:r>
            <a:r>
              <a:rPr lang="en-US" sz="2000" b="1" i="1" dirty="0" smtClean="0"/>
              <a:t>25: 373–383.</a:t>
            </a:r>
          </a:p>
          <a:p>
            <a:pPr algn="just">
              <a:buNone/>
            </a:pPr>
            <a:r>
              <a:rPr lang="en-US" sz="2000" dirty="0" err="1" smtClean="0"/>
              <a:t>Bady</a:t>
            </a:r>
            <a:r>
              <a:rPr lang="en-US" sz="2000" dirty="0" smtClean="0"/>
              <a:t> M, Kato S, Huang H. 2008. Towards the application of indoor ventilation efficiency indices to evaluate the air quality of urban areas. </a:t>
            </a:r>
            <a:r>
              <a:rPr lang="en-US" sz="2000" i="1" dirty="0" smtClean="0"/>
              <a:t>Build. Environ. </a:t>
            </a:r>
            <a:r>
              <a:rPr lang="en-US" sz="2000" b="1" dirty="0" smtClean="0"/>
              <a:t>43</a:t>
            </a:r>
            <a:r>
              <a:rPr lang="en-US" sz="2000" dirty="0" smtClean="0"/>
              <a:t>: 1991–2004.</a:t>
            </a:r>
          </a:p>
          <a:p>
            <a:pPr algn="just">
              <a:buNone/>
            </a:pPr>
            <a:r>
              <a:rPr lang="en-US" sz="2000" dirty="0" smtClean="0"/>
              <a:t>Bentham T, </a:t>
            </a:r>
            <a:r>
              <a:rPr lang="en-US" sz="2000" dirty="0" err="1" smtClean="0"/>
              <a:t>Britter</a:t>
            </a:r>
            <a:r>
              <a:rPr lang="en-US" sz="2000" dirty="0" smtClean="0"/>
              <a:t> R. 2003. Spatially averaged flow within obstacle arrays. </a:t>
            </a:r>
            <a:r>
              <a:rPr lang="en-US" sz="2000" i="1" dirty="0" smtClean="0"/>
              <a:t>Atmos. Environ. </a:t>
            </a:r>
            <a:r>
              <a:rPr lang="en-US" sz="2000" b="1" dirty="0" smtClean="0"/>
              <a:t>37</a:t>
            </a:r>
            <a:r>
              <a:rPr lang="en-US" sz="2000" dirty="0" smtClean="0"/>
              <a:t>: 2037–2043.</a:t>
            </a:r>
          </a:p>
          <a:p>
            <a:pPr algn="just">
              <a:buNone/>
            </a:pPr>
            <a:r>
              <a:rPr lang="en-US" sz="2000" dirty="0" smtClean="0"/>
              <a:t>Barlow JF, Belcher SE. 2002. A wind tunnel model for quantifying fluxes in the urban boundary layer. </a:t>
            </a:r>
            <a:r>
              <a:rPr lang="en-US" sz="2000" i="1" dirty="0" smtClean="0"/>
              <a:t>Boundary-Layer </a:t>
            </a:r>
            <a:r>
              <a:rPr lang="en-US" sz="2000" i="1" dirty="0" err="1" smtClean="0"/>
              <a:t>Meteorol</a:t>
            </a:r>
            <a:r>
              <a:rPr lang="en-US" sz="2000" i="1" dirty="0" smtClean="0"/>
              <a:t>. </a:t>
            </a:r>
            <a:r>
              <a:rPr lang="en-US" sz="2000" b="1" dirty="0" smtClean="0"/>
              <a:t>104</a:t>
            </a:r>
            <a:r>
              <a:rPr lang="en-US" sz="2000" dirty="0" smtClean="0"/>
              <a:t>:131–150.</a:t>
            </a:r>
          </a:p>
          <a:p>
            <a:pPr>
              <a:buNone/>
            </a:pPr>
            <a:r>
              <a:rPr lang="en-US" sz="2000" dirty="0" err="1" smtClean="0"/>
              <a:t>Coceal</a:t>
            </a:r>
            <a:r>
              <a:rPr lang="en-US" sz="2000" dirty="0" smtClean="0"/>
              <a:t> O, </a:t>
            </a:r>
            <a:r>
              <a:rPr lang="en-US" sz="2000" dirty="0" err="1" smtClean="0"/>
              <a:t>Dobre</a:t>
            </a:r>
            <a:r>
              <a:rPr lang="en-US" sz="2000" dirty="0" smtClean="0"/>
              <a:t> A, Thomas TG, Belcher SE. 2007. Structure of turbulence flow over regular </a:t>
            </a:r>
            <a:r>
              <a:rPr lang="en-US" sz="2000" dirty="0" err="1" smtClean="0"/>
              <a:t>arrys</a:t>
            </a:r>
            <a:r>
              <a:rPr lang="en-US" sz="2000" dirty="0" smtClean="0"/>
              <a:t> of cubical roughness. </a:t>
            </a:r>
            <a:r>
              <a:rPr lang="en-US" sz="2000" i="1" dirty="0" smtClean="0"/>
              <a:t>J. Fluid Mech</a:t>
            </a:r>
            <a:r>
              <a:rPr lang="en-US" sz="2000" dirty="0" smtClean="0"/>
              <a:t>. 589:375-409</a:t>
            </a:r>
            <a:r>
              <a:rPr lang="en-US" sz="2000" b="1" i="1" dirty="0" smtClean="0"/>
              <a:t>.</a:t>
            </a:r>
            <a:endParaRPr lang="en-US" sz="2000" dirty="0" smtClean="0"/>
          </a:p>
          <a:p>
            <a:pPr algn="just">
              <a:buNone/>
            </a:pPr>
            <a:r>
              <a:rPr lang="en-US" sz="2000" dirty="0" smtClean="0"/>
              <a:t>Cheng WC, Liu CH, Leung DYC. 2008. Computational formulation for the evaluation of street canyon ventilation and pollutant removal performance. </a:t>
            </a:r>
            <a:r>
              <a:rPr lang="en-US" sz="2000" i="1" dirty="0" err="1" smtClean="0"/>
              <a:t>Atmoshperic</a:t>
            </a:r>
            <a:r>
              <a:rPr lang="en-US" sz="2000" i="1" dirty="0" smtClean="0"/>
              <a:t> Environment</a:t>
            </a:r>
            <a:r>
              <a:rPr lang="en-US" sz="2000" dirty="0" smtClean="0"/>
              <a:t>. </a:t>
            </a:r>
            <a:r>
              <a:rPr lang="en-US" sz="2000" b="1" dirty="0" smtClean="0"/>
              <a:t>42</a:t>
            </a:r>
            <a:r>
              <a:rPr lang="en-US" sz="2000" dirty="0" smtClean="0"/>
              <a:t>:9041-9051</a:t>
            </a:r>
          </a:p>
          <a:p>
            <a:pPr algn="just">
              <a:buNone/>
            </a:pPr>
            <a:r>
              <a:rPr lang="en-US" sz="2000" dirty="0" smtClean="0"/>
              <a:t>Cheng WC, Liu CH. 2010. Large-eddy simulation of flow and pollutant transport in and above two-dimensional idealized street canyons. Manuscript submitted to </a:t>
            </a:r>
            <a:r>
              <a:rPr lang="en-US" sz="2000" i="1" dirty="0" smtClean="0"/>
              <a:t>Boundary-Layer </a:t>
            </a:r>
            <a:r>
              <a:rPr lang="en-US" sz="2000" i="1" dirty="0" err="1" smtClean="0"/>
              <a:t>Meteorol</a:t>
            </a:r>
            <a:r>
              <a:rPr lang="en-US" sz="2000" i="1" dirty="0" smtClean="0"/>
              <a:t>.</a:t>
            </a:r>
          </a:p>
          <a:p>
            <a:pPr>
              <a:buNone/>
            </a:pPr>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1"/>
                </a:solidFill>
              </a:rPr>
              <a:t>References</a:t>
            </a:r>
            <a:endParaRPr lang="en-US" sz="4000" dirty="0"/>
          </a:p>
        </p:txBody>
      </p:sp>
      <p:sp>
        <p:nvSpPr>
          <p:cNvPr id="3" name="Content Placeholder 2"/>
          <p:cNvSpPr>
            <a:spLocks noGrp="1"/>
          </p:cNvSpPr>
          <p:nvPr>
            <p:ph sz="quarter" idx="1"/>
          </p:nvPr>
        </p:nvSpPr>
        <p:spPr/>
        <p:txBody>
          <a:bodyPr>
            <a:normAutofit fontScale="70000" lnSpcReduction="20000"/>
          </a:bodyPr>
          <a:lstStyle/>
          <a:p>
            <a:pPr algn="just">
              <a:buNone/>
            </a:pPr>
            <a:r>
              <a:rPr lang="en-US" sz="2300" dirty="0" smtClean="0"/>
              <a:t>Cui ZQ, </a:t>
            </a:r>
            <a:r>
              <a:rPr lang="en-US" sz="2300" dirty="0" err="1" smtClean="0"/>
              <a:t>Cai</a:t>
            </a:r>
            <a:r>
              <a:rPr lang="en-US" sz="2300" dirty="0" smtClean="0"/>
              <a:t> XM, Baker CJ. 2004. Large-eddy simulation of turbulent flow in a street canyon. </a:t>
            </a:r>
            <a:r>
              <a:rPr lang="en-US" sz="2300" i="1" dirty="0" smtClean="0"/>
              <a:t>Quarterly Journal of the Royal Meteorological Society </a:t>
            </a:r>
            <a:r>
              <a:rPr lang="en-US" sz="2300" b="1" dirty="0" smtClean="0"/>
              <a:t>130</a:t>
            </a:r>
            <a:r>
              <a:rPr lang="en-US" sz="2300" dirty="0" smtClean="0"/>
              <a:t>: 1373–1394.</a:t>
            </a:r>
          </a:p>
          <a:p>
            <a:pPr algn="just">
              <a:buNone/>
            </a:pPr>
            <a:r>
              <a:rPr lang="en-US" sz="2300" dirty="0" smtClean="0"/>
              <a:t>Davidson MJ, Snyder WH, Lawson RE, Hunt JCR. 1996. Wind tunnel simulations of plume dispersion through groups of obstacle, </a:t>
            </a:r>
            <a:r>
              <a:rPr lang="en-US" sz="2300" i="1" dirty="0" smtClean="0"/>
              <a:t>Atmospheric Environment.</a:t>
            </a:r>
            <a:r>
              <a:rPr lang="en-US" sz="2300" dirty="0" smtClean="0"/>
              <a:t> </a:t>
            </a:r>
            <a:r>
              <a:rPr lang="en-US" sz="2300" b="1" dirty="0" smtClean="0"/>
              <a:t>30</a:t>
            </a:r>
            <a:r>
              <a:rPr lang="en-US" sz="2300" dirty="0" smtClean="0"/>
              <a:t>: 3715-3731.</a:t>
            </a:r>
          </a:p>
          <a:p>
            <a:pPr algn="just">
              <a:buNone/>
            </a:pPr>
            <a:r>
              <a:rPr lang="en-US" sz="2300" dirty="0" smtClean="0"/>
              <a:t>Liu CH, Leung DYC, Barth MC. 2005. On the prediction of air and pollutant exchange rates in street canyons of different aspect ratio using large-eddy simulation. </a:t>
            </a:r>
            <a:r>
              <a:rPr lang="en-US" sz="2300" i="1" dirty="0" smtClean="0"/>
              <a:t>Atmos. Environ. </a:t>
            </a:r>
            <a:r>
              <a:rPr lang="en-US" sz="2300" b="1" dirty="0" smtClean="0"/>
              <a:t>39</a:t>
            </a:r>
            <a:r>
              <a:rPr lang="en-US" sz="2300" dirty="0" smtClean="0"/>
              <a:t>: 1567–1574.</a:t>
            </a:r>
          </a:p>
          <a:p>
            <a:pPr algn="just">
              <a:buNone/>
            </a:pPr>
            <a:r>
              <a:rPr lang="en-US" sz="2300" dirty="0" smtClean="0"/>
              <a:t>Macdonald RW, Griffiths RF, Hall DJ. 1998. A comparison of results from scaled field and wind tunnel modeling of dispersion in arrays of obstacles. Atmospheric Environment. </a:t>
            </a:r>
            <a:r>
              <a:rPr lang="en-US" sz="2300" b="1" dirty="0" smtClean="0"/>
              <a:t>32</a:t>
            </a:r>
            <a:r>
              <a:rPr lang="en-US" sz="2300" dirty="0" smtClean="0"/>
              <a:t>: 3845-3862. </a:t>
            </a:r>
          </a:p>
          <a:p>
            <a:pPr algn="just">
              <a:buNone/>
            </a:pPr>
            <a:r>
              <a:rPr lang="en-US" sz="2300" dirty="0" err="1" smtClean="0"/>
              <a:t>Michioka</a:t>
            </a:r>
            <a:r>
              <a:rPr lang="en-US" sz="2300" dirty="0" smtClean="0"/>
              <a:t> T, Sato A, </a:t>
            </a:r>
            <a:r>
              <a:rPr lang="en-US" sz="2300" dirty="0" err="1" smtClean="0"/>
              <a:t>Takimoto</a:t>
            </a:r>
            <a:r>
              <a:rPr lang="en-US" sz="2300" dirty="0" smtClean="0"/>
              <a:t> H, Kanda M, 2010.  Large-Eddy Simulation for the Mechanism of Pollutant Removal from a Two-Dimensional Street Canyon. </a:t>
            </a:r>
            <a:r>
              <a:rPr lang="en-US" sz="2300" i="1" dirty="0" smtClean="0"/>
              <a:t>Boundary-Layer </a:t>
            </a:r>
            <a:r>
              <a:rPr lang="en-US" sz="2300" i="1" dirty="0" err="1" smtClean="0"/>
              <a:t>Meteorol</a:t>
            </a:r>
            <a:r>
              <a:rPr lang="en-US" sz="2300" i="1" dirty="0" smtClean="0"/>
              <a:t>.</a:t>
            </a:r>
            <a:r>
              <a:rPr lang="en-US" sz="2300" dirty="0" smtClean="0"/>
              <a:t> </a:t>
            </a:r>
            <a:r>
              <a:rPr lang="en-US" sz="2300" b="1" i="1" dirty="0" smtClean="0"/>
              <a:t>DOI 10.1007/s10546-010-9556-2</a:t>
            </a:r>
          </a:p>
          <a:p>
            <a:pPr>
              <a:buNone/>
            </a:pPr>
            <a:r>
              <a:rPr lang="en-US" sz="2300" dirty="0" err="1" smtClean="0"/>
              <a:t>OpenFOAM</a:t>
            </a:r>
            <a:r>
              <a:rPr lang="en-US" sz="2300" dirty="0" smtClean="0"/>
              <a:t>. 2011. </a:t>
            </a:r>
            <a:r>
              <a:rPr lang="en-US" sz="2300" dirty="0" err="1" smtClean="0"/>
              <a:t>OpenFOAM</a:t>
            </a:r>
            <a:r>
              <a:rPr lang="en-US" sz="2300" dirty="0" smtClean="0"/>
              <a:t>: The open source CFD toolbox. </a:t>
            </a:r>
            <a:r>
              <a:rPr lang="en-US" sz="2300" dirty="0" smtClean="0">
                <a:hlinkClick r:id="rId2"/>
              </a:rPr>
              <a:t>Http://www.openfoam.com/</a:t>
            </a:r>
            <a:r>
              <a:rPr lang="en-US" sz="2300" dirty="0" smtClean="0"/>
              <a:t>.</a:t>
            </a:r>
          </a:p>
          <a:p>
            <a:pPr>
              <a:buNone/>
            </a:pPr>
            <a:r>
              <a:rPr lang="en-US" sz="2300" dirty="0" err="1" smtClean="0"/>
              <a:t>Smagorinsky</a:t>
            </a:r>
            <a:r>
              <a:rPr lang="en-US" sz="2300" dirty="0" smtClean="0"/>
              <a:t> J. 1963. General circulation experiments with the </a:t>
            </a:r>
            <a:r>
              <a:rPr lang="en-US" sz="2300" dirty="0" err="1" smtClean="0"/>
              <a:t>primative</a:t>
            </a:r>
            <a:r>
              <a:rPr lang="en-US" sz="2300" dirty="0" smtClean="0"/>
              <a:t> equations I: The basic experiment. </a:t>
            </a:r>
            <a:r>
              <a:rPr lang="en-US" sz="2300" i="1" dirty="0" smtClean="0"/>
              <a:t>Month. </a:t>
            </a:r>
            <a:r>
              <a:rPr lang="en-US" sz="2300" i="1" dirty="0" err="1" smtClean="0"/>
              <a:t>Weath</a:t>
            </a:r>
            <a:r>
              <a:rPr lang="en-US" sz="2300" i="1" dirty="0" smtClean="0"/>
              <a:t>. Rev. </a:t>
            </a:r>
            <a:r>
              <a:rPr lang="en-US" sz="2300" b="1" i="1" dirty="0" smtClean="0"/>
              <a:t>91: 99–</a:t>
            </a:r>
            <a:r>
              <a:rPr lang="en-US" sz="2300" dirty="0" smtClean="0"/>
              <a:t>165.</a:t>
            </a:r>
          </a:p>
        </p:txBody>
      </p:sp>
      <p:sp>
        <p:nvSpPr>
          <p:cNvPr id="4" name="Slide Number Placeholder 3"/>
          <p:cNvSpPr>
            <a:spLocks noGrp="1"/>
          </p:cNvSpPr>
          <p:nvPr>
            <p:ph type="sldNum" sz="quarter" idx="15"/>
          </p:nvPr>
        </p:nvSpPr>
        <p:spPr/>
        <p:txBody>
          <a:bodyPr/>
          <a:lstStyle/>
          <a:p>
            <a:fld id="{B6F15528-21DE-4FAA-801E-634DDDAF4B2B}"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0"/>
            <a:ext cx="6705600" cy="1981200"/>
          </a:xfrm>
        </p:spPr>
        <p:txBody>
          <a:bodyPr>
            <a:normAutofit/>
          </a:bodyPr>
          <a:lstStyle/>
          <a:p>
            <a:pPr algn="ctr"/>
            <a:r>
              <a:rPr lang="en-US" sz="9600" dirty="0" smtClean="0">
                <a:solidFill>
                  <a:schemeClr val="tx1"/>
                </a:solidFill>
              </a:rPr>
              <a:t>End</a:t>
            </a:r>
            <a:endParaRPr lang="en-US" sz="9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0"/>
            <a:ext cx="6705600" cy="1981200"/>
          </a:xfrm>
        </p:spPr>
        <p:txBody>
          <a:bodyPr>
            <a:normAutofit/>
          </a:bodyPr>
          <a:lstStyle/>
          <a:p>
            <a:pPr algn="ctr"/>
            <a:r>
              <a:rPr lang="en-US" sz="8800" dirty="0" smtClean="0">
                <a:solidFill>
                  <a:schemeClr val="tx1"/>
                </a:solidFill>
              </a:rPr>
              <a:t>Q &amp; A</a:t>
            </a:r>
            <a:endParaRPr lang="en-US" sz="8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5"/>
          </p:nvPr>
        </p:nvSpPr>
        <p:spPr/>
        <p:txBody>
          <a:bodyPr/>
          <a:lstStyle/>
          <a:p>
            <a:fld id="{B6F15528-21DE-4FAA-801E-634DDDAF4B2B}"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685800"/>
            <a:ext cx="6477000" cy="2209800"/>
          </a:xfrm>
        </p:spPr>
        <p:txBody>
          <a:bodyPr>
            <a:normAutofit/>
          </a:bodyPr>
          <a:lstStyle/>
          <a:p>
            <a:pPr algn="ctr"/>
            <a:r>
              <a:rPr lang="en-US" sz="4000" dirty="0" smtClean="0">
                <a:solidFill>
                  <a:schemeClr val="tx1"/>
                </a:solidFill>
              </a:rPr>
              <a:t>Results &amp; Discussions</a:t>
            </a:r>
            <a:endParaRPr lang="en-US" sz="4000" dirty="0"/>
          </a:p>
        </p:txBody>
      </p:sp>
      <p:sp>
        <p:nvSpPr>
          <p:cNvPr id="3" name="Text Placeholder 2"/>
          <p:cNvSpPr>
            <a:spLocks noGrp="1"/>
          </p:cNvSpPr>
          <p:nvPr>
            <p:ph type="body" idx="1"/>
          </p:nvPr>
        </p:nvSpPr>
        <p:spPr>
          <a:xfrm>
            <a:off x="2286000" y="3200400"/>
            <a:ext cx="6172200" cy="1371600"/>
          </a:xfrm>
        </p:spPr>
        <p:txBody>
          <a:bodyPr>
            <a:noAutofit/>
          </a:bodyPr>
          <a:lstStyle/>
          <a:p>
            <a:r>
              <a:rPr lang="en-US" sz="4400" dirty="0" smtClean="0"/>
              <a:t>Model validation</a:t>
            </a:r>
            <a:endParaRPr lang="en-US" sz="4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Canyon.png"/>
          <p:cNvPicPr>
            <a:picLocks noChangeAspect="1"/>
          </p:cNvPicPr>
          <p:nvPr/>
        </p:nvPicPr>
        <p:blipFill>
          <a:blip r:embed="rId2" cstate="print">
            <a:clrChange>
              <a:clrFrom>
                <a:srgbClr val="FFFFFF"/>
              </a:clrFrom>
              <a:clrTo>
                <a:srgbClr val="FFFFFF">
                  <a:alpha val="0"/>
                </a:srgbClr>
              </a:clrTo>
            </a:clrChange>
          </a:blip>
          <a:stretch>
            <a:fillRect/>
          </a:stretch>
        </p:blipFill>
        <p:spPr>
          <a:xfrm>
            <a:off x="6553200" y="1524000"/>
            <a:ext cx="1981200" cy="2383183"/>
          </a:xfrm>
          <a:prstGeom prst="rect">
            <a:avLst/>
          </a:prstGeom>
        </p:spPr>
      </p:pic>
      <p:sp>
        <p:nvSpPr>
          <p:cNvPr id="2" name="Title 1"/>
          <p:cNvSpPr>
            <a:spLocks noGrp="1"/>
          </p:cNvSpPr>
          <p:nvPr>
            <p:ph type="title"/>
          </p:nvPr>
        </p:nvSpPr>
        <p:spPr/>
        <p:txBody>
          <a:bodyPr>
            <a:normAutofit/>
          </a:bodyPr>
          <a:lstStyle/>
          <a:p>
            <a:r>
              <a:rPr lang="en-US" sz="3200" b="1" dirty="0" smtClean="0">
                <a:solidFill>
                  <a:schemeClr val="tx1"/>
                </a:solidFill>
              </a:rPr>
              <a:t>Flow structure within canyon</a:t>
            </a:r>
            <a:endParaRPr lang="en-US" sz="3200" b="1" dirty="0">
              <a:solidFill>
                <a:schemeClr val="tx1"/>
              </a:solidFill>
            </a:endParaRPr>
          </a:p>
        </p:txBody>
      </p:sp>
      <p:sp>
        <p:nvSpPr>
          <p:cNvPr id="3" name="Content Placeholder 2"/>
          <p:cNvSpPr>
            <a:spLocks noGrp="1"/>
          </p:cNvSpPr>
          <p:nvPr>
            <p:ph sz="quarter" idx="1"/>
          </p:nvPr>
        </p:nvSpPr>
        <p:spPr>
          <a:xfrm>
            <a:off x="914400" y="1447800"/>
            <a:ext cx="5715000" cy="4572000"/>
          </a:xfrm>
        </p:spPr>
        <p:txBody>
          <a:bodyPr>
            <a:normAutofit/>
          </a:bodyPr>
          <a:lstStyle/>
          <a:p>
            <a:pPr algn="just"/>
            <a:r>
              <a:rPr lang="en-US" dirty="0" smtClean="0"/>
              <a:t>The vertical profiles of the following parameters on the vertical plane of the model with AR =1 were investigated:</a:t>
            </a:r>
          </a:p>
          <a:p>
            <a:pPr lvl="1" algn="just"/>
            <a:r>
              <a:rPr lang="en-US" sz="2000" dirty="0" smtClean="0"/>
              <a:t>Mean flow velocity, u and w</a:t>
            </a:r>
          </a:p>
          <a:p>
            <a:pPr lvl="1" algn="just"/>
            <a:r>
              <a:rPr lang="en-US" sz="2000" dirty="0" smtClean="0"/>
              <a:t>Turbulence Kinetic Energy, TKE</a:t>
            </a:r>
          </a:p>
          <a:p>
            <a:pPr lvl="1" algn="just"/>
            <a:r>
              <a:rPr lang="en-US" sz="2000" dirty="0" err="1" smtClean="0"/>
              <a:t>Skewness</a:t>
            </a:r>
            <a:r>
              <a:rPr lang="en-US" sz="2000" dirty="0" smtClean="0"/>
              <a:t> of u and w</a:t>
            </a:r>
          </a:p>
          <a:p>
            <a:pPr lvl="1" algn="just"/>
            <a:r>
              <a:rPr lang="en-US" sz="2000" dirty="0" smtClean="0"/>
              <a:t>Kurtosis of u and w	</a:t>
            </a:r>
          </a:p>
        </p:txBody>
      </p:sp>
      <p:sp>
        <p:nvSpPr>
          <p:cNvPr id="6" name="Slide Number Placeholder 5"/>
          <p:cNvSpPr>
            <a:spLocks noGrp="1"/>
          </p:cNvSpPr>
          <p:nvPr>
            <p:ph type="sldNum" sz="quarter" idx="15"/>
          </p:nvPr>
        </p:nvSpPr>
        <p:spPr/>
        <p:txBody>
          <a:bodyPr/>
          <a:lstStyle/>
          <a:p>
            <a:fld id="{B6F15528-21DE-4FAA-801E-634DDDAF4B2B}" type="slidenum">
              <a:rPr lang="en-US" smtClean="0"/>
              <a:pPr/>
              <a:t>49</a:t>
            </a:fld>
            <a:endParaRPr lang="en-US"/>
          </a:p>
        </p:txBody>
      </p:sp>
      <p:sp>
        <p:nvSpPr>
          <p:cNvPr id="8" name="TextBox 7"/>
          <p:cNvSpPr txBox="1"/>
          <p:nvPr/>
        </p:nvSpPr>
        <p:spPr>
          <a:xfrm>
            <a:off x="1143000" y="4648201"/>
            <a:ext cx="6858000" cy="1723549"/>
          </a:xfrm>
          <a:prstGeom prst="rect">
            <a:avLst/>
          </a:prstGeom>
          <a:noFill/>
        </p:spPr>
        <p:txBody>
          <a:bodyPr wrap="square" rtlCol="0">
            <a:spAutoFit/>
          </a:bodyPr>
          <a:lstStyle/>
          <a:p>
            <a:pPr marL="0" lvl="1" algn="just"/>
            <a:r>
              <a:rPr lang="en-US" sz="2200" dirty="0" smtClean="0"/>
              <a:t>The results are compared with LES model by Cheng 2010 (represented by squares), Cui et al. 2004 (represented by triangles) &amp; wind tunnel experiment by Brown 2000 (represented by circles).</a:t>
            </a:r>
          </a:p>
          <a:p>
            <a:pPr algn="just"/>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tx1"/>
                </a:solidFill>
              </a:rPr>
              <a:t>Objectives</a:t>
            </a:r>
            <a:endParaRPr lang="en-US" sz="4400" dirty="0"/>
          </a:p>
        </p:txBody>
      </p:sp>
      <p:sp>
        <p:nvSpPr>
          <p:cNvPr id="3" name="Content Placeholder 2"/>
          <p:cNvSpPr>
            <a:spLocks noGrp="1"/>
          </p:cNvSpPr>
          <p:nvPr>
            <p:ph sz="quarter" idx="1"/>
          </p:nvPr>
        </p:nvSpPr>
        <p:spPr/>
        <p:txBody>
          <a:bodyPr>
            <a:normAutofit fontScale="92500"/>
          </a:bodyPr>
          <a:lstStyle/>
          <a:p>
            <a:pPr algn="just">
              <a:buNone/>
            </a:pPr>
            <a:r>
              <a:rPr lang="en-US" sz="3200" dirty="0" smtClean="0"/>
              <a:t>The core objectives of this study are:</a:t>
            </a:r>
          </a:p>
          <a:p>
            <a:pPr algn="just"/>
            <a:endParaRPr lang="en-US" dirty="0" smtClean="0"/>
          </a:p>
          <a:p>
            <a:pPr algn="just"/>
            <a:r>
              <a:rPr lang="en-US" dirty="0" smtClean="0"/>
              <a:t>Develop a platform to calculate pollutant dispersion over idealized 2D street canyons using LES.</a:t>
            </a:r>
          </a:p>
          <a:p>
            <a:pPr algn="just"/>
            <a:endParaRPr lang="en-US" dirty="0" smtClean="0"/>
          </a:p>
          <a:p>
            <a:pPr algn="just"/>
            <a:r>
              <a:rPr lang="en-US" dirty="0"/>
              <a:t>Examine how 2D urban roughness affects the flow structure and the pollutant dispersion in the urban boundary layer (UBL</a:t>
            </a:r>
            <a:r>
              <a:rPr lang="en-US" dirty="0" smtClean="0"/>
              <a:t>).</a:t>
            </a:r>
          </a:p>
          <a:p>
            <a:pPr algn="just"/>
            <a:endParaRPr lang="en-US" dirty="0" smtClean="0"/>
          </a:p>
          <a:p>
            <a:pPr algn="just"/>
            <a:r>
              <a:rPr lang="en-US" dirty="0" smtClean="0"/>
              <a:t>Elucidate the pollutant removal mechanism when the prevailing flow is perpendicular to the street canyons.</a:t>
            </a:r>
          </a:p>
          <a:p>
            <a:pPr algn="just"/>
            <a:endParaRPr lang="en-US" dirty="0" smtClean="0"/>
          </a:p>
          <a:p>
            <a:pPr algn="just"/>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tx1"/>
                </a:solidFill>
              </a:rPr>
              <a:t>Mean flow velocity, U</a:t>
            </a:r>
            <a:endParaRPr lang="en-US" sz="4400" b="1" dirty="0">
              <a:solidFill>
                <a:schemeClr val="tx1"/>
              </a:solidFill>
            </a:endParaRPr>
          </a:p>
        </p:txBody>
      </p:sp>
      <p:sp>
        <p:nvSpPr>
          <p:cNvPr id="5" name="Slide Number Placeholder 4"/>
          <p:cNvSpPr>
            <a:spLocks noGrp="1"/>
          </p:cNvSpPr>
          <p:nvPr>
            <p:ph type="sldNum" sz="quarter" idx="15"/>
          </p:nvPr>
        </p:nvSpPr>
        <p:spPr/>
        <p:txBody>
          <a:bodyPr/>
          <a:lstStyle/>
          <a:p>
            <a:fld id="{B6F15528-21DE-4FAA-801E-634DDDAF4B2B}" type="slidenum">
              <a:rPr lang="en-US" smtClean="0"/>
              <a:pPr/>
              <a:t>50</a:t>
            </a:fld>
            <a:endParaRPr lang="en-US"/>
          </a:p>
        </p:txBody>
      </p:sp>
      <p:pic>
        <p:nvPicPr>
          <p:cNvPr id="2050" name="Picture 2"/>
          <p:cNvPicPr>
            <a:picLocks noChangeAspect="1" noChangeArrowheads="1"/>
          </p:cNvPicPr>
          <p:nvPr/>
        </p:nvPicPr>
        <p:blipFill>
          <a:blip r:embed="rId3" cstate="print"/>
          <a:stretch>
            <a:fillRect/>
          </a:stretch>
        </p:blipFill>
        <p:spPr bwMode="auto">
          <a:xfrm>
            <a:off x="2048168" y="1447800"/>
            <a:ext cx="5657264" cy="4806826"/>
          </a:xfrm>
          <a:prstGeom prst="rect">
            <a:avLst/>
          </a:prstGeom>
          <a:noFill/>
          <a:ln w="9525">
            <a:noFill/>
            <a:miter lim="800000"/>
            <a:headEnd/>
            <a:tailEnd/>
          </a:ln>
        </p:spPr>
      </p:pic>
      <p:sp>
        <p:nvSpPr>
          <p:cNvPr id="9" name="Rounded Rectangle 8"/>
          <p:cNvSpPr/>
          <p:nvPr/>
        </p:nvSpPr>
        <p:spPr>
          <a:xfrm>
            <a:off x="381000" y="3505200"/>
            <a:ext cx="16002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Max gradient</a:t>
            </a:r>
            <a:endParaRPr lang="en-US" b="1" dirty="0"/>
          </a:p>
        </p:txBody>
      </p:sp>
      <p:cxnSp>
        <p:nvCxnSpPr>
          <p:cNvPr id="11" name="Straight Arrow Connector 10"/>
          <p:cNvCxnSpPr>
            <a:stCxn id="9" idx="0"/>
          </p:cNvCxnSpPr>
          <p:nvPr/>
        </p:nvCxnSpPr>
        <p:spPr>
          <a:xfrm rot="5400000" flipH="1" flipV="1">
            <a:off x="1485900" y="2286000"/>
            <a:ext cx="914400" cy="1524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tx1"/>
                </a:solidFill>
              </a:rPr>
              <a:t>Mean flow velocity, W</a:t>
            </a:r>
            <a:endParaRPr lang="en-US" sz="4400" b="1" dirty="0">
              <a:solidFill>
                <a:schemeClr val="tx1"/>
              </a:solidFill>
            </a:endParaRPr>
          </a:p>
        </p:txBody>
      </p:sp>
      <p:sp>
        <p:nvSpPr>
          <p:cNvPr id="5" name="Slide Number Placeholder 4"/>
          <p:cNvSpPr>
            <a:spLocks noGrp="1"/>
          </p:cNvSpPr>
          <p:nvPr>
            <p:ph type="sldNum" sz="quarter" idx="15"/>
          </p:nvPr>
        </p:nvSpPr>
        <p:spPr/>
        <p:txBody>
          <a:bodyPr/>
          <a:lstStyle/>
          <a:p>
            <a:fld id="{B6F15528-21DE-4FAA-801E-634DDDAF4B2B}" type="slidenum">
              <a:rPr lang="en-US" smtClean="0"/>
              <a:pPr/>
              <a:t>51</a:t>
            </a:fld>
            <a:endParaRPr lang="en-US"/>
          </a:p>
        </p:txBody>
      </p:sp>
      <p:pic>
        <p:nvPicPr>
          <p:cNvPr id="2050" name="Picture 2"/>
          <p:cNvPicPr>
            <a:picLocks noChangeAspect="1" noChangeArrowheads="1"/>
          </p:cNvPicPr>
          <p:nvPr/>
        </p:nvPicPr>
        <p:blipFill>
          <a:blip r:embed="rId3" cstate="print"/>
          <a:stretch>
            <a:fillRect/>
          </a:stretch>
        </p:blipFill>
        <p:spPr bwMode="auto">
          <a:xfrm>
            <a:off x="2048169" y="1447800"/>
            <a:ext cx="5657262" cy="4806825"/>
          </a:xfrm>
          <a:prstGeom prst="rect">
            <a:avLst/>
          </a:prstGeom>
          <a:noFill/>
          <a:ln w="9525">
            <a:noFill/>
            <a:miter lim="800000"/>
            <a:headEnd/>
            <a:tailEnd/>
          </a:ln>
        </p:spPr>
      </p:pic>
      <p:sp>
        <p:nvSpPr>
          <p:cNvPr id="7" name="Rounded Rectangle 6"/>
          <p:cNvSpPr/>
          <p:nvPr/>
        </p:nvSpPr>
        <p:spPr>
          <a:xfrm>
            <a:off x="2971800" y="2133600"/>
            <a:ext cx="3886200" cy="1295400"/>
          </a:xfrm>
          <a:prstGeom prst="round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b="1" dirty="0" smtClean="0">
                <a:solidFill>
                  <a:srgbClr val="0000CC"/>
                </a:solidFill>
              </a:rPr>
              <a:t>The flow on the leeward side is going up and the flow on the windward side is going down forming a primary recirculation.</a:t>
            </a:r>
            <a:endParaRPr lang="en-US" sz="1600" b="1" dirty="0">
              <a:solidFill>
                <a:srgbClr val="0000CC"/>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1"/>
                </a:solidFill>
              </a:rPr>
              <a:t>TKE</a:t>
            </a:r>
            <a:endParaRPr lang="en-US" sz="4000" b="1" dirty="0">
              <a:solidFill>
                <a:schemeClr val="tx1"/>
              </a:solidFill>
            </a:endParaRPr>
          </a:p>
        </p:txBody>
      </p:sp>
      <p:sp>
        <p:nvSpPr>
          <p:cNvPr id="5" name="Slide Number Placeholder 4"/>
          <p:cNvSpPr>
            <a:spLocks noGrp="1"/>
          </p:cNvSpPr>
          <p:nvPr>
            <p:ph type="sldNum" sz="quarter" idx="15"/>
          </p:nvPr>
        </p:nvSpPr>
        <p:spPr/>
        <p:txBody>
          <a:bodyPr/>
          <a:lstStyle/>
          <a:p>
            <a:fld id="{B6F15528-21DE-4FAA-801E-634DDDAF4B2B}" type="slidenum">
              <a:rPr lang="en-US" smtClean="0"/>
              <a:pPr/>
              <a:t>52</a:t>
            </a:fld>
            <a:endParaRPr lang="en-US"/>
          </a:p>
        </p:txBody>
      </p:sp>
      <p:pic>
        <p:nvPicPr>
          <p:cNvPr id="3074" name="Picture 2"/>
          <p:cNvPicPr>
            <a:picLocks noChangeAspect="1" noChangeArrowheads="1"/>
          </p:cNvPicPr>
          <p:nvPr/>
        </p:nvPicPr>
        <p:blipFill>
          <a:blip r:embed="rId2" cstate="print"/>
          <a:stretch>
            <a:fillRect/>
          </a:stretch>
        </p:blipFill>
        <p:spPr bwMode="auto">
          <a:xfrm>
            <a:off x="1971968" y="1447801"/>
            <a:ext cx="5657264" cy="4806826"/>
          </a:xfrm>
          <a:prstGeom prst="rect">
            <a:avLst/>
          </a:prstGeom>
          <a:noFill/>
          <a:ln w="9525">
            <a:noFill/>
            <a:miter lim="800000"/>
            <a:headEnd/>
            <a:tailEnd/>
          </a:ln>
        </p:spPr>
      </p:pic>
      <p:sp>
        <p:nvSpPr>
          <p:cNvPr id="6" name="Rounded Rectangle 5"/>
          <p:cNvSpPr/>
          <p:nvPr/>
        </p:nvSpPr>
        <p:spPr>
          <a:xfrm>
            <a:off x="7315200" y="3276600"/>
            <a:ext cx="16002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Max TKE</a:t>
            </a:r>
            <a:endParaRPr lang="en-US" b="1" dirty="0"/>
          </a:p>
        </p:txBody>
      </p:sp>
      <p:cxnSp>
        <p:nvCxnSpPr>
          <p:cNvPr id="7" name="Straight Arrow Connector 6"/>
          <p:cNvCxnSpPr>
            <a:stCxn id="6" idx="0"/>
          </p:cNvCxnSpPr>
          <p:nvPr/>
        </p:nvCxnSpPr>
        <p:spPr>
          <a:xfrm rot="16200000" flipV="1">
            <a:off x="7334250" y="2495550"/>
            <a:ext cx="914400" cy="6477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smtClean="0">
                <a:solidFill>
                  <a:schemeClr val="tx1"/>
                </a:solidFill>
              </a:rPr>
              <a:t>Skewness</a:t>
            </a:r>
            <a:r>
              <a:rPr lang="en-US" sz="4000" b="1" dirty="0" smtClean="0">
                <a:solidFill>
                  <a:schemeClr val="tx1"/>
                </a:solidFill>
              </a:rPr>
              <a:t> of w</a:t>
            </a:r>
            <a:endParaRPr lang="en-US" sz="4000" b="1" dirty="0">
              <a:solidFill>
                <a:schemeClr val="tx1"/>
              </a:solidFill>
            </a:endParaRPr>
          </a:p>
        </p:txBody>
      </p:sp>
      <p:sp>
        <p:nvSpPr>
          <p:cNvPr id="5" name="Slide Number Placeholder 4"/>
          <p:cNvSpPr>
            <a:spLocks noGrp="1"/>
          </p:cNvSpPr>
          <p:nvPr>
            <p:ph type="sldNum" sz="quarter" idx="15"/>
          </p:nvPr>
        </p:nvSpPr>
        <p:spPr/>
        <p:txBody>
          <a:bodyPr/>
          <a:lstStyle/>
          <a:p>
            <a:fld id="{B6F15528-21DE-4FAA-801E-634DDDAF4B2B}" type="slidenum">
              <a:rPr lang="en-US" smtClean="0"/>
              <a:pPr/>
              <a:t>53</a:t>
            </a:fld>
            <a:endParaRPr lang="en-US"/>
          </a:p>
        </p:txBody>
      </p:sp>
      <p:pic>
        <p:nvPicPr>
          <p:cNvPr id="4098" name="Picture 2"/>
          <p:cNvPicPr>
            <a:picLocks noChangeAspect="1" noChangeArrowheads="1"/>
          </p:cNvPicPr>
          <p:nvPr/>
        </p:nvPicPr>
        <p:blipFill>
          <a:blip r:embed="rId2" cstate="print"/>
          <a:stretch>
            <a:fillRect/>
          </a:stretch>
        </p:blipFill>
        <p:spPr bwMode="auto">
          <a:xfrm>
            <a:off x="1970875" y="1447800"/>
            <a:ext cx="5659450" cy="48068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1"/>
                </a:solidFill>
              </a:rPr>
              <a:t>Kurtosis of u</a:t>
            </a:r>
            <a:endParaRPr lang="en-US" sz="4000" b="1" dirty="0">
              <a:solidFill>
                <a:schemeClr val="tx1"/>
              </a:solidFill>
            </a:endParaRPr>
          </a:p>
        </p:txBody>
      </p:sp>
      <p:sp>
        <p:nvSpPr>
          <p:cNvPr id="5" name="Slide Number Placeholder 4"/>
          <p:cNvSpPr>
            <a:spLocks noGrp="1"/>
          </p:cNvSpPr>
          <p:nvPr>
            <p:ph type="sldNum" sz="quarter" idx="15"/>
          </p:nvPr>
        </p:nvSpPr>
        <p:spPr/>
        <p:txBody>
          <a:bodyPr/>
          <a:lstStyle/>
          <a:p>
            <a:fld id="{B6F15528-21DE-4FAA-801E-634DDDAF4B2B}" type="slidenum">
              <a:rPr lang="en-US" smtClean="0"/>
              <a:pPr/>
              <a:t>54</a:t>
            </a:fld>
            <a:endParaRPr lang="en-US"/>
          </a:p>
        </p:txBody>
      </p:sp>
      <p:pic>
        <p:nvPicPr>
          <p:cNvPr id="5122" name="Picture 2"/>
          <p:cNvPicPr>
            <a:picLocks noChangeAspect="1" noChangeArrowheads="1"/>
          </p:cNvPicPr>
          <p:nvPr/>
        </p:nvPicPr>
        <p:blipFill>
          <a:blip r:embed="rId2" cstate="print"/>
          <a:stretch>
            <a:fillRect/>
          </a:stretch>
        </p:blipFill>
        <p:spPr bwMode="auto">
          <a:xfrm>
            <a:off x="1970394" y="1447800"/>
            <a:ext cx="5652120" cy="4800600"/>
          </a:xfrm>
          <a:prstGeom prst="rect">
            <a:avLst/>
          </a:prstGeom>
          <a:noFill/>
          <a:ln w="9525">
            <a:noFill/>
            <a:miter lim="800000"/>
            <a:headEnd/>
            <a:tailEnd/>
          </a:ln>
        </p:spPr>
      </p:pic>
      <p:sp>
        <p:nvSpPr>
          <p:cNvPr id="6" name="Rounded Rectangle 5"/>
          <p:cNvSpPr/>
          <p:nvPr/>
        </p:nvSpPr>
        <p:spPr>
          <a:xfrm>
            <a:off x="2286000" y="3810000"/>
            <a:ext cx="3962400" cy="1219200"/>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00CC"/>
                </a:solidFill>
              </a:rPr>
              <a:t>Extreme values of </a:t>
            </a:r>
            <a:r>
              <a:rPr lang="en-US" sz="2000" b="1" dirty="0" err="1" smtClean="0">
                <a:solidFill>
                  <a:srgbClr val="0000CC"/>
                </a:solidFill>
              </a:rPr>
              <a:t>streamwise</a:t>
            </a:r>
            <a:r>
              <a:rPr lang="en-US" sz="2000" b="1" dirty="0" smtClean="0">
                <a:solidFill>
                  <a:srgbClr val="0000CC"/>
                </a:solidFill>
              </a:rPr>
              <a:t> velocity occur frequently at roof-level</a:t>
            </a:r>
            <a:endParaRPr lang="en-US" sz="2000" b="1" dirty="0">
              <a:solidFill>
                <a:srgbClr val="0000CC"/>
              </a:solidFill>
            </a:endParaRPr>
          </a:p>
        </p:txBody>
      </p:sp>
      <p:cxnSp>
        <p:nvCxnSpPr>
          <p:cNvPr id="7" name="Straight Arrow Connector 6"/>
          <p:cNvCxnSpPr>
            <a:stCxn id="6" idx="0"/>
          </p:cNvCxnSpPr>
          <p:nvPr/>
        </p:nvCxnSpPr>
        <p:spPr>
          <a:xfrm rot="16200000" flipV="1">
            <a:off x="2819400" y="2362200"/>
            <a:ext cx="1219200" cy="1676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6" idx="0"/>
          </p:cNvCxnSpPr>
          <p:nvPr/>
        </p:nvCxnSpPr>
        <p:spPr>
          <a:xfrm rot="16200000" flipV="1">
            <a:off x="3620294" y="3163094"/>
            <a:ext cx="1142206" cy="15160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0"/>
          </p:cNvCxnSpPr>
          <p:nvPr/>
        </p:nvCxnSpPr>
        <p:spPr>
          <a:xfrm rot="5400000" flipH="1" flipV="1">
            <a:off x="4152900" y="2933700"/>
            <a:ext cx="990600" cy="762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1"/>
                </a:solidFill>
              </a:rPr>
              <a:t>Kurtosis of w</a:t>
            </a:r>
            <a:endParaRPr lang="en-US" sz="4000" b="1" dirty="0">
              <a:solidFill>
                <a:schemeClr val="tx1"/>
              </a:solidFill>
            </a:endParaRPr>
          </a:p>
        </p:txBody>
      </p:sp>
      <p:sp>
        <p:nvSpPr>
          <p:cNvPr id="5" name="Slide Number Placeholder 4"/>
          <p:cNvSpPr>
            <a:spLocks noGrp="1"/>
          </p:cNvSpPr>
          <p:nvPr>
            <p:ph type="sldNum" sz="quarter" idx="15"/>
          </p:nvPr>
        </p:nvSpPr>
        <p:spPr/>
        <p:txBody>
          <a:bodyPr/>
          <a:lstStyle/>
          <a:p>
            <a:fld id="{B6F15528-21DE-4FAA-801E-634DDDAF4B2B}" type="slidenum">
              <a:rPr lang="en-US" smtClean="0"/>
              <a:pPr/>
              <a:t>55</a:t>
            </a:fld>
            <a:endParaRPr lang="en-US"/>
          </a:p>
        </p:txBody>
      </p:sp>
      <p:pic>
        <p:nvPicPr>
          <p:cNvPr id="5122" name="Picture 2"/>
          <p:cNvPicPr>
            <a:picLocks noChangeAspect="1" noChangeArrowheads="1"/>
          </p:cNvPicPr>
          <p:nvPr/>
        </p:nvPicPr>
        <p:blipFill>
          <a:blip r:embed="rId2" cstate="print"/>
          <a:stretch>
            <a:fillRect/>
          </a:stretch>
        </p:blipFill>
        <p:spPr bwMode="auto">
          <a:xfrm>
            <a:off x="1970394" y="1447800"/>
            <a:ext cx="565212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685800"/>
            <a:ext cx="6477000" cy="2209800"/>
          </a:xfrm>
        </p:spPr>
        <p:txBody>
          <a:bodyPr>
            <a:normAutofit/>
          </a:bodyPr>
          <a:lstStyle/>
          <a:p>
            <a:pPr algn="ctr"/>
            <a:r>
              <a:rPr lang="en-US" sz="4000" dirty="0" smtClean="0">
                <a:solidFill>
                  <a:schemeClr val="tx1"/>
                </a:solidFill>
              </a:rPr>
              <a:t>Results &amp; Discussions</a:t>
            </a:r>
            <a:endParaRPr lang="en-US" sz="4000" dirty="0"/>
          </a:p>
        </p:txBody>
      </p:sp>
      <p:sp>
        <p:nvSpPr>
          <p:cNvPr id="3" name="Text Placeholder 2"/>
          <p:cNvSpPr>
            <a:spLocks noGrp="1"/>
          </p:cNvSpPr>
          <p:nvPr>
            <p:ph type="body" idx="1"/>
          </p:nvPr>
        </p:nvSpPr>
        <p:spPr>
          <a:xfrm>
            <a:off x="2286000" y="3200400"/>
            <a:ext cx="6172200" cy="1371600"/>
          </a:xfrm>
        </p:spPr>
        <p:txBody>
          <a:bodyPr>
            <a:noAutofit/>
          </a:bodyPr>
          <a:lstStyle/>
          <a:p>
            <a:r>
              <a:rPr lang="en-US" sz="4400" dirty="0" smtClean="0"/>
              <a:t>Mathematic equations</a:t>
            </a:r>
            <a:endParaRPr lang="en-US" sz="4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1"/>
                </a:solidFill>
              </a:rPr>
              <a:t>Numeric method</a:t>
            </a:r>
            <a:endParaRPr lang="en-US" sz="4000" b="1" dirty="0">
              <a:solidFill>
                <a:schemeClr val="tx1"/>
              </a:solidFill>
            </a:endParaRPr>
          </a:p>
        </p:txBody>
      </p:sp>
      <p:sp>
        <p:nvSpPr>
          <p:cNvPr id="3" name="Content Placeholder 2"/>
          <p:cNvSpPr>
            <a:spLocks noGrp="1"/>
          </p:cNvSpPr>
          <p:nvPr>
            <p:ph sz="quarter" idx="1"/>
          </p:nvPr>
        </p:nvSpPr>
        <p:spPr/>
        <p:txBody>
          <a:bodyPr>
            <a:normAutofit/>
          </a:bodyPr>
          <a:lstStyle/>
          <a:p>
            <a:pPr algn="just"/>
            <a:r>
              <a:rPr lang="en-US" dirty="0" smtClean="0"/>
              <a:t>Time derivative</a:t>
            </a:r>
          </a:p>
          <a:p>
            <a:pPr lvl="1" algn="just"/>
            <a:r>
              <a:rPr lang="en-US" dirty="0" smtClean="0"/>
              <a:t>Implicit second-order accurate backward differencing </a:t>
            </a:r>
          </a:p>
          <a:p>
            <a:pPr lvl="1" algn="just"/>
            <a:endParaRPr lang="en-US" dirty="0" smtClean="0"/>
          </a:p>
          <a:p>
            <a:pPr algn="just"/>
            <a:r>
              <a:rPr lang="en-US" dirty="0" smtClean="0"/>
              <a:t>Spatial derivative (gradient, divergence, and </a:t>
            </a:r>
            <a:r>
              <a:rPr lang="en-US" dirty="0" err="1" smtClean="0"/>
              <a:t>laplacian</a:t>
            </a:r>
            <a:r>
              <a:rPr lang="en-US" dirty="0" smtClean="0"/>
              <a:t> terms)</a:t>
            </a:r>
          </a:p>
          <a:p>
            <a:pPr lvl="1" algn="just"/>
            <a:r>
              <a:rPr lang="en-US" dirty="0" smtClean="0"/>
              <a:t>Second-order accurate Gaussian finite volume integration scheme</a:t>
            </a:r>
          </a:p>
          <a:p>
            <a:pPr lvl="1" algn="just">
              <a:buNone/>
            </a:pPr>
            <a:endParaRPr lang="en-US" dirty="0" smtClean="0"/>
          </a:p>
          <a:p>
            <a:pPr algn="just"/>
            <a:r>
              <a:rPr lang="en-US" dirty="0" smtClean="0"/>
              <a:t>Interpolation scheme (cell surfaces’ value)</a:t>
            </a:r>
          </a:p>
          <a:p>
            <a:pPr lvl="1" algn="just"/>
            <a:r>
              <a:rPr lang="en-US" dirty="0" smtClean="0"/>
              <a:t>Central differencing using values from cell center</a:t>
            </a:r>
          </a:p>
          <a:p>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1"/>
                </a:solidFill>
              </a:rPr>
              <a:t>Mathematical Equations</a:t>
            </a:r>
            <a:endParaRPr lang="en-US" sz="4000" b="1" dirty="0">
              <a:solidFill>
                <a:schemeClr val="tx1"/>
              </a:solidFill>
            </a:endParaRPr>
          </a:p>
        </p:txBody>
      </p:sp>
      <p:sp>
        <p:nvSpPr>
          <p:cNvPr id="3" name="Content Placeholder 2"/>
          <p:cNvSpPr>
            <a:spLocks noGrp="1"/>
          </p:cNvSpPr>
          <p:nvPr>
            <p:ph sz="quarter" idx="1"/>
          </p:nvPr>
        </p:nvSpPr>
        <p:spPr/>
        <p:txBody>
          <a:bodyPr/>
          <a:lstStyle/>
          <a:p>
            <a:r>
              <a:rPr lang="en-US" dirty="0" smtClean="0"/>
              <a:t>Mass conservation equation:</a:t>
            </a:r>
          </a:p>
          <a:p>
            <a:endParaRPr lang="en-US" dirty="0" smtClean="0"/>
          </a:p>
          <a:p>
            <a:endParaRPr lang="en-US" dirty="0" smtClean="0"/>
          </a:p>
          <a:p>
            <a:r>
              <a:rPr lang="en-US" dirty="0" smtClean="0"/>
              <a:t>Momentum conservation equation:</a:t>
            </a:r>
          </a:p>
          <a:p>
            <a:endParaRPr lang="en-US" dirty="0" smtClean="0"/>
          </a:p>
          <a:p>
            <a:endParaRPr lang="en-US" dirty="0" smtClean="0"/>
          </a:p>
          <a:p>
            <a:endParaRPr lang="en-US" dirty="0" smtClean="0"/>
          </a:p>
          <a:p>
            <a:pPr lvl="1"/>
            <a:r>
              <a:rPr lang="en-US" dirty="0" smtClean="0"/>
              <a:t>Resolved scale modified pressure </a:t>
            </a:r>
          </a:p>
          <a:p>
            <a:endParaRPr lang="en-US" dirty="0" smtClean="0"/>
          </a:p>
          <a:p>
            <a:endParaRPr lang="en-US" dirty="0" smtClean="0"/>
          </a:p>
          <a:p>
            <a:pPr lvl="2">
              <a:buNone/>
            </a:pPr>
            <a:endParaRPr lang="en-US" dirty="0" smtClean="0"/>
          </a:p>
          <a:p>
            <a:pPr lvl="2">
              <a:buNone/>
            </a:pPr>
            <a:endParaRPr lang="en-US" dirty="0" smtClean="0"/>
          </a:p>
          <a:p>
            <a:endParaRPr lang="en-US" dirty="0" smtClean="0"/>
          </a:p>
          <a:p>
            <a:endParaRPr lang="en-US" dirty="0" smtClean="0"/>
          </a:p>
        </p:txBody>
      </p:sp>
      <p:sp>
        <p:nvSpPr>
          <p:cNvPr id="11" name="Slide Number Placeholder 10"/>
          <p:cNvSpPr>
            <a:spLocks noGrp="1"/>
          </p:cNvSpPr>
          <p:nvPr>
            <p:ph type="sldNum" sz="quarter" idx="15"/>
          </p:nvPr>
        </p:nvSpPr>
        <p:spPr/>
        <p:txBody>
          <a:bodyPr/>
          <a:lstStyle/>
          <a:p>
            <a:fld id="{B6F15528-21DE-4FAA-801E-634DDDAF4B2B}" type="slidenum">
              <a:rPr lang="en-US" smtClean="0"/>
              <a:pPr/>
              <a:t>58</a:t>
            </a:fld>
            <a:endParaRPr lang="en-US"/>
          </a:p>
        </p:txBody>
      </p:sp>
      <p:graphicFrame>
        <p:nvGraphicFramePr>
          <p:cNvPr id="9" name="Object 8"/>
          <p:cNvGraphicFramePr>
            <a:graphicFrameLocks noChangeAspect="1"/>
          </p:cNvGraphicFramePr>
          <p:nvPr/>
        </p:nvGraphicFramePr>
        <p:xfrm>
          <a:off x="4514850" y="3321050"/>
          <a:ext cx="114300" cy="215900"/>
        </p:xfrm>
        <a:graphic>
          <a:graphicData uri="http://schemas.openxmlformats.org/presentationml/2006/ole">
            <p:oleObj spid="_x0000_s499062" name="Equation" r:id="rId3" imgW="114151" imgH="215619" progId="Equation.3">
              <p:embed/>
            </p:oleObj>
          </a:graphicData>
        </a:graphic>
      </p:graphicFrame>
      <p:sp>
        <p:nvSpPr>
          <p:cNvPr id="5325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3254" name="Object 6"/>
          <p:cNvGraphicFramePr>
            <a:graphicFrameLocks noChangeAspect="1"/>
          </p:cNvGraphicFramePr>
          <p:nvPr/>
        </p:nvGraphicFramePr>
        <p:xfrm>
          <a:off x="3581400" y="2061411"/>
          <a:ext cx="990600" cy="834189"/>
        </p:xfrm>
        <a:graphic>
          <a:graphicData uri="http://schemas.openxmlformats.org/presentationml/2006/ole">
            <p:oleObj spid="_x0000_s499063" name="Equation" r:id="rId4" imgW="508000" imgH="431800" progId="Equation.3">
              <p:embed/>
            </p:oleObj>
          </a:graphicData>
        </a:graphic>
      </p:graphicFrame>
      <p:sp>
        <p:nvSpPr>
          <p:cNvPr id="5325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3256" name="Object 8"/>
          <p:cNvGraphicFramePr>
            <a:graphicFrameLocks noChangeAspect="1"/>
          </p:cNvGraphicFramePr>
          <p:nvPr/>
        </p:nvGraphicFramePr>
        <p:xfrm>
          <a:off x="990600" y="3581400"/>
          <a:ext cx="6278915" cy="990600"/>
        </p:xfrm>
        <a:graphic>
          <a:graphicData uri="http://schemas.openxmlformats.org/presentationml/2006/ole">
            <p:oleObj spid="_x0000_s499064" name="Equation" r:id="rId5" imgW="2959100" imgH="469900" progId="Equation.3">
              <p:embed/>
            </p:oleObj>
          </a:graphicData>
        </a:graphic>
      </p:graphicFrame>
      <p:sp>
        <p:nvSpPr>
          <p:cNvPr id="532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3258" name="Object 10"/>
          <p:cNvGraphicFramePr>
            <a:graphicFrameLocks noChangeAspect="1"/>
          </p:cNvGraphicFramePr>
          <p:nvPr/>
        </p:nvGraphicFramePr>
        <p:xfrm>
          <a:off x="3200400" y="5181600"/>
          <a:ext cx="1828800" cy="789271"/>
        </p:xfrm>
        <a:graphic>
          <a:graphicData uri="http://schemas.openxmlformats.org/presentationml/2006/ole">
            <p:oleObj spid="_x0000_s499065" name="Equation" r:id="rId6" imgW="901309" imgH="393529" progId="Equation.3">
              <p:embed/>
            </p:oleObj>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1"/>
                </a:solidFill>
              </a:rPr>
              <a:t>Mathematical Equations</a:t>
            </a:r>
            <a:endParaRPr lang="en-US" sz="4000" dirty="0"/>
          </a:p>
        </p:txBody>
      </p:sp>
      <p:sp>
        <p:nvSpPr>
          <p:cNvPr id="3" name="Content Placeholder 2"/>
          <p:cNvSpPr>
            <a:spLocks noGrp="1"/>
          </p:cNvSpPr>
          <p:nvPr>
            <p:ph sz="quarter" idx="1"/>
          </p:nvPr>
        </p:nvSpPr>
        <p:spPr/>
        <p:txBody>
          <a:bodyPr/>
          <a:lstStyle/>
          <a:p>
            <a:pPr lvl="1"/>
            <a:r>
              <a:rPr lang="en-US" dirty="0" smtClean="0"/>
              <a:t>The SGS Reynolds stresses (</a:t>
            </a:r>
            <a:r>
              <a:rPr lang="en-US" dirty="0" err="1" smtClean="0"/>
              <a:t>Smagorinsky</a:t>
            </a:r>
            <a:r>
              <a:rPr lang="en-US" dirty="0" smtClean="0"/>
              <a:t>, 1963)</a:t>
            </a:r>
          </a:p>
          <a:p>
            <a:pPr lvl="1"/>
            <a:endParaRPr lang="en-US" dirty="0" smtClean="0"/>
          </a:p>
          <a:p>
            <a:pPr lvl="1"/>
            <a:endParaRPr lang="en-US" dirty="0" smtClean="0"/>
          </a:p>
          <a:p>
            <a:pPr lvl="1"/>
            <a:endParaRPr lang="en-US" dirty="0" smtClean="0"/>
          </a:p>
          <a:p>
            <a:pPr lvl="2"/>
            <a:r>
              <a:rPr lang="en-US" dirty="0" smtClean="0"/>
              <a:t>SGS turbulence viscosity</a:t>
            </a:r>
          </a:p>
          <a:p>
            <a:pPr lvl="1"/>
            <a:endParaRPr lang="en-US" dirty="0" smtClean="0"/>
          </a:p>
          <a:p>
            <a:pPr lvl="1"/>
            <a:endParaRPr lang="en-US" dirty="0" smtClean="0"/>
          </a:p>
          <a:p>
            <a:pPr lvl="2"/>
            <a:endParaRPr lang="en-US" dirty="0" smtClean="0"/>
          </a:p>
          <a:p>
            <a:pPr lvl="3"/>
            <a:r>
              <a:rPr lang="en-US" dirty="0" smtClean="0"/>
              <a:t>filter width</a:t>
            </a:r>
          </a:p>
          <a:p>
            <a:pPr lvl="2"/>
            <a:endParaRPr lang="en-US" dirty="0" smtClean="0"/>
          </a:p>
          <a:p>
            <a:pPr lvl="3"/>
            <a:r>
              <a:rPr lang="en-US" dirty="0" smtClean="0"/>
              <a:t>modeling constant</a:t>
            </a:r>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59</a:t>
            </a:fld>
            <a:endParaRPr lang="en-US"/>
          </a:p>
        </p:txBody>
      </p:sp>
      <p:sp>
        <p:nvSpPr>
          <p:cNvPr id="1740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4081" name="Object 1"/>
          <p:cNvGraphicFramePr>
            <a:graphicFrameLocks noChangeAspect="1"/>
          </p:cNvGraphicFramePr>
          <p:nvPr/>
        </p:nvGraphicFramePr>
        <p:xfrm>
          <a:off x="1447800" y="2133600"/>
          <a:ext cx="5624425" cy="914400"/>
        </p:xfrm>
        <a:graphic>
          <a:graphicData uri="http://schemas.openxmlformats.org/presentationml/2006/ole">
            <p:oleObj spid="_x0000_s500086" name="Equation" r:id="rId3" imgW="3098800" imgH="508000" progId="Equation.3">
              <p:embed/>
            </p:oleObj>
          </a:graphicData>
        </a:graphic>
      </p:graphicFrame>
      <p:sp>
        <p:nvSpPr>
          <p:cNvPr id="17408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2"/>
          <p:cNvGraphicFramePr>
            <a:graphicFrameLocks noChangeAspect="1"/>
          </p:cNvGraphicFramePr>
          <p:nvPr/>
        </p:nvGraphicFramePr>
        <p:xfrm>
          <a:off x="2438400" y="3581400"/>
          <a:ext cx="1847088" cy="533400"/>
        </p:xfrm>
        <a:graphic>
          <a:graphicData uri="http://schemas.openxmlformats.org/presentationml/2006/ole">
            <p:oleObj spid="_x0000_s500087" name="Equation" r:id="rId4" imgW="965200" imgH="241300" progId="Equation.3">
              <p:embed/>
            </p:oleObj>
          </a:graphicData>
        </a:graphic>
      </p:graphicFrame>
      <p:sp>
        <p:nvSpPr>
          <p:cNvPr id="17408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4084" name="Object 4"/>
          <p:cNvGraphicFramePr>
            <a:graphicFrameLocks noChangeAspect="1"/>
          </p:cNvGraphicFramePr>
          <p:nvPr/>
        </p:nvGraphicFramePr>
        <p:xfrm>
          <a:off x="4114800" y="4572000"/>
          <a:ext cx="1975555" cy="533400"/>
        </p:xfrm>
        <a:graphic>
          <a:graphicData uri="http://schemas.openxmlformats.org/presentationml/2006/ole">
            <p:oleObj spid="_x0000_s500088" name="Equation" r:id="rId5" imgW="952087" imgH="253890" progId="Equation.3">
              <p:embed/>
            </p:oleObj>
          </a:graphicData>
        </a:graphic>
      </p:graphicFrame>
      <p:sp>
        <p:nvSpPr>
          <p:cNvPr id="1740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4086" name="Object 6"/>
          <p:cNvGraphicFramePr>
            <a:graphicFrameLocks noChangeAspect="1"/>
          </p:cNvGraphicFramePr>
          <p:nvPr/>
        </p:nvGraphicFramePr>
        <p:xfrm>
          <a:off x="4114800" y="5257800"/>
          <a:ext cx="1276350" cy="457200"/>
        </p:xfrm>
        <a:graphic>
          <a:graphicData uri="http://schemas.openxmlformats.org/presentationml/2006/ole">
            <p:oleObj spid="_x0000_s500089" name="Equation" r:id="rId6" imgW="634725" imgH="228501" progId="Equation.3">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1"/>
                </a:solidFill>
              </a:rPr>
              <a:t>Introduction to CFD</a:t>
            </a:r>
            <a:endParaRPr lang="en-US" sz="4000" dirty="0"/>
          </a:p>
        </p:txBody>
      </p:sp>
      <p:sp>
        <p:nvSpPr>
          <p:cNvPr id="3" name="Content Placeholder 2"/>
          <p:cNvSpPr>
            <a:spLocks noGrp="1"/>
          </p:cNvSpPr>
          <p:nvPr>
            <p:ph sz="quarter" idx="1"/>
          </p:nvPr>
        </p:nvSpPr>
        <p:spPr/>
        <p:txBody>
          <a:bodyPr/>
          <a:lstStyle/>
          <a:p>
            <a:r>
              <a:rPr lang="en-US" dirty="0" smtClean="0"/>
              <a:t>Currently, three types of models are commonly used for resolving/modeling fluid turbulence.</a:t>
            </a:r>
          </a:p>
          <a:p>
            <a:pPr lvl="1"/>
            <a:r>
              <a:rPr lang="en-US" i="1" dirty="0" smtClean="0"/>
              <a:t>k</a:t>
            </a:r>
            <a:r>
              <a:rPr lang="en-US" dirty="0" smtClean="0"/>
              <a:t>-</a:t>
            </a:r>
            <a:r>
              <a:rPr lang="en-US" i="1" dirty="0" smtClean="0"/>
              <a:t>ε</a:t>
            </a:r>
            <a:r>
              <a:rPr lang="en-US" dirty="0" smtClean="0"/>
              <a:t> model (RANS based)</a:t>
            </a:r>
          </a:p>
          <a:p>
            <a:pPr lvl="1"/>
            <a:r>
              <a:rPr lang="en-US" dirty="0" smtClean="0"/>
              <a:t>Large-eddy simulation (LES)	</a:t>
            </a:r>
          </a:p>
          <a:p>
            <a:pPr lvl="1"/>
            <a:r>
              <a:rPr lang="en-US" dirty="0" smtClean="0"/>
              <a:t>Direct numerical simulation (DNS) </a:t>
            </a:r>
          </a:p>
          <a:p>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6</a:t>
            </a:fld>
            <a:endParaRPr lang="en-US" dirty="0"/>
          </a:p>
        </p:txBody>
      </p:sp>
      <p:grpSp>
        <p:nvGrpSpPr>
          <p:cNvPr id="30" name="Group 29"/>
          <p:cNvGrpSpPr/>
          <p:nvPr/>
        </p:nvGrpSpPr>
        <p:grpSpPr>
          <a:xfrm>
            <a:off x="152400" y="3886200"/>
            <a:ext cx="7924800" cy="2170331"/>
            <a:chOff x="152400" y="3886200"/>
            <a:chExt cx="7924800" cy="2170331"/>
          </a:xfrm>
        </p:grpSpPr>
        <p:grpSp>
          <p:nvGrpSpPr>
            <p:cNvPr id="28" name="Group 27"/>
            <p:cNvGrpSpPr/>
            <p:nvPr/>
          </p:nvGrpSpPr>
          <p:grpSpPr>
            <a:xfrm>
              <a:off x="152400" y="3886200"/>
              <a:ext cx="7924800" cy="2170331"/>
              <a:chOff x="152400" y="3810000"/>
              <a:chExt cx="7924800" cy="2170331"/>
            </a:xfrm>
          </p:grpSpPr>
          <p:grpSp>
            <p:nvGrpSpPr>
              <p:cNvPr id="26" name="Group 25"/>
              <p:cNvGrpSpPr/>
              <p:nvPr/>
            </p:nvGrpSpPr>
            <p:grpSpPr>
              <a:xfrm>
                <a:off x="152400" y="3810000"/>
                <a:ext cx="7924800" cy="2170331"/>
                <a:chOff x="-152400" y="4267200"/>
                <a:chExt cx="7924800" cy="2170331"/>
              </a:xfrm>
            </p:grpSpPr>
            <p:grpSp>
              <p:nvGrpSpPr>
                <p:cNvPr id="20" name="Group 19"/>
                <p:cNvGrpSpPr/>
                <p:nvPr/>
              </p:nvGrpSpPr>
              <p:grpSpPr>
                <a:xfrm>
                  <a:off x="1905000" y="4267200"/>
                  <a:ext cx="5562600" cy="1447800"/>
                  <a:chOff x="1143000" y="5105400"/>
                  <a:chExt cx="6477000" cy="1447800"/>
                </a:xfrm>
              </p:grpSpPr>
              <p:grpSp>
                <p:nvGrpSpPr>
                  <p:cNvPr id="19" name="Group 18"/>
                  <p:cNvGrpSpPr/>
                  <p:nvPr/>
                </p:nvGrpSpPr>
                <p:grpSpPr>
                  <a:xfrm>
                    <a:off x="1143000" y="5105400"/>
                    <a:ext cx="6477000" cy="914400"/>
                    <a:chOff x="1143000" y="5105400"/>
                    <a:chExt cx="6477000" cy="914400"/>
                  </a:xfrm>
                </p:grpSpPr>
                <p:sp>
                  <p:nvSpPr>
                    <p:cNvPr id="5" name="Pentagon 4"/>
                    <p:cNvSpPr/>
                    <p:nvPr/>
                  </p:nvSpPr>
                  <p:spPr>
                    <a:xfrm>
                      <a:off x="1143000" y="5791200"/>
                      <a:ext cx="6477000" cy="228600"/>
                    </a:xfrm>
                    <a:prstGeom prst="homePlate">
                      <a:avLst/>
                    </a:prstGeom>
                    <a:gradFill flip="none" rotWithShape="1">
                      <a:gsLst>
                        <a:gs pos="0">
                          <a:srgbClr val="FF0000"/>
                        </a:gs>
                        <a:gs pos="50000">
                          <a:srgbClr val="00B050"/>
                        </a:gs>
                        <a:gs pos="100000">
                          <a:srgbClr val="0000CC"/>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3352800" y="5105400"/>
                      <a:ext cx="1981200" cy="5334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LES</a:t>
                      </a:r>
                      <a:endParaRPr lang="en-US" b="1" dirty="0"/>
                    </a:p>
                  </p:txBody>
                </p:sp>
                <p:sp>
                  <p:nvSpPr>
                    <p:cNvPr id="9" name="Rounded Rectangle 8"/>
                    <p:cNvSpPr/>
                    <p:nvPr/>
                  </p:nvSpPr>
                  <p:spPr>
                    <a:xfrm>
                      <a:off x="5562600" y="5105400"/>
                      <a:ext cx="1981200" cy="5334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DNS</a:t>
                      </a:r>
                      <a:endParaRPr lang="en-US" b="1" dirty="0"/>
                    </a:p>
                  </p:txBody>
                </p:sp>
              </p:grpSp>
              <p:sp>
                <p:nvSpPr>
                  <p:cNvPr id="14" name="TextBox 13"/>
                  <p:cNvSpPr txBox="1"/>
                  <p:nvPr/>
                </p:nvSpPr>
                <p:spPr>
                  <a:xfrm>
                    <a:off x="6022932" y="6172200"/>
                    <a:ext cx="1508342" cy="381000"/>
                  </a:xfrm>
                  <a:prstGeom prst="rect">
                    <a:avLst/>
                  </a:prstGeom>
                  <a:noFill/>
                </p:spPr>
                <p:txBody>
                  <a:bodyPr wrap="square" rtlCol="0">
                    <a:spAutoFit/>
                  </a:bodyPr>
                  <a:lstStyle/>
                  <a:p>
                    <a:r>
                      <a:rPr lang="en-US" dirty="0" smtClean="0"/>
                      <a:t>Higher</a:t>
                    </a:r>
                    <a:endParaRPr lang="en-US" dirty="0"/>
                  </a:p>
                </p:txBody>
              </p:sp>
              <p:sp>
                <p:nvSpPr>
                  <p:cNvPr id="15" name="TextBox 14"/>
                  <p:cNvSpPr txBox="1"/>
                  <p:nvPr/>
                </p:nvSpPr>
                <p:spPr>
                  <a:xfrm>
                    <a:off x="1143000" y="6172200"/>
                    <a:ext cx="1905000" cy="381000"/>
                  </a:xfrm>
                  <a:prstGeom prst="rect">
                    <a:avLst/>
                  </a:prstGeom>
                  <a:noFill/>
                </p:spPr>
                <p:txBody>
                  <a:bodyPr wrap="square" rtlCol="0">
                    <a:spAutoFit/>
                  </a:bodyPr>
                  <a:lstStyle/>
                  <a:p>
                    <a:pPr algn="ctr"/>
                    <a:r>
                      <a:rPr lang="en-US" dirty="0" smtClean="0"/>
                      <a:t>Lower</a:t>
                    </a:r>
                    <a:endParaRPr lang="en-US" dirty="0"/>
                  </a:p>
                </p:txBody>
              </p:sp>
            </p:grpSp>
            <p:sp>
              <p:nvSpPr>
                <p:cNvPr id="21" name="TextBox 20"/>
                <p:cNvSpPr txBox="1"/>
                <p:nvPr/>
              </p:nvSpPr>
              <p:spPr>
                <a:xfrm>
                  <a:off x="-152400" y="5791200"/>
                  <a:ext cx="2362200" cy="646331"/>
                </a:xfrm>
                <a:prstGeom prst="rect">
                  <a:avLst/>
                </a:prstGeom>
                <a:noFill/>
              </p:spPr>
              <p:txBody>
                <a:bodyPr wrap="square" rtlCol="0">
                  <a:spAutoFit/>
                </a:bodyPr>
                <a:lstStyle/>
                <a:p>
                  <a:pPr algn="ctr"/>
                  <a:r>
                    <a:rPr lang="en-US" b="1" dirty="0" smtClean="0"/>
                    <a:t>Computational cost</a:t>
                  </a:r>
                  <a:endParaRPr lang="en-US" b="1" dirty="0"/>
                </a:p>
              </p:txBody>
            </p:sp>
            <p:sp>
              <p:nvSpPr>
                <p:cNvPr id="22" name="TextBox 21"/>
                <p:cNvSpPr txBox="1"/>
                <p:nvPr/>
              </p:nvSpPr>
              <p:spPr>
                <a:xfrm>
                  <a:off x="381000" y="5334000"/>
                  <a:ext cx="1447800" cy="369332"/>
                </a:xfrm>
                <a:prstGeom prst="rect">
                  <a:avLst/>
                </a:prstGeom>
                <a:noFill/>
              </p:spPr>
              <p:txBody>
                <a:bodyPr wrap="square" rtlCol="0">
                  <a:spAutoFit/>
                </a:bodyPr>
                <a:lstStyle/>
                <a:p>
                  <a:r>
                    <a:rPr lang="en-US" b="1" dirty="0" smtClean="0"/>
                    <a:t>Accuracy</a:t>
                  </a:r>
                  <a:endParaRPr lang="en-US" b="1" dirty="0"/>
                </a:p>
              </p:txBody>
            </p:sp>
            <p:sp>
              <p:nvSpPr>
                <p:cNvPr id="23" name="TextBox 22"/>
                <p:cNvSpPr txBox="1"/>
                <p:nvPr/>
              </p:nvSpPr>
              <p:spPr>
                <a:xfrm>
                  <a:off x="1828800" y="5791200"/>
                  <a:ext cx="1752600" cy="646331"/>
                </a:xfrm>
                <a:prstGeom prst="rect">
                  <a:avLst/>
                </a:prstGeom>
                <a:noFill/>
              </p:spPr>
              <p:txBody>
                <a:bodyPr wrap="square" rtlCol="0">
                  <a:spAutoFit/>
                </a:bodyPr>
                <a:lstStyle/>
                <a:p>
                  <a:pPr algn="ctr"/>
                  <a:r>
                    <a:rPr lang="en-US" dirty="0" smtClean="0"/>
                    <a:t>Relatively</a:t>
                  </a:r>
                </a:p>
                <a:p>
                  <a:pPr algn="ctr"/>
                  <a:r>
                    <a:rPr lang="en-US" dirty="0" smtClean="0"/>
                    <a:t>cheap</a:t>
                  </a:r>
                  <a:endParaRPr lang="en-US" dirty="0"/>
                </a:p>
              </p:txBody>
            </p:sp>
            <p:sp>
              <p:nvSpPr>
                <p:cNvPr id="24" name="TextBox 23"/>
                <p:cNvSpPr txBox="1"/>
                <p:nvPr/>
              </p:nvSpPr>
              <p:spPr>
                <a:xfrm>
                  <a:off x="3733800" y="5943600"/>
                  <a:ext cx="1828800" cy="369332"/>
                </a:xfrm>
                <a:prstGeom prst="rect">
                  <a:avLst/>
                </a:prstGeom>
                <a:noFill/>
              </p:spPr>
              <p:txBody>
                <a:bodyPr wrap="square" rtlCol="0">
                  <a:spAutoFit/>
                </a:bodyPr>
                <a:lstStyle/>
                <a:p>
                  <a:pPr algn="ctr"/>
                  <a:r>
                    <a:rPr lang="en-US" dirty="0" smtClean="0"/>
                    <a:t>Expensive</a:t>
                  </a:r>
                  <a:endParaRPr lang="en-US" dirty="0"/>
                </a:p>
              </p:txBody>
            </p:sp>
            <p:sp>
              <p:nvSpPr>
                <p:cNvPr id="25" name="TextBox 24"/>
                <p:cNvSpPr txBox="1"/>
                <p:nvPr/>
              </p:nvSpPr>
              <p:spPr>
                <a:xfrm>
                  <a:off x="5334000" y="5943600"/>
                  <a:ext cx="2438400" cy="369332"/>
                </a:xfrm>
                <a:prstGeom prst="rect">
                  <a:avLst/>
                </a:prstGeom>
                <a:noFill/>
              </p:spPr>
              <p:txBody>
                <a:bodyPr wrap="square" rtlCol="0">
                  <a:spAutoFit/>
                </a:bodyPr>
                <a:lstStyle/>
                <a:p>
                  <a:pPr algn="ctr"/>
                  <a:r>
                    <a:rPr lang="en-US" dirty="0" smtClean="0"/>
                    <a:t>Very expensive</a:t>
                  </a:r>
                  <a:endParaRPr lang="en-US" dirty="0"/>
                </a:p>
              </p:txBody>
            </p:sp>
          </p:grpSp>
          <p:sp>
            <p:nvSpPr>
              <p:cNvPr id="27" name="Rounded Rectangle 26"/>
              <p:cNvSpPr/>
              <p:nvPr/>
            </p:nvSpPr>
            <p:spPr>
              <a:xfrm>
                <a:off x="2209800" y="3810000"/>
                <a:ext cx="1701501" cy="5334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50" lvl="1" algn="ctr"/>
                <a:r>
                  <a:rPr lang="en-US" i="1" dirty="0" smtClean="0"/>
                  <a:t>k</a:t>
                </a:r>
                <a:r>
                  <a:rPr lang="en-US" dirty="0" smtClean="0"/>
                  <a:t>-</a:t>
                </a:r>
                <a:r>
                  <a:rPr lang="en-US" i="1" dirty="0" smtClean="0"/>
                  <a:t>ε</a:t>
                </a:r>
                <a:r>
                  <a:rPr lang="en-US" dirty="0" smtClean="0"/>
                  <a:t> model </a:t>
                </a:r>
              </a:p>
            </p:txBody>
          </p:sp>
        </p:grpSp>
        <p:sp>
          <p:nvSpPr>
            <p:cNvPr id="29" name="TextBox 28"/>
            <p:cNvSpPr txBox="1"/>
            <p:nvPr/>
          </p:nvSpPr>
          <p:spPr>
            <a:xfrm>
              <a:off x="685800" y="3962400"/>
              <a:ext cx="1524000" cy="461665"/>
            </a:xfrm>
            <a:prstGeom prst="rect">
              <a:avLst/>
            </a:prstGeom>
            <a:noFill/>
          </p:spPr>
          <p:txBody>
            <a:bodyPr wrap="square" rtlCol="0">
              <a:spAutoFit/>
            </a:bodyPr>
            <a:lstStyle/>
            <a:p>
              <a:r>
                <a:rPr lang="en-US" sz="2400" b="1" dirty="0" smtClean="0"/>
                <a:t>Model</a:t>
              </a:r>
              <a:endParaRPr lang="en-US" sz="2400" b="1" dirty="0"/>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1"/>
                </a:solidFill>
              </a:rPr>
              <a:t>Mathematical Equations</a:t>
            </a:r>
            <a:endParaRPr lang="en-US" sz="4000" dirty="0"/>
          </a:p>
        </p:txBody>
      </p:sp>
      <p:sp>
        <p:nvSpPr>
          <p:cNvPr id="3" name="Content Placeholder 2"/>
          <p:cNvSpPr>
            <a:spLocks noGrp="1"/>
          </p:cNvSpPr>
          <p:nvPr>
            <p:ph sz="quarter" idx="1"/>
          </p:nvPr>
        </p:nvSpPr>
        <p:spPr/>
        <p:txBody>
          <a:bodyPr/>
          <a:lstStyle/>
          <a:p>
            <a:pPr lvl="1"/>
            <a:r>
              <a:rPr lang="en-US" dirty="0" smtClean="0"/>
              <a:t>One-equation SGS model (Schumann, 1975)</a:t>
            </a:r>
          </a:p>
          <a:p>
            <a:pPr lvl="1"/>
            <a:endParaRPr lang="en-US" dirty="0" smtClean="0"/>
          </a:p>
          <a:p>
            <a:pPr lvl="1"/>
            <a:endParaRPr lang="en-US" dirty="0" smtClean="0"/>
          </a:p>
          <a:p>
            <a:pPr lvl="1"/>
            <a:endParaRPr lang="en-US" dirty="0" smtClean="0"/>
          </a:p>
          <a:p>
            <a:pPr lvl="2"/>
            <a:r>
              <a:rPr lang="en-US" dirty="0" smtClean="0"/>
              <a:t>modeling constant</a:t>
            </a:r>
          </a:p>
          <a:p>
            <a:pPr lvl="2"/>
            <a:endParaRPr lang="en-US" dirty="0" smtClean="0"/>
          </a:p>
        </p:txBody>
      </p:sp>
      <p:sp>
        <p:nvSpPr>
          <p:cNvPr id="4" name="Slide Number Placeholder 3"/>
          <p:cNvSpPr>
            <a:spLocks noGrp="1"/>
          </p:cNvSpPr>
          <p:nvPr>
            <p:ph type="sldNum" sz="quarter" idx="15"/>
          </p:nvPr>
        </p:nvSpPr>
        <p:spPr/>
        <p:txBody>
          <a:bodyPr/>
          <a:lstStyle/>
          <a:p>
            <a:fld id="{B6F15528-21DE-4FAA-801E-634DDDAF4B2B}" type="slidenum">
              <a:rPr lang="en-US" smtClean="0"/>
              <a:pPr/>
              <a:t>60</a:t>
            </a:fld>
            <a:endParaRPr lang="en-US"/>
          </a:p>
        </p:txBody>
      </p:sp>
      <p:sp>
        <p:nvSpPr>
          <p:cNvPr id="2222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22209" name="Object 1"/>
          <p:cNvGraphicFramePr>
            <a:graphicFrameLocks noChangeAspect="1"/>
          </p:cNvGraphicFramePr>
          <p:nvPr/>
        </p:nvGraphicFramePr>
        <p:xfrm>
          <a:off x="1524000" y="2286000"/>
          <a:ext cx="5444412" cy="685800"/>
        </p:xfrm>
        <a:graphic>
          <a:graphicData uri="http://schemas.openxmlformats.org/presentationml/2006/ole">
            <p:oleObj spid="_x0000_s351932" name="Equation" r:id="rId3" imgW="3695700" imgH="469900" progId="Equation.3">
              <p:embed/>
            </p:oleObj>
          </a:graphicData>
        </a:graphic>
      </p:graphicFrame>
      <p:sp>
        <p:nvSpPr>
          <p:cNvPr id="2222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22211" name="Object 3"/>
          <p:cNvGraphicFramePr>
            <a:graphicFrameLocks noChangeAspect="1"/>
          </p:cNvGraphicFramePr>
          <p:nvPr/>
        </p:nvGraphicFramePr>
        <p:xfrm>
          <a:off x="3810000" y="3124200"/>
          <a:ext cx="990600" cy="381000"/>
        </p:xfrm>
        <a:graphic>
          <a:graphicData uri="http://schemas.openxmlformats.org/presentationml/2006/ole">
            <p:oleObj spid="_x0000_s351933" name="Equation" r:id="rId4" imgW="622030" imgH="228501" progId="Equation.3">
              <p:embed/>
            </p:oleObj>
          </a:graphicData>
        </a:graphic>
      </p:graphicFrame>
      <p:sp>
        <p:nvSpPr>
          <p:cNvPr id="22221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1"/>
                </a:solidFill>
              </a:rPr>
              <a:t>Mathematical Equations</a:t>
            </a:r>
            <a:endParaRPr lang="en-US" sz="4000" dirty="0"/>
          </a:p>
        </p:txBody>
      </p:sp>
      <p:sp>
        <p:nvSpPr>
          <p:cNvPr id="3" name="Content Placeholder 2"/>
          <p:cNvSpPr>
            <a:spLocks noGrp="1"/>
          </p:cNvSpPr>
          <p:nvPr>
            <p:ph sz="quarter" idx="1"/>
          </p:nvPr>
        </p:nvSpPr>
        <p:spPr/>
        <p:txBody>
          <a:bodyPr/>
          <a:lstStyle/>
          <a:p>
            <a:r>
              <a:rPr lang="en-US" dirty="0" smtClean="0"/>
              <a:t>Scalar transport equation</a:t>
            </a:r>
          </a:p>
          <a:p>
            <a:endParaRPr lang="en-US" dirty="0" smtClean="0"/>
          </a:p>
          <a:p>
            <a:endParaRPr lang="en-US" dirty="0" smtClean="0"/>
          </a:p>
          <a:p>
            <a:endParaRPr lang="en-US" dirty="0" smtClean="0"/>
          </a:p>
          <a:p>
            <a:pPr lvl="1"/>
            <a:r>
              <a:rPr lang="en-US" dirty="0" smtClean="0"/>
              <a:t>Schmidt number</a:t>
            </a:r>
          </a:p>
          <a:p>
            <a:pPr lvl="1"/>
            <a:endParaRPr lang="en-US" dirty="0" smtClean="0"/>
          </a:p>
          <a:p>
            <a:pPr lvl="1"/>
            <a:endParaRPr lang="en-US" dirty="0" smtClean="0"/>
          </a:p>
          <a:p>
            <a:pPr lvl="1"/>
            <a:r>
              <a:rPr lang="en-US" dirty="0" smtClean="0"/>
              <a:t>SGS pollutant flux</a:t>
            </a:r>
          </a:p>
          <a:p>
            <a:pPr lvl="1"/>
            <a:endParaRPr lang="en-US" dirty="0" smtClean="0"/>
          </a:p>
          <a:p>
            <a:pPr lvl="1"/>
            <a:endParaRPr lang="en-US" dirty="0" smtClean="0"/>
          </a:p>
          <a:p>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61</a:t>
            </a:fld>
            <a:endParaRPr lang="en-US"/>
          </a:p>
        </p:txBody>
      </p:sp>
      <p:graphicFrame>
        <p:nvGraphicFramePr>
          <p:cNvPr id="223234" name="Object 2"/>
          <p:cNvGraphicFramePr>
            <a:graphicFrameLocks noChangeAspect="1"/>
          </p:cNvGraphicFramePr>
          <p:nvPr/>
        </p:nvGraphicFramePr>
        <p:xfrm>
          <a:off x="1676400" y="2209800"/>
          <a:ext cx="3962400" cy="990600"/>
        </p:xfrm>
        <a:graphic>
          <a:graphicData uri="http://schemas.openxmlformats.org/presentationml/2006/ole">
            <p:oleObj spid="_x0000_s500761" name="Equation" r:id="rId3" imgW="1866900" imgH="469900" progId="Equation.3">
              <p:embed/>
            </p:oleObj>
          </a:graphicData>
        </a:graphic>
      </p:graphicFrame>
      <p:sp>
        <p:nvSpPr>
          <p:cNvPr id="2232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23235" name="Object 3"/>
          <p:cNvGraphicFramePr>
            <a:graphicFrameLocks noChangeAspect="1"/>
          </p:cNvGraphicFramePr>
          <p:nvPr/>
        </p:nvGraphicFramePr>
        <p:xfrm>
          <a:off x="3505200" y="3886200"/>
          <a:ext cx="1303421" cy="381000"/>
        </p:xfrm>
        <a:graphic>
          <a:graphicData uri="http://schemas.openxmlformats.org/presentationml/2006/ole">
            <p:oleObj spid="_x0000_s500762" name="Equation" r:id="rId4" imgW="621760" imgH="177646" progId="Equation.3">
              <p:embed/>
            </p:oleObj>
          </a:graphicData>
        </a:graphic>
      </p:graphicFrame>
      <p:sp>
        <p:nvSpPr>
          <p:cNvPr id="223237" name="Rectangle 5"/>
          <p:cNvSpPr>
            <a:spLocks noChangeArrowheads="1"/>
          </p:cNvSpPr>
          <p:nvPr/>
        </p:nvSpPr>
        <p:spPr bwMode="auto">
          <a:xfrm>
            <a:off x="0" y="180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323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23238" name="Object 6"/>
          <p:cNvGraphicFramePr>
            <a:graphicFrameLocks noChangeAspect="1"/>
          </p:cNvGraphicFramePr>
          <p:nvPr/>
        </p:nvGraphicFramePr>
        <p:xfrm>
          <a:off x="2590800" y="4953000"/>
          <a:ext cx="3219451" cy="914400"/>
        </p:xfrm>
        <a:graphic>
          <a:graphicData uri="http://schemas.openxmlformats.org/presentationml/2006/ole">
            <p:oleObj spid="_x0000_s500763" name="Equation" r:id="rId5" imgW="1612900" imgH="457200" progId="Equation.3">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1"/>
                </a:solidFill>
              </a:rPr>
              <a:t>The reason of using LES</a:t>
            </a:r>
            <a:endParaRPr lang="en-US" sz="4000" b="1" dirty="0">
              <a:solidFill>
                <a:schemeClr val="tx1"/>
              </a:solidFill>
            </a:endParaRPr>
          </a:p>
        </p:txBody>
      </p:sp>
      <p:sp>
        <p:nvSpPr>
          <p:cNvPr id="3" name="Content Placeholder 2"/>
          <p:cNvSpPr>
            <a:spLocks noGrp="1"/>
          </p:cNvSpPr>
          <p:nvPr>
            <p:ph sz="quarter" idx="1"/>
          </p:nvPr>
        </p:nvSpPr>
        <p:spPr/>
        <p:txBody>
          <a:bodyPr>
            <a:normAutofit/>
          </a:bodyPr>
          <a:lstStyle/>
          <a:p>
            <a:pPr algn="just"/>
            <a:r>
              <a:rPr lang="en-US" dirty="0" smtClean="0"/>
              <a:t>Pollutant dispersion is strongly correlated with atmospheric turbulence</a:t>
            </a:r>
          </a:p>
          <a:p>
            <a:pPr lvl="1" algn="just"/>
            <a:r>
              <a:rPr lang="en-US" i="1" dirty="0" smtClean="0"/>
              <a:t>k</a:t>
            </a:r>
            <a:r>
              <a:rPr lang="en-US" dirty="0" smtClean="0"/>
              <a:t>-</a:t>
            </a:r>
            <a:r>
              <a:rPr lang="en-US" i="1" dirty="0" smtClean="0"/>
              <a:t>ε</a:t>
            </a:r>
            <a:r>
              <a:rPr lang="en-US" dirty="0" smtClean="0"/>
              <a:t> model assumes isotropic turbulent kinetic energy (TKE) but the turbulence structure over 2D roughness is highly anisotropic</a:t>
            </a:r>
          </a:p>
          <a:p>
            <a:pPr algn="just"/>
            <a:endParaRPr lang="en-US" dirty="0" smtClean="0"/>
          </a:p>
          <a:p>
            <a:pPr algn="just"/>
            <a:r>
              <a:rPr lang="en-US" dirty="0" smtClean="0"/>
              <a:t>Study of turbulence structure of individual components (i.e.: stream-wise fluctuation  component) could not be achieved using </a:t>
            </a:r>
            <a:r>
              <a:rPr lang="en-US" i="1" dirty="0" smtClean="0"/>
              <a:t>k</a:t>
            </a:r>
            <a:r>
              <a:rPr lang="en-US" dirty="0" smtClean="0"/>
              <a:t>-</a:t>
            </a:r>
            <a:r>
              <a:rPr lang="en-US" i="1" dirty="0" smtClean="0"/>
              <a:t>ε</a:t>
            </a:r>
            <a:r>
              <a:rPr lang="en-US" dirty="0" smtClean="0"/>
              <a:t> turbulence model. </a:t>
            </a:r>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clrChange>
              <a:clrFrom>
                <a:srgbClr val="FFFFFF"/>
              </a:clrFrom>
              <a:clrTo>
                <a:srgbClr val="FFFFFF">
                  <a:alpha val="0"/>
                </a:srgbClr>
              </a:clrTo>
            </a:clrChange>
          </a:blip>
          <a:stretch>
            <a:fillRect/>
          </a:stretch>
        </p:blipFill>
        <p:spPr bwMode="auto">
          <a:xfrm>
            <a:off x="609600" y="2057400"/>
            <a:ext cx="5059859" cy="3614862"/>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sz="4000" b="1" dirty="0" smtClean="0">
                <a:solidFill>
                  <a:schemeClr val="tx1"/>
                </a:solidFill>
              </a:rPr>
              <a:t>Methodology</a:t>
            </a:r>
            <a:endParaRPr lang="en-US" sz="4000" b="1" dirty="0">
              <a:solidFill>
                <a:schemeClr val="tx1"/>
              </a:solidFill>
            </a:endParaRPr>
          </a:p>
        </p:txBody>
      </p:sp>
      <p:sp>
        <p:nvSpPr>
          <p:cNvPr id="3" name="Content Placeholder 2"/>
          <p:cNvSpPr>
            <a:spLocks noGrp="1"/>
          </p:cNvSpPr>
          <p:nvPr>
            <p:ph sz="quarter" idx="1"/>
          </p:nvPr>
        </p:nvSpPr>
        <p:spPr/>
        <p:txBody>
          <a:bodyPr/>
          <a:lstStyle/>
          <a:p>
            <a:r>
              <a:rPr lang="en-US" dirty="0" smtClean="0"/>
              <a:t>Computational domain and boundary conditions</a:t>
            </a:r>
            <a:endParaRPr lang="en-US" dirty="0"/>
          </a:p>
        </p:txBody>
      </p:sp>
      <p:sp>
        <p:nvSpPr>
          <p:cNvPr id="6" name="Slide Number Placeholder 5"/>
          <p:cNvSpPr>
            <a:spLocks noGrp="1"/>
          </p:cNvSpPr>
          <p:nvPr>
            <p:ph type="sldNum" sz="quarter" idx="15"/>
          </p:nvPr>
        </p:nvSpPr>
        <p:spPr>
          <a:xfrm>
            <a:off x="8229600" y="5791200"/>
            <a:ext cx="457200" cy="457200"/>
          </a:xfrm>
        </p:spPr>
        <p:txBody>
          <a:bodyPr/>
          <a:lstStyle/>
          <a:p>
            <a:fld id="{B6F15528-21DE-4FAA-801E-634DDDAF4B2B}" type="slidenum">
              <a:rPr lang="en-US" smtClean="0"/>
              <a:pPr/>
              <a:t>8</a:t>
            </a:fld>
            <a:endParaRPr lang="en-US" dirty="0"/>
          </a:p>
        </p:txBody>
      </p:sp>
      <p:sp>
        <p:nvSpPr>
          <p:cNvPr id="7" name="Rounded Rectangle 6"/>
          <p:cNvSpPr/>
          <p:nvPr/>
        </p:nvSpPr>
        <p:spPr>
          <a:xfrm>
            <a:off x="5562600" y="5029200"/>
            <a:ext cx="2667000" cy="38100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AR (Aspect ratio) = h/b</a:t>
            </a:r>
            <a:endParaRPr lang="en-US" dirty="0"/>
          </a:p>
        </p:txBody>
      </p:sp>
      <p:pic>
        <p:nvPicPr>
          <p:cNvPr id="9" name="Picture 8" descr="Model_AR0.25.png"/>
          <p:cNvPicPr>
            <a:picLocks noChangeAspect="1"/>
          </p:cNvPicPr>
          <p:nvPr/>
        </p:nvPicPr>
        <p:blipFill>
          <a:blip r:embed="rId4" cstate="print"/>
          <a:stretch>
            <a:fillRect/>
          </a:stretch>
        </p:blipFill>
        <p:spPr>
          <a:xfrm>
            <a:off x="5791200" y="3200400"/>
            <a:ext cx="2666999" cy="1213468"/>
          </a:xfrm>
          <a:prstGeom prst="rect">
            <a:avLst/>
          </a:prstGeom>
        </p:spPr>
      </p:pic>
      <p:sp>
        <p:nvSpPr>
          <p:cNvPr id="10" name="TextBox 9"/>
          <p:cNvSpPr txBox="1"/>
          <p:nvPr/>
        </p:nvSpPr>
        <p:spPr>
          <a:xfrm>
            <a:off x="6248400" y="3505200"/>
            <a:ext cx="1981200" cy="461665"/>
          </a:xfrm>
          <a:prstGeom prst="rect">
            <a:avLst/>
          </a:prstGeom>
          <a:noFill/>
        </p:spPr>
        <p:txBody>
          <a:bodyPr wrap="square" rtlCol="0">
            <a:spAutoFit/>
          </a:bodyPr>
          <a:lstStyle/>
          <a:p>
            <a:r>
              <a:rPr lang="en-US" sz="2400" dirty="0" smtClean="0"/>
              <a:t>AR=0.25</a:t>
            </a:r>
            <a:endParaRPr lang="en-US" sz="2400" dirty="0"/>
          </a:p>
        </p:txBody>
      </p:sp>
      <p:sp>
        <p:nvSpPr>
          <p:cNvPr id="11" name="TextBox 10"/>
          <p:cNvSpPr txBox="1"/>
          <p:nvPr/>
        </p:nvSpPr>
        <p:spPr>
          <a:xfrm>
            <a:off x="1828800" y="5638800"/>
            <a:ext cx="1981200" cy="461665"/>
          </a:xfrm>
          <a:prstGeom prst="rect">
            <a:avLst/>
          </a:prstGeom>
          <a:noFill/>
        </p:spPr>
        <p:txBody>
          <a:bodyPr wrap="square" rtlCol="0">
            <a:spAutoFit/>
          </a:bodyPr>
          <a:lstStyle/>
          <a:p>
            <a:r>
              <a:rPr lang="en-US" sz="2400" dirty="0" smtClean="0"/>
              <a:t>AR=1.0</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1"/>
                </a:solidFill>
              </a:rPr>
              <a:t>Model Details</a:t>
            </a:r>
            <a:endParaRPr lang="en-US" sz="4000" b="1" dirty="0">
              <a:solidFill>
                <a:schemeClr val="tx1"/>
              </a:solidFill>
            </a:endParaRPr>
          </a:p>
        </p:txBody>
      </p:sp>
      <p:sp>
        <p:nvSpPr>
          <p:cNvPr id="3" name="Content Placeholder 2"/>
          <p:cNvSpPr>
            <a:spLocks noGrp="1"/>
          </p:cNvSpPr>
          <p:nvPr>
            <p:ph sz="quarter" idx="1"/>
          </p:nvPr>
        </p:nvSpPr>
        <p:spPr/>
        <p:txBody>
          <a:bodyPr>
            <a:normAutofit/>
          </a:bodyPr>
          <a:lstStyle/>
          <a:p>
            <a:r>
              <a:rPr lang="en-US" dirty="0" smtClean="0"/>
              <a:t>CFD code used: </a:t>
            </a:r>
            <a:r>
              <a:rPr lang="en-US" dirty="0" err="1" smtClean="0">
                <a:solidFill>
                  <a:srgbClr val="CC3300"/>
                </a:solidFill>
              </a:rPr>
              <a:t>OpenFOAM</a:t>
            </a:r>
            <a:r>
              <a:rPr lang="en-US" dirty="0" smtClean="0">
                <a:solidFill>
                  <a:srgbClr val="CC3300"/>
                </a:solidFill>
              </a:rPr>
              <a:t> 1.7.0</a:t>
            </a:r>
          </a:p>
          <a:p>
            <a:endParaRPr lang="en-US" dirty="0" smtClean="0">
              <a:solidFill>
                <a:srgbClr val="CC3300"/>
              </a:solidFill>
            </a:endParaRPr>
          </a:p>
          <a:p>
            <a:r>
              <a:rPr lang="en-US" dirty="0" smtClean="0"/>
              <a:t>Turbulence model: </a:t>
            </a:r>
            <a:r>
              <a:rPr lang="en-US" dirty="0" smtClean="0">
                <a:solidFill>
                  <a:srgbClr val="CC3300"/>
                </a:solidFill>
              </a:rPr>
              <a:t>Large-eddy simulation</a:t>
            </a:r>
          </a:p>
          <a:p>
            <a:pPr lvl="1"/>
            <a:r>
              <a:rPr lang="en-US" sz="2200" dirty="0" smtClean="0"/>
              <a:t>With </a:t>
            </a:r>
            <a:r>
              <a:rPr lang="en-US" sz="2200" dirty="0" smtClean="0">
                <a:solidFill>
                  <a:srgbClr val="CC3300"/>
                </a:solidFill>
              </a:rPr>
              <a:t>One-equation TKE </a:t>
            </a:r>
            <a:r>
              <a:rPr lang="en-US" sz="2200" dirty="0" err="1" smtClean="0">
                <a:solidFill>
                  <a:srgbClr val="CC3300"/>
                </a:solidFill>
              </a:rPr>
              <a:t>subgrid</a:t>
            </a:r>
            <a:r>
              <a:rPr lang="en-US" sz="2200" dirty="0" smtClean="0">
                <a:solidFill>
                  <a:srgbClr val="CC3300"/>
                </a:solidFill>
              </a:rPr>
              <a:t>-scale (SGS) model</a:t>
            </a:r>
          </a:p>
          <a:p>
            <a:pPr lvl="1"/>
            <a:endParaRPr lang="en-US" sz="2200" dirty="0" smtClean="0">
              <a:solidFill>
                <a:srgbClr val="CC3300"/>
              </a:solidFill>
            </a:endParaRPr>
          </a:p>
          <a:p>
            <a:r>
              <a:rPr lang="en-US" dirty="0" smtClean="0"/>
              <a:t>Velocity-pressure coupling: </a:t>
            </a:r>
            <a:r>
              <a:rPr lang="en-US" dirty="0" smtClean="0">
                <a:solidFill>
                  <a:srgbClr val="CC3300"/>
                </a:solidFill>
              </a:rPr>
              <a:t>PISO</a:t>
            </a:r>
          </a:p>
          <a:p>
            <a:endParaRPr lang="en-US" dirty="0" smtClean="0">
              <a:solidFill>
                <a:srgbClr val="CC3300"/>
              </a:solidFill>
            </a:endParaRPr>
          </a:p>
          <a:p>
            <a:r>
              <a:rPr lang="en-US" dirty="0" smtClean="0"/>
              <a:t>Reynolds number: </a:t>
            </a:r>
            <a:r>
              <a:rPr lang="en-US" dirty="0" smtClean="0">
                <a:solidFill>
                  <a:srgbClr val="CC3300"/>
                </a:solidFill>
              </a:rPr>
              <a:t>~10,000</a:t>
            </a:r>
          </a:p>
          <a:p>
            <a:endParaRPr lang="en-US" dirty="0" smtClean="0">
              <a:solidFill>
                <a:srgbClr val="CC3300"/>
              </a:solidFill>
            </a:endParaRPr>
          </a:p>
          <a:p>
            <a:r>
              <a:rPr lang="en-US" dirty="0" smtClean="0"/>
              <a:t>Pollutant source: </a:t>
            </a:r>
            <a:r>
              <a:rPr lang="en-US" dirty="0" smtClean="0">
                <a:solidFill>
                  <a:srgbClr val="CC3300"/>
                </a:solidFill>
              </a:rPr>
              <a:t>Constant concentration source</a:t>
            </a:r>
          </a:p>
          <a:p>
            <a:endParaRPr lang="en-US" baseline="-25000" dirty="0"/>
          </a:p>
        </p:txBody>
      </p:sp>
      <p:sp>
        <p:nvSpPr>
          <p:cNvPr id="5" name="Slide Number Placeholder 4"/>
          <p:cNvSpPr>
            <a:spLocks noGrp="1"/>
          </p:cNvSpPr>
          <p:nvPr>
            <p:ph type="sldNum" sz="quarter" idx="15"/>
          </p:nvPr>
        </p:nvSpPr>
        <p:spPr>
          <a:xfrm>
            <a:off x="8229600" y="5791200"/>
            <a:ext cx="457200" cy="457200"/>
          </a:xfrm>
        </p:spPr>
        <p:txBody>
          <a:bodyPr/>
          <a:lstStyle/>
          <a:p>
            <a:fld id="{B6F15528-21DE-4FAA-801E-634DDDAF4B2B}" type="slidenum">
              <a:rPr lang="en-US" smtClean="0"/>
              <a:pPr/>
              <a:t>9</a:t>
            </a:fld>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12204</TotalTime>
  <Words>5589</Words>
  <Application>Microsoft Office PowerPoint</Application>
  <PresentationFormat>On-screen Show (4:3)</PresentationFormat>
  <Paragraphs>413</Paragraphs>
  <Slides>61</Slides>
  <Notes>44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63" baseType="lpstr">
      <vt:lpstr>Oriel</vt:lpstr>
      <vt:lpstr>Equation</vt:lpstr>
      <vt:lpstr>Large-Eddy simulation of Pollutant Plume Dispersion over 2D Idealized Street Canyons</vt:lpstr>
      <vt:lpstr>Outline</vt:lpstr>
      <vt:lpstr>Introduction</vt:lpstr>
      <vt:lpstr>Slide 4</vt:lpstr>
      <vt:lpstr>Objectives</vt:lpstr>
      <vt:lpstr>Introduction to CFD</vt:lpstr>
      <vt:lpstr>The reason of using LES</vt:lpstr>
      <vt:lpstr>Methodology</vt:lpstr>
      <vt:lpstr>Model Details</vt:lpstr>
      <vt:lpstr>List of completed computations</vt:lpstr>
      <vt:lpstr>Results &amp; Discussion</vt:lpstr>
      <vt:lpstr>Streamlines</vt:lpstr>
      <vt:lpstr>Slide 13</vt:lpstr>
      <vt:lpstr>Pollutant removal</vt:lpstr>
      <vt:lpstr>Mean flux vs turbulent flux across roof level (ar=1)</vt:lpstr>
      <vt:lpstr>Mean flux vs turbulence flux across roof level (ar=0.25)</vt:lpstr>
      <vt:lpstr>Question</vt:lpstr>
      <vt:lpstr>Skewness of u (AR=1)</vt:lpstr>
      <vt:lpstr>Snap shot of iso-surfaces of streamwise fluctuation velocity at roof level</vt:lpstr>
      <vt:lpstr>coherent structure at roof level</vt:lpstr>
      <vt:lpstr>Removal mechanism</vt:lpstr>
      <vt:lpstr>Removal mechanism</vt:lpstr>
      <vt:lpstr>Question</vt:lpstr>
      <vt:lpstr>Mean flow velocity (AR=1)</vt:lpstr>
      <vt:lpstr>Resolved-scale TKE (AR=1)</vt:lpstr>
      <vt:lpstr>RS-TKE contours</vt:lpstr>
      <vt:lpstr>Slide 27</vt:lpstr>
      <vt:lpstr>Section summary</vt:lpstr>
      <vt:lpstr>Results &amp; Discussion</vt:lpstr>
      <vt:lpstr>Necessary domain size</vt:lpstr>
      <vt:lpstr>Two-point Correlation</vt:lpstr>
      <vt:lpstr>Two-point correlation (Ar =1)</vt:lpstr>
      <vt:lpstr>Two-point correlation (Ar =0.25)</vt:lpstr>
      <vt:lpstr>Streamlines</vt:lpstr>
      <vt:lpstr>Flow fluctuation</vt:lpstr>
      <vt:lpstr>Pollutant plume</vt:lpstr>
      <vt:lpstr>Plume rise</vt:lpstr>
      <vt:lpstr>Plume profiles</vt:lpstr>
      <vt:lpstr>Vertical Plume profile (AR=1)</vt:lpstr>
      <vt:lpstr>Vertical Plume </vt:lpstr>
      <vt:lpstr>Section summary</vt:lpstr>
      <vt:lpstr>Acknowledgment</vt:lpstr>
      <vt:lpstr>References</vt:lpstr>
      <vt:lpstr>References</vt:lpstr>
      <vt:lpstr>End</vt:lpstr>
      <vt:lpstr>Q &amp; A</vt:lpstr>
      <vt:lpstr>Slide 47</vt:lpstr>
      <vt:lpstr>Results &amp; Discussions</vt:lpstr>
      <vt:lpstr>Flow structure within canyon</vt:lpstr>
      <vt:lpstr>Mean flow velocity, U</vt:lpstr>
      <vt:lpstr>Mean flow velocity, W</vt:lpstr>
      <vt:lpstr>TKE</vt:lpstr>
      <vt:lpstr>Skewness of w</vt:lpstr>
      <vt:lpstr>Kurtosis of u</vt:lpstr>
      <vt:lpstr>Kurtosis of w</vt:lpstr>
      <vt:lpstr>Results &amp; Discussions</vt:lpstr>
      <vt:lpstr>Numeric method</vt:lpstr>
      <vt:lpstr>Mathematical Equations</vt:lpstr>
      <vt:lpstr>Mathematical Equations</vt:lpstr>
      <vt:lpstr>Mathematical Equations</vt:lpstr>
      <vt:lpstr>Mathematical Equations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the Pollutant Plume Dispersion in the Urban Canopy Layer over 2D Idealized Street Canyons: A Large-Eddy Simulation Approach</dc:title>
  <dc:creator>hkume</dc:creator>
  <cp:lastModifiedBy>hkume</cp:lastModifiedBy>
  <cp:revision>1534</cp:revision>
  <dcterms:created xsi:type="dcterms:W3CDTF">2006-08-16T00:00:00Z</dcterms:created>
  <dcterms:modified xsi:type="dcterms:W3CDTF">2011-03-03T03:59:05Z</dcterms:modified>
</cp:coreProperties>
</file>