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rawings/drawing2.xml" ContentType="application/vnd.openxmlformats-officedocument.drawingml.chartshapes+xml"/>
  <Override PartName="/ppt/theme/themeOverride5.xml" ContentType="application/vnd.openxmlformats-officedocument.themeOverr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drawings/drawing5.xml" ContentType="application/vnd.openxmlformats-officedocument.drawingml.chartshap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rawings/drawing3.xml" ContentType="application/vnd.openxmlformats-officedocument.drawingml.chartshap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notesSlides/notesSlide19.xml" ContentType="application/vnd.openxmlformats-officedocument.presentationml.notesSlid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ppt/drawings/drawing6.xml" ContentType="application/vnd.openxmlformats-officedocument.drawingml.chartshape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rawings/drawing4.xml" ContentType="application/vnd.openxmlformats-officedocument.drawingml.chartshap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wmf" ContentType="image/x-wmf"/>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notesMasterIdLst>
    <p:notesMasterId r:id="rId28"/>
  </p:notesMasterIdLst>
  <p:handoutMasterIdLst>
    <p:handoutMasterId r:id="rId29"/>
  </p:handoutMasterIdLst>
  <p:sldIdLst>
    <p:sldId id="256" r:id="rId3"/>
    <p:sldId id="427" r:id="rId4"/>
    <p:sldId id="450" r:id="rId5"/>
    <p:sldId id="459" r:id="rId6"/>
    <p:sldId id="430" r:id="rId7"/>
    <p:sldId id="461" r:id="rId8"/>
    <p:sldId id="460" r:id="rId9"/>
    <p:sldId id="462" r:id="rId10"/>
    <p:sldId id="466" r:id="rId11"/>
    <p:sldId id="463" r:id="rId12"/>
    <p:sldId id="464" r:id="rId13"/>
    <p:sldId id="465" r:id="rId14"/>
    <p:sldId id="447" r:id="rId15"/>
    <p:sldId id="448" r:id="rId16"/>
    <p:sldId id="469" r:id="rId17"/>
    <p:sldId id="444" r:id="rId18"/>
    <p:sldId id="470" r:id="rId19"/>
    <p:sldId id="473" r:id="rId20"/>
    <p:sldId id="474" r:id="rId21"/>
    <p:sldId id="468" r:id="rId22"/>
    <p:sldId id="471" r:id="rId23"/>
    <p:sldId id="472" r:id="rId24"/>
    <p:sldId id="475" r:id="rId25"/>
    <p:sldId id="446" r:id="rId26"/>
    <p:sldId id="476" r:id="rId27"/>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67FF"/>
    <a:srgbClr val="DBFE5C"/>
    <a:srgbClr val="0000AC"/>
    <a:srgbClr val="000099"/>
    <a:srgbClr val="0033CC"/>
    <a:srgbClr val="0000FF"/>
    <a:srgbClr val="0000CC"/>
    <a:srgbClr val="FFFFFF"/>
    <a:srgbClr val="0A01BF"/>
    <a:srgbClr val="F094F2"/>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47" autoAdjust="0"/>
    <p:restoredTop sz="80669" autoAdjust="0"/>
  </p:normalViewPr>
  <p:slideViewPr>
    <p:cSldViewPr>
      <p:cViewPr varScale="1">
        <p:scale>
          <a:sx n="56" d="100"/>
          <a:sy n="56" d="100"/>
        </p:scale>
        <p:origin x="-97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Documents%20and%20Settings\agosyu\&#12487;&#12473;&#12463;&#12488;&#12483;&#12503;\kokubo_measurement_ping_netperf.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C:\Documents%20and%20Settings\agosyu\&#12487;&#12473;&#12463;&#12488;&#12483;&#12503;\kokubo_measurement_ping_netperf.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file:///C:\Documents%20and%20Settings\agosyu\&#12487;&#12473;&#12463;&#12488;&#12483;&#12503;\kokubo_measurement_ping_netperf.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file:///C:\Documents%20and%20Settings\agosyu\&#12487;&#12473;&#12463;&#12488;&#12483;&#12503;\kokubo_measurement_ping_netperf.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oleObject" Target="file:///C:\Documents%20and%20Settings\agosyu\&#12487;&#12473;&#12463;&#12488;&#12483;&#12503;\kokubo_measurement_ping_netperf.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oleObject" Target="file:///C:\Documents%20and%20Settings\agosyu\&#12487;&#12473;&#12463;&#12488;&#12483;&#12503;\kokubo_measurement_ping_netperf.xlsx" TargetMode="External"/><Relationship Id="rId1" Type="http://schemas.openxmlformats.org/officeDocument/2006/relationships/themeOverride" Target="../theme/themeOverride6.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240899013836862"/>
          <c:y val="0.13379751688342398"/>
          <c:w val="0.7453546364956859"/>
          <c:h val="0.6542062579256247"/>
        </c:manualLayout>
      </c:layout>
      <c:barChart>
        <c:barDir val="col"/>
        <c:grouping val="stacked"/>
        <c:ser>
          <c:idx val="0"/>
          <c:order val="0"/>
          <c:tx>
            <c:strRef>
              <c:f>'VM install time'!$W$44</c:f>
              <c:strCache>
                <c:ptCount val="1"/>
                <c:pt idx="0">
                  <c:v>Install and configuration time</c:v>
                </c:pt>
              </c:strCache>
            </c:strRef>
          </c:tx>
          <c:cat>
            <c:strRef>
              <c:f>'VM install time'!$E$7:$E$11</c:f>
              <c:strCache>
                <c:ptCount val="5"/>
                <c:pt idx="0">
                  <c:v>0ms</c:v>
                </c:pt>
                <c:pt idx="1">
                  <c:v>20ms</c:v>
                </c:pt>
                <c:pt idx="2">
                  <c:v>60ms</c:v>
                </c:pt>
                <c:pt idx="3">
                  <c:v>100ms</c:v>
                </c:pt>
                <c:pt idx="4">
                  <c:v>140ms</c:v>
                </c:pt>
              </c:strCache>
            </c:strRef>
          </c:cat>
          <c:val>
            <c:numRef>
              <c:f>'VM install time'!$L$36:$L$40</c:f>
              <c:numCache>
                <c:formatCode>General</c:formatCode>
                <c:ptCount val="5"/>
                <c:pt idx="0">
                  <c:v>513</c:v>
                </c:pt>
                <c:pt idx="1">
                  <c:v>578</c:v>
                </c:pt>
                <c:pt idx="2">
                  <c:v>603</c:v>
                </c:pt>
                <c:pt idx="3">
                  <c:v>626</c:v>
                </c:pt>
                <c:pt idx="4">
                  <c:v>648</c:v>
                </c:pt>
              </c:numCache>
            </c:numRef>
          </c:val>
        </c:ser>
        <c:ser>
          <c:idx val="1"/>
          <c:order val="1"/>
          <c:tx>
            <c:strRef>
              <c:f>'VM install time'!$W$45</c:f>
              <c:strCache>
                <c:ptCount val="1"/>
                <c:pt idx="0">
                  <c:v>package download time</c:v>
                </c:pt>
              </c:strCache>
            </c:strRef>
          </c:tx>
          <c:dLbls>
            <c:dLbl>
              <c:idx val="0"/>
              <c:layout>
                <c:manualLayout>
                  <c:x val="0"/>
                  <c:y val="-5.0282108776138083E-2"/>
                </c:manualLayout>
              </c:layout>
              <c:showVal val="1"/>
            </c:dLbl>
            <c:showVal val="1"/>
          </c:dLbls>
          <c:val>
            <c:numRef>
              <c:f>'VM install time'!$K$36:$K$40</c:f>
              <c:numCache>
                <c:formatCode>General</c:formatCode>
                <c:ptCount val="5"/>
                <c:pt idx="0">
                  <c:v>179</c:v>
                </c:pt>
                <c:pt idx="1">
                  <c:v>787</c:v>
                </c:pt>
                <c:pt idx="2">
                  <c:v>2025</c:v>
                </c:pt>
                <c:pt idx="3">
                  <c:v>2473</c:v>
                </c:pt>
                <c:pt idx="4">
                  <c:v>2873</c:v>
                </c:pt>
              </c:numCache>
            </c:numRef>
          </c:val>
        </c:ser>
        <c:dLbls>
          <c:showVal val="1"/>
        </c:dLbls>
        <c:gapWidth val="75"/>
        <c:overlap val="100"/>
        <c:axId val="166758656"/>
        <c:axId val="146112896"/>
      </c:barChart>
      <c:catAx>
        <c:axId val="166758656"/>
        <c:scaling>
          <c:orientation val="minMax"/>
        </c:scaling>
        <c:axPos val="b"/>
        <c:majorTickMark val="none"/>
        <c:tickLblPos val="nextTo"/>
        <c:spPr>
          <a:ln>
            <a:solidFill>
              <a:sysClr val="windowText" lastClr="000000"/>
            </a:solidFill>
          </a:ln>
        </c:spPr>
        <c:crossAx val="146112896"/>
        <c:crosses val="autoZero"/>
        <c:auto val="1"/>
        <c:lblAlgn val="ctr"/>
        <c:lblOffset val="100"/>
      </c:catAx>
      <c:valAx>
        <c:axId val="146112896"/>
        <c:scaling>
          <c:orientation val="minMax"/>
        </c:scaling>
        <c:axPos val="l"/>
        <c:majorGridlines/>
        <c:numFmt formatCode="General" sourceLinked="1"/>
        <c:majorTickMark val="none"/>
        <c:tickLblPos val="nextTo"/>
        <c:spPr>
          <a:ln>
            <a:solidFill>
              <a:sysClr val="windowText" lastClr="000000"/>
            </a:solidFill>
          </a:ln>
        </c:spPr>
        <c:crossAx val="166758656"/>
        <c:crosses val="autoZero"/>
        <c:crossBetween val="between"/>
      </c:valAx>
      <c:spPr>
        <a:ln>
          <a:solidFill>
            <a:schemeClr val="tx1"/>
          </a:solidFill>
        </a:ln>
      </c:spPr>
    </c:plotArea>
    <c:legend>
      <c:legendPos val="t"/>
      <c:layout/>
      <c:txPr>
        <a:bodyPr/>
        <a:lstStyle/>
        <a:p>
          <a:pPr>
            <a:defRPr sz="1200">
              <a:latin typeface="+mj-ea"/>
              <a:ea typeface="+mj-ea"/>
            </a:defRPr>
          </a:pPr>
          <a:endParaRPr lang="ja-JP"/>
        </a:p>
      </c:txPr>
    </c:legend>
    <c:plotVisOnly val="1"/>
  </c:chart>
  <c:spPr>
    <a:solidFill>
      <a:sysClr val="window" lastClr="FFFFFF"/>
    </a:solidFill>
  </c:spPr>
  <c:txPr>
    <a:bodyPr/>
    <a:lstStyle/>
    <a:p>
      <a:pPr>
        <a:defRPr sz="1400" baseline="0"/>
      </a:pPr>
      <a:endParaRPr lang="ja-JP"/>
    </a:p>
  </c:txPr>
  <c:externalData r:id="rId2"/>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1"/>
  <c:lang val="ja-JP"/>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01618547681623"/>
          <c:y val="7.177092446777486E-2"/>
          <c:w val="0.7653171478565175"/>
          <c:h val="0.60787650696205342"/>
        </c:manualLayout>
      </c:layout>
      <c:barChart>
        <c:barDir val="col"/>
        <c:grouping val="clustered"/>
        <c:ser>
          <c:idx val="0"/>
          <c:order val="0"/>
          <c:tx>
            <c:v>DOCKの実行時間</c:v>
          </c:tx>
          <c:dLbls>
            <c:txPr>
              <a:bodyPr/>
              <a:lstStyle/>
              <a:p>
                <a:pPr>
                  <a:defRPr sz="1600"/>
                </a:pPr>
                <a:endParaRPr lang="ja-JP"/>
              </a:p>
            </c:txPr>
            <c:dLblPos val="outEnd"/>
            <c:showVal val="1"/>
          </c:dLbls>
          <c:cat>
            <c:strRef>
              <c:f>'Dock performance'!$E$20:$E$24</c:f>
              <c:strCache>
                <c:ptCount val="5"/>
                <c:pt idx="0">
                  <c:v>0ms</c:v>
                </c:pt>
                <c:pt idx="1">
                  <c:v>20ms</c:v>
                </c:pt>
                <c:pt idx="2">
                  <c:v>60ms</c:v>
                </c:pt>
                <c:pt idx="3">
                  <c:v>100ms</c:v>
                </c:pt>
                <c:pt idx="4">
                  <c:v>140ms</c:v>
                </c:pt>
              </c:strCache>
            </c:strRef>
          </c:cat>
          <c:val>
            <c:numRef>
              <c:f>'Dock performance'!$F$20:$F$24</c:f>
              <c:numCache>
                <c:formatCode>General</c:formatCode>
                <c:ptCount val="5"/>
                <c:pt idx="0">
                  <c:v>63</c:v>
                </c:pt>
                <c:pt idx="1">
                  <c:v>63</c:v>
                </c:pt>
                <c:pt idx="2">
                  <c:v>64</c:v>
                </c:pt>
                <c:pt idx="3">
                  <c:v>64</c:v>
                </c:pt>
                <c:pt idx="4">
                  <c:v>67</c:v>
                </c:pt>
              </c:numCache>
            </c:numRef>
          </c:val>
        </c:ser>
        <c:axId val="28743552"/>
        <c:axId val="28745088"/>
      </c:barChart>
      <c:catAx>
        <c:axId val="28743552"/>
        <c:scaling>
          <c:orientation val="minMax"/>
        </c:scaling>
        <c:axPos val="b"/>
        <c:numFmt formatCode="General" sourceLinked="1"/>
        <c:majorTickMark val="none"/>
        <c:tickLblPos val="nextTo"/>
        <c:txPr>
          <a:bodyPr/>
          <a:lstStyle/>
          <a:p>
            <a:pPr>
              <a:defRPr sz="1400">
                <a:latin typeface="+mj-ea"/>
                <a:ea typeface="+mj-ea"/>
              </a:defRPr>
            </a:pPr>
            <a:endParaRPr lang="ja-JP"/>
          </a:p>
        </c:txPr>
        <c:crossAx val="28745088"/>
        <c:crosses val="autoZero"/>
        <c:auto val="1"/>
        <c:lblAlgn val="ctr"/>
        <c:lblOffset val="100"/>
      </c:catAx>
      <c:valAx>
        <c:axId val="28745088"/>
        <c:scaling>
          <c:orientation val="minMax"/>
          <c:max val="100"/>
          <c:min val="0"/>
        </c:scaling>
        <c:axPos val="l"/>
        <c:majorGridlines/>
        <c:title>
          <c:tx>
            <c:rich>
              <a:bodyPr rot="-5400000" vert="horz"/>
              <a:lstStyle/>
              <a:p>
                <a:pPr>
                  <a:defRPr/>
                </a:pPr>
                <a:r>
                  <a:rPr lang="en-US" altLang="ja-JP" sz="1400" b="0" dirty="0" smtClean="0">
                    <a:latin typeface="+mj-ea"/>
                    <a:ea typeface="+mj-ea"/>
                  </a:rPr>
                  <a:t>Execute Time</a:t>
                </a:r>
                <a:r>
                  <a:rPr lang="ja-JP" altLang="en-US" sz="1400" b="0" dirty="0" smtClean="0">
                    <a:latin typeface="+mj-ea"/>
                    <a:ea typeface="+mj-ea"/>
                  </a:rPr>
                  <a:t> </a:t>
                </a:r>
                <a:r>
                  <a:rPr lang="en-US" altLang="ja-JP" sz="1400" b="0" dirty="0" smtClean="0">
                    <a:latin typeface="+mj-ea"/>
                    <a:ea typeface="+mj-ea"/>
                  </a:rPr>
                  <a:t>(</a:t>
                </a:r>
                <a:r>
                  <a:rPr lang="en-US" altLang="ja-JP" sz="1400" b="0" dirty="0">
                    <a:latin typeface="+mj-ea"/>
                    <a:ea typeface="+mj-ea"/>
                  </a:rPr>
                  <a:t>s) </a:t>
                </a:r>
                <a:endParaRPr lang="ja-JP" altLang="en-US" sz="1400" b="0" dirty="0">
                  <a:latin typeface="+mj-ea"/>
                  <a:ea typeface="+mj-ea"/>
                </a:endParaRPr>
              </a:p>
            </c:rich>
          </c:tx>
          <c:layout/>
        </c:title>
        <c:numFmt formatCode="General" sourceLinked="1"/>
        <c:majorTickMark val="none"/>
        <c:tickLblPos val="nextTo"/>
        <c:txPr>
          <a:bodyPr/>
          <a:lstStyle/>
          <a:p>
            <a:pPr>
              <a:defRPr sz="1400">
                <a:latin typeface="+mj-ea"/>
                <a:ea typeface="+mj-ea"/>
              </a:defRPr>
            </a:pPr>
            <a:endParaRPr lang="ja-JP"/>
          </a:p>
        </c:txPr>
        <c:crossAx val="28743552"/>
        <c:crosses val="autoZero"/>
        <c:crossBetween val="between"/>
      </c:valAx>
      <c:spPr>
        <a:noFill/>
        <a:ln w="25400">
          <a:noFill/>
        </a:ln>
      </c:spPr>
    </c:plotArea>
    <c:plotVisOnly val="1"/>
  </c:chart>
  <c:spPr>
    <a:solidFill>
      <a:sysClr val="window" lastClr="FFFFFF"/>
    </a:solidFill>
  </c:spPr>
  <c:externalData r:id="rId2"/>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1"/>
  <c:lang val="ja-JP"/>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801618547681632"/>
          <c:y val="6.2511665208515713E-2"/>
          <c:w val="0.79031714785651519"/>
          <c:h val="0.61118802857976073"/>
        </c:manualLayout>
      </c:layout>
      <c:barChart>
        <c:barDir val="col"/>
        <c:grouping val="clustered"/>
        <c:ser>
          <c:idx val="0"/>
          <c:order val="0"/>
          <c:tx>
            <c:v>DOCKの実行時間</c:v>
          </c:tx>
          <c:dLbls>
            <c:txPr>
              <a:bodyPr/>
              <a:lstStyle/>
              <a:p>
                <a:pPr>
                  <a:defRPr sz="1600"/>
                </a:pPr>
                <a:endParaRPr lang="ja-JP"/>
              </a:p>
            </c:txPr>
            <c:dLblPos val="outEnd"/>
            <c:showVal val="1"/>
          </c:dLbls>
          <c:cat>
            <c:strRef>
              <c:f>'Dock performance'!$D$26:$D$29</c:f>
              <c:strCache>
                <c:ptCount val="4"/>
                <c:pt idx="0">
                  <c:v>1000Mbps</c:v>
                </c:pt>
                <c:pt idx="1">
                  <c:v>500Mbps</c:v>
                </c:pt>
                <c:pt idx="2">
                  <c:v>100Mbps</c:v>
                </c:pt>
                <c:pt idx="3">
                  <c:v>30Mbps</c:v>
                </c:pt>
              </c:strCache>
            </c:strRef>
          </c:cat>
          <c:val>
            <c:numRef>
              <c:f>'Dock performance'!$F$26:$F$29</c:f>
              <c:numCache>
                <c:formatCode>General</c:formatCode>
                <c:ptCount val="4"/>
                <c:pt idx="0">
                  <c:v>63</c:v>
                </c:pt>
                <c:pt idx="1">
                  <c:v>63</c:v>
                </c:pt>
                <c:pt idx="2">
                  <c:v>63</c:v>
                </c:pt>
                <c:pt idx="3">
                  <c:v>63</c:v>
                </c:pt>
              </c:numCache>
            </c:numRef>
          </c:val>
        </c:ser>
        <c:dLbls>
          <c:showVal val="1"/>
        </c:dLbls>
        <c:axId val="28802048"/>
        <c:axId val="145687296"/>
      </c:barChart>
      <c:catAx>
        <c:axId val="28802048"/>
        <c:scaling>
          <c:orientation val="minMax"/>
        </c:scaling>
        <c:axPos val="b"/>
        <c:numFmt formatCode="General" sourceLinked="1"/>
        <c:majorTickMark val="none"/>
        <c:tickLblPos val="nextTo"/>
        <c:txPr>
          <a:bodyPr/>
          <a:lstStyle/>
          <a:p>
            <a:pPr>
              <a:defRPr sz="1400">
                <a:latin typeface="+mj-ea"/>
                <a:ea typeface="+mj-ea"/>
              </a:defRPr>
            </a:pPr>
            <a:endParaRPr lang="ja-JP"/>
          </a:p>
        </c:txPr>
        <c:crossAx val="145687296"/>
        <c:crosses val="autoZero"/>
        <c:auto val="1"/>
        <c:lblAlgn val="ctr"/>
        <c:lblOffset val="100"/>
      </c:catAx>
      <c:valAx>
        <c:axId val="145687296"/>
        <c:scaling>
          <c:orientation val="minMax"/>
          <c:max val="100"/>
          <c:min val="0"/>
        </c:scaling>
        <c:axPos val="l"/>
        <c:majorGridlines/>
        <c:title>
          <c:tx>
            <c:rich>
              <a:bodyPr rot="-5400000" vert="horz"/>
              <a:lstStyle/>
              <a:p>
                <a:pPr>
                  <a:defRPr/>
                </a:pPr>
                <a:r>
                  <a:rPr lang="en-US" altLang="ja-JP" sz="1400" b="0" dirty="0" smtClean="0">
                    <a:latin typeface="+mj-ea"/>
                    <a:ea typeface="+mj-ea"/>
                  </a:rPr>
                  <a:t>Execute</a:t>
                </a:r>
                <a:r>
                  <a:rPr lang="en-US" altLang="ja-JP" sz="1400" b="0" baseline="0" dirty="0" smtClean="0">
                    <a:latin typeface="+mj-ea"/>
                    <a:ea typeface="+mj-ea"/>
                  </a:rPr>
                  <a:t> Time</a:t>
                </a:r>
                <a:r>
                  <a:rPr lang="ja-JP" altLang="en-US" sz="1400" b="0" dirty="0" smtClean="0">
                    <a:latin typeface="+mj-ea"/>
                    <a:ea typeface="+mj-ea"/>
                  </a:rPr>
                  <a:t> </a:t>
                </a:r>
                <a:r>
                  <a:rPr lang="en-US" altLang="ja-JP" sz="1400" b="0" dirty="0" smtClean="0">
                    <a:latin typeface="+mj-ea"/>
                    <a:ea typeface="+mj-ea"/>
                  </a:rPr>
                  <a:t>(</a:t>
                </a:r>
                <a:r>
                  <a:rPr lang="en-US" altLang="ja-JP" sz="1400" b="0" dirty="0">
                    <a:latin typeface="+mj-ea"/>
                    <a:ea typeface="+mj-ea"/>
                  </a:rPr>
                  <a:t>s) </a:t>
                </a:r>
                <a:endParaRPr lang="ja-JP" altLang="en-US" sz="1400" b="0" dirty="0">
                  <a:latin typeface="+mj-ea"/>
                  <a:ea typeface="+mj-ea"/>
                </a:endParaRPr>
              </a:p>
            </c:rich>
          </c:tx>
          <c:layout/>
        </c:title>
        <c:numFmt formatCode="General" sourceLinked="1"/>
        <c:majorTickMark val="none"/>
        <c:tickLblPos val="nextTo"/>
        <c:txPr>
          <a:bodyPr/>
          <a:lstStyle/>
          <a:p>
            <a:pPr>
              <a:defRPr sz="1400">
                <a:latin typeface="+mj-ea"/>
                <a:ea typeface="+mj-ea"/>
              </a:defRPr>
            </a:pPr>
            <a:endParaRPr lang="ja-JP"/>
          </a:p>
        </c:txPr>
        <c:crossAx val="28802048"/>
        <c:crosses val="autoZero"/>
        <c:crossBetween val="between"/>
      </c:valAx>
      <c:spPr>
        <a:noFill/>
        <a:ln w="25400">
          <a:noFill/>
        </a:ln>
      </c:spPr>
    </c:plotArea>
    <c:plotVisOnly val="1"/>
  </c:chart>
  <c:spPr>
    <a:solidFill>
      <a:sysClr val="window" lastClr="FFFFFF"/>
    </a:solidFill>
  </c:spPr>
  <c:externalData r:id="rId2"/>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1"/>
  <c:lang val="ja-JP"/>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043285214348221"/>
          <c:y val="0.15613679633329441"/>
          <c:w val="0.77901159230096262"/>
          <c:h val="0.60552607043522544"/>
        </c:manualLayout>
      </c:layout>
      <c:barChart>
        <c:barDir val="col"/>
        <c:grouping val="clustered"/>
        <c:ser>
          <c:idx val="1"/>
          <c:order val="1"/>
          <c:tx>
            <c:strRef>
              <c:f>'VM install time'!$Z$29</c:f>
              <c:strCache>
                <c:ptCount val="1"/>
                <c:pt idx="0">
                  <c:v>4 nodes</c:v>
                </c:pt>
              </c:strCache>
            </c:strRef>
          </c:tx>
          <c:dLbls>
            <c:txPr>
              <a:bodyPr/>
              <a:lstStyle/>
              <a:p>
                <a:pPr>
                  <a:defRPr sz="1200"/>
                </a:pPr>
                <a:endParaRPr lang="ja-JP"/>
              </a:p>
            </c:txPr>
            <c:showVal val="1"/>
          </c:dLbls>
          <c:cat>
            <c:strRef>
              <c:f>'VM install time'!$E$7:$E$11</c:f>
              <c:strCache>
                <c:ptCount val="5"/>
                <c:pt idx="0">
                  <c:v>0ms</c:v>
                </c:pt>
                <c:pt idx="1">
                  <c:v>20ms</c:v>
                </c:pt>
                <c:pt idx="2">
                  <c:v>60ms</c:v>
                </c:pt>
                <c:pt idx="3">
                  <c:v>100ms</c:v>
                </c:pt>
                <c:pt idx="4">
                  <c:v>140ms</c:v>
                </c:pt>
              </c:strCache>
            </c:strRef>
          </c:cat>
          <c:val>
            <c:numRef>
              <c:f>'VM install time'!$G$7:$G$11</c:f>
              <c:numCache>
                <c:formatCode>General</c:formatCode>
                <c:ptCount val="5"/>
                <c:pt idx="0">
                  <c:v>541</c:v>
                </c:pt>
                <c:pt idx="1">
                  <c:v>1058</c:v>
                </c:pt>
                <c:pt idx="2">
                  <c:v>2270</c:v>
                </c:pt>
                <c:pt idx="3">
                  <c:v>2786</c:v>
                </c:pt>
                <c:pt idx="4">
                  <c:v>3676</c:v>
                </c:pt>
              </c:numCache>
            </c:numRef>
          </c:val>
        </c:ser>
        <c:ser>
          <c:idx val="0"/>
          <c:order val="0"/>
          <c:tx>
            <c:strRef>
              <c:f>'VM install time'!$Z$30</c:f>
              <c:strCache>
                <c:ptCount val="1"/>
                <c:pt idx="0">
                  <c:v>1 node</c:v>
                </c:pt>
              </c:strCache>
            </c:strRef>
          </c:tx>
          <c:dLbls>
            <c:txPr>
              <a:bodyPr/>
              <a:lstStyle/>
              <a:p>
                <a:pPr>
                  <a:defRPr sz="1200"/>
                </a:pPr>
                <a:endParaRPr lang="ja-JP"/>
              </a:p>
            </c:txPr>
            <c:showVal val="1"/>
          </c:dLbls>
          <c:cat>
            <c:strRef>
              <c:f>'VM install time'!$E$7:$E$11</c:f>
              <c:strCache>
                <c:ptCount val="5"/>
                <c:pt idx="0">
                  <c:v>0ms</c:v>
                </c:pt>
                <c:pt idx="1">
                  <c:v>20ms</c:v>
                </c:pt>
                <c:pt idx="2">
                  <c:v>60ms</c:v>
                </c:pt>
                <c:pt idx="3">
                  <c:v>100ms</c:v>
                </c:pt>
                <c:pt idx="4">
                  <c:v>140ms</c:v>
                </c:pt>
              </c:strCache>
            </c:strRef>
          </c:cat>
          <c:val>
            <c:numRef>
              <c:f>'VM install time'!$K$29:$K$33</c:f>
              <c:numCache>
                <c:formatCode>General</c:formatCode>
                <c:ptCount val="5"/>
                <c:pt idx="0">
                  <c:v>692</c:v>
                </c:pt>
                <c:pt idx="1">
                  <c:v>1365</c:v>
                </c:pt>
                <c:pt idx="2">
                  <c:v>2628</c:v>
                </c:pt>
                <c:pt idx="3">
                  <c:v>3099</c:v>
                </c:pt>
                <c:pt idx="4">
                  <c:v>3521</c:v>
                </c:pt>
              </c:numCache>
            </c:numRef>
          </c:val>
        </c:ser>
        <c:dLbls>
          <c:showVal val="1"/>
        </c:dLbls>
        <c:gapWidth val="75"/>
        <c:axId val="145733504"/>
        <c:axId val="145735040"/>
      </c:barChart>
      <c:catAx>
        <c:axId val="145733504"/>
        <c:scaling>
          <c:orientation val="minMax"/>
        </c:scaling>
        <c:axPos val="b"/>
        <c:majorTickMark val="none"/>
        <c:tickLblPos val="nextTo"/>
        <c:txPr>
          <a:bodyPr/>
          <a:lstStyle/>
          <a:p>
            <a:pPr>
              <a:defRPr sz="1200"/>
            </a:pPr>
            <a:endParaRPr lang="ja-JP"/>
          </a:p>
        </c:txPr>
        <c:crossAx val="145735040"/>
        <c:crosses val="autoZero"/>
        <c:auto val="1"/>
        <c:lblAlgn val="ctr"/>
        <c:lblOffset val="100"/>
      </c:catAx>
      <c:valAx>
        <c:axId val="145735040"/>
        <c:scaling>
          <c:orientation val="minMax"/>
        </c:scaling>
        <c:axPos val="l"/>
        <c:numFmt formatCode="General" sourceLinked="1"/>
        <c:majorTickMark val="none"/>
        <c:tickLblPos val="nextTo"/>
        <c:txPr>
          <a:bodyPr/>
          <a:lstStyle/>
          <a:p>
            <a:pPr>
              <a:defRPr sz="1200"/>
            </a:pPr>
            <a:endParaRPr lang="ja-JP"/>
          </a:p>
        </c:txPr>
        <c:crossAx val="145733504"/>
        <c:crosses val="autoZero"/>
        <c:crossBetween val="between"/>
      </c:valAx>
    </c:plotArea>
    <c:legend>
      <c:legendPos val="t"/>
      <c:layout/>
      <c:txPr>
        <a:bodyPr/>
        <a:lstStyle/>
        <a:p>
          <a:pPr>
            <a:defRPr sz="1200"/>
          </a:pPr>
          <a:endParaRPr lang="ja-JP"/>
        </a:p>
      </c:txPr>
    </c:legend>
    <c:plotVisOnly val="1"/>
  </c:chart>
  <c:spPr>
    <a:solidFill>
      <a:sysClr val="window" lastClr="FFFFFF"/>
    </a:solidFill>
    <a:ln>
      <a:noFill/>
    </a:ln>
  </c:spPr>
  <c:externalData r:id="rId2"/>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1"/>
  <c:lang val="ja-JP"/>
  <c:clrMapOvr bg1="lt1" tx1="dk1" bg2="lt2" tx2="dk2" accent1="accent1" accent2="accent2" accent3="accent3" accent4="accent4" accent5="accent5" accent6="accent6" hlink="hlink" folHlink="folHlink"/>
  <c:chart>
    <c:plotArea>
      <c:layout>
        <c:manualLayout>
          <c:layoutTarget val="inner"/>
          <c:xMode val="edge"/>
          <c:yMode val="edge"/>
          <c:x val="0.20697406172343771"/>
          <c:y val="0.12304242566694112"/>
          <c:w val="0.76247033422374721"/>
          <c:h val="0.67249265483605591"/>
        </c:manualLayout>
      </c:layout>
      <c:barChart>
        <c:barDir val="col"/>
        <c:grouping val="clustered"/>
        <c:ser>
          <c:idx val="0"/>
          <c:order val="0"/>
          <c:tx>
            <c:strRef>
              <c:f>Graph!$L$22</c:f>
              <c:strCache>
                <c:ptCount val="1"/>
                <c:pt idx="0">
                  <c:v>Physical Local Network 【Setting 1】</c:v>
                </c:pt>
              </c:strCache>
            </c:strRef>
          </c:tx>
          <c:dLbls>
            <c:dLbl>
              <c:idx val="0"/>
              <c:layout>
                <c:manualLayout>
                  <c:x val="-7.3394481274390673E-3"/>
                  <c:y val="0"/>
                </c:manualLayout>
              </c:layout>
              <c:dLblPos val="outEnd"/>
              <c:showVal val="1"/>
            </c:dLbl>
            <c:dLbl>
              <c:idx val="1"/>
              <c:layout>
                <c:manualLayout>
                  <c:x val="-1.9571861673170723E-2"/>
                  <c:y val="0"/>
                </c:manualLayout>
              </c:layout>
              <c:dLblPos val="outEnd"/>
              <c:showVal val="1"/>
            </c:dLbl>
            <c:dLbl>
              <c:idx val="2"/>
              <c:layout>
                <c:manualLayout>
                  <c:x val="-2.9357792509756082E-2"/>
                  <c:y val="0"/>
                </c:manualLayout>
              </c:layout>
              <c:dLblPos val="outEnd"/>
              <c:showVal val="1"/>
            </c:dLbl>
            <c:dLbl>
              <c:idx val="3"/>
              <c:layout>
                <c:manualLayout>
                  <c:x val="-3.1804275218902452E-2"/>
                  <c:y val="0"/>
                </c:manualLayout>
              </c:layout>
              <c:dLblPos val="outEnd"/>
              <c:showVal val="1"/>
            </c:dLbl>
            <c:dLblPos val="outEnd"/>
            <c:showVal val="1"/>
          </c:dLbls>
          <c:cat>
            <c:strRef>
              <c:f>ping!$F$35:$F$38</c:f>
              <c:strCache>
                <c:ptCount val="4"/>
                <c:pt idx="0">
                  <c:v>0ms</c:v>
                </c:pt>
                <c:pt idx="1">
                  <c:v>20ms</c:v>
                </c:pt>
                <c:pt idx="2">
                  <c:v>60ms</c:v>
                </c:pt>
                <c:pt idx="3">
                  <c:v>100ms</c:v>
                </c:pt>
              </c:strCache>
            </c:strRef>
          </c:cat>
          <c:val>
            <c:numRef>
              <c:f>ping!$H$11:$H$14</c:f>
              <c:numCache>
                <c:formatCode>0.000_ </c:formatCode>
                <c:ptCount val="4"/>
                <c:pt idx="0">
                  <c:v>0.16800000000000001</c:v>
                </c:pt>
                <c:pt idx="1">
                  <c:v>19.573</c:v>
                </c:pt>
                <c:pt idx="2">
                  <c:v>59.294000000000011</c:v>
                </c:pt>
                <c:pt idx="3">
                  <c:v>99.27</c:v>
                </c:pt>
              </c:numCache>
            </c:numRef>
          </c:val>
        </c:ser>
        <c:ser>
          <c:idx val="1"/>
          <c:order val="1"/>
          <c:tx>
            <c:strRef>
              <c:f>Graph!$L$23</c:f>
              <c:strCache>
                <c:ptCount val="1"/>
                <c:pt idx="0">
                  <c:v>Virtual Local Network 【Setting 2】</c:v>
                </c:pt>
              </c:strCache>
            </c:strRef>
          </c:tx>
          <c:dLbls>
            <c:dLbl>
              <c:idx val="0"/>
              <c:layout>
                <c:manualLayout>
                  <c:x val="1.7125378964024374E-2"/>
                  <c:y val="0"/>
                </c:manualLayout>
              </c:layout>
              <c:dLblPos val="outEnd"/>
              <c:showVal val="1"/>
            </c:dLbl>
            <c:dLbl>
              <c:idx val="1"/>
              <c:layout>
                <c:manualLayout>
                  <c:x val="1.4678896254878037E-2"/>
                  <c:y val="0"/>
                </c:manualLayout>
              </c:layout>
              <c:dLblPos val="outEnd"/>
              <c:showVal val="1"/>
            </c:dLbl>
            <c:dLbl>
              <c:idx val="2"/>
              <c:layout>
                <c:manualLayout>
                  <c:x val="1.4678896254878037E-2"/>
                  <c:y val="0"/>
                </c:manualLayout>
              </c:layout>
              <c:dLblPos val="outEnd"/>
              <c:showVal val="1"/>
            </c:dLbl>
            <c:dLbl>
              <c:idx val="3"/>
              <c:layout>
                <c:manualLayout>
                  <c:x val="2.2018344382317055E-2"/>
                  <c:y val="0"/>
                </c:manualLayout>
              </c:layout>
              <c:dLblPos val="outEnd"/>
              <c:showVal val="1"/>
            </c:dLbl>
            <c:dLblPos val="outEnd"/>
            <c:showVal val="1"/>
          </c:dLbls>
          <c:cat>
            <c:strRef>
              <c:f>ping!$F$35:$F$38</c:f>
              <c:strCache>
                <c:ptCount val="4"/>
                <c:pt idx="0">
                  <c:v>0ms</c:v>
                </c:pt>
                <c:pt idx="1">
                  <c:v>20ms</c:v>
                </c:pt>
                <c:pt idx="2">
                  <c:v>60ms</c:v>
                </c:pt>
                <c:pt idx="3">
                  <c:v>100ms</c:v>
                </c:pt>
              </c:strCache>
            </c:strRef>
          </c:cat>
          <c:val>
            <c:numRef>
              <c:f>ping!$H$27:$H$30</c:f>
              <c:numCache>
                <c:formatCode>0.000_ </c:formatCode>
                <c:ptCount val="4"/>
                <c:pt idx="0">
                  <c:v>1.262</c:v>
                </c:pt>
                <c:pt idx="1">
                  <c:v>20.464999999999989</c:v>
                </c:pt>
                <c:pt idx="2">
                  <c:v>60.189</c:v>
                </c:pt>
                <c:pt idx="3">
                  <c:v>100.577</c:v>
                </c:pt>
              </c:numCache>
            </c:numRef>
          </c:val>
        </c:ser>
        <c:axId val="39775616"/>
        <c:axId val="39801984"/>
      </c:barChart>
      <c:catAx>
        <c:axId val="39775616"/>
        <c:scaling>
          <c:orientation val="minMax"/>
        </c:scaling>
        <c:axPos val="b"/>
        <c:tickLblPos val="nextTo"/>
        <c:crossAx val="39801984"/>
        <c:crosses val="autoZero"/>
        <c:auto val="1"/>
        <c:lblAlgn val="ctr"/>
        <c:lblOffset val="100"/>
      </c:catAx>
      <c:valAx>
        <c:axId val="39801984"/>
        <c:scaling>
          <c:orientation val="minMax"/>
        </c:scaling>
        <c:axPos val="l"/>
        <c:majorGridlines/>
        <c:numFmt formatCode="0.000_ " sourceLinked="1"/>
        <c:tickLblPos val="nextTo"/>
        <c:crossAx val="39775616"/>
        <c:crosses val="autoZero"/>
        <c:crossBetween val="between"/>
      </c:valAx>
    </c:plotArea>
    <c:legend>
      <c:legendPos val="t"/>
      <c:layout>
        <c:manualLayout>
          <c:xMode val="edge"/>
          <c:yMode val="edge"/>
          <c:x val="4.9604279041124584E-2"/>
          <c:y val="0"/>
          <c:w val="0.89610806016986733"/>
          <c:h val="6.9138146236784451E-2"/>
        </c:manualLayout>
      </c:layout>
    </c:legend>
    <c:plotVisOnly val="1"/>
  </c:chart>
  <c:spPr>
    <a:solidFill>
      <a:sysClr val="window" lastClr="FFFFFF"/>
    </a:solidFill>
    <a:ln>
      <a:noFill/>
    </a:ln>
  </c:spPr>
  <c:externalData r:id="rId2"/>
  <c:userShapes r:id="rId3"/>
</c:chartSpace>
</file>

<file path=ppt/charts/chart6.xml><?xml version="1.0" encoding="utf-8"?>
<c:chartSpace xmlns:c="http://schemas.openxmlformats.org/drawingml/2006/chart" xmlns:a="http://schemas.openxmlformats.org/drawingml/2006/main" xmlns:r="http://schemas.openxmlformats.org/officeDocument/2006/relationships">
  <c:date1904 val="1"/>
  <c:lang val="ja-JP"/>
  <c:clrMapOvr bg1="lt1" tx1="dk1" bg2="lt2" tx2="dk2" accent1="accent1" accent2="accent2" accent3="accent3" accent4="accent4" accent5="accent5" accent6="accent6" hlink="hlink" folHlink="folHlink"/>
  <c:chart>
    <c:plotArea>
      <c:layout>
        <c:manualLayout>
          <c:layoutTarget val="inner"/>
          <c:xMode val="edge"/>
          <c:yMode val="edge"/>
          <c:x val="0.15432174103237201"/>
          <c:y val="0.16289552347623221"/>
          <c:w val="0.8151227034120736"/>
          <c:h val="0.60725973822809165"/>
        </c:manualLayout>
      </c:layout>
      <c:barChart>
        <c:barDir val="col"/>
        <c:grouping val="clustered"/>
        <c:ser>
          <c:idx val="0"/>
          <c:order val="0"/>
          <c:tx>
            <c:strRef>
              <c:f>Graph!$L$22</c:f>
              <c:strCache>
                <c:ptCount val="1"/>
                <c:pt idx="0">
                  <c:v>Physical Local Network 【Setting 1】</c:v>
                </c:pt>
              </c:strCache>
            </c:strRef>
          </c:tx>
          <c:dLbls>
            <c:dLbl>
              <c:idx val="0"/>
              <c:layout>
                <c:manualLayout>
                  <c:x val="6.3888888888888884E-2"/>
                  <c:y val="4.8564773774139147E-2"/>
                </c:manualLayout>
              </c:layout>
              <c:dLblPos val="outEnd"/>
              <c:showVal val="1"/>
            </c:dLbl>
            <c:dLbl>
              <c:idx val="1"/>
              <c:layout>
                <c:manualLayout>
                  <c:x val="0"/>
                  <c:y val="2.2075055187638012E-2"/>
                </c:manualLayout>
              </c:layout>
              <c:dLblPos val="outEnd"/>
              <c:showVal val="1"/>
            </c:dLbl>
            <c:dLbl>
              <c:idx val="2"/>
              <c:layout/>
              <c:dLblPos val="outEnd"/>
              <c:showVal val="1"/>
            </c:dLbl>
            <c:dLbl>
              <c:idx val="3"/>
              <c:layout/>
              <c:dLblPos val="outEnd"/>
              <c:showVal val="1"/>
            </c:dLbl>
            <c:delete val="1"/>
          </c:dLbls>
          <c:cat>
            <c:strRef>
              <c:f>Graph!$L$37:$L$40</c:f>
              <c:strCache>
                <c:ptCount val="4"/>
                <c:pt idx="0">
                  <c:v>1000Mbps</c:v>
                </c:pt>
                <c:pt idx="1">
                  <c:v>500Mbps</c:v>
                </c:pt>
                <c:pt idx="2">
                  <c:v>100Mbps</c:v>
                </c:pt>
                <c:pt idx="3">
                  <c:v>30Mbps</c:v>
                </c:pt>
              </c:strCache>
            </c:strRef>
          </c:cat>
          <c:val>
            <c:numRef>
              <c:f>Graph!$L$31:$L$34</c:f>
              <c:numCache>
                <c:formatCode>General</c:formatCode>
                <c:ptCount val="4"/>
                <c:pt idx="0">
                  <c:v>939.7</c:v>
                </c:pt>
                <c:pt idx="1">
                  <c:v>413.2</c:v>
                </c:pt>
                <c:pt idx="2">
                  <c:v>96.1</c:v>
                </c:pt>
                <c:pt idx="3">
                  <c:v>28.2</c:v>
                </c:pt>
              </c:numCache>
            </c:numRef>
          </c:val>
        </c:ser>
        <c:ser>
          <c:idx val="1"/>
          <c:order val="1"/>
          <c:tx>
            <c:strRef>
              <c:f>Graph!$L$23</c:f>
              <c:strCache>
                <c:ptCount val="1"/>
                <c:pt idx="0">
                  <c:v>Virtual Local Network 【Setting 2】</c:v>
                </c:pt>
              </c:strCache>
            </c:strRef>
          </c:tx>
          <c:dLbls>
            <c:dLbl>
              <c:idx val="2"/>
              <c:layout>
                <c:manualLayout>
                  <c:x val="-2.7777777777778078E-3"/>
                  <c:y val="2.2075055187638012E-2"/>
                </c:manualLayout>
              </c:layout>
              <c:dLblPos val="outEnd"/>
              <c:showVal val="1"/>
            </c:dLbl>
            <c:dLblPos val="outEnd"/>
            <c:showVal val="1"/>
          </c:dLbls>
          <c:cat>
            <c:strRef>
              <c:f>Graph!$L$37:$L$40</c:f>
              <c:strCache>
                <c:ptCount val="4"/>
                <c:pt idx="0">
                  <c:v>1000Mbps</c:v>
                </c:pt>
                <c:pt idx="1">
                  <c:v>500Mbps</c:v>
                </c:pt>
                <c:pt idx="2">
                  <c:v>100Mbps</c:v>
                </c:pt>
                <c:pt idx="3">
                  <c:v>30Mbps</c:v>
                </c:pt>
              </c:strCache>
            </c:strRef>
          </c:cat>
          <c:val>
            <c:numRef>
              <c:f>Graph!$M$31:$M$34</c:f>
              <c:numCache>
                <c:formatCode>General</c:formatCode>
                <c:ptCount val="4"/>
                <c:pt idx="0">
                  <c:v>36.4</c:v>
                </c:pt>
                <c:pt idx="1">
                  <c:v>36.300000000000004</c:v>
                </c:pt>
                <c:pt idx="2">
                  <c:v>36.200000000000003</c:v>
                </c:pt>
                <c:pt idx="3">
                  <c:v>25.9</c:v>
                </c:pt>
              </c:numCache>
            </c:numRef>
          </c:val>
        </c:ser>
        <c:axId val="39880576"/>
        <c:axId val="39882112"/>
      </c:barChart>
      <c:catAx>
        <c:axId val="39880576"/>
        <c:scaling>
          <c:orientation val="minMax"/>
        </c:scaling>
        <c:axPos val="b"/>
        <c:numFmt formatCode="General" sourceLinked="1"/>
        <c:tickLblPos val="nextTo"/>
        <c:crossAx val="39882112"/>
        <c:crosses val="autoZero"/>
        <c:auto val="1"/>
        <c:lblAlgn val="ctr"/>
        <c:lblOffset val="100"/>
      </c:catAx>
      <c:valAx>
        <c:axId val="39882112"/>
        <c:scaling>
          <c:orientation val="minMax"/>
        </c:scaling>
        <c:axPos val="l"/>
        <c:majorGridlines/>
        <c:numFmt formatCode="General" sourceLinked="1"/>
        <c:tickLblPos val="nextTo"/>
        <c:crossAx val="39880576"/>
        <c:crosses val="autoZero"/>
        <c:crossBetween val="between"/>
      </c:valAx>
    </c:plotArea>
    <c:legend>
      <c:legendPos val="t"/>
      <c:layout>
        <c:manualLayout>
          <c:xMode val="edge"/>
          <c:yMode val="edge"/>
          <c:x val="4.9999926728991777E-2"/>
          <c:y val="5.8789764100285163E-2"/>
          <c:w val="0.89999993719627935"/>
          <c:h val="6.2534718364626152E-2"/>
        </c:manualLayout>
      </c:layout>
    </c:legend>
    <c:plotVisOnly val="1"/>
  </c:chart>
  <c:spPr>
    <a:solidFill>
      <a:sysClr val="window" lastClr="FFFFFF"/>
    </a:solidFill>
    <a:ln>
      <a:noFill/>
    </a:ln>
  </c:spPr>
  <c:externalData r:id="rId2"/>
  <c:userShapes r:id="rId3"/>
</c:chartSpace>
</file>

<file path=ppt/drawings/drawing1.xml><?xml version="1.0" encoding="utf-8"?>
<c:userShapes xmlns:c="http://schemas.openxmlformats.org/drawingml/2006/chart">
  <cdr:relSizeAnchor xmlns:cdr="http://schemas.openxmlformats.org/drawingml/2006/chartDrawing">
    <cdr:from>
      <cdr:x>0.02524</cdr:x>
      <cdr:y>0.07584</cdr:y>
    </cdr:from>
    <cdr:to>
      <cdr:x>0.12316</cdr:x>
      <cdr:y>0.91011</cdr:y>
    </cdr:to>
    <cdr:sp macro="" textlink="">
      <cdr:nvSpPr>
        <cdr:cNvPr id="2" name="テキスト ボックス 1"/>
        <cdr:cNvSpPr txBox="1"/>
      </cdr:nvSpPr>
      <cdr:spPr>
        <a:xfrm xmlns:a="http://schemas.openxmlformats.org/drawingml/2006/main">
          <a:off x="123816" y="257175"/>
          <a:ext cx="480335" cy="2828911"/>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r>
            <a:rPr lang="en-US" altLang="ja-JP" sz="1200">
              <a:latin typeface="+mj-ea"/>
              <a:ea typeface="+mj-ea"/>
              <a:cs typeface="+mn-cs"/>
            </a:rPr>
            <a:t>Install time for virtual compute nodes</a:t>
          </a:r>
          <a:r>
            <a:rPr lang="ja-JP" altLang="ja-JP" sz="1200" b="0">
              <a:latin typeface="+mj-ea"/>
              <a:ea typeface="+mj-ea"/>
              <a:cs typeface="+mn-cs"/>
            </a:rPr>
            <a:t>  </a:t>
          </a:r>
          <a:r>
            <a:rPr lang="en-US" altLang="ja-JP" sz="1200" b="0">
              <a:latin typeface="+mj-ea"/>
              <a:ea typeface="+mj-ea"/>
              <a:cs typeface="+mn-cs"/>
            </a:rPr>
            <a:t>(s)</a:t>
          </a:r>
          <a:endParaRPr lang="ja-JP" altLang="ja-JP" sz="1200" b="0">
            <a:latin typeface="+mj-ea"/>
            <a:ea typeface="+mj-ea"/>
            <a:cs typeface="+mn-cs"/>
          </a:endParaRPr>
        </a:p>
      </cdr:txBody>
    </cdr:sp>
  </cdr:relSizeAnchor>
  <cdr:relSizeAnchor xmlns:cdr="http://schemas.openxmlformats.org/drawingml/2006/chartDrawing">
    <cdr:from>
      <cdr:x>0.31875</cdr:x>
      <cdr:y>0.92135</cdr:y>
    </cdr:from>
    <cdr:to>
      <cdr:x>0.88958</cdr:x>
      <cdr:y>1</cdr:y>
    </cdr:to>
    <cdr:sp macro="" textlink="">
      <cdr:nvSpPr>
        <cdr:cNvPr id="3" name="テキスト ボックス 2"/>
        <cdr:cNvSpPr txBox="1"/>
      </cdr:nvSpPr>
      <cdr:spPr>
        <a:xfrm xmlns:a="http://schemas.openxmlformats.org/drawingml/2006/main">
          <a:off x="1563588" y="3124200"/>
          <a:ext cx="2800135" cy="2667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200" b="0">
              <a:latin typeface="+mn-ea"/>
              <a:ea typeface="+mn-ea"/>
            </a:rPr>
            <a:t>The latency at WAN emulator (ms) </a:t>
          </a:r>
        </a:p>
        <a:p xmlns:a="http://schemas.openxmlformats.org/drawingml/2006/main">
          <a:endParaRPr lang="ja-JP" altLang="en-US" sz="1200" b="0">
            <a:latin typeface="+mn-ea"/>
            <a:ea typeface="+mn-ea"/>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0.2375</cdr:x>
      <cdr:y>0.84722</cdr:y>
    </cdr:from>
    <cdr:to>
      <cdr:x>0.9125</cdr:x>
      <cdr:y>0.97222</cdr:y>
    </cdr:to>
    <cdr:sp macro="" textlink="">
      <cdr:nvSpPr>
        <cdr:cNvPr id="3" name="テキスト ボックス 1"/>
        <cdr:cNvSpPr txBox="1"/>
      </cdr:nvSpPr>
      <cdr:spPr>
        <a:xfrm xmlns:a="http://schemas.openxmlformats.org/drawingml/2006/main">
          <a:off x="1085850" y="2324094"/>
          <a:ext cx="3086100" cy="3429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400" b="0" dirty="0" smtClean="0">
              <a:latin typeface="+mn-ea"/>
              <a:ea typeface="+mn-ea"/>
            </a:rPr>
            <a:t>The latency at WAN</a:t>
          </a:r>
          <a:r>
            <a:rPr lang="ja-JP" altLang="en-US" sz="1400" b="0" dirty="0" smtClean="0">
              <a:latin typeface="+mn-ea"/>
              <a:ea typeface="+mn-ea"/>
            </a:rPr>
            <a:t> </a:t>
          </a:r>
          <a:r>
            <a:rPr lang="en-US" altLang="ja-JP" sz="1400" b="0" dirty="0" smtClean="0">
              <a:latin typeface="+mn-ea"/>
              <a:ea typeface="+mn-ea"/>
            </a:rPr>
            <a:t>emulator (ms</a:t>
          </a:r>
          <a:r>
            <a:rPr lang="en-US" altLang="ja-JP" sz="1400" b="0" dirty="0">
              <a:latin typeface="+mn-ea"/>
              <a:ea typeface="+mn-ea"/>
            </a:rPr>
            <a:t>)</a:t>
          </a:r>
          <a:endParaRPr lang="ja-JP" altLang="en-US" sz="1400" b="0" dirty="0">
            <a:latin typeface="+mn-ea"/>
            <a:ea typeface="+mn-ea"/>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0.34792</cdr:x>
      <cdr:y>0.86111</cdr:y>
    </cdr:from>
    <cdr:to>
      <cdr:x>0.79792</cdr:x>
      <cdr:y>0.98611</cdr:y>
    </cdr:to>
    <cdr:sp macro="" textlink="">
      <cdr:nvSpPr>
        <cdr:cNvPr id="3" name="テキスト ボックス 1"/>
        <cdr:cNvSpPr txBox="1"/>
      </cdr:nvSpPr>
      <cdr:spPr>
        <a:xfrm xmlns:a="http://schemas.openxmlformats.org/drawingml/2006/main">
          <a:off x="1590675" y="2362200"/>
          <a:ext cx="2057400" cy="3429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ja-JP" altLang="en-US" sz="1100" b="1"/>
        </a:p>
      </cdr:txBody>
    </cdr:sp>
  </cdr:relSizeAnchor>
  <cdr:relSizeAnchor xmlns:cdr="http://schemas.openxmlformats.org/drawingml/2006/chartDrawing">
    <cdr:from>
      <cdr:x>0.23125</cdr:x>
      <cdr:y>0.85069</cdr:y>
    </cdr:from>
    <cdr:to>
      <cdr:x>0.97083</cdr:x>
      <cdr:y>0.97569</cdr:y>
    </cdr:to>
    <cdr:sp macro="" textlink="">
      <cdr:nvSpPr>
        <cdr:cNvPr id="5" name="テキスト ボックス 1"/>
        <cdr:cNvSpPr txBox="1"/>
      </cdr:nvSpPr>
      <cdr:spPr>
        <a:xfrm xmlns:a="http://schemas.openxmlformats.org/drawingml/2006/main">
          <a:off x="1057275" y="2333613"/>
          <a:ext cx="3381375" cy="3429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400" b="0" dirty="0" smtClean="0">
              <a:latin typeface="+mn-ea"/>
              <a:ea typeface="+mn-ea"/>
            </a:rPr>
            <a:t>The bandwidth at WAN</a:t>
          </a:r>
          <a:r>
            <a:rPr lang="ja-JP" altLang="en-US" sz="1400" dirty="0" smtClean="0">
              <a:latin typeface="+mn-ea"/>
            </a:rPr>
            <a:t> </a:t>
          </a:r>
          <a:r>
            <a:rPr lang="en-US" altLang="ja-JP" sz="1400" dirty="0" smtClean="0">
              <a:latin typeface="+mn-ea"/>
            </a:rPr>
            <a:t>emulator </a:t>
          </a:r>
          <a:r>
            <a:rPr lang="en-US" altLang="ja-JP" sz="1400" b="0" dirty="0" smtClean="0">
              <a:latin typeface="+mn-ea"/>
              <a:ea typeface="+mn-ea"/>
            </a:rPr>
            <a:t>(Mbps</a:t>
          </a:r>
          <a:r>
            <a:rPr lang="en-US" altLang="ja-JP" sz="1400" b="0" dirty="0">
              <a:latin typeface="+mn-ea"/>
              <a:ea typeface="+mn-ea"/>
            </a:rPr>
            <a:t>)</a:t>
          </a:r>
          <a:endParaRPr lang="ja-JP" altLang="en-US" sz="1400" b="0" dirty="0">
            <a:latin typeface="+mn-ea"/>
            <a:ea typeface="+mn-ea"/>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0.31875</cdr:x>
      <cdr:y>0.86111</cdr:y>
    </cdr:from>
    <cdr:to>
      <cdr:x>0.91456</cdr:x>
      <cdr:y>1</cdr:y>
    </cdr:to>
    <cdr:sp macro="" textlink="">
      <cdr:nvSpPr>
        <cdr:cNvPr id="3" name="テキスト ボックス 2"/>
        <cdr:cNvSpPr txBox="1"/>
      </cdr:nvSpPr>
      <cdr:spPr>
        <a:xfrm xmlns:a="http://schemas.openxmlformats.org/drawingml/2006/main">
          <a:off x="1563588" y="2362197"/>
          <a:ext cx="2922687" cy="3810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100" b="1"/>
            <a:t>The</a:t>
          </a:r>
          <a:r>
            <a:rPr lang="en-US" altLang="ja-JP" sz="1100" b="1" baseline="0"/>
            <a:t> latency at dummynet node</a:t>
          </a:r>
          <a:r>
            <a:rPr lang="ja-JP" altLang="en-US" sz="1100" b="1"/>
            <a:t> </a:t>
          </a:r>
          <a:r>
            <a:rPr lang="en-US" altLang="ja-JP" sz="1100" b="1"/>
            <a:t>(ms) </a:t>
          </a:r>
        </a:p>
        <a:p xmlns:a="http://schemas.openxmlformats.org/drawingml/2006/main">
          <a:endParaRPr lang="ja-JP" altLang="en-US" sz="1100" b="1"/>
        </a:p>
      </cdr:txBody>
    </cdr:sp>
  </cdr:relSizeAnchor>
  <cdr:relSizeAnchor xmlns:cdr="http://schemas.openxmlformats.org/drawingml/2006/chartDrawing">
    <cdr:from>
      <cdr:x>0</cdr:x>
      <cdr:y>0.27463</cdr:y>
    </cdr:from>
    <cdr:to>
      <cdr:x>0.09792</cdr:x>
      <cdr:y>0.66434</cdr:y>
    </cdr:to>
    <cdr:sp macro="" textlink="">
      <cdr:nvSpPr>
        <cdr:cNvPr id="12" name="テキスト ボックス 1"/>
        <cdr:cNvSpPr txBox="1"/>
      </cdr:nvSpPr>
      <cdr:spPr>
        <a:xfrm xmlns:a="http://schemas.openxmlformats.org/drawingml/2006/main">
          <a:off x="0" y="876300"/>
          <a:ext cx="480334" cy="1243518"/>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r>
            <a:rPr lang="en-US" altLang="ja-JP" sz="1100" b="1"/>
            <a:t>Install</a:t>
          </a:r>
          <a:r>
            <a:rPr lang="en-US" altLang="ja-JP" sz="1100" b="1" baseline="0"/>
            <a:t> time </a:t>
          </a:r>
          <a:r>
            <a:rPr lang="en-US" altLang="ja-JP" sz="1100" b="1"/>
            <a:t>(s)</a:t>
          </a:r>
          <a:endParaRPr lang="ja-JP" altLang="en-US" sz="1100" b="1"/>
        </a:p>
      </cdr:txBody>
    </cdr:sp>
  </cdr:relSizeAnchor>
</c:userShapes>
</file>

<file path=ppt/drawings/drawing5.xml><?xml version="1.0" encoding="utf-8"?>
<c:userShapes xmlns:c="http://schemas.openxmlformats.org/drawingml/2006/chart">
  <cdr:relSizeAnchor xmlns:cdr="http://schemas.openxmlformats.org/drawingml/2006/chartDrawing">
    <cdr:from>
      <cdr:x>0.3625</cdr:x>
      <cdr:y>0.88548</cdr:y>
    </cdr:from>
    <cdr:to>
      <cdr:x>0.87292</cdr:x>
      <cdr:y>0.99659</cdr:y>
    </cdr:to>
    <cdr:sp macro="" textlink="">
      <cdr:nvSpPr>
        <cdr:cNvPr id="2" name="テキスト ボックス 1"/>
        <cdr:cNvSpPr txBox="1"/>
      </cdr:nvSpPr>
      <cdr:spPr>
        <a:xfrm xmlns:a="http://schemas.openxmlformats.org/drawingml/2006/main">
          <a:off x="1657351" y="2825452"/>
          <a:ext cx="2333624" cy="35454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100"/>
            <a:t>The latency at dummynet node (ms)</a:t>
          </a:r>
          <a:endParaRPr lang="ja-JP" altLang="en-US" sz="1100"/>
        </a:p>
      </cdr:txBody>
    </cdr:sp>
  </cdr:relSizeAnchor>
  <cdr:relSizeAnchor xmlns:cdr="http://schemas.openxmlformats.org/drawingml/2006/chartDrawing">
    <cdr:from>
      <cdr:x>0</cdr:x>
      <cdr:y>0.16605</cdr:y>
    </cdr:from>
    <cdr:to>
      <cdr:x>0.08333</cdr:x>
      <cdr:y>0.58848</cdr:y>
    </cdr:to>
    <cdr:sp macro="" textlink="">
      <cdr:nvSpPr>
        <cdr:cNvPr id="3" name="テキスト ボックス 2"/>
        <cdr:cNvSpPr txBox="1"/>
      </cdr:nvSpPr>
      <cdr:spPr>
        <a:xfrm xmlns:a="http://schemas.openxmlformats.org/drawingml/2006/main">
          <a:off x="-230584" y="504056"/>
          <a:ext cx="373771" cy="1282327"/>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r>
            <a:rPr lang="en-US" altLang="ja-JP" sz="1100" b="0"/>
            <a:t>The latenvy</a:t>
          </a:r>
          <a:r>
            <a:rPr lang="ja-JP" altLang="en-US" sz="1100" b="0"/>
            <a:t>　</a:t>
          </a:r>
          <a:r>
            <a:rPr lang="en-US" altLang="ja-JP" sz="1100" b="0"/>
            <a:t>(ms)</a:t>
          </a:r>
          <a:endParaRPr lang="ja-JP" altLang="en-US" sz="1100" b="0"/>
        </a:p>
      </cdr:txBody>
    </cdr:sp>
  </cdr:relSizeAnchor>
</c:userShapes>
</file>

<file path=ppt/drawings/drawing6.xml><?xml version="1.0" encoding="utf-8"?>
<c:userShapes xmlns:c="http://schemas.openxmlformats.org/drawingml/2006/chart">
  <cdr:relSizeAnchor xmlns:cdr="http://schemas.openxmlformats.org/drawingml/2006/chartDrawing">
    <cdr:from>
      <cdr:x>0.00416</cdr:x>
      <cdr:y>0.14901</cdr:y>
    </cdr:from>
    <cdr:to>
      <cdr:x>0.0783</cdr:x>
      <cdr:y>0.76193</cdr:y>
    </cdr:to>
    <cdr:sp macro="" textlink="">
      <cdr:nvSpPr>
        <cdr:cNvPr id="2" name="テキスト ボックス 1"/>
        <cdr:cNvSpPr txBox="1"/>
      </cdr:nvSpPr>
      <cdr:spPr>
        <a:xfrm xmlns:a="http://schemas.openxmlformats.org/drawingml/2006/main">
          <a:off x="19035" y="428625"/>
          <a:ext cx="338968" cy="1763108"/>
        </a:xfrm>
        <a:prstGeom xmlns:a="http://schemas.openxmlformats.org/drawingml/2006/main" prst="rect">
          <a:avLst/>
        </a:prstGeom>
      </cdr:spPr>
      <cdr:txBody>
        <a:bodyPr xmlns:a="http://schemas.openxmlformats.org/drawingml/2006/main" vert="vert270"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altLang="ja-JP" sz="1100" b="0" dirty="0" smtClean="0"/>
            <a:t>Throughput</a:t>
          </a:r>
          <a:r>
            <a:rPr lang="en-US" altLang="ja-JP" sz="1100" b="0" baseline="0" dirty="0" smtClean="0"/>
            <a:t> </a:t>
          </a:r>
          <a:r>
            <a:rPr lang="en-US" altLang="ja-JP" sz="1100" b="0" dirty="0"/>
            <a:t>(Mbps)</a:t>
          </a:r>
          <a:endParaRPr lang="ja-JP" altLang="en-US" sz="1100" b="0" dirty="0"/>
        </a:p>
      </cdr:txBody>
    </cdr:sp>
  </cdr:relSizeAnchor>
  <cdr:relSizeAnchor xmlns:cdr="http://schemas.openxmlformats.org/drawingml/2006/chartDrawing">
    <cdr:from>
      <cdr:x>0.225</cdr:x>
      <cdr:y>0.87675</cdr:y>
    </cdr:from>
    <cdr:to>
      <cdr:x>0.925</cdr:x>
      <cdr:y>1</cdr:y>
    </cdr:to>
    <cdr:sp macro="" textlink="">
      <cdr:nvSpPr>
        <cdr:cNvPr id="3" name="テキスト ボックス 1"/>
        <cdr:cNvSpPr txBox="1"/>
      </cdr:nvSpPr>
      <cdr:spPr>
        <a:xfrm xmlns:a="http://schemas.openxmlformats.org/drawingml/2006/main">
          <a:off x="1028700" y="2522015"/>
          <a:ext cx="3200400" cy="35453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altLang="ja-JP" sz="1100" dirty="0"/>
            <a:t>The  bandwidth</a:t>
          </a:r>
          <a:r>
            <a:rPr lang="en-US" altLang="ja-JP" sz="1100" baseline="0" dirty="0"/>
            <a:t> at </a:t>
          </a:r>
          <a:r>
            <a:rPr lang="en-US" altLang="ja-JP" sz="1100" baseline="0" dirty="0" err="1"/>
            <a:t>dummynet</a:t>
          </a:r>
          <a:r>
            <a:rPr lang="en-US" altLang="ja-JP" sz="1100" baseline="0" dirty="0"/>
            <a:t> node </a:t>
          </a:r>
          <a:r>
            <a:rPr lang="en-US" altLang="ja-JP" sz="1100" dirty="0"/>
            <a:t>(Mbps)</a:t>
          </a:r>
          <a:endParaRPr lang="ja-JP" alt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D442B536-BC45-47B2-BF3C-8C4214541058}" type="datetimeFigureOut">
              <a:rPr kumimoji="1" lang="ja-JP" altLang="en-US" smtClean="0"/>
              <a:pPr/>
              <a:t>2011/3/3</a:t>
            </a:fld>
            <a:endParaRPr kumimoji="1" lang="ja-JP" altLang="en-US"/>
          </a:p>
        </p:txBody>
      </p:sp>
      <p:sp>
        <p:nvSpPr>
          <p:cNvPr id="4" name="フッター プレースホルダ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AE56F59A-E71F-493E-9F95-6888B0F1DD0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5660" cy="496332"/>
          </a:xfrm>
          <a:prstGeom prst="rect">
            <a:avLst/>
          </a:prstGeom>
        </p:spPr>
        <p:txBody>
          <a:bodyPr vert="horz" lIns="92108" tIns="46054" rIns="92108" bIns="46054" rtlCol="0"/>
          <a:lstStyle>
            <a:lvl1pPr algn="l">
              <a:defRPr sz="1200"/>
            </a:lvl1pPr>
          </a:lstStyle>
          <a:p>
            <a:endParaRPr kumimoji="1" lang="ja-JP" altLang="en-US"/>
          </a:p>
        </p:txBody>
      </p:sp>
      <p:sp>
        <p:nvSpPr>
          <p:cNvPr id="3" name="日付プレースホルダ 2"/>
          <p:cNvSpPr>
            <a:spLocks noGrp="1"/>
          </p:cNvSpPr>
          <p:nvPr>
            <p:ph type="dt" idx="1"/>
          </p:nvPr>
        </p:nvSpPr>
        <p:spPr>
          <a:xfrm>
            <a:off x="3850442" y="0"/>
            <a:ext cx="2945660" cy="496332"/>
          </a:xfrm>
          <a:prstGeom prst="rect">
            <a:avLst/>
          </a:prstGeom>
        </p:spPr>
        <p:txBody>
          <a:bodyPr vert="horz" lIns="92108" tIns="46054" rIns="92108" bIns="46054" rtlCol="0"/>
          <a:lstStyle>
            <a:lvl1pPr algn="r">
              <a:defRPr sz="1200"/>
            </a:lvl1pPr>
          </a:lstStyle>
          <a:p>
            <a:fld id="{DAE5EC6B-101B-439F-9394-2396BD5865FC}" type="datetimeFigureOut">
              <a:rPr kumimoji="1" lang="ja-JP" altLang="en-US" smtClean="0"/>
              <a:pPr/>
              <a:t>2011/3/3</a:t>
            </a:fld>
            <a:endParaRPr kumimoji="1" lang="ja-JP" altLang="en-US"/>
          </a:p>
        </p:txBody>
      </p:sp>
      <p:sp>
        <p:nvSpPr>
          <p:cNvPr id="4" name="スライド イメージ プレースホル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2108" tIns="46054" rIns="92108" bIns="46054" rtlCol="0" anchor="ctr"/>
          <a:lstStyle/>
          <a:p>
            <a:endParaRPr lang="ja-JP" altLang="en-US"/>
          </a:p>
        </p:txBody>
      </p:sp>
      <p:sp>
        <p:nvSpPr>
          <p:cNvPr id="5" name="ノート プレースホルダ 4"/>
          <p:cNvSpPr>
            <a:spLocks noGrp="1"/>
          </p:cNvSpPr>
          <p:nvPr>
            <p:ph type="body" sz="quarter" idx="3"/>
          </p:nvPr>
        </p:nvSpPr>
        <p:spPr>
          <a:xfrm>
            <a:off x="679768" y="4715154"/>
            <a:ext cx="5438140" cy="4466987"/>
          </a:xfrm>
          <a:prstGeom prst="rect">
            <a:avLst/>
          </a:prstGeom>
        </p:spPr>
        <p:txBody>
          <a:bodyPr vert="horz" lIns="92108" tIns="46054" rIns="92108" bIns="46054"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428583"/>
            <a:ext cx="2945660" cy="496332"/>
          </a:xfrm>
          <a:prstGeom prst="rect">
            <a:avLst/>
          </a:prstGeom>
        </p:spPr>
        <p:txBody>
          <a:bodyPr vert="horz" lIns="92108" tIns="46054" rIns="92108" bIns="46054"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50442" y="9428583"/>
            <a:ext cx="2945660" cy="496332"/>
          </a:xfrm>
          <a:prstGeom prst="rect">
            <a:avLst/>
          </a:prstGeom>
        </p:spPr>
        <p:txBody>
          <a:bodyPr vert="horz" lIns="92108" tIns="46054" rIns="92108" bIns="46054" rtlCol="0" anchor="b"/>
          <a:lstStyle>
            <a:lvl1pPr algn="r">
              <a:defRPr sz="1200"/>
            </a:lvl1pPr>
          </a:lstStyle>
          <a:p>
            <a:fld id="{A8DFF520-77F4-4C01-BC25-F127C7CC3F5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sz="1200" kern="1200" dirty="0" smtClean="0">
                <a:solidFill>
                  <a:schemeClr val="tx1"/>
                </a:solidFill>
                <a:latin typeface="+mn-lt"/>
                <a:ea typeface="+mn-ea"/>
                <a:cs typeface="+mn-cs"/>
              </a:rPr>
              <a:t>I’m a</a:t>
            </a:r>
            <a:r>
              <a:rPr kumimoji="1" lang="en-US" altLang="ja-JP" sz="1200" kern="1200" baseline="0" dirty="0" smtClean="0">
                <a:solidFill>
                  <a:schemeClr val="tx1"/>
                </a:solidFill>
                <a:latin typeface="+mn-lt"/>
                <a:ea typeface="+mn-ea"/>
                <a:cs typeface="+mn-cs"/>
              </a:rPr>
              <a:t> student at graduate school of Osaka university, Japan.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Today,</a:t>
            </a:r>
            <a:r>
              <a:rPr lang="en-US" altLang="ja-JP" baseline="0" dirty="0" smtClean="0"/>
              <a:t> I will talk about our virtual cluster</a:t>
            </a:r>
            <a:r>
              <a:rPr lang="ja-JP" altLang="en-US" baseline="0" dirty="0" smtClean="0"/>
              <a:t> </a:t>
            </a:r>
            <a:r>
              <a:rPr lang="en-US" altLang="ja-JP" baseline="0" dirty="0" smtClean="0"/>
              <a:t>solution which we propose.</a:t>
            </a:r>
          </a:p>
          <a:p>
            <a:endParaRPr kumimoji="1" lang="en-US" altLang="ja-JP" dirty="0" smtClean="0"/>
          </a:p>
          <a:p>
            <a:r>
              <a:rPr kumimoji="1" lang="en-US" altLang="ja-JP" dirty="0" smtClean="0"/>
              <a:t>We</a:t>
            </a:r>
            <a:r>
              <a:rPr kumimoji="1" lang="en-US" altLang="ja-JP" baseline="0" dirty="0" smtClean="0"/>
              <a:t> </a:t>
            </a:r>
            <a:r>
              <a:rPr kumimoji="1" lang="en-US" altLang="ja-JP" baseline="0" dirty="0" smtClean="0"/>
              <a:t>aim to build a virtual cluster system to be used on a wide-area network like the PRAGMA Grid test-bed.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So</a:t>
            </a:r>
            <a:r>
              <a:rPr kumimoji="1" lang="en-US" altLang="ja-JP" baseline="0" dirty="0" smtClean="0"/>
              <a:t> w</a:t>
            </a:r>
            <a:r>
              <a:rPr kumimoji="1" lang="en-US" altLang="ja-JP" dirty="0" smtClean="0"/>
              <a:t>e hope this presentation</a:t>
            </a:r>
            <a:r>
              <a:rPr kumimoji="1" lang="en-US" altLang="ja-JP" baseline="0" dirty="0" smtClean="0"/>
              <a:t> </a:t>
            </a:r>
            <a:r>
              <a:rPr kumimoji="1" lang="en-US" altLang="ja-JP" dirty="0" smtClean="0"/>
              <a:t>leads to new collaboration among PRAGMA</a:t>
            </a:r>
            <a:r>
              <a:rPr kumimoji="1" lang="en-US" altLang="ja-JP" baseline="0" dirty="0" smtClean="0"/>
              <a:t> </a:t>
            </a:r>
            <a:r>
              <a:rPr kumimoji="1" lang="en-US" altLang="ja-JP" dirty="0" smtClean="0"/>
              <a:t>members.</a:t>
            </a:r>
            <a:endParaRPr kumimoji="1" lang="ja-JP" altLang="ja-JP" sz="1200" kern="1200" dirty="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dirty="0" smtClean="0"/>
              <a:t>Then,</a:t>
            </a:r>
            <a:r>
              <a:rPr kumimoji="1" lang="en-US" altLang="ja-JP" baseline="0" dirty="0" smtClean="0"/>
              <a:t> administrators launch a virtual frontend node comprising of a virtual cluster with connecting it to N2N Overlay network via </a:t>
            </a:r>
            <a:r>
              <a:rPr kumimoji="1" lang="en-US" altLang="ja-JP" dirty="0" smtClean="0"/>
              <a:t>VM Manager.</a:t>
            </a:r>
          </a:p>
          <a:p>
            <a:endParaRPr kumimoji="1" lang="en-US" altLang="ja-JP" dirty="0" smtClean="0"/>
          </a:p>
          <a:p>
            <a:r>
              <a:rPr kumimoji="1" lang="en-US" altLang="ja-JP" dirty="0" smtClean="0"/>
              <a:t>Next</a:t>
            </a:r>
            <a:r>
              <a:rPr kumimoji="1" lang="en-US" altLang="ja-JP" baseline="0" dirty="0" smtClean="0"/>
              <a:t> and administrators launch virtual compute nodes comprising of a virtual </a:t>
            </a:r>
            <a:r>
              <a:rPr kumimoji="1" lang="en-US" altLang="ja-JP" baseline="0" dirty="0" smtClean="0"/>
              <a:t>cluster,</a:t>
            </a:r>
            <a:r>
              <a:rPr kumimoji="1" lang="ja-JP" altLang="ja-JP" sz="1200" kern="1200" dirty="0" smtClean="0">
                <a:solidFill>
                  <a:schemeClr val="tx1"/>
                </a:solidFill>
                <a:latin typeface="+mn-lt"/>
                <a:ea typeface="+mn-ea"/>
                <a:cs typeface="+mn-cs"/>
              </a:rPr>
              <a:t> </a:t>
            </a:r>
            <a:r>
              <a:rPr kumimoji="1" lang="en-US" altLang="ja-JP" sz="1200" kern="1200" dirty="0" smtClean="0">
                <a:solidFill>
                  <a:schemeClr val="tx1"/>
                </a:solidFill>
                <a:latin typeface="+mn-lt"/>
                <a:ea typeface="+mn-ea"/>
                <a:cs typeface="+mn-cs"/>
              </a:rPr>
              <a:t>as well as virtual frontend node via VM Manager.</a:t>
            </a:r>
            <a:endParaRPr kumimoji="1" lang="en-US" altLang="ja-JP" baseline="0" dirty="0" smtClean="0"/>
          </a:p>
          <a:p>
            <a:r>
              <a:rPr kumimoji="1" lang="en-US" altLang="ja-JP" dirty="0" smtClean="0"/>
              <a:t>Virtual</a:t>
            </a:r>
            <a:r>
              <a:rPr kumimoji="1" lang="en-US" altLang="ja-JP" baseline="0" dirty="0" smtClean="0"/>
              <a:t> c</a:t>
            </a:r>
            <a:r>
              <a:rPr kumimoji="1" lang="en-US" altLang="ja-JP" dirty="0" smtClean="0"/>
              <a:t>ompute nodes</a:t>
            </a:r>
            <a:r>
              <a:rPr kumimoji="1" lang="ja-JP" altLang="en-US" baseline="0" dirty="0" smtClean="0"/>
              <a:t> </a:t>
            </a:r>
            <a:r>
              <a:rPr kumimoji="1" lang="en-US" altLang="ja-JP" baseline="0" dirty="0" smtClean="0"/>
              <a:t>boot via PXE on </a:t>
            </a:r>
            <a:r>
              <a:rPr kumimoji="1" lang="en-US" altLang="ja-JP" dirty="0" smtClean="0"/>
              <a:t>N2N Overlay network</a:t>
            </a:r>
            <a:r>
              <a:rPr kumimoji="1" lang="en-US" altLang="ja-JP" baseline="0" dirty="0" smtClean="0"/>
              <a:t>, find virtual fr</a:t>
            </a:r>
            <a:r>
              <a:rPr kumimoji="1" lang="en-US" altLang="ja-JP" dirty="0" smtClean="0"/>
              <a:t>ontend node and start automatic installation.</a:t>
            </a:r>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10</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Virtual</a:t>
            </a:r>
            <a:r>
              <a:rPr kumimoji="1" lang="en-US" altLang="ja-JP" baseline="0" dirty="0" smtClean="0"/>
              <a:t> c</a:t>
            </a:r>
            <a:r>
              <a:rPr kumimoji="1" lang="en-US" altLang="ja-JP" dirty="0" smtClean="0"/>
              <a:t>ompute nodes</a:t>
            </a:r>
            <a:r>
              <a:rPr kumimoji="1" lang="ja-JP" altLang="en-US" baseline="0" dirty="0" smtClean="0"/>
              <a:t> </a:t>
            </a:r>
            <a:r>
              <a:rPr kumimoji="1" lang="en-US" altLang="ja-JP" baseline="0" dirty="0" smtClean="0"/>
              <a:t>at remote sites </a:t>
            </a:r>
            <a:r>
              <a:rPr kumimoji="1" lang="en-US" altLang="ja-JP" baseline="0" dirty="0" smtClean="0"/>
              <a:t>from virtual frontend node can </a:t>
            </a:r>
            <a:r>
              <a:rPr kumimoji="1" lang="en-US" altLang="ja-JP" baseline="0" dirty="0" smtClean="0"/>
              <a:t>also be installed via PXE boot with VM Manager</a:t>
            </a:r>
            <a:r>
              <a:rPr kumimoji="1" lang="en-US" altLang="ja-JP" dirty="0" smtClean="0"/>
              <a:t>.</a:t>
            </a:r>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11</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dirty="0" smtClean="0"/>
              <a:t>The feature of our virtual cluster solution</a:t>
            </a:r>
            <a:r>
              <a:rPr kumimoji="1" lang="en-US" altLang="ja-JP" baseline="0" dirty="0" smtClean="0"/>
              <a:t> is that seamlessly integration of </a:t>
            </a:r>
            <a:r>
              <a:rPr kumimoji="1" lang="en-US" altLang="ja-JP" dirty="0" smtClean="0"/>
              <a:t>N2N</a:t>
            </a:r>
            <a:r>
              <a:rPr kumimoji="1" lang="ja-JP" altLang="en-US" baseline="0" dirty="0" smtClean="0"/>
              <a:t> </a:t>
            </a:r>
            <a:r>
              <a:rPr kumimoji="1" lang="en-US" altLang="ja-JP" baseline="0" dirty="0" smtClean="0"/>
              <a:t>layer </a:t>
            </a:r>
            <a:r>
              <a:rPr kumimoji="1" lang="en-US" altLang="ja-JP" dirty="0" smtClean="0"/>
              <a:t>2 overlay</a:t>
            </a:r>
            <a:r>
              <a:rPr kumimoji="1" lang="en-US" altLang="ja-JP" baseline="0" dirty="0" smtClean="0"/>
              <a:t> network with Rocks enables users to </a:t>
            </a:r>
            <a:r>
              <a:rPr kumimoji="1" lang="en-US" altLang="ja-JP" baseline="0" dirty="0" smtClean="0"/>
              <a:t>use multi-site </a:t>
            </a:r>
            <a:r>
              <a:rPr kumimoji="1" lang="en-US" altLang="ja-JP" baseline="0" dirty="0" smtClean="0"/>
              <a:t>virtual cluster as well as a Rocks virtual cluster at local site.</a:t>
            </a:r>
          </a:p>
          <a:p>
            <a:r>
              <a:rPr kumimoji="1" lang="en-US" altLang="ja-JP" dirty="0" smtClean="0"/>
              <a:t>Virtual</a:t>
            </a:r>
            <a:r>
              <a:rPr kumimoji="1" lang="en-US" altLang="ja-JP" baseline="0" dirty="0" smtClean="0"/>
              <a:t> machines comprising of multi-site virtual clusters can communicate with each other directly via eth0.</a:t>
            </a:r>
            <a:endParaRPr kumimoji="1" lang="en-US" altLang="ja-JP" dirty="0" smtClean="0"/>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12</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dirty="0" smtClean="0"/>
              <a:t>Now</a:t>
            </a:r>
            <a:r>
              <a:rPr kumimoji="1" lang="en-US" altLang="ja-JP" baseline="0" dirty="0" smtClean="0"/>
              <a:t> w</a:t>
            </a:r>
            <a:r>
              <a:rPr kumimoji="1" lang="en-US" altLang="ja-JP" dirty="0" smtClean="0"/>
              <a:t>e have</a:t>
            </a:r>
            <a:r>
              <a:rPr kumimoji="1" lang="en-US" altLang="ja-JP" baseline="0" dirty="0" smtClean="0"/>
              <a:t> been </a:t>
            </a:r>
            <a:r>
              <a:rPr kumimoji="1" lang="en-US" altLang="ja-JP" dirty="0" smtClean="0"/>
              <a:t>prototyping implementation of our </a:t>
            </a:r>
            <a:r>
              <a:rPr kumimoji="1" lang="en-US" altLang="ja-JP" dirty="0" smtClean="0"/>
              <a:t>virtual cluster solution</a:t>
            </a:r>
            <a:r>
              <a:rPr kumimoji="1" lang="en-US" altLang="ja-JP" dirty="0" smtClean="0"/>
              <a:t>.</a:t>
            </a:r>
          </a:p>
          <a:p>
            <a:r>
              <a:rPr kumimoji="1" lang="en-US" altLang="ja-JP" dirty="0" smtClean="0"/>
              <a:t>To show the feasibility and the practicality of our </a:t>
            </a:r>
            <a:r>
              <a:rPr kumimoji="1" lang="en-US" altLang="ja-JP" dirty="0" smtClean="0"/>
              <a:t>solution</a:t>
            </a:r>
            <a:r>
              <a:rPr kumimoji="1" lang="en-US" altLang="ja-JP" baseline="0" dirty="0" smtClean="0"/>
              <a:t> </a:t>
            </a:r>
            <a:r>
              <a:rPr kumimoji="1" lang="en-US" altLang="ja-JP" baseline="0" dirty="0" smtClean="0"/>
              <a:t>we performed </a:t>
            </a:r>
            <a:r>
              <a:rPr kumimoji="1" lang="en-US" altLang="ja-JP" sz="1200" kern="1200" baseline="0" dirty="0" smtClean="0">
                <a:solidFill>
                  <a:schemeClr val="tx1"/>
                </a:solidFill>
                <a:latin typeface="+mn-lt"/>
                <a:ea typeface="+mn-ea"/>
                <a:cs typeface="+mn-cs"/>
              </a:rPr>
              <a:t>preliminary</a:t>
            </a:r>
            <a:r>
              <a:rPr kumimoji="1" lang="ja-JP" altLang="en-US" sz="1200" kern="1200" baseline="0" dirty="0" smtClean="0">
                <a:solidFill>
                  <a:schemeClr val="tx1"/>
                </a:solidFill>
                <a:latin typeface="+mn-lt"/>
                <a:ea typeface="+mn-ea"/>
                <a:cs typeface="+mn-cs"/>
              </a:rPr>
              <a:t>　</a:t>
            </a:r>
            <a:r>
              <a:rPr kumimoji="1" lang="en-US" altLang="ja-JP" baseline="0" smtClean="0"/>
              <a:t>experiments.</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First is to Verify the possibility of building virtual cluster over multiple Rocks clusters.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Second</a:t>
            </a:r>
            <a:r>
              <a:rPr kumimoji="1" lang="en-US" altLang="ja-JP" baseline="0" dirty="0" smtClean="0"/>
              <a:t> is to e</a:t>
            </a:r>
            <a:r>
              <a:rPr kumimoji="1" lang="en-US" altLang="ja-JP" dirty="0" smtClean="0"/>
              <a:t>valuate calculation performance for distributed application.</a:t>
            </a:r>
          </a:p>
          <a:p>
            <a:endParaRPr kumimoji="1" lang="en-US" altLang="ja-JP" dirty="0" smtClean="0"/>
          </a:p>
          <a:p>
            <a:r>
              <a:rPr kumimoji="1" lang="en-US" altLang="ja-JP" dirty="0" smtClean="0"/>
              <a:t>Figure </a:t>
            </a:r>
            <a:r>
              <a:rPr kumimoji="1" lang="en-US" altLang="ja-JP" dirty="0" smtClean="0"/>
              <a:t> </a:t>
            </a:r>
            <a:r>
              <a:rPr kumimoji="1" lang="en-US" altLang="ja-JP" dirty="0" smtClean="0"/>
              <a:t>illustrates the overview of our experimental environment. We used two Rocks clusters which</a:t>
            </a:r>
            <a:r>
              <a:rPr kumimoji="1" lang="en-US" altLang="ja-JP" baseline="0" dirty="0" smtClean="0"/>
              <a:t> are </a:t>
            </a:r>
            <a:r>
              <a:rPr kumimoji="1" lang="en-US" altLang="ja-JP" dirty="0" smtClean="0"/>
              <a:t>composed of one frontend node and 4 of compute nodes. Cluster A is the master cluster here and the frontend node of cluster A hosts a virtual frontend node. Cluster B is the worker cluster which hosts virtual compute nodes installed with PXE boot from the virtual frontend node. To evaluate our</a:t>
            </a:r>
            <a:r>
              <a:rPr kumimoji="1" lang="en-US" altLang="ja-JP" baseline="0" dirty="0" smtClean="0"/>
              <a:t> solution </a:t>
            </a:r>
            <a:r>
              <a:rPr kumimoji="1" lang="en-US" altLang="ja-JP" dirty="0" smtClean="0"/>
              <a:t>in WAN environment, we arrange a </a:t>
            </a:r>
            <a:r>
              <a:rPr kumimoji="1" lang="en-US" altLang="ja-JP" dirty="0" err="1" smtClean="0"/>
              <a:t>dummynet</a:t>
            </a:r>
            <a:r>
              <a:rPr kumimoji="1" lang="en-US" altLang="ja-JP" dirty="0" smtClean="0"/>
              <a:t> node which can emulate WAN environment in terms of the latency and bandwidth and set it between the two clusters.</a:t>
            </a:r>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endParaRPr kumimoji="1" lang="en-US" altLang="ja-JP" dirty="0" smtClean="0"/>
          </a:p>
          <a:p>
            <a:endParaRPr kumimoji="1" lang="en-US" altLang="ja-JP" dirty="0" smtClean="0"/>
          </a:p>
          <a:p>
            <a:r>
              <a:rPr kumimoji="1" lang="ja-JP" altLang="en-US" dirty="0" smtClean="0"/>
              <a:t>まず，</a:t>
            </a:r>
            <a:r>
              <a:rPr kumimoji="1" lang="en-US" altLang="ja-JP" dirty="0" smtClean="0"/>
              <a:t>2</a:t>
            </a:r>
            <a:r>
              <a:rPr kumimoji="1" lang="ja-JP" altLang="en-US" dirty="0" err="1" smtClean="0"/>
              <a:t>つの</a:t>
            </a:r>
            <a:r>
              <a:rPr kumimoji="1" lang="ja-JP" altLang="en-US" dirty="0" smtClean="0"/>
              <a:t>クラスタ横断的に仮想クラスタを構築可能であることを確認しました．</a:t>
            </a:r>
            <a:endParaRPr kumimoji="1" lang="en-US" altLang="ja-JP" dirty="0" smtClean="0"/>
          </a:p>
          <a:p>
            <a:endParaRPr kumimoji="1" lang="en-US" altLang="ja-JP" dirty="0" smtClean="0"/>
          </a:p>
          <a:p>
            <a:r>
              <a:rPr kumimoji="1" lang="ja-JP" altLang="en-US" dirty="0" smtClean="0"/>
              <a:t>次に，本研究の</a:t>
            </a:r>
            <a:endParaRPr kumimoji="1" lang="en-US" altLang="ja-JP" dirty="0" smtClean="0"/>
          </a:p>
          <a:p>
            <a:r>
              <a:rPr kumimoji="1" lang="ja-JP" altLang="en-US" dirty="0" smtClean="0"/>
              <a:t>提案手法によるネットワークオーバヘッドにより</a:t>
            </a:r>
            <a:r>
              <a:rPr kumimoji="1" lang="en-US" altLang="ja-JP" dirty="0" smtClean="0"/>
              <a:t>WAN</a:t>
            </a:r>
            <a:r>
              <a:rPr kumimoji="1" lang="ja-JP" altLang="en-US" dirty="0" smtClean="0"/>
              <a:t>環境では仮想クラスタを構築できなくなる懸念があったことから、疑似的な</a:t>
            </a:r>
            <a:r>
              <a:rPr kumimoji="1" lang="en-US" altLang="ja-JP" dirty="0" smtClean="0"/>
              <a:t>WAN</a:t>
            </a:r>
            <a:r>
              <a:rPr kumimoji="1" lang="ja-JP" altLang="en-US" dirty="0" smtClean="0"/>
              <a:t>環境において仮想クラスタを構築可能か評価を行いました．</a:t>
            </a:r>
            <a:endParaRPr kumimoji="1" lang="en-US" altLang="ja-JP" dirty="0" smtClean="0"/>
          </a:p>
          <a:p>
            <a:endParaRPr kumimoji="1" lang="en-US" altLang="ja-JP" dirty="0" smtClean="0"/>
          </a:p>
          <a:p>
            <a:r>
              <a:rPr kumimoji="1" lang="ja-JP" altLang="en-US" dirty="0" smtClean="0"/>
              <a:t>結果、図のように遅延を増大させるとパッケージのダウンロードに時間がかかるようになるものの、</a:t>
            </a:r>
            <a:r>
              <a:rPr kumimoji="1" lang="ja-JP" altLang="en-US" sz="1200" kern="1200" baseline="0" dirty="0" smtClean="0">
                <a:solidFill>
                  <a:schemeClr val="tx1"/>
                </a:solidFill>
                <a:latin typeface="+mn-lt"/>
                <a:ea typeface="+mn-ea"/>
                <a:cs typeface="+mn-cs"/>
              </a:rPr>
              <a:t>高遅延環境においても提案手法を用いて仮想クラスタを正常に構築可能であることが確認しました</a:t>
            </a:r>
            <a:r>
              <a:rPr kumimoji="1" lang="ja-JP" altLang="en-US" dirty="0" smtClean="0"/>
              <a:t>。このことから、広域分散計算環境においても性能要件をクリアしていることが判明しました。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endParaRPr lang="en-US" altLang="ja-JP" sz="1200" dirty="0" smtClean="0"/>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dirty="0" smtClean="0"/>
              <a:t>This is the requirement for our virtual cluster solution.</a:t>
            </a:r>
            <a:endParaRPr kumimoji="1" lang="ja-JP" altLang="en-US" dirty="0"/>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sz="1200" kern="1200" dirty="0" smtClean="0">
                <a:solidFill>
                  <a:schemeClr val="tx1"/>
                </a:solidFill>
                <a:latin typeface="+mn-lt"/>
                <a:ea typeface="+mn-ea"/>
                <a:cs typeface="+mn-cs"/>
              </a:rPr>
              <a:t>In PRAGMA grid test-bed, </a:t>
            </a:r>
            <a:r>
              <a:rPr kumimoji="1" lang="en-US" altLang="ja-JP" sz="1200" kern="1200" baseline="0" dirty="0" smtClean="0">
                <a:solidFill>
                  <a:schemeClr val="tx1"/>
                </a:solidFill>
                <a:latin typeface="+mn-lt"/>
                <a:ea typeface="+mn-ea"/>
                <a:cs typeface="+mn-cs"/>
              </a:rPr>
              <a:t>26 institutions participate and </a:t>
            </a:r>
            <a:r>
              <a:rPr kumimoji="1" lang="en-US" altLang="ja-JP" sz="1200" kern="1200" dirty="0" smtClean="0">
                <a:solidFill>
                  <a:schemeClr val="tx1"/>
                </a:solidFill>
                <a:latin typeface="+mn-lt"/>
                <a:ea typeface="+mn-ea"/>
                <a:cs typeface="+mn-cs"/>
              </a:rPr>
              <a:t>22 clusters are shared</a:t>
            </a:r>
            <a:r>
              <a:rPr kumimoji="1" lang="en-US" altLang="ja-JP" sz="1200" kern="1200" baseline="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This grid environment have</a:t>
            </a:r>
            <a:r>
              <a:rPr kumimoji="1" lang="en-US" altLang="ja-JP" sz="1200" kern="1200" baseline="0" dirty="0" smtClean="0">
                <a:solidFill>
                  <a:schemeClr val="tx1"/>
                </a:solidFill>
                <a:latin typeface="+mn-lt"/>
                <a:ea typeface="+mn-ea"/>
                <a:cs typeface="+mn-cs"/>
              </a:rPr>
              <a:t> a possibility to</a:t>
            </a:r>
            <a:r>
              <a:rPr kumimoji="1" lang="en-US" altLang="ja-JP" sz="1200" kern="1200" dirty="0" smtClean="0">
                <a:solidFill>
                  <a:schemeClr val="tx1"/>
                </a:solidFill>
                <a:latin typeface="+mn-lt"/>
                <a:ea typeface="+mn-ea"/>
                <a:cs typeface="+mn-cs"/>
              </a:rPr>
              <a:t> realize a large-scale computational</a:t>
            </a:r>
            <a:r>
              <a:rPr kumimoji="1" lang="en-US" altLang="ja-JP" sz="1200" kern="1200" baseline="0" dirty="0" smtClean="0">
                <a:solidFill>
                  <a:schemeClr val="tx1"/>
                </a:solidFill>
                <a:latin typeface="+mn-lt"/>
                <a:ea typeface="+mn-ea"/>
                <a:cs typeface="+mn-cs"/>
              </a:rPr>
              <a:t> environment.</a:t>
            </a:r>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We believe that computational intensive applications such as docking simulation are suitable for submitting in grid environment especially. This is because their processes are highly independent and can be distributed respectively, so the effect of the latency and narrow bandwidth in grid </a:t>
            </a:r>
            <a:r>
              <a:rPr kumimoji="1" lang="en-US" altLang="ja-JP" sz="1200" kern="1200" dirty="0" smtClean="0">
                <a:solidFill>
                  <a:schemeClr val="tx1"/>
                </a:solidFill>
                <a:latin typeface="+mn-lt"/>
                <a:ea typeface="+mn-ea"/>
                <a:cs typeface="+mn-cs"/>
              </a:rPr>
              <a:t>environment is </a:t>
            </a:r>
            <a:r>
              <a:rPr kumimoji="1" lang="en-US" altLang="ja-JP" sz="1200" kern="1200" dirty="0" smtClean="0">
                <a:solidFill>
                  <a:schemeClr val="tx1"/>
                </a:solidFill>
                <a:latin typeface="+mn-lt"/>
                <a:ea typeface="+mn-ea"/>
                <a:cs typeface="+mn-cs"/>
              </a:rPr>
              <a:t>insignificant for such applications. </a:t>
            </a:r>
            <a:endParaRPr kumimoji="1" lang="ja-JP"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So grid is strongly expected by such applications</a:t>
            </a:r>
            <a:r>
              <a:rPr kumimoji="1" lang="en-US" altLang="ja-JP" sz="1200" kern="1200" dirty="0" smtClean="0">
                <a:solidFill>
                  <a:schemeClr val="tx1"/>
                </a:solidFill>
                <a:latin typeface="+mn-lt"/>
                <a:ea typeface="+mn-ea"/>
                <a:cs typeface="+mn-cs"/>
              </a:rPr>
              <a:t>.</a:t>
            </a:r>
            <a:endParaRPr kumimoji="1" lang="ja-JP" altLang="ja-JP" sz="1200" kern="1200" dirty="0" smtClean="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95ABFB7-01C2-43CE-8956-F9EBEC10D757}" type="slidenum">
              <a:rPr lang="ja-JP" altLang="en-US" smtClean="0">
                <a:solidFill>
                  <a:prstClr val="black"/>
                </a:solidFill>
              </a:rPr>
              <a:pPr/>
              <a:t>22</a:t>
            </a:fld>
            <a:endParaRPr lang="ja-JP"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95ABFB7-01C2-43CE-8956-F9EBEC10D757}"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95ABFB7-01C2-43CE-8956-F9EBEC10D757}" type="slidenum">
              <a:rPr kumimoji="1" lang="ja-JP" altLang="en-US" smtClean="0"/>
              <a:pPr/>
              <a:t>25</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dirty="0" smtClean="0"/>
              <a:t>On</a:t>
            </a:r>
            <a:r>
              <a:rPr kumimoji="1" lang="en-US" altLang="ja-JP" baseline="0" dirty="0" smtClean="0"/>
              <a:t> the other hands, Virtual Cluster is promoting technology for efficient utilization of computational resources at one site.</a:t>
            </a:r>
            <a:endParaRPr kumimoji="1" lang="en-US" altLang="ja-JP" dirty="0" smtClean="0"/>
          </a:p>
          <a:p>
            <a:r>
              <a:rPr kumimoji="1" lang="en-US" altLang="ja-JP" dirty="0" smtClean="0">
                <a:solidFill>
                  <a:srgbClr val="FF0000"/>
                </a:solidFill>
              </a:rPr>
              <a:t>Virtua</a:t>
            </a:r>
            <a:r>
              <a:rPr kumimoji="1" lang="en-US" altLang="ja-JP" baseline="0" dirty="0" smtClean="0">
                <a:solidFill>
                  <a:srgbClr val="FF0000"/>
                </a:solidFill>
              </a:rPr>
              <a:t>l cluster is composed of some of virtual machines and</a:t>
            </a:r>
            <a:r>
              <a:rPr kumimoji="1" lang="en-US" altLang="ja-JP" baseline="0" dirty="0" smtClean="0"/>
              <a:t> can build a private computational environment that can be customize for users.</a:t>
            </a:r>
          </a:p>
          <a:p>
            <a:endParaRPr kumimoji="1" lang="en-US" altLang="ja-JP" baseline="0" dirty="0" smtClean="0"/>
          </a:p>
          <a:p>
            <a:r>
              <a:rPr kumimoji="1" lang="en-US" altLang="ja-JP" sz="1200" kern="1200" baseline="0" dirty="0" smtClean="0">
                <a:solidFill>
                  <a:schemeClr val="tx1"/>
                </a:solidFill>
                <a:latin typeface="+mn-lt"/>
                <a:ea typeface="+mn-ea"/>
                <a:cs typeface="+mn-cs"/>
              </a:rPr>
              <a:t>And it is becoming relatively easy to deploy such virtual clusters on a single physical cluster by utilizing cluster building tools.</a:t>
            </a:r>
            <a:endParaRPr kumimoji="1" lang="en-US" altLang="ja-JP" dirty="0" smtClean="0"/>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sz="1200" kern="1200" dirty="0" smtClean="0">
                <a:solidFill>
                  <a:schemeClr val="tx1"/>
                </a:solidFill>
                <a:latin typeface="+mn-lt"/>
                <a:ea typeface="+mn-ea"/>
                <a:cs typeface="+mn-cs"/>
              </a:rPr>
              <a:t>Rocks is one of such cluster building tool.</a:t>
            </a:r>
            <a:endParaRPr kumimoji="1" lang="ja-JP"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As you all already know, Rocks is developed by UCSD and is composed of one Frontend node and some of Compute nodes.</a:t>
            </a:r>
            <a:endParaRPr kumimoji="1" lang="ja-JP"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On building a virtual cluster with Rocks, site administrators request a virtual cluster on the Frontend node via rocks commands.</a:t>
            </a:r>
            <a:endParaRPr kumimoji="1" lang="ja-JP"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After</a:t>
            </a:r>
            <a:r>
              <a:rPr kumimoji="1" lang="en-US" altLang="ja-JP" sz="1200" kern="1200" baseline="0" dirty="0" smtClean="0">
                <a:solidFill>
                  <a:schemeClr val="tx1"/>
                </a:solidFill>
                <a:latin typeface="+mn-lt"/>
                <a:ea typeface="+mn-ea"/>
                <a:cs typeface="+mn-cs"/>
              </a:rPr>
              <a:t> that,</a:t>
            </a:r>
            <a:r>
              <a:rPr kumimoji="1" lang="en-US" altLang="ja-JP" sz="1200" kern="1200" dirty="0" smtClean="0">
                <a:solidFill>
                  <a:schemeClr val="tx1"/>
                </a:solidFill>
                <a:latin typeface="+mn-lt"/>
                <a:ea typeface="+mn-ea"/>
                <a:cs typeface="+mn-cs"/>
              </a:rPr>
              <a:t> a virtual cluster is allocated a VLAN ID and VLAN network individually. Then, VLAN virtual network interface is set up on each physical node before administrators launch virtual machines. </a:t>
            </a:r>
            <a:endParaRPr kumimoji="1" lang="ja-JP"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And Rocks realize easy virtual cluster deployment with automatic installation of virtual compute nodes via network boot technology, or PXE boot. Virtual compute nodes boot via PXE and find a PXE server on a virtual frontend node through layer 2 communications and start automatic installation. </a:t>
            </a:r>
            <a:endParaRPr kumimoji="1" lang="ja-JP"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This automatic install mechanism needs layer 2 networks on which virtual machines can communicate directly like local network. </a:t>
            </a:r>
            <a:endParaRPr kumimoji="1" lang="ja-JP"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In WAN environment, it is difficult to set such local network. So with default setting Rocks, it is difficult to build a virtual cluster over multiple clusters at Grid sites which is expected by computational intensive applications.</a:t>
            </a:r>
            <a:endParaRPr kumimoji="1" lang="ja-JP" altLang="ja-JP" sz="1200" kern="1200" dirty="0" smtClean="0">
              <a:solidFill>
                <a:schemeClr val="tx1"/>
              </a:solidFill>
              <a:latin typeface="+mn-lt"/>
              <a:ea typeface="+mn-ea"/>
              <a:cs typeface="+mn-cs"/>
            </a:endParaRPr>
          </a:p>
          <a:p>
            <a:endParaRPr kumimoji="1" lang="en-US" altLang="ja-JP" dirty="0" smtClean="0"/>
          </a:p>
          <a:p>
            <a:endParaRPr kumimoji="1" lang="en-US" altLang="ja-JP" dirty="0" smtClean="0"/>
          </a:p>
          <a:p>
            <a:endParaRPr kumimoji="1" lang="en-US" altLang="ja-JP" dirty="0" smtClean="0"/>
          </a:p>
          <a:p>
            <a:r>
              <a:rPr kumimoji="1" lang="ja-JP" altLang="en-US" dirty="0" smtClean="0"/>
              <a:t>＊ネットワークブートに仕組みを使って管理者の負担が小さいということを強調する。</a:t>
            </a:r>
            <a:endParaRPr kumimoji="1" lang="en-US" altLang="ja-JP" dirty="0" smtClean="0"/>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sz="1200" kern="1200" dirty="0" smtClean="0">
                <a:solidFill>
                  <a:schemeClr val="tx1"/>
                </a:solidFill>
                <a:latin typeface="+mn-lt"/>
                <a:ea typeface="+mn-ea"/>
                <a:cs typeface="+mn-cs"/>
              </a:rPr>
              <a:t>From the background and the issue, now we have worked on developing a virtual cluster over multiple clusters at Grid sites easily for computational intensive applications.</a:t>
            </a:r>
            <a:endParaRPr kumimoji="1" lang="ja-JP"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In our research, we focus on Rocks and we propose and design a virtual cluster system which extends the functionality of Rocks to facilitate the creation of a virtual cluster to be able to build a virtual cluster over multiple Rocks-based clusters. Specifically, we seamlessly integrate functionalities of N2N overlay network with the functionality of Rocks. </a:t>
            </a:r>
            <a:endParaRPr kumimoji="1" lang="ja-JP" altLang="ja-JP"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dirty="0" smtClean="0"/>
              <a:t>N2N</a:t>
            </a:r>
            <a:r>
              <a:rPr kumimoji="1" lang="ja-JP" altLang="en-US" dirty="0" smtClean="0"/>
              <a:t>　</a:t>
            </a:r>
            <a:r>
              <a:rPr kumimoji="1" lang="en-US" altLang="ja-JP" dirty="0" smtClean="0"/>
              <a:t>is one of overlay network technologies and</a:t>
            </a:r>
            <a:r>
              <a:rPr kumimoji="1" lang="en-US" altLang="ja-JP" baseline="0" dirty="0" smtClean="0"/>
              <a:t> developed by </a:t>
            </a:r>
            <a:r>
              <a:rPr kumimoji="1" lang="en-US" altLang="ja-JP" baseline="0" dirty="0" err="1" smtClean="0"/>
              <a:t>ntop</a:t>
            </a:r>
            <a:r>
              <a:rPr kumimoji="1" lang="en-US" altLang="ja-JP" baseline="0" dirty="0" smtClean="0"/>
              <a:t> project in Italy.</a:t>
            </a:r>
          </a:p>
          <a:p>
            <a:endParaRPr kumimoji="1" lang="en-US" altLang="ja-JP" baseline="0" dirty="0" smtClean="0"/>
          </a:p>
          <a:p>
            <a:r>
              <a:rPr kumimoji="1" lang="en-US" altLang="ja-JP" baseline="0" dirty="0" smtClean="0"/>
              <a:t>N2N creates an </a:t>
            </a:r>
            <a:r>
              <a:rPr kumimoji="1" lang="en-US" altLang="ja-JP" sz="1200" kern="1200" dirty="0" smtClean="0">
                <a:solidFill>
                  <a:schemeClr val="tx1"/>
                </a:solidFill>
                <a:latin typeface="+mj-ea"/>
                <a:ea typeface="+mn-ea"/>
                <a:cs typeface="+mn-cs"/>
              </a:rPr>
              <a:t>encrypted layer 2 overlay network using P2P protocol</a:t>
            </a:r>
            <a:r>
              <a:rPr kumimoji="1" lang="en-US" altLang="ja-JP" sz="1200" kern="1200" baseline="0" dirty="0" smtClean="0">
                <a:solidFill>
                  <a:schemeClr val="tx1"/>
                </a:solidFill>
                <a:latin typeface="+mj-ea"/>
                <a:ea typeface="+mn-ea"/>
                <a:cs typeface="+mn-cs"/>
              </a:rPr>
              <a:t> and </a:t>
            </a:r>
            <a:r>
              <a:rPr kumimoji="1" lang="en-US" altLang="ja-JP" dirty="0" smtClean="0"/>
              <a:t>can establish layer 2 network</a:t>
            </a:r>
            <a:r>
              <a:rPr kumimoji="1" lang="en-US" altLang="ja-JP" baseline="0" dirty="0" smtClean="0"/>
              <a:t> spanned on multiple site by utilizing TAP virtual network interfaces even if the physical machines are behind NAT and cannot communicate with each other directly.</a:t>
            </a:r>
            <a:endParaRPr kumimoji="1" lang="en-US" altLang="ja-JP" dirty="0" smtClean="0"/>
          </a:p>
          <a:p>
            <a:endParaRPr kumimoji="1" lang="en-US" altLang="ja-JP" dirty="0" smtClean="0"/>
          </a:p>
          <a:p>
            <a:r>
              <a:rPr kumimoji="1" lang="en-US" altLang="ja-JP" dirty="0" smtClean="0"/>
              <a:t>And</a:t>
            </a:r>
            <a:r>
              <a:rPr kumimoji="1" lang="en-US" altLang="ja-JP" baseline="0" dirty="0" smtClean="0"/>
              <a:t> N2N overlay network has a unique community mane which is conceptually similar to the VLAN ID.</a:t>
            </a:r>
            <a:endParaRPr kumimoji="1" lang="en-US" altLang="ja-JP" dirty="0" smtClean="0"/>
          </a:p>
          <a:p>
            <a:endParaRPr kumimoji="1" lang="en-US" altLang="ja-JP" dirty="0" smtClean="0"/>
          </a:p>
          <a:p>
            <a:r>
              <a:rPr kumimoji="1" lang="en-US" altLang="ja-JP" dirty="0" smtClean="0"/>
              <a:t>We integrate</a:t>
            </a:r>
            <a:r>
              <a:rPr kumimoji="1" lang="en-US" altLang="ja-JP" baseline="0" dirty="0" smtClean="0"/>
              <a:t> these N2N functionalities with Rocks.</a:t>
            </a:r>
            <a:endParaRPr kumimoji="1" lang="en-US" altLang="ja-JP" dirty="0" smtClean="0"/>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dirty="0" smtClean="0"/>
              <a:t>From this slide,</a:t>
            </a:r>
            <a:r>
              <a:rPr kumimoji="1" lang="en-US" altLang="ja-JP" baseline="0" dirty="0" smtClean="0"/>
              <a:t> I’d like to talk about our solution concretely.</a:t>
            </a:r>
          </a:p>
          <a:p>
            <a:endParaRPr kumimoji="1" lang="en-US" altLang="ja-JP" baseline="0" dirty="0" smtClean="0"/>
          </a:p>
          <a:p>
            <a:r>
              <a:rPr kumimoji="1" lang="en-US" altLang="ja-JP" baseline="0" dirty="0" smtClean="0"/>
              <a:t>In our solution, w</a:t>
            </a:r>
            <a:r>
              <a:rPr kumimoji="1" lang="en-US" altLang="ja-JP" dirty="0" smtClean="0"/>
              <a:t>e</a:t>
            </a:r>
            <a:r>
              <a:rPr kumimoji="1" lang="en-US" altLang="ja-JP" baseline="0" dirty="0" smtClean="0"/>
              <a:t> have designed and been prototyping MVC Controller. MVC stands for</a:t>
            </a:r>
            <a:r>
              <a:rPr kumimoji="1" lang="en-US" altLang="ja-JP" sz="800" kern="1200" dirty="0" smtClean="0">
                <a:solidFill>
                  <a:schemeClr val="tx1"/>
                </a:solidFill>
                <a:latin typeface="+mj-ea"/>
                <a:ea typeface="+mn-ea"/>
                <a:cs typeface="+mn-cs"/>
              </a:rPr>
              <a:t> Multi-site Virtual Cluster.</a:t>
            </a:r>
            <a:r>
              <a:rPr kumimoji="1" lang="en-US" altLang="ja-JP" baseline="0" dirty="0" smtClean="0"/>
              <a:t> </a:t>
            </a:r>
            <a:endParaRPr kumimoji="1" lang="en-US" altLang="ja-JP" dirty="0" smtClean="0"/>
          </a:p>
          <a:p>
            <a:r>
              <a:rPr kumimoji="1" lang="en-US" altLang="ja-JP" dirty="0" smtClean="0"/>
              <a:t>The Controller is composed</a:t>
            </a:r>
            <a:r>
              <a:rPr kumimoji="1" lang="en-US" altLang="ja-JP" baseline="0" dirty="0" smtClean="0"/>
              <a:t> of these three components, Resource Manager, Overlay Constructor and VM Manager.</a:t>
            </a:r>
            <a:endParaRPr kumimoji="1" lang="en-US" altLang="ja-JP" dirty="0" smtClean="0"/>
          </a:p>
          <a:p>
            <a:endParaRPr kumimoji="1" lang="en-US" altLang="ja-JP" dirty="0" smtClean="0"/>
          </a:p>
          <a:p>
            <a:r>
              <a:rPr kumimoji="1" lang="en-US" altLang="ja-JP" sz="1200" kern="1200" baseline="0" dirty="0" smtClean="0">
                <a:solidFill>
                  <a:schemeClr val="tx1"/>
                </a:solidFill>
                <a:latin typeface="+mn-lt"/>
                <a:ea typeface="+mn-ea"/>
                <a:cs typeface="+mn-cs"/>
              </a:rPr>
              <a:t>From now, I explain how administrators deploy a virtual cluster over</a:t>
            </a:r>
            <a:r>
              <a:rPr kumimoji="1" lang="ja-JP" altLang="ja-JP" sz="1200" kern="1200" dirty="0" smtClean="0">
                <a:solidFill>
                  <a:schemeClr val="tx1"/>
                </a:solidFill>
                <a:latin typeface="+mn-lt"/>
                <a:ea typeface="+mn-ea"/>
                <a:cs typeface="+mn-cs"/>
              </a:rPr>
              <a:t> </a:t>
            </a:r>
            <a:r>
              <a:rPr kumimoji="1" lang="en-US" altLang="ja-JP" sz="1200" kern="1200" dirty="0" smtClean="0">
                <a:solidFill>
                  <a:schemeClr val="tx1"/>
                </a:solidFill>
                <a:latin typeface="+mn-lt"/>
                <a:ea typeface="+mn-ea"/>
                <a:cs typeface="+mn-cs"/>
              </a:rPr>
              <a:t>multiple</a:t>
            </a:r>
            <a:r>
              <a:rPr kumimoji="1" lang="en-US" altLang="ja-JP" sz="1200" kern="1200" baseline="0" dirty="0" smtClean="0">
                <a:solidFill>
                  <a:schemeClr val="tx1"/>
                </a:solidFill>
                <a:latin typeface="+mn-lt"/>
                <a:ea typeface="+mn-ea"/>
                <a:cs typeface="+mn-cs"/>
              </a:rPr>
              <a:t> Rocks clusters with MVC Controller. </a:t>
            </a:r>
          </a:p>
          <a:p>
            <a:endParaRPr kumimoji="1" lang="en-US" altLang="ja-JP"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When administrators request</a:t>
            </a:r>
            <a:r>
              <a:rPr kumimoji="1" lang="en-US" altLang="ja-JP" baseline="0" dirty="0" smtClean="0"/>
              <a:t> a virtual cluster to MVC Controller, at first, Resource Manager registers multiple Rocks cluster as resources for a virtual cluster to manage </a:t>
            </a:r>
            <a:r>
              <a:rPr kumimoji="1" lang="en-US" altLang="ja-JP" baseline="0" dirty="0" smtClean="0"/>
              <a:t>these resources as </a:t>
            </a:r>
            <a:r>
              <a:rPr kumimoji="1" lang="en-US" altLang="ja-JP" baseline="0" dirty="0" smtClean="0"/>
              <a:t>one </a:t>
            </a:r>
            <a:r>
              <a:rPr lang="en-US" altLang="ja-JP" dirty="0" smtClean="0"/>
              <a:t>unified resources.</a:t>
            </a:r>
            <a:endParaRPr kumimoji="1" lang="en-US" altLang="ja-JP" baseline="0" dirty="0" smtClean="0"/>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sz="1200" kern="1200" dirty="0" smtClean="0">
                <a:solidFill>
                  <a:schemeClr val="tx1"/>
                </a:solidFill>
                <a:latin typeface="+mn-lt"/>
                <a:ea typeface="+mn-ea"/>
                <a:cs typeface="+mn-cs"/>
              </a:rPr>
              <a:t>Second,</a:t>
            </a:r>
            <a:r>
              <a:rPr kumimoji="1" lang="en-US" altLang="ja-JP" sz="1200" kern="1200" baseline="0" dirty="0" smtClean="0">
                <a:solidFill>
                  <a:schemeClr val="tx1"/>
                </a:solidFill>
                <a:latin typeface="+mn-lt"/>
                <a:ea typeface="+mn-ea"/>
                <a:cs typeface="+mn-cs"/>
              </a:rPr>
              <a:t> based on information of resources stored in </a:t>
            </a:r>
            <a:r>
              <a:rPr kumimoji="1" lang="en-US" altLang="ja-JP" sz="1200" kern="1200" dirty="0" smtClean="0">
                <a:solidFill>
                  <a:schemeClr val="tx1"/>
                </a:solidFill>
                <a:latin typeface="+mn-lt"/>
                <a:ea typeface="+mn-ea"/>
                <a:cs typeface="+mn-cs"/>
              </a:rPr>
              <a:t>Resource Manager, Overlay network Constructor</a:t>
            </a:r>
            <a:r>
              <a:rPr kumimoji="1" lang="en-US" altLang="ja-JP" sz="1200" kern="1200" baseline="0" dirty="0" smtClean="0">
                <a:solidFill>
                  <a:schemeClr val="tx1"/>
                </a:solidFill>
                <a:latin typeface="+mn-lt"/>
                <a:ea typeface="+mn-ea"/>
                <a:cs typeface="+mn-cs"/>
              </a:rPr>
              <a:t> builds a </a:t>
            </a:r>
            <a:r>
              <a:rPr kumimoji="1" lang="en-US" altLang="ja-JP" sz="1200" kern="1200" dirty="0" smtClean="0">
                <a:solidFill>
                  <a:schemeClr val="tx1"/>
                </a:solidFill>
                <a:latin typeface="+mn-lt"/>
                <a:ea typeface="+mn-ea"/>
                <a:cs typeface="+mn-cs"/>
              </a:rPr>
              <a:t>N2N</a:t>
            </a:r>
            <a:r>
              <a:rPr kumimoji="1" lang="en-US" altLang="ja-JP" sz="1200" kern="1200" baseline="0" dirty="0" smtClean="0">
                <a:solidFill>
                  <a:schemeClr val="tx1"/>
                </a:solidFill>
                <a:latin typeface="+mn-lt"/>
                <a:ea typeface="+mn-ea"/>
                <a:cs typeface="+mn-cs"/>
              </a:rPr>
              <a:t> layer </a:t>
            </a:r>
            <a:r>
              <a:rPr kumimoji="1" lang="en-US" altLang="ja-JP" sz="1200" kern="1200" dirty="0" smtClean="0">
                <a:solidFill>
                  <a:schemeClr val="tx1"/>
                </a:solidFill>
                <a:latin typeface="+mn-lt"/>
                <a:ea typeface="+mn-ea"/>
                <a:cs typeface="+mn-cs"/>
              </a:rPr>
              <a:t>2 Overlay network</a:t>
            </a:r>
            <a:r>
              <a:rPr kumimoji="1" lang="en-US" altLang="ja-JP" sz="1200" kern="1200" baseline="0" dirty="0" smtClean="0">
                <a:solidFill>
                  <a:schemeClr val="tx1"/>
                </a:solidFill>
                <a:latin typeface="+mn-lt"/>
                <a:ea typeface="+mn-ea"/>
                <a:cs typeface="+mn-cs"/>
              </a:rPr>
              <a:t> over physical nodes at multiple s</a:t>
            </a:r>
            <a:r>
              <a:rPr kumimoji="1" lang="en-US" altLang="ja-JP" sz="1200" kern="1200" dirty="0" smtClean="0">
                <a:solidFill>
                  <a:schemeClr val="tx1"/>
                </a:solidFill>
                <a:latin typeface="+mn-lt"/>
                <a:ea typeface="+mn-ea"/>
                <a:cs typeface="+mn-cs"/>
              </a:rPr>
              <a:t>ites.</a:t>
            </a:r>
            <a:r>
              <a:rPr kumimoji="1" lang="en-US" altLang="ja-JP" sz="1200" kern="1200" baseline="0" dirty="0" smtClean="0">
                <a:solidFill>
                  <a:schemeClr val="tx1"/>
                </a:solidFill>
                <a:latin typeface="+mn-lt"/>
                <a:ea typeface="+mn-ea"/>
                <a:cs typeface="+mn-cs"/>
              </a:rPr>
              <a:t> </a:t>
            </a:r>
            <a:endParaRPr kumimoji="1" lang="ja-JP" altLang="ja-JP" sz="1200" kern="1200" dirty="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17575" y="744538"/>
            <a:ext cx="4962525" cy="3722687"/>
          </a:xfrm>
        </p:spPr>
      </p:sp>
      <p:sp>
        <p:nvSpPr>
          <p:cNvPr id="3" name="ノート プレースホルダ 2"/>
          <p:cNvSpPr>
            <a:spLocks noGrp="1"/>
          </p:cNvSpPr>
          <p:nvPr>
            <p:ph type="body" idx="1"/>
          </p:nvPr>
        </p:nvSpPr>
        <p:spPr/>
        <p:txBody>
          <a:bodyPr>
            <a:normAutofit/>
          </a:bodyPr>
          <a:lstStyle/>
          <a:p>
            <a:r>
              <a:rPr kumimoji="1" lang="en-US" altLang="ja-JP" sz="1200" kern="1200" baseline="0" dirty="0" smtClean="0">
                <a:solidFill>
                  <a:schemeClr val="tx1"/>
                </a:solidFill>
                <a:latin typeface="+mn-lt"/>
                <a:ea typeface="+mn-ea"/>
                <a:cs typeface="+mn-cs"/>
              </a:rPr>
              <a:t>Next, </a:t>
            </a:r>
            <a:r>
              <a:rPr kumimoji="1" lang="en-US" altLang="ja-JP" sz="1200" kern="1200" dirty="0" smtClean="0">
                <a:solidFill>
                  <a:schemeClr val="tx1"/>
                </a:solidFill>
                <a:latin typeface="+mn-lt"/>
                <a:ea typeface="+mn-ea"/>
                <a:cs typeface="+mn-cs"/>
              </a:rPr>
              <a:t>Overlay network Constructor changes N2N virtual network</a:t>
            </a:r>
            <a:r>
              <a:rPr kumimoji="1" lang="en-US" altLang="ja-JP" sz="1200" kern="1200" baseline="0" dirty="0" smtClean="0">
                <a:solidFill>
                  <a:schemeClr val="tx1"/>
                </a:solidFill>
                <a:latin typeface="+mn-lt"/>
                <a:ea typeface="+mn-ea"/>
                <a:cs typeface="+mn-cs"/>
              </a:rPr>
              <a:t> interfaces’ configuration to connect to virtual machines, Lastly, </a:t>
            </a:r>
            <a:r>
              <a:rPr kumimoji="1" lang="en-US" altLang="ja-JP" sz="1200" kern="1200" dirty="0" smtClean="0">
                <a:solidFill>
                  <a:schemeClr val="tx1"/>
                </a:solidFill>
                <a:latin typeface="+mn-lt"/>
                <a:ea typeface="+mn-ea"/>
                <a:cs typeface="+mn-cs"/>
              </a:rPr>
              <a:t>Overlay network Constructor</a:t>
            </a:r>
            <a:r>
              <a:rPr kumimoji="1" lang="en-US" altLang="ja-JP" sz="1200" kern="1200" baseline="0" dirty="0" smtClean="0">
                <a:solidFill>
                  <a:schemeClr val="tx1"/>
                </a:solidFill>
                <a:latin typeface="+mn-lt"/>
                <a:ea typeface="+mn-ea"/>
                <a:cs typeface="+mn-cs"/>
              </a:rPr>
              <a:t> resisters information of each </a:t>
            </a:r>
            <a:r>
              <a:rPr kumimoji="1" lang="en-US" altLang="ja-JP" sz="1200" kern="1200" dirty="0" smtClean="0">
                <a:solidFill>
                  <a:schemeClr val="tx1"/>
                </a:solidFill>
                <a:latin typeface="+mn-lt"/>
                <a:ea typeface="+mn-ea"/>
                <a:cs typeface="+mn-cs"/>
              </a:rPr>
              <a:t>N2N</a:t>
            </a:r>
            <a:r>
              <a:rPr kumimoji="1" lang="en-US" altLang="ja-JP" sz="1200" kern="1200" baseline="0" dirty="0" smtClean="0">
                <a:solidFill>
                  <a:schemeClr val="tx1"/>
                </a:solidFill>
                <a:latin typeface="+mn-lt"/>
                <a:ea typeface="+mn-ea"/>
                <a:cs typeface="+mn-cs"/>
              </a:rPr>
              <a:t> </a:t>
            </a:r>
            <a:r>
              <a:rPr kumimoji="1" lang="en-US" altLang="ja-JP" sz="1200" kern="1200" dirty="0" smtClean="0">
                <a:solidFill>
                  <a:schemeClr val="tx1"/>
                </a:solidFill>
                <a:latin typeface="+mn-lt"/>
                <a:ea typeface="+mn-ea"/>
                <a:cs typeface="+mn-cs"/>
              </a:rPr>
              <a:t>virtual network</a:t>
            </a:r>
            <a:r>
              <a:rPr kumimoji="1" lang="en-US" altLang="ja-JP" sz="1200" kern="1200" baseline="0" dirty="0" smtClean="0">
                <a:solidFill>
                  <a:schemeClr val="tx1"/>
                </a:solidFill>
                <a:latin typeface="+mn-lt"/>
                <a:ea typeface="+mn-ea"/>
                <a:cs typeface="+mn-cs"/>
              </a:rPr>
              <a:t> interfaces to </a:t>
            </a:r>
            <a:r>
              <a:rPr kumimoji="1" lang="en-US" altLang="ja-JP" sz="1200" kern="1200" dirty="0" smtClean="0">
                <a:solidFill>
                  <a:schemeClr val="tx1"/>
                </a:solidFill>
                <a:latin typeface="+mn-lt"/>
                <a:ea typeface="+mn-ea"/>
                <a:cs typeface="+mn-cs"/>
              </a:rPr>
              <a:t>Resource Manager.</a:t>
            </a:r>
          </a:p>
        </p:txBody>
      </p:sp>
      <p:sp>
        <p:nvSpPr>
          <p:cNvPr id="4" name="スライド番号プレースホルダ 3"/>
          <p:cNvSpPr>
            <a:spLocks noGrp="1"/>
          </p:cNvSpPr>
          <p:nvPr>
            <p:ph type="sldNum" sz="quarter" idx="10"/>
          </p:nvPr>
        </p:nvSpPr>
        <p:spPr/>
        <p:txBody>
          <a:bodyPr/>
          <a:lstStyle/>
          <a:p>
            <a:fld id="{A8DFF520-77F4-4C01-BC25-F127C7CC3F5A}"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二等辺三角形 6"/>
          <p:cNvSpPr/>
          <p:nvPr/>
        </p:nvSpPr>
        <p:spPr>
          <a:xfrm rot="16200000">
            <a:off x="7554354" y="5254284"/>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540544" y="776289"/>
            <a:ext cx="8062912" cy="1470025"/>
          </a:xfrm>
        </p:spPr>
        <p:txBody>
          <a:bodyPr anchor="b">
            <a:normAutofit/>
          </a:bodyPr>
          <a:lstStyle>
            <a:lvl1pPr algn="r">
              <a:defRPr sz="4400"/>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a:xfrm>
            <a:off x="1371600" y="6012658"/>
            <a:ext cx="5791200" cy="365125"/>
          </a:xfrm>
        </p:spPr>
        <p:txBody>
          <a:bodyPr tIns="0" bIns="0" anchor="t"/>
          <a:lstStyle>
            <a:lvl1pPr algn="r">
              <a:defRPr sz="1000"/>
            </a:lvl1pPr>
          </a:lstStyle>
          <a:p>
            <a:fld id="{385C8AE8-4F50-4671-A2DB-E8094D1594BB}" type="datetime1">
              <a:rPr kumimoji="1" lang="ja-JP" altLang="en-US" smtClean="0"/>
              <a:pPr/>
              <a:t>2011/3/3</a:t>
            </a:fld>
            <a:endParaRPr kumimoji="1" lang="ja-JP" altLang="en-US"/>
          </a:p>
        </p:txBody>
      </p:sp>
      <p:sp>
        <p:nvSpPr>
          <p:cNvPr id="17" name="フッター プレースホルダ 16"/>
          <p:cNvSpPr>
            <a:spLocks noGrp="1"/>
          </p:cNvSpPr>
          <p:nvPr>
            <p:ph type="ftr" sz="quarter" idx="11"/>
          </p:nvPr>
        </p:nvSpPr>
        <p:spPr>
          <a:xfrm>
            <a:off x="1371600" y="5650706"/>
            <a:ext cx="5791200" cy="365125"/>
          </a:xfrm>
        </p:spPr>
        <p:txBody>
          <a:bodyPr tIns="0" bIns="0" anchor="b"/>
          <a:lstStyle>
            <a:lvl1pPr algn="r">
              <a:defRPr sz="1100"/>
            </a:lvl1pPr>
          </a:lstStyle>
          <a:p>
            <a:endParaRPr kumimoji="1" lang="ja-JP" altLang="en-US"/>
          </a:p>
        </p:txBody>
      </p:sp>
      <p:sp>
        <p:nvSpPr>
          <p:cNvPr id="29" name="スライド番号プレースホルダ 28"/>
          <p:cNvSpPr>
            <a:spLocks noGrp="1"/>
          </p:cNvSpPr>
          <p:nvPr>
            <p:ph type="sldNum" sz="quarter" idx="12"/>
          </p:nvPr>
        </p:nvSpPr>
        <p:spPr>
          <a:xfrm>
            <a:off x="8392248" y="5752309"/>
            <a:ext cx="502920" cy="365125"/>
          </a:xfrm>
        </p:spPr>
        <p:txBody>
          <a:bodyPr anchor="ctr"/>
          <a:lstStyle>
            <a:lvl1pPr algn="ctr">
              <a:defRPr sz="1300">
                <a:solidFill>
                  <a:srgbClr val="FFFFFF"/>
                </a:solidFill>
              </a:defRPr>
            </a:lvl1pPr>
          </a:lstStyle>
          <a:p>
            <a:fld id="{DBBDEC3D-4D1D-43B1-919F-639CC5EF683F}"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76369ADE-04F7-45A3-A8CE-47C1075942C7}" type="datetime1">
              <a:rPr kumimoji="1" lang="ja-JP" altLang="en-US" smtClean="0"/>
              <a:pPr/>
              <a:t>2011/3/3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BBDEC3D-4D1D-43B1-919F-639CC5EF683F}"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381000"/>
            <a:ext cx="1905000" cy="5486400"/>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381000"/>
            <a:ext cx="6248400" cy="5486400"/>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B3F0F34-A2AC-4EA8-B730-C5B42D3A7531}" type="datetime1">
              <a:rPr kumimoji="1" lang="ja-JP" altLang="en-US" smtClean="0"/>
              <a:pPr/>
              <a:t>2011/3/3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BBDEC3D-4D1D-43B1-919F-639CC5EF683F}" type="slidenum">
              <a:rPr kumimoji="1" lang="ja-JP" altLang="en-US" smtClean="0"/>
              <a:pPr/>
              <a:t>&lt;#&gt;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8"/>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89826" indent="0" algn="ctr">
              <a:buNone/>
              <a:defRPr>
                <a:solidFill>
                  <a:schemeClr val="tx1">
                    <a:tint val="75000"/>
                  </a:schemeClr>
                </a:solidFill>
              </a:defRPr>
            </a:lvl2pPr>
            <a:lvl3pPr marL="979652" indent="0" algn="ctr">
              <a:buNone/>
              <a:defRPr>
                <a:solidFill>
                  <a:schemeClr val="tx1">
                    <a:tint val="75000"/>
                  </a:schemeClr>
                </a:solidFill>
              </a:defRPr>
            </a:lvl3pPr>
            <a:lvl4pPr marL="1469477" indent="0" algn="ctr">
              <a:buNone/>
              <a:defRPr>
                <a:solidFill>
                  <a:schemeClr val="tx1">
                    <a:tint val="75000"/>
                  </a:schemeClr>
                </a:solidFill>
              </a:defRPr>
            </a:lvl4pPr>
            <a:lvl5pPr marL="1959303" indent="0" algn="ctr">
              <a:buNone/>
              <a:defRPr>
                <a:solidFill>
                  <a:schemeClr val="tx1">
                    <a:tint val="75000"/>
                  </a:schemeClr>
                </a:solidFill>
              </a:defRPr>
            </a:lvl5pPr>
            <a:lvl6pPr marL="2449129" indent="0" algn="ctr">
              <a:buNone/>
              <a:defRPr>
                <a:solidFill>
                  <a:schemeClr val="tx1">
                    <a:tint val="75000"/>
                  </a:schemeClr>
                </a:solidFill>
              </a:defRPr>
            </a:lvl6pPr>
            <a:lvl7pPr marL="2938955" indent="0" algn="ctr">
              <a:buNone/>
              <a:defRPr>
                <a:solidFill>
                  <a:schemeClr val="tx1">
                    <a:tint val="75000"/>
                  </a:schemeClr>
                </a:solidFill>
              </a:defRPr>
            </a:lvl7pPr>
            <a:lvl8pPr marL="3428781" indent="0" algn="ctr">
              <a:buNone/>
              <a:defRPr>
                <a:solidFill>
                  <a:schemeClr val="tx1">
                    <a:tint val="75000"/>
                  </a:schemeClr>
                </a:solidFill>
              </a:defRPr>
            </a:lvl8pPr>
            <a:lvl9pPr marL="3918606"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4"/>
            <a:ext cx="7772400" cy="1362075"/>
          </a:xfrm>
        </p:spPr>
        <p:txBody>
          <a:bodyPr anchor="t"/>
          <a:lstStyle>
            <a:lvl1pPr algn="l">
              <a:defRPr sz="43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7"/>
            <a:ext cx="7772400" cy="1500187"/>
          </a:xfrm>
        </p:spPr>
        <p:txBody>
          <a:bodyPr anchor="b"/>
          <a:lstStyle>
            <a:lvl1pPr marL="0" indent="0">
              <a:buNone/>
              <a:defRPr sz="2100">
                <a:solidFill>
                  <a:schemeClr val="tx1">
                    <a:tint val="75000"/>
                  </a:schemeClr>
                </a:solidFill>
              </a:defRPr>
            </a:lvl1pPr>
            <a:lvl2pPr marL="489826" indent="0">
              <a:buNone/>
              <a:defRPr sz="1900">
                <a:solidFill>
                  <a:schemeClr val="tx1">
                    <a:tint val="75000"/>
                  </a:schemeClr>
                </a:solidFill>
              </a:defRPr>
            </a:lvl2pPr>
            <a:lvl3pPr marL="979652" indent="0">
              <a:buNone/>
              <a:defRPr sz="1700">
                <a:solidFill>
                  <a:schemeClr val="tx1">
                    <a:tint val="75000"/>
                  </a:schemeClr>
                </a:solidFill>
              </a:defRPr>
            </a:lvl3pPr>
            <a:lvl4pPr marL="1469477" indent="0">
              <a:buNone/>
              <a:defRPr sz="1500">
                <a:solidFill>
                  <a:schemeClr val="tx1">
                    <a:tint val="75000"/>
                  </a:schemeClr>
                </a:solidFill>
              </a:defRPr>
            </a:lvl4pPr>
            <a:lvl5pPr marL="1959303" indent="0">
              <a:buNone/>
              <a:defRPr sz="1500">
                <a:solidFill>
                  <a:schemeClr val="tx1">
                    <a:tint val="75000"/>
                  </a:schemeClr>
                </a:solidFill>
              </a:defRPr>
            </a:lvl5pPr>
            <a:lvl6pPr marL="2449129" indent="0">
              <a:buNone/>
              <a:defRPr sz="1500">
                <a:solidFill>
                  <a:schemeClr val="tx1">
                    <a:tint val="75000"/>
                  </a:schemeClr>
                </a:solidFill>
              </a:defRPr>
            </a:lvl6pPr>
            <a:lvl7pPr marL="2938955" indent="0">
              <a:buNone/>
              <a:defRPr sz="1500">
                <a:solidFill>
                  <a:schemeClr val="tx1">
                    <a:tint val="75000"/>
                  </a:schemeClr>
                </a:solidFill>
              </a:defRPr>
            </a:lvl7pPr>
            <a:lvl8pPr marL="3428781" indent="0">
              <a:buNone/>
              <a:defRPr sz="1500">
                <a:solidFill>
                  <a:schemeClr val="tx1">
                    <a:tint val="75000"/>
                  </a:schemeClr>
                </a:solidFill>
              </a:defRPr>
            </a:lvl8pPr>
            <a:lvl9pPr marL="3918606" indent="0">
              <a:buNone/>
              <a:defRPr sz="15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3"/>
            <a:ext cx="4038600" cy="4525963"/>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3"/>
            <a:ext cx="4038600" cy="4525963"/>
          </a:xfrm>
        </p:spPr>
        <p:txBody>
          <a:bodyPr/>
          <a:lstStyle>
            <a:lvl1pPr>
              <a:defRPr sz="30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500" b="1"/>
            </a:lvl1pPr>
            <a:lvl2pPr marL="489826" indent="0">
              <a:buNone/>
              <a:defRPr sz="2100" b="1"/>
            </a:lvl2pPr>
            <a:lvl3pPr marL="979652" indent="0">
              <a:buNone/>
              <a:defRPr sz="1900" b="1"/>
            </a:lvl3pPr>
            <a:lvl4pPr marL="1469477" indent="0">
              <a:buNone/>
              <a:defRPr sz="1700" b="1"/>
            </a:lvl4pPr>
            <a:lvl5pPr marL="1959303" indent="0">
              <a:buNone/>
              <a:defRPr sz="1700" b="1"/>
            </a:lvl5pPr>
            <a:lvl6pPr marL="2449129" indent="0">
              <a:buNone/>
              <a:defRPr sz="1700" b="1"/>
            </a:lvl6pPr>
            <a:lvl7pPr marL="2938955" indent="0">
              <a:buNone/>
              <a:defRPr sz="1700" b="1"/>
            </a:lvl7pPr>
            <a:lvl8pPr marL="3428781" indent="0">
              <a:buNone/>
              <a:defRPr sz="1700" b="1"/>
            </a:lvl8pPr>
            <a:lvl9pPr marL="3918606" indent="0">
              <a:buNone/>
              <a:defRPr sz="17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7" y="1535113"/>
            <a:ext cx="4041775" cy="639762"/>
          </a:xfrm>
        </p:spPr>
        <p:txBody>
          <a:bodyPr anchor="b"/>
          <a:lstStyle>
            <a:lvl1pPr marL="0" indent="0">
              <a:buNone/>
              <a:defRPr sz="2500" b="1"/>
            </a:lvl1pPr>
            <a:lvl2pPr marL="489826" indent="0">
              <a:buNone/>
              <a:defRPr sz="2100" b="1"/>
            </a:lvl2pPr>
            <a:lvl3pPr marL="979652" indent="0">
              <a:buNone/>
              <a:defRPr sz="1900" b="1"/>
            </a:lvl3pPr>
            <a:lvl4pPr marL="1469477" indent="0">
              <a:buNone/>
              <a:defRPr sz="1700" b="1"/>
            </a:lvl4pPr>
            <a:lvl5pPr marL="1959303" indent="0">
              <a:buNone/>
              <a:defRPr sz="1700" b="1"/>
            </a:lvl5pPr>
            <a:lvl6pPr marL="2449129" indent="0">
              <a:buNone/>
              <a:defRPr sz="1700" b="1"/>
            </a:lvl6pPr>
            <a:lvl7pPr marL="2938955" indent="0">
              <a:buNone/>
              <a:defRPr sz="1700" b="1"/>
            </a:lvl7pPr>
            <a:lvl8pPr marL="3428781" indent="0">
              <a:buNone/>
              <a:defRPr sz="1700" b="1"/>
            </a:lvl8pPr>
            <a:lvl9pPr marL="3918606" indent="0">
              <a:buNone/>
              <a:defRPr sz="17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7" y="2174875"/>
            <a:ext cx="4041775" cy="3951288"/>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8" name="フッター プレースホルダ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 8"/>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4" name="フッター プレースホルダ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 4"/>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3" name="フッター プレースホルダ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 3"/>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p:spPr>
        <p:txBody>
          <a:bodyPr anchor="b"/>
          <a:lstStyle>
            <a:lvl1pPr algn="l">
              <a:defRPr sz="21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2" y="273052"/>
            <a:ext cx="5111749" cy="5853113"/>
          </a:xfrm>
        </p:spPr>
        <p:txBody>
          <a:bodyPr/>
          <a:lstStyle>
            <a:lvl1pPr>
              <a:defRPr sz="3400"/>
            </a:lvl1pPr>
            <a:lvl2pPr>
              <a:defRPr sz="3000"/>
            </a:lvl2pPr>
            <a:lvl3pPr>
              <a:defRPr sz="2500"/>
            </a:lvl3pPr>
            <a:lvl4pPr>
              <a:defRPr sz="2100"/>
            </a:lvl4pPr>
            <a:lvl5pPr>
              <a:defRPr sz="2100"/>
            </a:lvl5pPr>
            <a:lvl6pPr>
              <a:defRPr sz="2100"/>
            </a:lvl6pPr>
            <a:lvl7pPr>
              <a:defRPr sz="2100"/>
            </a:lvl7pPr>
            <a:lvl8pPr>
              <a:defRPr sz="2100"/>
            </a:lvl8pPr>
            <a:lvl9pPr>
              <a:defRPr sz="21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2" y="1435102"/>
            <a:ext cx="3008313" cy="4691063"/>
          </a:xfrm>
        </p:spPr>
        <p:txBody>
          <a:bodyPr/>
          <a:lstStyle>
            <a:lvl1pPr marL="0" indent="0">
              <a:buNone/>
              <a:defRPr sz="1500"/>
            </a:lvl1pPr>
            <a:lvl2pPr marL="489826" indent="0">
              <a:buNone/>
              <a:defRPr sz="1300"/>
            </a:lvl2pPr>
            <a:lvl3pPr marL="979652" indent="0">
              <a:buNone/>
              <a:defRPr sz="1100"/>
            </a:lvl3pPr>
            <a:lvl4pPr marL="1469477" indent="0">
              <a:buNone/>
              <a:defRPr sz="1000"/>
            </a:lvl4pPr>
            <a:lvl5pPr marL="1959303" indent="0">
              <a:buNone/>
              <a:defRPr sz="1000"/>
            </a:lvl5pPr>
            <a:lvl6pPr marL="2449129" indent="0">
              <a:buNone/>
              <a:defRPr sz="1000"/>
            </a:lvl6pPr>
            <a:lvl7pPr marL="2938955" indent="0">
              <a:buNone/>
              <a:defRPr sz="1000"/>
            </a:lvl7pPr>
            <a:lvl8pPr marL="3428781" indent="0">
              <a:buNone/>
              <a:defRPr sz="1000"/>
            </a:lvl8pPr>
            <a:lvl9pPr marL="3918606" indent="0">
              <a:buNone/>
              <a:defRPr sz="10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7494"/>
            <a:ext cx="8229600" cy="1399032"/>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457200" y="1882808"/>
            <a:ext cx="8229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791456" y="6480048"/>
            <a:ext cx="2133600" cy="301752"/>
          </a:xfrm>
        </p:spPr>
        <p:txBody>
          <a:bodyPr/>
          <a:lstStyle/>
          <a:p>
            <a:fld id="{6D3D37B8-0C90-492F-B840-C7159C0159D9}" type="datetime1">
              <a:rPr kumimoji="1" lang="ja-JP" altLang="en-US" smtClean="0"/>
              <a:pPr/>
              <a:t>2011/3/3</a:t>
            </a:fld>
            <a:endParaRPr kumimoji="1" lang="ja-JP" altLang="en-US"/>
          </a:p>
        </p:txBody>
      </p:sp>
      <p:sp>
        <p:nvSpPr>
          <p:cNvPr id="5" name="フッター プレースホルダ 4"/>
          <p:cNvSpPr>
            <a:spLocks noGrp="1"/>
          </p:cNvSpPr>
          <p:nvPr>
            <p:ph type="ftr" sz="quarter" idx="11"/>
          </p:nvPr>
        </p:nvSpPr>
        <p:spPr>
          <a:xfrm>
            <a:off x="457200" y="6480971"/>
            <a:ext cx="4260056" cy="300831"/>
          </a:xfrm>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BBDEC3D-4D1D-43B1-919F-639CC5EF683F}" type="slidenum">
              <a:rPr kumimoji="1" lang="ja-JP" altLang="en-US" smtClean="0"/>
              <a:pPr/>
              <a:t>&lt;#&gt;</a:t>
            </a:fld>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1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400"/>
            </a:lvl1pPr>
            <a:lvl2pPr marL="489826" indent="0">
              <a:buNone/>
              <a:defRPr sz="3000"/>
            </a:lvl2pPr>
            <a:lvl3pPr marL="979652" indent="0">
              <a:buNone/>
              <a:defRPr sz="2500"/>
            </a:lvl3pPr>
            <a:lvl4pPr marL="1469477" indent="0">
              <a:buNone/>
              <a:defRPr sz="2100"/>
            </a:lvl4pPr>
            <a:lvl5pPr marL="1959303" indent="0">
              <a:buNone/>
              <a:defRPr sz="2100"/>
            </a:lvl5pPr>
            <a:lvl6pPr marL="2449129" indent="0">
              <a:buNone/>
              <a:defRPr sz="2100"/>
            </a:lvl6pPr>
            <a:lvl7pPr marL="2938955" indent="0">
              <a:buNone/>
              <a:defRPr sz="2100"/>
            </a:lvl7pPr>
            <a:lvl8pPr marL="3428781" indent="0">
              <a:buNone/>
              <a:defRPr sz="2100"/>
            </a:lvl8pPr>
            <a:lvl9pPr marL="3918606" indent="0">
              <a:buNone/>
              <a:defRPr sz="21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500"/>
            </a:lvl1pPr>
            <a:lvl2pPr marL="489826" indent="0">
              <a:buNone/>
              <a:defRPr sz="1300"/>
            </a:lvl2pPr>
            <a:lvl3pPr marL="979652" indent="0">
              <a:buNone/>
              <a:defRPr sz="1100"/>
            </a:lvl3pPr>
            <a:lvl4pPr marL="1469477" indent="0">
              <a:buNone/>
              <a:defRPr sz="1000"/>
            </a:lvl4pPr>
            <a:lvl5pPr marL="1959303" indent="0">
              <a:buNone/>
              <a:defRPr sz="1000"/>
            </a:lvl5pPr>
            <a:lvl6pPr marL="2449129" indent="0">
              <a:buNone/>
              <a:defRPr sz="1000"/>
            </a:lvl6pPr>
            <a:lvl7pPr marL="2938955" indent="0">
              <a:buNone/>
              <a:defRPr sz="1000"/>
            </a:lvl7pPr>
            <a:lvl8pPr marL="3428781" indent="0">
              <a:buNone/>
              <a:defRPr sz="1000"/>
            </a:lvl8pPr>
            <a:lvl9pPr marL="3918606" indent="0">
              <a:buNone/>
              <a:defRPr sz="10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1" y="274639"/>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10D0D26-4979-4F19-BFFF-82D705B00A12}" type="datetimeFigureOut">
              <a:rPr lang="ja-JP" altLang="en-US" smtClean="0">
                <a:solidFill>
                  <a:prstClr val="black">
                    <a:tint val="75000"/>
                  </a:prstClr>
                </a:solidFill>
              </a:rPr>
              <a:pPr/>
              <a:t>2011/3/3</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65716DFF-F721-40E1-9EAB-3F6AA63612DB}" type="slidenum">
              <a:rPr lang="ja-JP" altLang="en-US" smtClean="0">
                <a:solidFill>
                  <a:prstClr val="black">
                    <a:tint val="75000"/>
                  </a:prstClr>
                </a:solidFill>
              </a:rPr>
              <a:pPr/>
              <a:t>&lt;#&gt;</a:t>
            </a:fld>
            <a:endParaRPr lang="ja-JP"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1"/>
      </p:bgRef>
    </p:bg>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二等辺三角形 7"/>
          <p:cNvSpPr/>
          <p:nvPr/>
        </p:nvSpPr>
        <p:spPr>
          <a:xfrm rot="5400000" flipV="1">
            <a:off x="7554354"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付プレースホルダ 3"/>
          <p:cNvSpPr>
            <a:spLocks noGrp="1"/>
          </p:cNvSpPr>
          <p:nvPr>
            <p:ph type="dt" sz="half" idx="10"/>
          </p:nvPr>
        </p:nvSpPr>
        <p:spPr>
          <a:xfrm>
            <a:off x="6955632" y="6477000"/>
            <a:ext cx="2133600" cy="304800"/>
          </a:xfrm>
        </p:spPr>
        <p:txBody>
          <a:bodyPr/>
          <a:lstStyle/>
          <a:p>
            <a:fld id="{AC3D569C-D0C1-44F9-9E07-1B8A006D9E45}" type="datetime1">
              <a:rPr kumimoji="1" lang="ja-JP" altLang="en-US" smtClean="0"/>
              <a:pPr/>
              <a:t>2011/3/3</a:t>
            </a:fld>
            <a:endParaRPr kumimoji="1" lang="ja-JP" altLang="en-US"/>
          </a:p>
        </p:txBody>
      </p:sp>
      <p:sp>
        <p:nvSpPr>
          <p:cNvPr id="5" name="フッター プレースホルダ 4"/>
          <p:cNvSpPr>
            <a:spLocks noGrp="1"/>
          </p:cNvSpPr>
          <p:nvPr>
            <p:ph type="ftr" sz="quarter" idx="11"/>
          </p:nvPr>
        </p:nvSpPr>
        <p:spPr>
          <a:xfrm>
            <a:off x="2619376" y="6480971"/>
            <a:ext cx="4260056" cy="300831"/>
          </a:xfrm>
        </p:spPr>
        <p:txBody>
          <a:bodyPr/>
          <a:lstStyle/>
          <a:p>
            <a:endParaRPr kumimoji="1" lang="ja-JP" altLang="en-US"/>
          </a:p>
        </p:txBody>
      </p:sp>
      <p:sp>
        <p:nvSpPr>
          <p:cNvPr id="6" name="スライド番号プレースホルダ 5"/>
          <p:cNvSpPr>
            <a:spLocks noGrp="1"/>
          </p:cNvSpPr>
          <p:nvPr>
            <p:ph type="sldNum" sz="quarter" idx="12"/>
          </p:nvPr>
        </p:nvSpPr>
        <p:spPr>
          <a:xfrm>
            <a:off x="8451056" y="809625"/>
            <a:ext cx="502920" cy="300831"/>
          </a:xfrm>
        </p:spPr>
        <p:txBody>
          <a:bodyPr/>
          <a:lstStyle/>
          <a:p>
            <a:fld id="{DBBDEC3D-4D1D-43B1-919F-639CC5EF683F}" type="slidenum">
              <a:rPr kumimoji="1" lang="ja-JP" altLang="en-US" smtClean="0"/>
              <a:pPr/>
              <a:t>&lt;#&gt;</a:t>
            </a:fld>
            <a:endParaRPr kumimoji="1" lang="ja-JP" altLang="en-US"/>
          </a:p>
        </p:txBody>
      </p:sp>
      <p:cxnSp>
        <p:nvCxnSpPr>
          <p:cNvPr id="11" name="直線コネクタ 10"/>
          <p:cNvCxnSpPr/>
          <p:nvPr/>
        </p:nvCxnSpPr>
        <p:spPr>
          <a:xfrm rot="10800000">
            <a:off x="6468795"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flipV="1">
            <a:off x="1"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a:xfrm>
            <a:off x="381000" y="271466"/>
            <a:ext cx="7239000" cy="1362075"/>
          </a:xfrm>
        </p:spPr>
        <p:txBody>
          <a:bodyPr anchor="ctr"/>
          <a:lstStyle>
            <a:lvl1pPr marL="0" algn="l">
              <a:buNone/>
              <a:defRPr sz="3600" b="1" cap="none"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marL="0" algn="l">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722439"/>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722439"/>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791456" y="6480969"/>
            <a:ext cx="2133600" cy="301752"/>
          </a:xfrm>
        </p:spPr>
        <p:txBody>
          <a:bodyPr/>
          <a:lstStyle/>
          <a:p>
            <a:fld id="{F6BF66CD-500E-4B71-8B92-1070D569220C}" type="datetime1">
              <a:rPr kumimoji="1" lang="ja-JP" altLang="en-US" smtClean="0"/>
              <a:pPr/>
              <a:t>2011/3/3</a:t>
            </a:fld>
            <a:endParaRPr kumimoji="1" lang="ja-JP" altLang="en-US"/>
          </a:p>
        </p:txBody>
      </p:sp>
      <p:sp>
        <p:nvSpPr>
          <p:cNvPr id="6" name="フッター プレースホルダ 5"/>
          <p:cNvSpPr>
            <a:spLocks noGrp="1"/>
          </p:cNvSpPr>
          <p:nvPr>
            <p:ph type="ftr" sz="quarter" idx="11"/>
          </p:nvPr>
        </p:nvSpPr>
        <p:spPr>
          <a:xfrm>
            <a:off x="457200" y="6480969"/>
            <a:ext cx="4260056" cy="301752"/>
          </a:xfrm>
        </p:spPr>
        <p:txBody>
          <a:bodyPr/>
          <a:lstStyle/>
          <a:p>
            <a:endParaRPr kumimoji="1" lang="ja-JP" altLang="en-US"/>
          </a:p>
        </p:txBody>
      </p:sp>
      <p:sp>
        <p:nvSpPr>
          <p:cNvPr id="7" name="スライド番号プレースホルダ 6"/>
          <p:cNvSpPr>
            <a:spLocks noGrp="1"/>
          </p:cNvSpPr>
          <p:nvPr>
            <p:ph type="sldNum" sz="quarter" idx="12"/>
          </p:nvPr>
        </p:nvSpPr>
        <p:spPr>
          <a:xfrm>
            <a:off x="7589520" y="6480969"/>
            <a:ext cx="502920" cy="301752"/>
          </a:xfrm>
        </p:spPr>
        <p:txBody>
          <a:bodyPr/>
          <a:lstStyle/>
          <a:p>
            <a:fld id="{DBBDEC3D-4D1D-43B1-919F-639CC5EF683F}"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2">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a:xfrm>
            <a:off x="4791456" y="6480969"/>
            <a:ext cx="2130552" cy="301752"/>
          </a:xfrm>
        </p:spPr>
        <p:txBody>
          <a:bodyPr/>
          <a:lstStyle/>
          <a:p>
            <a:fld id="{0A2DB7F4-E93A-4C7A-A8A3-1D041F8CB9E1}" type="datetime1">
              <a:rPr kumimoji="1" lang="ja-JP" altLang="en-US" smtClean="0"/>
              <a:pPr/>
              <a:t>2011/3/3</a:t>
            </a:fld>
            <a:endParaRPr kumimoji="1" lang="ja-JP" altLang="en-US"/>
          </a:p>
        </p:txBody>
      </p:sp>
      <p:sp>
        <p:nvSpPr>
          <p:cNvPr id="8" name="フッター プレースホルダ 7"/>
          <p:cNvSpPr>
            <a:spLocks noGrp="1"/>
          </p:cNvSpPr>
          <p:nvPr>
            <p:ph type="ftr" sz="quarter" idx="11"/>
          </p:nvPr>
        </p:nvSpPr>
        <p:spPr>
          <a:xfrm>
            <a:off x="457200" y="6480969"/>
            <a:ext cx="4261104" cy="301752"/>
          </a:xfrm>
        </p:spPr>
        <p:txBody>
          <a:bodyPr/>
          <a:lstStyle/>
          <a:p>
            <a:endParaRPr kumimoji="1" lang="ja-JP" altLang="en-US"/>
          </a:p>
        </p:txBody>
      </p:sp>
      <p:sp>
        <p:nvSpPr>
          <p:cNvPr id="9" name="スライド番号プレースホルダ 8"/>
          <p:cNvSpPr>
            <a:spLocks noGrp="1"/>
          </p:cNvSpPr>
          <p:nvPr>
            <p:ph type="sldNum" sz="quarter" idx="12"/>
          </p:nvPr>
        </p:nvSpPr>
        <p:spPr>
          <a:xfrm>
            <a:off x="7589520" y="6483096"/>
            <a:ext cx="502920" cy="301752"/>
          </a:xfrm>
        </p:spPr>
        <p:txBody>
          <a:bodyPr/>
          <a:lstStyle>
            <a:lvl1pPr algn="ctr">
              <a:defRPr/>
            </a:lvl1pPr>
          </a:lstStyle>
          <a:p>
            <a:fld id="{DBBDEC3D-4D1D-43B1-919F-639CC5EF683F}"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5384E777-F5D3-40DB-ACC3-74C20EB6DBB9}" type="datetime1">
              <a:rPr kumimoji="1" lang="ja-JP" altLang="en-US" smtClean="0"/>
              <a:pPr/>
              <a:t>2011/3/3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BBDEC3D-4D1D-43B1-919F-639CC5EF683F}"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791456" y="6480969"/>
            <a:ext cx="2133600" cy="301752"/>
          </a:xfrm>
        </p:spPr>
        <p:txBody>
          <a:bodyPr/>
          <a:lstStyle/>
          <a:p>
            <a:fld id="{8CA817C9-A252-4BF1-882B-2D1B27943184}" type="datetime1">
              <a:rPr kumimoji="1" lang="ja-JP" altLang="en-US" smtClean="0"/>
              <a:pPr/>
              <a:t>2011/3/3</a:t>
            </a:fld>
            <a:endParaRPr kumimoji="1" lang="ja-JP" altLang="en-US"/>
          </a:p>
        </p:txBody>
      </p:sp>
      <p:sp>
        <p:nvSpPr>
          <p:cNvPr id="3" name="フッター プレースホルダ 2"/>
          <p:cNvSpPr>
            <a:spLocks noGrp="1"/>
          </p:cNvSpPr>
          <p:nvPr>
            <p:ph type="ftr" sz="quarter" idx="11"/>
          </p:nvPr>
        </p:nvSpPr>
        <p:spPr>
          <a:xfrm>
            <a:off x="457200" y="6481892"/>
            <a:ext cx="4260056" cy="300831"/>
          </a:xfrm>
        </p:spPr>
        <p:txBody>
          <a:bodyPr/>
          <a:lstStyle/>
          <a:p>
            <a:endParaRPr kumimoji="1" lang="ja-JP" altLang="en-US"/>
          </a:p>
        </p:txBody>
      </p:sp>
      <p:sp>
        <p:nvSpPr>
          <p:cNvPr id="4" name="スライド番号プレースホルダ 3"/>
          <p:cNvSpPr>
            <a:spLocks noGrp="1"/>
          </p:cNvSpPr>
          <p:nvPr>
            <p:ph type="sldNum" sz="quarter" idx="12"/>
          </p:nvPr>
        </p:nvSpPr>
        <p:spPr>
          <a:xfrm>
            <a:off x="7589520" y="6480969"/>
            <a:ext cx="502920" cy="301752"/>
          </a:xfrm>
        </p:spPr>
        <p:txBody>
          <a:bodyPr/>
          <a:lstStyle/>
          <a:p>
            <a:fld id="{DBBDEC3D-4D1D-43B1-919F-639CC5EF683F}"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2">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6278976" y="6556248"/>
            <a:ext cx="2133600" cy="301752"/>
          </a:xfrm>
        </p:spPr>
        <p:txBody>
          <a:bodyPr/>
          <a:lstStyle>
            <a:lvl1pPr>
              <a:defRPr sz="900"/>
            </a:lvl1pPr>
          </a:lstStyle>
          <a:p>
            <a:fld id="{14AAAB0B-56CE-4BAB-8003-FD07BA374FA6}" type="datetime1">
              <a:rPr kumimoji="1" lang="ja-JP" altLang="en-US" smtClean="0"/>
              <a:pPr/>
              <a:t>2011/3/3</a:t>
            </a:fld>
            <a:endParaRPr kumimoji="1" lang="ja-JP" altLang="en-US"/>
          </a:p>
        </p:txBody>
      </p:sp>
      <p:sp>
        <p:nvSpPr>
          <p:cNvPr id="6" name="フッター プレースホルダ 5"/>
          <p:cNvSpPr>
            <a:spLocks noGrp="1"/>
          </p:cNvSpPr>
          <p:nvPr>
            <p:ph type="ftr" sz="quarter" idx="11"/>
          </p:nvPr>
        </p:nvSpPr>
        <p:spPr>
          <a:xfrm>
            <a:off x="1135856" y="6556248"/>
            <a:ext cx="5143120" cy="301752"/>
          </a:xfrm>
        </p:spPr>
        <p:txBody>
          <a:bodyPr/>
          <a:lstStyle>
            <a:lvl1pPr>
              <a:defRPr sz="900"/>
            </a:lvl1pPr>
          </a:lstStyle>
          <a:p>
            <a:endParaRPr kumimoji="1" lang="ja-JP" altLang="en-US"/>
          </a:p>
        </p:txBody>
      </p:sp>
      <p:sp>
        <p:nvSpPr>
          <p:cNvPr id="7" name="スライド番号プレースホルダ 6"/>
          <p:cNvSpPr>
            <a:spLocks noGrp="1"/>
          </p:cNvSpPr>
          <p:nvPr>
            <p:ph type="sldNum" sz="quarter" idx="12"/>
          </p:nvPr>
        </p:nvSpPr>
        <p:spPr>
          <a:xfrm>
            <a:off x="8410576" y="6556248"/>
            <a:ext cx="502920" cy="301752"/>
          </a:xfrm>
        </p:spPr>
        <p:txBody>
          <a:bodyPr/>
          <a:lstStyle>
            <a:lvl1pPr>
              <a:defRPr sz="900"/>
            </a:lvl1pPr>
          </a:lstStyle>
          <a:p>
            <a:fld id="{DBBDEC3D-4D1D-43B1-919F-639CC5EF683F}"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6108192" y="6556248"/>
            <a:ext cx="2103120" cy="301752"/>
          </a:xfrm>
        </p:spPr>
        <p:txBody>
          <a:bodyPr/>
          <a:lstStyle>
            <a:lvl1pPr>
              <a:defRPr sz="900"/>
            </a:lvl1pPr>
          </a:lstStyle>
          <a:p>
            <a:fld id="{C958E6AF-2593-4ED7-BE81-985F356A3930}" type="datetime1">
              <a:rPr kumimoji="1" lang="ja-JP" altLang="en-US" smtClean="0"/>
              <a:pPr/>
              <a:t>2011/3/3</a:t>
            </a:fld>
            <a:endParaRPr kumimoji="1" lang="ja-JP" altLang="en-US"/>
          </a:p>
        </p:txBody>
      </p:sp>
      <p:sp>
        <p:nvSpPr>
          <p:cNvPr id="6" name="フッター プレースホルダ 5"/>
          <p:cNvSpPr>
            <a:spLocks noGrp="1"/>
          </p:cNvSpPr>
          <p:nvPr>
            <p:ph type="ftr" sz="quarter" idx="11"/>
          </p:nvPr>
        </p:nvSpPr>
        <p:spPr>
          <a:xfrm>
            <a:off x="1170432" y="6557169"/>
            <a:ext cx="4948072" cy="301752"/>
          </a:xfrm>
        </p:spPr>
        <p:txBody>
          <a:bodyPr/>
          <a:lstStyle>
            <a:lvl1pPr>
              <a:defRPr sz="900"/>
            </a:lvl1pPr>
          </a:lstStyle>
          <a:p>
            <a:endParaRPr kumimoji="1" lang="ja-JP" altLang="en-US"/>
          </a:p>
        </p:txBody>
      </p:sp>
      <p:sp>
        <p:nvSpPr>
          <p:cNvPr id="7" name="スライド番号プレースホルダ 6"/>
          <p:cNvSpPr>
            <a:spLocks noGrp="1"/>
          </p:cNvSpPr>
          <p:nvPr>
            <p:ph type="sldNum" sz="quarter" idx="12"/>
          </p:nvPr>
        </p:nvSpPr>
        <p:spPr>
          <a:xfrm>
            <a:off x="8217192" y="6556248"/>
            <a:ext cx="365760" cy="301752"/>
          </a:xfrm>
        </p:spPr>
        <p:txBody>
          <a:bodyPr/>
          <a:lstStyle>
            <a:lvl1pPr algn="ctr">
              <a:defRPr sz="900"/>
            </a:lvl1pPr>
          </a:lstStyle>
          <a:p>
            <a:fld id="{DBBDEC3D-4D1D-43B1-919F-639CC5EF683F}"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直角三角形 10"/>
          <p:cNvSpPr/>
          <p:nvPr/>
        </p:nvSpPr>
        <p:spPr>
          <a:xfrm>
            <a:off x="7034" y="14070"/>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線コネクタ 7"/>
          <p:cNvCxnSpPr/>
          <p:nvPr/>
        </p:nvCxnSpPr>
        <p:spPr>
          <a:xfrm>
            <a:off x="1"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rot="10800000" flipV="1">
            <a:off x="6468795"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タイトル プレースホルダ 21"/>
          <p:cNvSpPr>
            <a:spLocks noGrp="1"/>
          </p:cNvSpPr>
          <p:nvPr>
            <p:ph type="title"/>
          </p:nvPr>
        </p:nvSpPr>
        <p:spPr>
          <a:xfrm>
            <a:off x="457200" y="267494"/>
            <a:ext cx="8229600" cy="1399032"/>
          </a:xfrm>
          <a:prstGeom prst="rect">
            <a:avLst/>
          </a:prstGeom>
        </p:spPr>
        <p:txBody>
          <a:bodyPr vert="horz" anchor="ctr">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93EE80C0-000C-423A-A965-02A3D28D78CD}" type="datetime1">
              <a:rPr kumimoji="1" lang="ja-JP" altLang="en-US" smtClean="0"/>
              <a:pPr/>
              <a:t>2011/3/3</a:t>
            </a:fld>
            <a:endParaRPr kumimoji="1" lang="ja-JP" altLang="en-US"/>
          </a:p>
        </p:txBody>
      </p:sp>
      <p:sp>
        <p:nvSpPr>
          <p:cNvPr id="3" name="フッター プレースホルダ 2"/>
          <p:cNvSpPr>
            <a:spLocks noGrp="1"/>
          </p:cNvSpPr>
          <p:nvPr>
            <p:ph type="ftr" sz="quarter" idx="3"/>
          </p:nvPr>
        </p:nvSpPr>
        <p:spPr>
          <a:xfrm>
            <a:off x="457200" y="6481892"/>
            <a:ext cx="4260056" cy="300831"/>
          </a:xfrm>
          <a:prstGeom prst="rect">
            <a:avLst/>
          </a:prstGeom>
        </p:spPr>
        <p:txBody>
          <a:bodyPr vert="horz" anchor="b"/>
          <a:lstStyle>
            <a:lvl1pPr algn="r" eaLnBrk="1" latinLnBrk="0" hangingPunct="1">
              <a:defRPr kumimoji="0" sz="1000">
                <a:solidFill>
                  <a:schemeClr val="tx1"/>
                </a:solidFill>
              </a:defRPr>
            </a:lvl1pPr>
          </a:lstStyle>
          <a:p>
            <a:endParaRPr kumimoji="1" lang="ja-JP" altLang="en-US"/>
          </a:p>
        </p:txBody>
      </p:sp>
      <p:sp>
        <p:nvSpPr>
          <p:cNvPr id="23" name="スライド番号プレースホルダ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BBDEC3D-4D1D-43B1-919F-639CC5EF683F}" type="slidenum">
              <a:rPr kumimoji="1" lang="ja-JP" altLang="en-US" smtClean="0"/>
              <a:pPr/>
              <a:t>&lt;#&gt;</a:t>
            </a:fld>
            <a:endParaRPr kumimoji="1" lang="ja-JP" alt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marL="484632" algn="l" rtl="0" eaLnBrk="1" latinLnBrk="0" hangingPunct="1">
        <a:spcBef>
          <a:spcPct val="0"/>
        </a:spcBef>
        <a:buNone/>
        <a:defRPr kumimoji="1"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1"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1"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1"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1"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1"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1"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1"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7965" tIns="48983" rIns="97965" bIns="48983"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3"/>
            <a:ext cx="8229600" cy="4525963"/>
          </a:xfrm>
          <a:prstGeom prst="rect">
            <a:avLst/>
          </a:prstGeom>
        </p:spPr>
        <p:txBody>
          <a:bodyPr vert="horz" lIns="97965" tIns="48983" rIns="97965" bIns="48983"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4"/>
            <a:ext cx="2133600" cy="365125"/>
          </a:xfrm>
          <a:prstGeom prst="rect">
            <a:avLst/>
          </a:prstGeom>
        </p:spPr>
        <p:txBody>
          <a:bodyPr vert="horz" lIns="97965" tIns="48983" rIns="97965" bIns="48983" rtlCol="0" anchor="ctr"/>
          <a:lstStyle>
            <a:lvl1pPr algn="l">
              <a:defRPr sz="1300">
                <a:solidFill>
                  <a:schemeClr val="tx1">
                    <a:tint val="75000"/>
                  </a:schemeClr>
                </a:solidFill>
              </a:defRPr>
            </a:lvl1pPr>
          </a:lstStyle>
          <a:p>
            <a:pPr defTabSz="979652"/>
            <a:fld id="{210D0D26-4979-4F19-BFFF-82D705B00A12}" type="datetimeFigureOut">
              <a:rPr lang="ja-JP" altLang="en-US" smtClean="0">
                <a:solidFill>
                  <a:prstClr val="black">
                    <a:tint val="75000"/>
                  </a:prstClr>
                </a:solidFill>
              </a:rPr>
              <a:pPr defTabSz="979652"/>
              <a:t>2011/3/3</a:t>
            </a:fld>
            <a:endParaRPr lang="ja-JP" altLang="en-US">
              <a:solidFill>
                <a:prstClr val="black">
                  <a:tint val="75000"/>
                </a:prstClr>
              </a:solidFill>
            </a:endParaRPr>
          </a:p>
        </p:txBody>
      </p:sp>
      <p:sp>
        <p:nvSpPr>
          <p:cNvPr id="5" name="フッター プレースホルダ 4"/>
          <p:cNvSpPr>
            <a:spLocks noGrp="1"/>
          </p:cNvSpPr>
          <p:nvPr>
            <p:ph type="ftr" sz="quarter" idx="3"/>
          </p:nvPr>
        </p:nvSpPr>
        <p:spPr>
          <a:xfrm>
            <a:off x="3124200" y="6356354"/>
            <a:ext cx="2895600" cy="365125"/>
          </a:xfrm>
          <a:prstGeom prst="rect">
            <a:avLst/>
          </a:prstGeom>
        </p:spPr>
        <p:txBody>
          <a:bodyPr vert="horz" lIns="97965" tIns="48983" rIns="97965" bIns="48983" rtlCol="0" anchor="ctr"/>
          <a:lstStyle>
            <a:lvl1pPr algn="ctr">
              <a:defRPr sz="1300">
                <a:solidFill>
                  <a:schemeClr val="tx1">
                    <a:tint val="75000"/>
                  </a:schemeClr>
                </a:solidFill>
              </a:defRPr>
            </a:lvl1pPr>
          </a:lstStyle>
          <a:p>
            <a:pPr defTabSz="979652"/>
            <a:endParaRPr lang="ja-JP" altLang="en-US">
              <a:solidFill>
                <a:prstClr val="black">
                  <a:tint val="75000"/>
                </a:prstClr>
              </a:solidFill>
            </a:endParaRPr>
          </a:p>
        </p:txBody>
      </p:sp>
      <p:sp>
        <p:nvSpPr>
          <p:cNvPr id="6" name="スライド番号プレースホルダ 5"/>
          <p:cNvSpPr>
            <a:spLocks noGrp="1"/>
          </p:cNvSpPr>
          <p:nvPr>
            <p:ph type="sldNum" sz="quarter" idx="4"/>
          </p:nvPr>
        </p:nvSpPr>
        <p:spPr>
          <a:xfrm>
            <a:off x="6553200" y="6356354"/>
            <a:ext cx="2133600" cy="365125"/>
          </a:xfrm>
          <a:prstGeom prst="rect">
            <a:avLst/>
          </a:prstGeom>
        </p:spPr>
        <p:txBody>
          <a:bodyPr vert="horz" lIns="97965" tIns="48983" rIns="97965" bIns="48983" rtlCol="0" anchor="ctr"/>
          <a:lstStyle>
            <a:lvl1pPr algn="r">
              <a:defRPr sz="1300">
                <a:solidFill>
                  <a:schemeClr val="tx1">
                    <a:tint val="75000"/>
                  </a:schemeClr>
                </a:solidFill>
              </a:defRPr>
            </a:lvl1pPr>
          </a:lstStyle>
          <a:p>
            <a:pPr defTabSz="979652"/>
            <a:fld id="{65716DFF-F721-40E1-9EAB-3F6AA63612DB}" type="slidenum">
              <a:rPr lang="ja-JP" altLang="en-US" smtClean="0">
                <a:solidFill>
                  <a:prstClr val="black">
                    <a:tint val="75000"/>
                  </a:prstClr>
                </a:solidFill>
              </a:rPr>
              <a:pPr defTabSz="979652"/>
              <a:t>&lt;#&gt;</a:t>
            </a:fld>
            <a:endParaRPr lang="ja-JP"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79652" rtl="0" eaLnBrk="1" latinLnBrk="0" hangingPunct="1">
        <a:spcBef>
          <a:spcPct val="0"/>
        </a:spcBef>
        <a:buNone/>
        <a:defRPr kumimoji="1" sz="4700" kern="1200">
          <a:solidFill>
            <a:schemeClr val="tx1"/>
          </a:solidFill>
          <a:latin typeface="+mj-lt"/>
          <a:ea typeface="+mj-ea"/>
          <a:cs typeface="+mj-cs"/>
        </a:defRPr>
      </a:lvl1pPr>
    </p:titleStyle>
    <p:bodyStyle>
      <a:lvl1pPr marL="367369" indent="-367369" algn="l" defTabSz="979652" rtl="0" eaLnBrk="1" latinLnBrk="0" hangingPunct="1">
        <a:spcBef>
          <a:spcPct val="20000"/>
        </a:spcBef>
        <a:buFont typeface="Arial" pitchFamily="34" charset="0"/>
        <a:buChar char="•"/>
        <a:defRPr kumimoji="1" sz="3400" kern="1200">
          <a:solidFill>
            <a:schemeClr val="tx1"/>
          </a:solidFill>
          <a:latin typeface="+mn-lt"/>
          <a:ea typeface="+mn-ea"/>
          <a:cs typeface="+mn-cs"/>
        </a:defRPr>
      </a:lvl1pPr>
      <a:lvl2pPr marL="795967" indent="-306142" algn="l" defTabSz="979652" rtl="0" eaLnBrk="1" latinLnBrk="0" hangingPunct="1">
        <a:spcBef>
          <a:spcPct val="20000"/>
        </a:spcBef>
        <a:buFont typeface="Arial" pitchFamily="34" charset="0"/>
        <a:buChar char="–"/>
        <a:defRPr kumimoji="1" sz="3000" kern="1200">
          <a:solidFill>
            <a:schemeClr val="tx1"/>
          </a:solidFill>
          <a:latin typeface="+mn-lt"/>
          <a:ea typeface="+mn-ea"/>
          <a:cs typeface="+mn-cs"/>
        </a:defRPr>
      </a:lvl2pPr>
      <a:lvl3pPr marL="1224564" indent="-244913" algn="l" defTabSz="979652" rtl="0" eaLnBrk="1" latinLnBrk="0" hangingPunct="1">
        <a:spcBef>
          <a:spcPct val="20000"/>
        </a:spcBef>
        <a:buFont typeface="Arial" pitchFamily="34" charset="0"/>
        <a:buChar char="•"/>
        <a:defRPr kumimoji="1" sz="2500" kern="1200">
          <a:solidFill>
            <a:schemeClr val="tx1"/>
          </a:solidFill>
          <a:latin typeface="+mn-lt"/>
          <a:ea typeface="+mn-ea"/>
          <a:cs typeface="+mn-cs"/>
        </a:defRPr>
      </a:lvl3pPr>
      <a:lvl4pPr marL="1714390" indent="-244913" algn="l" defTabSz="979652" rtl="0" eaLnBrk="1" latinLnBrk="0" hangingPunct="1">
        <a:spcBef>
          <a:spcPct val="20000"/>
        </a:spcBef>
        <a:buFont typeface="Arial" pitchFamily="34" charset="0"/>
        <a:buChar char="–"/>
        <a:defRPr kumimoji="1" sz="2100" kern="1200">
          <a:solidFill>
            <a:schemeClr val="tx1"/>
          </a:solidFill>
          <a:latin typeface="+mn-lt"/>
          <a:ea typeface="+mn-ea"/>
          <a:cs typeface="+mn-cs"/>
        </a:defRPr>
      </a:lvl4pPr>
      <a:lvl5pPr marL="2204216" indent="-244913" algn="l" defTabSz="979652" rtl="0" eaLnBrk="1" latinLnBrk="0" hangingPunct="1">
        <a:spcBef>
          <a:spcPct val="20000"/>
        </a:spcBef>
        <a:buFont typeface="Arial" pitchFamily="34" charset="0"/>
        <a:buChar char="»"/>
        <a:defRPr kumimoji="1" sz="2100" kern="1200">
          <a:solidFill>
            <a:schemeClr val="tx1"/>
          </a:solidFill>
          <a:latin typeface="+mn-lt"/>
          <a:ea typeface="+mn-ea"/>
          <a:cs typeface="+mn-cs"/>
        </a:defRPr>
      </a:lvl5pPr>
      <a:lvl6pPr marL="2694042" indent="-244913" algn="l" defTabSz="979652" rtl="0" eaLnBrk="1" latinLnBrk="0" hangingPunct="1">
        <a:spcBef>
          <a:spcPct val="20000"/>
        </a:spcBef>
        <a:buFont typeface="Arial" pitchFamily="34" charset="0"/>
        <a:buChar char="•"/>
        <a:defRPr kumimoji="1" sz="2100" kern="1200">
          <a:solidFill>
            <a:schemeClr val="tx1"/>
          </a:solidFill>
          <a:latin typeface="+mn-lt"/>
          <a:ea typeface="+mn-ea"/>
          <a:cs typeface="+mn-cs"/>
        </a:defRPr>
      </a:lvl6pPr>
      <a:lvl7pPr marL="3183868" indent="-244913" algn="l" defTabSz="979652" rtl="0" eaLnBrk="1" latinLnBrk="0" hangingPunct="1">
        <a:spcBef>
          <a:spcPct val="20000"/>
        </a:spcBef>
        <a:buFont typeface="Arial" pitchFamily="34" charset="0"/>
        <a:buChar char="•"/>
        <a:defRPr kumimoji="1" sz="2100" kern="1200">
          <a:solidFill>
            <a:schemeClr val="tx1"/>
          </a:solidFill>
          <a:latin typeface="+mn-lt"/>
          <a:ea typeface="+mn-ea"/>
          <a:cs typeface="+mn-cs"/>
        </a:defRPr>
      </a:lvl7pPr>
      <a:lvl8pPr marL="3673693" indent="-244913" algn="l" defTabSz="979652" rtl="0" eaLnBrk="1" latinLnBrk="0" hangingPunct="1">
        <a:spcBef>
          <a:spcPct val="20000"/>
        </a:spcBef>
        <a:buFont typeface="Arial" pitchFamily="34" charset="0"/>
        <a:buChar char="•"/>
        <a:defRPr kumimoji="1" sz="2100" kern="1200">
          <a:solidFill>
            <a:schemeClr val="tx1"/>
          </a:solidFill>
          <a:latin typeface="+mn-lt"/>
          <a:ea typeface="+mn-ea"/>
          <a:cs typeface="+mn-cs"/>
        </a:defRPr>
      </a:lvl8pPr>
      <a:lvl9pPr marL="4163519" indent="-244913" algn="l" defTabSz="979652" rtl="0" eaLnBrk="1" latinLnBrk="0" hangingPunct="1">
        <a:spcBef>
          <a:spcPct val="20000"/>
        </a:spcBef>
        <a:buFont typeface="Arial" pitchFamily="34" charset="0"/>
        <a:buChar char="•"/>
        <a:defRPr kumimoji="1" sz="2100" kern="1200">
          <a:solidFill>
            <a:schemeClr val="tx1"/>
          </a:solidFill>
          <a:latin typeface="+mn-lt"/>
          <a:ea typeface="+mn-ea"/>
          <a:cs typeface="+mn-cs"/>
        </a:defRPr>
      </a:lvl9pPr>
    </p:bodyStyle>
    <p:otherStyle>
      <a:defPPr>
        <a:defRPr lang="ja-JP"/>
      </a:defPPr>
      <a:lvl1pPr marL="0" algn="l" defTabSz="979652" rtl="0" eaLnBrk="1" latinLnBrk="0" hangingPunct="1">
        <a:defRPr kumimoji="1" sz="1900" kern="1200">
          <a:solidFill>
            <a:schemeClr val="tx1"/>
          </a:solidFill>
          <a:latin typeface="+mn-lt"/>
          <a:ea typeface="+mn-ea"/>
          <a:cs typeface="+mn-cs"/>
        </a:defRPr>
      </a:lvl1pPr>
      <a:lvl2pPr marL="489826" algn="l" defTabSz="979652" rtl="0" eaLnBrk="1" latinLnBrk="0" hangingPunct="1">
        <a:defRPr kumimoji="1" sz="1900" kern="1200">
          <a:solidFill>
            <a:schemeClr val="tx1"/>
          </a:solidFill>
          <a:latin typeface="+mn-lt"/>
          <a:ea typeface="+mn-ea"/>
          <a:cs typeface="+mn-cs"/>
        </a:defRPr>
      </a:lvl2pPr>
      <a:lvl3pPr marL="979652" algn="l" defTabSz="979652" rtl="0" eaLnBrk="1" latinLnBrk="0" hangingPunct="1">
        <a:defRPr kumimoji="1" sz="1900" kern="1200">
          <a:solidFill>
            <a:schemeClr val="tx1"/>
          </a:solidFill>
          <a:latin typeface="+mn-lt"/>
          <a:ea typeface="+mn-ea"/>
          <a:cs typeface="+mn-cs"/>
        </a:defRPr>
      </a:lvl3pPr>
      <a:lvl4pPr marL="1469477" algn="l" defTabSz="979652" rtl="0" eaLnBrk="1" latinLnBrk="0" hangingPunct="1">
        <a:defRPr kumimoji="1" sz="1900" kern="1200">
          <a:solidFill>
            <a:schemeClr val="tx1"/>
          </a:solidFill>
          <a:latin typeface="+mn-lt"/>
          <a:ea typeface="+mn-ea"/>
          <a:cs typeface="+mn-cs"/>
        </a:defRPr>
      </a:lvl4pPr>
      <a:lvl5pPr marL="1959303" algn="l" defTabSz="979652" rtl="0" eaLnBrk="1" latinLnBrk="0" hangingPunct="1">
        <a:defRPr kumimoji="1" sz="1900" kern="1200">
          <a:solidFill>
            <a:schemeClr val="tx1"/>
          </a:solidFill>
          <a:latin typeface="+mn-lt"/>
          <a:ea typeface="+mn-ea"/>
          <a:cs typeface="+mn-cs"/>
        </a:defRPr>
      </a:lvl5pPr>
      <a:lvl6pPr marL="2449129" algn="l" defTabSz="979652" rtl="0" eaLnBrk="1" latinLnBrk="0" hangingPunct="1">
        <a:defRPr kumimoji="1" sz="1900" kern="1200">
          <a:solidFill>
            <a:schemeClr val="tx1"/>
          </a:solidFill>
          <a:latin typeface="+mn-lt"/>
          <a:ea typeface="+mn-ea"/>
          <a:cs typeface="+mn-cs"/>
        </a:defRPr>
      </a:lvl6pPr>
      <a:lvl7pPr marL="2938955" algn="l" defTabSz="979652" rtl="0" eaLnBrk="1" latinLnBrk="0" hangingPunct="1">
        <a:defRPr kumimoji="1" sz="1900" kern="1200">
          <a:solidFill>
            <a:schemeClr val="tx1"/>
          </a:solidFill>
          <a:latin typeface="+mn-lt"/>
          <a:ea typeface="+mn-ea"/>
          <a:cs typeface="+mn-cs"/>
        </a:defRPr>
      </a:lvl7pPr>
      <a:lvl8pPr marL="3428781" algn="l" defTabSz="979652" rtl="0" eaLnBrk="1" latinLnBrk="0" hangingPunct="1">
        <a:defRPr kumimoji="1" sz="1900" kern="1200">
          <a:solidFill>
            <a:schemeClr val="tx1"/>
          </a:solidFill>
          <a:latin typeface="+mn-lt"/>
          <a:ea typeface="+mn-ea"/>
          <a:cs typeface="+mn-cs"/>
        </a:defRPr>
      </a:lvl8pPr>
      <a:lvl9pPr marL="3918606" algn="l" defTabSz="979652"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wmf"/><Relationship Id="rId5" Type="http://schemas.openxmlformats.org/officeDocument/2006/relationships/image" Target="../media/image4.wmf"/><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wmf"/></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jpe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wmf"/><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556792"/>
            <a:ext cx="8820472" cy="1728192"/>
          </a:xfrm>
        </p:spPr>
        <p:txBody>
          <a:bodyPr>
            <a:noAutofit/>
          </a:bodyPr>
          <a:lstStyle/>
          <a:p>
            <a:pPr algn="ctr"/>
            <a:r>
              <a:rPr lang="en-US" altLang="ja-JP" sz="4000" dirty="0" smtClean="0"/>
              <a:t>Towards a Virtual Cluster Over Multiple Physical</a:t>
            </a:r>
            <a:r>
              <a:rPr lang="ja-JP" altLang="en-US" sz="4000" dirty="0" smtClean="0"/>
              <a:t> </a:t>
            </a:r>
            <a:r>
              <a:rPr lang="en-US" altLang="ja-JP" sz="4000" dirty="0" smtClean="0"/>
              <a:t>Clusters </a:t>
            </a:r>
            <a:br>
              <a:rPr lang="en-US" altLang="ja-JP" sz="4000" dirty="0" smtClean="0"/>
            </a:br>
            <a:r>
              <a:rPr lang="en-US" altLang="ja-JP" sz="4000" dirty="0" smtClean="0"/>
              <a:t>Using Overlay Network</a:t>
            </a:r>
            <a:endParaRPr lang="en-US" altLang="ja-JP" sz="4000" dirty="0" smtClean="0">
              <a:latin typeface="+mj-ea"/>
            </a:endParaRPr>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pPr/>
              <a:t>1</a:t>
            </a:fld>
            <a:endParaRPr kumimoji="1" lang="ja-JP" altLang="en-US" dirty="0"/>
          </a:p>
        </p:txBody>
      </p:sp>
      <p:sp>
        <p:nvSpPr>
          <p:cNvPr id="6" name="サブタイトル 2"/>
          <p:cNvSpPr>
            <a:spLocks noGrp="1"/>
          </p:cNvSpPr>
          <p:nvPr>
            <p:ph type="subTitle" idx="1"/>
          </p:nvPr>
        </p:nvSpPr>
        <p:spPr>
          <a:xfrm>
            <a:off x="467544" y="3600400"/>
            <a:ext cx="7560840" cy="2852936"/>
          </a:xfrm>
        </p:spPr>
        <p:txBody>
          <a:bodyPr>
            <a:normAutofit lnSpcReduction="10000"/>
          </a:bodyPr>
          <a:lstStyle/>
          <a:p>
            <a:pPr>
              <a:spcBef>
                <a:spcPct val="50000"/>
              </a:spcBef>
            </a:pPr>
            <a:r>
              <a:rPr lang="en-US" altLang="ja-JP" sz="2400" dirty="0" smtClean="0">
                <a:solidFill>
                  <a:schemeClr val="tx1"/>
                </a:solidFill>
              </a:rPr>
              <a:t>PRAGMA20</a:t>
            </a:r>
            <a:r>
              <a:rPr lang="ja-JP" altLang="en-US" sz="2400" dirty="0" smtClean="0">
                <a:solidFill>
                  <a:schemeClr val="tx1"/>
                </a:solidFill>
              </a:rPr>
              <a:t>　　　　   </a:t>
            </a:r>
            <a:endParaRPr lang="en-US" altLang="ja-JP" sz="2400" dirty="0" smtClean="0">
              <a:solidFill>
                <a:schemeClr val="tx1"/>
              </a:solidFill>
            </a:endParaRPr>
          </a:p>
          <a:p>
            <a:r>
              <a:rPr lang="en-US" altLang="ja-JP" sz="2400" dirty="0" smtClean="0">
                <a:solidFill>
                  <a:schemeClr val="tx1"/>
                </a:solidFill>
              </a:rPr>
              <a:t>2-4 March 2011</a:t>
            </a:r>
          </a:p>
          <a:p>
            <a:r>
              <a:rPr lang="ja-JP" altLang="en-US" sz="2400" dirty="0" smtClean="0">
                <a:solidFill>
                  <a:schemeClr val="tx1"/>
                </a:solidFill>
              </a:rPr>
              <a:t>　　　</a:t>
            </a:r>
            <a:endParaRPr lang="en-US" altLang="ja-JP" sz="2400" dirty="0" smtClean="0">
              <a:solidFill>
                <a:schemeClr val="tx1"/>
              </a:solidFill>
            </a:endParaRPr>
          </a:p>
          <a:p>
            <a:r>
              <a:rPr lang="en-US" altLang="ja-JP" sz="2400" dirty="0" smtClean="0">
                <a:solidFill>
                  <a:schemeClr val="tx1"/>
                </a:solidFill>
              </a:rPr>
              <a:t>Kei </a:t>
            </a:r>
            <a:r>
              <a:rPr lang="en-US" altLang="ja-JP" sz="2400" dirty="0" err="1" smtClean="0">
                <a:solidFill>
                  <a:schemeClr val="tx1"/>
                </a:solidFill>
              </a:rPr>
              <a:t>Kokubo</a:t>
            </a:r>
            <a:r>
              <a:rPr lang="en-US" altLang="ja-JP" sz="2400" dirty="0" smtClean="0">
                <a:solidFill>
                  <a:schemeClr val="tx1"/>
                </a:solidFill>
              </a:rPr>
              <a:t>, Yuki Fujiwara</a:t>
            </a:r>
          </a:p>
          <a:p>
            <a:r>
              <a:rPr lang="en-US" altLang="ja-JP" sz="2400" dirty="0" err="1" smtClean="0">
                <a:solidFill>
                  <a:schemeClr val="tx1"/>
                </a:solidFill>
              </a:rPr>
              <a:t>Kohei</a:t>
            </a:r>
            <a:r>
              <a:rPr lang="en-US" altLang="ja-JP" sz="2400" dirty="0" smtClean="0">
                <a:solidFill>
                  <a:schemeClr val="tx1"/>
                </a:solidFill>
              </a:rPr>
              <a:t> </a:t>
            </a:r>
            <a:r>
              <a:rPr lang="en-US" altLang="ja-JP" sz="2400" dirty="0" smtClean="0">
                <a:solidFill>
                  <a:schemeClr val="tx1"/>
                </a:solidFill>
              </a:rPr>
              <a:t>Ichikawa, Susumu Date</a:t>
            </a:r>
            <a:endParaRPr lang="en-US" altLang="ja-JP" sz="2400" dirty="0">
              <a:solidFill>
                <a:schemeClr val="tx1"/>
              </a:solidFill>
            </a:endParaRPr>
          </a:p>
          <a:p>
            <a:r>
              <a:rPr lang="en-US" altLang="ja-JP" sz="2400" dirty="0" smtClean="0">
                <a:solidFill>
                  <a:schemeClr val="tx1"/>
                </a:solidFill>
              </a:rPr>
              <a:t>Osaka  University</a:t>
            </a:r>
          </a:p>
          <a:p>
            <a:r>
              <a:rPr lang="en-US" altLang="ja-JP" sz="2400" dirty="0" smtClean="0">
                <a:solidFill>
                  <a:schemeClr val="tx1"/>
                </a:solidFill>
              </a:rPr>
              <a:t>Adrian Ho, Jason Haga</a:t>
            </a:r>
          </a:p>
          <a:p>
            <a:r>
              <a:rPr lang="en-US" altLang="ja-JP" sz="2400" dirty="0" smtClean="0">
                <a:solidFill>
                  <a:schemeClr val="tx1"/>
                </a:solidFill>
              </a:rPr>
              <a:t>University of California, San Diego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テキスト ボックス 89"/>
          <p:cNvSpPr txBox="1"/>
          <p:nvPr/>
        </p:nvSpPr>
        <p:spPr>
          <a:xfrm>
            <a:off x="-324544"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A</a:t>
            </a:r>
          </a:p>
        </p:txBody>
      </p:sp>
      <p:sp>
        <p:nvSpPr>
          <p:cNvPr id="95" name="テキスト ボックス 94"/>
          <p:cNvSpPr txBox="1"/>
          <p:nvPr/>
        </p:nvSpPr>
        <p:spPr>
          <a:xfrm>
            <a:off x="7740352"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B</a:t>
            </a:r>
          </a:p>
        </p:txBody>
      </p:sp>
      <p:sp>
        <p:nvSpPr>
          <p:cNvPr id="2" name="タイトル 1"/>
          <p:cNvSpPr>
            <a:spLocks noGrp="1"/>
          </p:cNvSpPr>
          <p:nvPr>
            <p:ph type="title"/>
          </p:nvPr>
        </p:nvSpPr>
        <p:spPr>
          <a:xfrm>
            <a:off x="467544" y="0"/>
            <a:ext cx="8229600" cy="1227632"/>
          </a:xfrm>
        </p:spPr>
        <p:txBody>
          <a:bodyPr/>
          <a:lstStyle/>
          <a:p>
            <a:r>
              <a:rPr lang="en-US" altLang="ja-JP" dirty="0" smtClean="0">
                <a:latin typeface="+mj-ea"/>
              </a:rPr>
              <a:t>Virtual cluster construction </a:t>
            </a:r>
            <a:r>
              <a:rPr kumimoji="1" lang="en-US" altLang="ja-JP" dirty="0" smtClean="0">
                <a:latin typeface="+mj-ea"/>
              </a:rPr>
              <a:t>(3/3)</a:t>
            </a:r>
            <a:endParaRPr kumimoji="1" lang="ja-JP" altLang="en-US" dirty="0">
              <a:latin typeface="+mj-ea"/>
            </a:endParaRPr>
          </a:p>
        </p:txBody>
      </p:sp>
      <p:sp>
        <p:nvSpPr>
          <p:cNvPr id="3" name="コンテンツ プレースホルダ 2"/>
          <p:cNvSpPr>
            <a:spLocks noGrp="1"/>
          </p:cNvSpPr>
          <p:nvPr>
            <p:ph idx="1"/>
          </p:nvPr>
        </p:nvSpPr>
        <p:spPr>
          <a:xfrm>
            <a:off x="108520" y="908720"/>
            <a:ext cx="8207896" cy="720080"/>
          </a:xfrm>
        </p:spPr>
        <p:txBody>
          <a:bodyPr>
            <a:normAutofit fontScale="92500"/>
          </a:bodyPr>
          <a:lstStyle/>
          <a:p>
            <a:pPr lvl="0">
              <a:defRPr/>
            </a:pPr>
            <a:r>
              <a:rPr lang="en-US" altLang="ja-JP" dirty="0" smtClean="0">
                <a:latin typeface="+mj-ea"/>
              </a:rPr>
              <a:t>MVC Controller (MVC : Multi-site Virtual Cluster)</a:t>
            </a:r>
          </a:p>
        </p:txBody>
      </p:sp>
      <p:sp>
        <p:nvSpPr>
          <p:cNvPr id="49" name="角丸四角形 48"/>
          <p:cNvSpPr/>
          <p:nvPr/>
        </p:nvSpPr>
        <p:spPr>
          <a:xfrm>
            <a:off x="5211128" y="3703855"/>
            <a:ext cx="3609344"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50" name="直線コネクタ 49"/>
          <p:cNvCxnSpPr/>
          <p:nvPr/>
        </p:nvCxnSpPr>
        <p:spPr>
          <a:xfrm rot="5400000" flipH="1" flipV="1">
            <a:off x="4761159" y="6314065"/>
            <a:ext cx="445227" cy="121350"/>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5404487" y="3889223"/>
            <a:ext cx="1672539"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59" name="直線コネクタ 58"/>
          <p:cNvCxnSpPr/>
          <p:nvPr/>
        </p:nvCxnSpPr>
        <p:spPr>
          <a:xfrm rot="16500000" flipH="1">
            <a:off x="6727459" y="6035280"/>
            <a:ext cx="189110" cy="23365"/>
          </a:xfrm>
          <a:prstGeom prst="line">
            <a:avLst/>
          </a:prstGeom>
          <a:noFill/>
          <a:ln w="57150" cap="flat" cmpd="sng" algn="ctr">
            <a:solidFill>
              <a:srgbClr val="727CA3"/>
            </a:solidFill>
            <a:prstDash val="solid"/>
          </a:ln>
          <a:effectLst/>
        </p:spPr>
      </p:cxnSp>
      <p:cxnSp>
        <p:nvCxnSpPr>
          <p:cNvPr id="60" name="直線コネクタ 59"/>
          <p:cNvCxnSpPr/>
          <p:nvPr/>
        </p:nvCxnSpPr>
        <p:spPr>
          <a:xfrm rot="5400000">
            <a:off x="5952371" y="6037188"/>
            <a:ext cx="215125" cy="14748"/>
          </a:xfrm>
          <a:prstGeom prst="line">
            <a:avLst/>
          </a:prstGeom>
          <a:noFill/>
          <a:ln w="57150" cap="flat" cmpd="sng" algn="ctr">
            <a:solidFill>
              <a:schemeClr val="bg1">
                <a:lumMod val="75000"/>
                <a:lumOff val="25000"/>
              </a:schemeClr>
            </a:solidFill>
            <a:prstDash val="solid"/>
          </a:ln>
          <a:effectLst/>
        </p:spPr>
      </p:cxnSp>
      <p:cxnSp>
        <p:nvCxnSpPr>
          <p:cNvPr id="61" name="直線コネクタ 60"/>
          <p:cNvCxnSpPr/>
          <p:nvPr/>
        </p:nvCxnSpPr>
        <p:spPr>
          <a:xfrm>
            <a:off x="5044446" y="6152125"/>
            <a:ext cx="1008112" cy="0"/>
          </a:xfrm>
          <a:prstGeom prst="line">
            <a:avLst/>
          </a:prstGeom>
          <a:noFill/>
          <a:ln w="57150" cap="flat" cmpd="sng" algn="ctr">
            <a:solidFill>
              <a:schemeClr val="bg1">
                <a:lumMod val="75000"/>
                <a:lumOff val="25000"/>
              </a:schemeClr>
            </a:solidFill>
            <a:prstDash val="solid"/>
          </a:ln>
          <a:effectLst/>
        </p:spPr>
      </p:cxnSp>
      <p:sp>
        <p:nvSpPr>
          <p:cNvPr id="64" name="正方形/長方形 63"/>
          <p:cNvSpPr/>
          <p:nvPr/>
        </p:nvSpPr>
        <p:spPr>
          <a:xfrm>
            <a:off x="7276695" y="3847871"/>
            <a:ext cx="1368152"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65" name="直線コネクタ 64"/>
          <p:cNvCxnSpPr/>
          <p:nvPr/>
        </p:nvCxnSpPr>
        <p:spPr>
          <a:xfrm rot="16500000" flipH="1">
            <a:off x="7810331" y="6019633"/>
            <a:ext cx="189110" cy="23365"/>
          </a:xfrm>
          <a:prstGeom prst="line">
            <a:avLst/>
          </a:prstGeom>
          <a:noFill/>
          <a:ln w="57150" cap="flat" cmpd="sng" algn="ctr">
            <a:solidFill>
              <a:srgbClr val="727CA3"/>
            </a:solidFill>
            <a:prstDash val="solid"/>
          </a:ln>
          <a:effectLst/>
        </p:spPr>
      </p:cxnSp>
      <p:cxnSp>
        <p:nvCxnSpPr>
          <p:cNvPr id="69" name="直線コネクタ 68"/>
          <p:cNvCxnSpPr/>
          <p:nvPr/>
        </p:nvCxnSpPr>
        <p:spPr>
          <a:xfrm rot="16500000" flipH="1">
            <a:off x="7813253" y="5515577"/>
            <a:ext cx="189110" cy="23365"/>
          </a:xfrm>
          <a:prstGeom prst="line">
            <a:avLst/>
          </a:prstGeom>
          <a:noFill/>
          <a:ln w="57150" cap="flat" cmpd="sng" algn="ctr">
            <a:solidFill>
              <a:srgbClr val="727CA3"/>
            </a:solidFill>
            <a:prstDash val="solid"/>
          </a:ln>
          <a:effectLst/>
        </p:spPr>
      </p:cxnSp>
      <p:sp>
        <p:nvSpPr>
          <p:cNvPr id="74" name="正方形/長方形 73"/>
          <p:cNvSpPr/>
          <p:nvPr/>
        </p:nvSpPr>
        <p:spPr>
          <a:xfrm>
            <a:off x="7538570"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92" name="正方形/長方形 91"/>
          <p:cNvSpPr/>
          <p:nvPr/>
        </p:nvSpPr>
        <p:spPr>
          <a:xfrm>
            <a:off x="6386442" y="5634999"/>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93" name="正方形/長方形 92"/>
          <p:cNvSpPr/>
          <p:nvPr/>
        </p:nvSpPr>
        <p:spPr>
          <a:xfrm>
            <a:off x="5450338"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94" name="Picture 2" descr="C:\Documents and Settings\agosyu\Local Settings\Temporary Internet Files\Content.IE5\RTHA7RRJ\MCj04316220000[1].png"/>
          <p:cNvPicPr>
            <a:picLocks noChangeAspect="1" noChangeArrowheads="1"/>
          </p:cNvPicPr>
          <p:nvPr/>
        </p:nvPicPr>
        <p:blipFill>
          <a:blip r:embed="rId3" cstate="print"/>
          <a:srcRect/>
          <a:stretch>
            <a:fillRect/>
          </a:stretch>
        </p:blipFill>
        <p:spPr bwMode="auto">
          <a:xfrm flipH="1">
            <a:off x="4900431" y="5720077"/>
            <a:ext cx="642936" cy="642936"/>
          </a:xfrm>
          <a:prstGeom prst="rect">
            <a:avLst/>
          </a:prstGeom>
          <a:noFill/>
        </p:spPr>
      </p:pic>
      <p:sp>
        <p:nvSpPr>
          <p:cNvPr id="110" name="角丸四角形 109"/>
          <p:cNvSpPr/>
          <p:nvPr/>
        </p:nvSpPr>
        <p:spPr>
          <a:xfrm flipH="1">
            <a:off x="323530" y="3703855"/>
            <a:ext cx="3631931"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111" name="直線コネクタ 110"/>
          <p:cNvCxnSpPr/>
          <p:nvPr/>
        </p:nvCxnSpPr>
        <p:spPr>
          <a:xfrm rot="16200000" flipV="1">
            <a:off x="4116285" y="6213646"/>
            <a:ext cx="373218" cy="250178"/>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2" name="正方形/長方形 111"/>
          <p:cNvSpPr/>
          <p:nvPr/>
        </p:nvSpPr>
        <p:spPr>
          <a:xfrm flipH="1">
            <a:off x="2105744" y="3889223"/>
            <a:ext cx="1705028"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p:txBody>
      </p:sp>
      <p:cxnSp>
        <p:nvCxnSpPr>
          <p:cNvPr id="114" name="直線コネクタ 113"/>
          <p:cNvCxnSpPr/>
          <p:nvPr/>
        </p:nvCxnSpPr>
        <p:spPr>
          <a:xfrm rot="5100000">
            <a:off x="2271153" y="6035053"/>
            <a:ext cx="189110" cy="23819"/>
          </a:xfrm>
          <a:prstGeom prst="line">
            <a:avLst/>
          </a:prstGeom>
          <a:noFill/>
          <a:ln w="57150" cap="flat" cmpd="sng" algn="ctr">
            <a:solidFill>
              <a:srgbClr val="727CA3"/>
            </a:solidFill>
            <a:prstDash val="solid"/>
          </a:ln>
          <a:effectLst/>
        </p:spPr>
      </p:cxnSp>
      <p:cxnSp>
        <p:nvCxnSpPr>
          <p:cNvPr id="117" name="直線コネクタ 116"/>
          <p:cNvCxnSpPr/>
          <p:nvPr/>
        </p:nvCxnSpPr>
        <p:spPr>
          <a:xfrm rot="16200000" flipH="1">
            <a:off x="3035031" y="6037046"/>
            <a:ext cx="215125" cy="15034"/>
          </a:xfrm>
          <a:prstGeom prst="line">
            <a:avLst/>
          </a:prstGeom>
          <a:noFill/>
          <a:ln w="57150" cap="flat" cmpd="sng" algn="ctr">
            <a:solidFill>
              <a:schemeClr val="bg1">
                <a:lumMod val="75000"/>
                <a:lumOff val="25000"/>
              </a:schemeClr>
            </a:solidFill>
            <a:prstDash val="solid"/>
          </a:ln>
          <a:effectLst/>
        </p:spPr>
      </p:cxnSp>
      <p:cxnSp>
        <p:nvCxnSpPr>
          <p:cNvPr id="118" name="直線コネクタ 117"/>
          <p:cNvCxnSpPr/>
          <p:nvPr/>
        </p:nvCxnSpPr>
        <p:spPr>
          <a:xfrm flipH="1">
            <a:off x="3150111" y="6152125"/>
            <a:ext cx="1027694" cy="0"/>
          </a:xfrm>
          <a:prstGeom prst="line">
            <a:avLst/>
          </a:prstGeom>
          <a:noFill/>
          <a:ln w="57150" cap="flat" cmpd="sng" algn="ctr">
            <a:solidFill>
              <a:schemeClr val="bg1">
                <a:lumMod val="75000"/>
                <a:lumOff val="25000"/>
              </a:schemeClr>
            </a:solidFill>
            <a:prstDash val="solid"/>
          </a:ln>
          <a:effectLst/>
        </p:spPr>
      </p:cxnSp>
      <p:sp>
        <p:nvSpPr>
          <p:cNvPr id="120" name="正方形/長方形 119"/>
          <p:cNvSpPr/>
          <p:nvPr/>
        </p:nvSpPr>
        <p:spPr>
          <a:xfrm flipH="1">
            <a:off x="507468" y="3847871"/>
            <a:ext cx="1394728"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121" name="直線コネクタ 120"/>
          <p:cNvCxnSpPr/>
          <p:nvPr/>
        </p:nvCxnSpPr>
        <p:spPr>
          <a:xfrm rot="5100000">
            <a:off x="1167246" y="6019406"/>
            <a:ext cx="189110" cy="23819"/>
          </a:xfrm>
          <a:prstGeom prst="line">
            <a:avLst/>
          </a:prstGeom>
          <a:noFill/>
          <a:ln w="57150" cap="flat" cmpd="sng" algn="ctr">
            <a:solidFill>
              <a:srgbClr val="727CA3"/>
            </a:solidFill>
            <a:prstDash val="solid"/>
          </a:ln>
          <a:effectLst/>
        </p:spPr>
      </p:cxnSp>
      <p:cxnSp>
        <p:nvCxnSpPr>
          <p:cNvPr id="124" name="直線コネクタ 123"/>
          <p:cNvCxnSpPr/>
          <p:nvPr/>
        </p:nvCxnSpPr>
        <p:spPr>
          <a:xfrm rot="5100000">
            <a:off x="1164268" y="5515350"/>
            <a:ext cx="189110" cy="23819"/>
          </a:xfrm>
          <a:prstGeom prst="line">
            <a:avLst/>
          </a:prstGeom>
          <a:noFill/>
          <a:ln w="57150" cap="flat" cmpd="sng" algn="ctr">
            <a:solidFill>
              <a:srgbClr val="727CA3"/>
            </a:solidFill>
            <a:prstDash val="solid"/>
          </a:ln>
          <a:effectLst/>
        </p:spPr>
      </p:cxnSp>
      <p:sp>
        <p:nvSpPr>
          <p:cNvPr id="126" name="正方形/長方形 125"/>
          <p:cNvSpPr/>
          <p:nvPr/>
        </p:nvSpPr>
        <p:spPr>
          <a:xfrm flipH="1">
            <a:off x="801096"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cxnSp>
        <p:nvCxnSpPr>
          <p:cNvPr id="130" name="直線コネクタ 129"/>
          <p:cNvCxnSpPr/>
          <p:nvPr/>
        </p:nvCxnSpPr>
        <p:spPr>
          <a:xfrm rot="16200000" flipH="1">
            <a:off x="1061516" y="4933338"/>
            <a:ext cx="360041" cy="0"/>
          </a:xfrm>
          <a:prstGeom prst="line">
            <a:avLst/>
          </a:prstGeom>
          <a:noFill/>
          <a:ln w="57150" cap="flat" cmpd="sng" algn="ctr">
            <a:solidFill>
              <a:schemeClr val="bg1">
                <a:lumMod val="75000"/>
                <a:lumOff val="25000"/>
              </a:schemeClr>
            </a:solidFill>
            <a:prstDash val="solid"/>
          </a:ln>
          <a:effectLst/>
        </p:spPr>
      </p:cxnSp>
      <p:sp>
        <p:nvSpPr>
          <p:cNvPr id="131" name="正方形/長方形 130"/>
          <p:cNvSpPr/>
          <p:nvPr/>
        </p:nvSpPr>
        <p:spPr>
          <a:xfrm flipH="1">
            <a:off x="1975603" y="5634999"/>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138" name="Picture 2" descr="C:\Documents and Settings\agosyu\Local Settings\Temporary Internet Files\Content.IE5\RTHA7RRJ\MCj04316220000[1].png"/>
          <p:cNvPicPr>
            <a:picLocks noChangeAspect="1" noChangeArrowheads="1"/>
          </p:cNvPicPr>
          <p:nvPr/>
        </p:nvPicPr>
        <p:blipFill>
          <a:blip r:embed="rId3" cstate="print"/>
          <a:srcRect/>
          <a:stretch>
            <a:fillRect/>
          </a:stretch>
        </p:blipFill>
        <p:spPr bwMode="auto">
          <a:xfrm>
            <a:off x="3669195" y="5720077"/>
            <a:ext cx="655425" cy="642936"/>
          </a:xfrm>
          <a:prstGeom prst="rect">
            <a:avLst/>
          </a:prstGeom>
          <a:noFill/>
        </p:spPr>
      </p:pic>
      <p:grpSp>
        <p:nvGrpSpPr>
          <p:cNvPr id="5" name="グループ化 133"/>
          <p:cNvGrpSpPr/>
          <p:nvPr/>
        </p:nvGrpSpPr>
        <p:grpSpPr>
          <a:xfrm flipH="1">
            <a:off x="683568" y="3961230"/>
            <a:ext cx="1080121" cy="864096"/>
            <a:chOff x="6874226" y="3789613"/>
            <a:chExt cx="1059539" cy="864096"/>
          </a:xfrm>
        </p:grpSpPr>
        <p:sp>
          <p:nvSpPr>
            <p:cNvPr id="150" name="正方形/長方形 149"/>
            <p:cNvSpPr/>
            <p:nvPr/>
          </p:nvSpPr>
          <p:spPr>
            <a:xfrm>
              <a:off x="6874226" y="3789613"/>
              <a:ext cx="1059539"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lvl="0" algn="ctr">
                <a:lnSpc>
                  <a:spcPts val="1200"/>
                </a:lnSpc>
                <a:defRPr/>
              </a:pPr>
              <a:endParaRPr lang="en-US" altLang="ja-JP" sz="1600" kern="0" dirty="0" smtClean="0">
                <a:solidFill>
                  <a:schemeClr val="tx1"/>
                </a:solidFill>
                <a:latin typeface="+mj-ea"/>
              </a:endParaRPr>
            </a:p>
            <a:p>
              <a:pPr lvl="0" algn="ctr">
                <a:lnSpc>
                  <a:spcPts val="1200"/>
                </a:lnSpc>
                <a:defRPr/>
              </a:pPr>
              <a:r>
                <a:rPr lang="en-US" altLang="ja-JP" sz="1600" kern="0" dirty="0" smtClean="0">
                  <a:solidFill>
                    <a:schemeClr val="tx1"/>
                  </a:solidFill>
                  <a:latin typeface="+mj-ea"/>
                </a:rPr>
                <a:t>Virtual </a:t>
              </a:r>
            </a:p>
            <a:p>
              <a:pPr lvl="0" algn="ctr">
                <a:lnSpc>
                  <a:spcPts val="1200"/>
                </a:lnSpc>
                <a:defRPr/>
              </a:pPr>
              <a:r>
                <a:rPr lang="en-US" altLang="ja-JP" sz="1600" kern="0" dirty="0" smtClean="0">
                  <a:solidFill>
                    <a:schemeClr val="tx1"/>
                  </a:solidFill>
                  <a:latin typeface="+mj-ea"/>
                </a:rPr>
                <a:t>Compute node</a:t>
              </a:r>
            </a:p>
          </p:txBody>
        </p:sp>
        <p:sp>
          <p:nvSpPr>
            <p:cNvPr id="151" name="正方形/長方形 150"/>
            <p:cNvSpPr/>
            <p:nvPr/>
          </p:nvSpPr>
          <p:spPr>
            <a:xfrm>
              <a:off x="7221548" y="4437685"/>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sp>
        <p:nvSpPr>
          <p:cNvPr id="132" name="正方形/長方形 131"/>
          <p:cNvSpPr/>
          <p:nvPr/>
        </p:nvSpPr>
        <p:spPr>
          <a:xfrm flipH="1">
            <a:off x="2929891"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25" name="正方形/長方形 124"/>
          <p:cNvSpPr/>
          <p:nvPr/>
        </p:nvSpPr>
        <p:spPr>
          <a:xfrm flipH="1">
            <a:off x="827584" y="5013176"/>
            <a:ext cx="792088" cy="452210"/>
          </a:xfrm>
          <a:prstGeom prst="rect">
            <a:avLst/>
          </a:prstGeom>
          <a:solidFill>
            <a:schemeClr val="bg2">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190" name="正方形/長方形 189"/>
          <p:cNvSpPr/>
          <p:nvPr/>
        </p:nvSpPr>
        <p:spPr>
          <a:xfrm>
            <a:off x="4283968" y="6237312"/>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sp>
        <p:nvSpPr>
          <p:cNvPr id="191" name="正方形/長方形 190"/>
          <p:cNvSpPr/>
          <p:nvPr/>
        </p:nvSpPr>
        <p:spPr>
          <a:xfrm>
            <a:off x="683568"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sp>
        <p:nvSpPr>
          <p:cNvPr id="193" name="正方形/長方形 192"/>
          <p:cNvSpPr/>
          <p:nvPr/>
        </p:nvSpPr>
        <p:spPr>
          <a:xfrm>
            <a:off x="6228184"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cxnSp>
        <p:nvCxnSpPr>
          <p:cNvPr id="75" name="直線コネクタ 74"/>
          <p:cNvCxnSpPr/>
          <p:nvPr/>
        </p:nvCxnSpPr>
        <p:spPr>
          <a:xfrm rot="16500000" flipH="1">
            <a:off x="2497583" y="5556930"/>
            <a:ext cx="189110" cy="23365"/>
          </a:xfrm>
          <a:prstGeom prst="line">
            <a:avLst/>
          </a:prstGeom>
          <a:noFill/>
          <a:ln w="57150" cap="flat" cmpd="sng" algn="ctr">
            <a:solidFill>
              <a:srgbClr val="727CA3"/>
            </a:solidFill>
            <a:prstDash val="solid"/>
          </a:ln>
          <a:effectLst/>
        </p:spPr>
      </p:cxnSp>
      <p:sp>
        <p:nvSpPr>
          <p:cNvPr id="76" name="正方形/長方形 75"/>
          <p:cNvSpPr/>
          <p:nvPr/>
        </p:nvSpPr>
        <p:spPr>
          <a:xfrm>
            <a:off x="2195736" y="5006354"/>
            <a:ext cx="792088" cy="491754"/>
          </a:xfrm>
          <a:prstGeom prst="rect">
            <a:avLst/>
          </a:prstGeom>
          <a:solidFill>
            <a:schemeClr val="bg2">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198" name="テキスト ボックス 197"/>
          <p:cNvSpPr txBox="1"/>
          <p:nvPr/>
        </p:nvSpPr>
        <p:spPr>
          <a:xfrm>
            <a:off x="3816424" y="3933058"/>
            <a:ext cx="1475656" cy="646331"/>
          </a:xfrm>
          <a:prstGeom prst="rect">
            <a:avLst/>
          </a:prstGeom>
          <a:noFill/>
        </p:spPr>
        <p:txBody>
          <a:bodyPr wrap="square" rtlCol="0">
            <a:spAutoFit/>
          </a:bodyPr>
          <a:lstStyle/>
          <a:p>
            <a:pPr algn="ctr"/>
            <a:r>
              <a:rPr lang="en-US" altLang="ja-JP" b="1" dirty="0" smtClean="0">
                <a:latin typeface="+mj-ea"/>
                <a:ea typeface="+mj-ea"/>
              </a:rPr>
              <a:t>Frontend</a:t>
            </a:r>
          </a:p>
          <a:p>
            <a:pPr algn="ctr"/>
            <a:r>
              <a:rPr kumimoji="1" lang="en-US" altLang="ja-JP" b="1" dirty="0" smtClean="0">
                <a:latin typeface="+mj-ea"/>
                <a:ea typeface="+mj-ea"/>
              </a:rPr>
              <a:t>node</a:t>
            </a:r>
          </a:p>
        </p:txBody>
      </p:sp>
      <p:sp>
        <p:nvSpPr>
          <p:cNvPr id="199" name="テキスト ボックス 198"/>
          <p:cNvSpPr txBox="1"/>
          <p:nvPr/>
        </p:nvSpPr>
        <p:spPr>
          <a:xfrm>
            <a:off x="7271792" y="3140968"/>
            <a:ext cx="1872208" cy="338554"/>
          </a:xfrm>
          <a:prstGeom prst="rect">
            <a:avLst/>
          </a:prstGeom>
          <a:noFill/>
        </p:spPr>
        <p:txBody>
          <a:bodyPr wrap="square" rtlCol="0">
            <a:spAutoFit/>
          </a:bodyPr>
          <a:lstStyle/>
          <a:p>
            <a:r>
              <a:rPr kumimoji="1" lang="en-US" altLang="ja-JP" sz="1600" dirty="0" smtClean="0">
                <a:latin typeface="+mj-ea"/>
                <a:ea typeface="+mj-ea"/>
              </a:rPr>
              <a:t>Compute nodes</a:t>
            </a:r>
            <a:endParaRPr kumimoji="1" lang="ja-JP" altLang="en-US" sz="1600" dirty="0">
              <a:latin typeface="+mj-ea"/>
              <a:ea typeface="+mj-ea"/>
            </a:endParaRPr>
          </a:p>
        </p:txBody>
      </p:sp>
      <p:cxnSp>
        <p:nvCxnSpPr>
          <p:cNvPr id="200" name="直線矢印コネクタ 199"/>
          <p:cNvCxnSpPr>
            <a:stCxn id="198" idx="3"/>
          </p:cNvCxnSpPr>
          <p:nvPr/>
        </p:nvCxnSpPr>
        <p:spPr>
          <a:xfrm>
            <a:off x="5292080" y="4256222"/>
            <a:ext cx="180528" cy="18089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2" name="直線矢印コネクタ 201"/>
          <p:cNvCxnSpPr>
            <a:stCxn id="199" idx="2"/>
            <a:endCxn id="64" idx="0"/>
          </p:cNvCxnSpPr>
          <p:nvPr/>
        </p:nvCxnSpPr>
        <p:spPr>
          <a:xfrm rot="5400000">
            <a:off x="7900161" y="3540133"/>
            <a:ext cx="368347" cy="2471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0" y="3234462"/>
            <a:ext cx="1872208" cy="338554"/>
          </a:xfrm>
          <a:prstGeom prst="rect">
            <a:avLst/>
          </a:prstGeom>
          <a:noFill/>
        </p:spPr>
        <p:txBody>
          <a:bodyPr wrap="square" rtlCol="0">
            <a:spAutoFit/>
          </a:bodyPr>
          <a:lstStyle/>
          <a:p>
            <a:r>
              <a:rPr kumimoji="1" lang="en-US" altLang="ja-JP" sz="1600" dirty="0" smtClean="0">
                <a:latin typeface="+mj-ea"/>
                <a:ea typeface="+mj-ea"/>
              </a:rPr>
              <a:t>Compute nodes</a:t>
            </a:r>
            <a:endParaRPr kumimoji="1" lang="ja-JP" altLang="en-US" sz="1600" dirty="0">
              <a:latin typeface="+mj-ea"/>
              <a:ea typeface="+mj-ea"/>
            </a:endParaRPr>
          </a:p>
        </p:txBody>
      </p:sp>
      <p:cxnSp>
        <p:nvCxnSpPr>
          <p:cNvPr id="205" name="直線矢印コネクタ 204"/>
          <p:cNvCxnSpPr>
            <a:stCxn id="204" idx="2"/>
            <a:endCxn id="120" idx="0"/>
          </p:cNvCxnSpPr>
          <p:nvPr/>
        </p:nvCxnSpPr>
        <p:spPr>
          <a:xfrm rot="16200000" flipH="1">
            <a:off x="933043" y="3576079"/>
            <a:ext cx="274853" cy="26872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線矢印コネクタ 207"/>
          <p:cNvCxnSpPr/>
          <p:nvPr/>
        </p:nvCxnSpPr>
        <p:spPr>
          <a:xfrm rot="5400000">
            <a:off x="3698885" y="4243286"/>
            <a:ext cx="306070" cy="28803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7" name="グループ化 213"/>
          <p:cNvGrpSpPr/>
          <p:nvPr/>
        </p:nvGrpSpPr>
        <p:grpSpPr>
          <a:xfrm>
            <a:off x="643093" y="5589240"/>
            <a:ext cx="7992888" cy="1080120"/>
            <a:chOff x="611560" y="6237312"/>
            <a:chExt cx="7992888" cy="1080120"/>
          </a:xfrm>
        </p:grpSpPr>
        <p:sp>
          <p:nvSpPr>
            <p:cNvPr id="211" name="正方形/長方形 210"/>
            <p:cNvSpPr/>
            <p:nvPr/>
          </p:nvSpPr>
          <p:spPr>
            <a:xfrm>
              <a:off x="611560" y="6237312"/>
              <a:ext cx="7992888" cy="1080120"/>
            </a:xfrm>
            <a:prstGeom prst="rect">
              <a:avLst/>
            </a:prstGeom>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endParaRPr lang="en-US" altLang="ja-JP" sz="1400" b="1" dirty="0" smtClean="0">
                <a:solidFill>
                  <a:schemeClr val="bg1"/>
                </a:solidFill>
                <a:latin typeface="+mj-ea"/>
                <a:ea typeface="+mj-ea"/>
              </a:endParaRPr>
            </a:p>
            <a:p>
              <a:pPr algn="ctr"/>
              <a:r>
                <a:rPr lang="en-US" altLang="ja-JP" sz="2400" b="1" dirty="0" smtClean="0">
                  <a:solidFill>
                    <a:schemeClr val="bg1"/>
                  </a:solidFill>
                  <a:latin typeface="+mj-ea"/>
                  <a:ea typeface="+mj-ea"/>
                </a:rPr>
                <a:t>N2N Overlay network</a:t>
              </a:r>
            </a:p>
          </p:txBody>
        </p:sp>
        <p:sp>
          <p:nvSpPr>
            <p:cNvPr id="212" name="正方形/長方形 211"/>
            <p:cNvSpPr/>
            <p:nvPr/>
          </p:nvSpPr>
          <p:spPr>
            <a:xfrm>
              <a:off x="1043608" y="6254897"/>
              <a:ext cx="7200800" cy="270447"/>
            </a:xfrm>
            <a:prstGeom prst="rect">
              <a:avLst/>
            </a:prstGeom>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r>
                <a:rPr lang="en-US" altLang="ja-JP" sz="1600" b="1" dirty="0" smtClean="0">
                  <a:solidFill>
                    <a:schemeClr val="tx1"/>
                  </a:solidFill>
                  <a:latin typeface="+mj-ea"/>
                  <a:ea typeface="+mj-ea"/>
                </a:rPr>
                <a:t>Cluster name </a:t>
              </a:r>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Cluster ID</a:t>
              </a:r>
              <a:r>
                <a:rPr lang="ja-JP" altLang="en-US" sz="1600" b="1" dirty="0" smtClean="0">
                  <a:solidFill>
                    <a:schemeClr val="tx1"/>
                  </a:solidFill>
                  <a:latin typeface="+mj-ea"/>
                  <a:ea typeface="+mj-ea"/>
                </a:rPr>
                <a:t>）</a:t>
              </a:r>
              <a:endParaRPr lang="en-US" altLang="ja-JP" sz="1600" b="1" dirty="0" smtClean="0">
                <a:solidFill>
                  <a:schemeClr val="tx1"/>
                </a:solidFill>
                <a:latin typeface="+mj-ea"/>
                <a:ea typeface="+mj-ea"/>
              </a:endParaRPr>
            </a:p>
          </p:txBody>
        </p:sp>
      </p:grpSp>
      <p:sp>
        <p:nvSpPr>
          <p:cNvPr id="224" name="角丸四角形 223"/>
          <p:cNvSpPr/>
          <p:nvPr/>
        </p:nvSpPr>
        <p:spPr>
          <a:xfrm>
            <a:off x="899592" y="2060848"/>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latin typeface="+mj-ea"/>
                <a:ea typeface="+mj-ea"/>
              </a:rPr>
              <a:t>Overlay network Constructor</a:t>
            </a:r>
          </a:p>
        </p:txBody>
      </p:sp>
      <p:sp>
        <p:nvSpPr>
          <p:cNvPr id="71" name="正方形/長方形 70"/>
          <p:cNvSpPr/>
          <p:nvPr/>
        </p:nvSpPr>
        <p:spPr>
          <a:xfrm>
            <a:off x="7524328" y="5013176"/>
            <a:ext cx="792088" cy="452210"/>
          </a:xfrm>
          <a:prstGeom prst="rect">
            <a:avLst/>
          </a:prstGeom>
          <a:solidFill>
            <a:schemeClr val="bg2">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229" name="角丸四角形 228"/>
          <p:cNvSpPr/>
          <p:nvPr/>
        </p:nvSpPr>
        <p:spPr>
          <a:xfrm>
            <a:off x="899592" y="1556792"/>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smtClean="0">
                <a:latin typeface="+mj-ea"/>
                <a:ea typeface="+mj-ea"/>
              </a:rPr>
              <a:t>Resource Manager</a:t>
            </a:r>
            <a:endParaRPr lang="ja-JP" altLang="en-US" sz="2400" dirty="0">
              <a:latin typeface="+mj-ea"/>
              <a:ea typeface="+mj-ea"/>
            </a:endParaRPr>
          </a:p>
        </p:txBody>
      </p:sp>
      <p:pic>
        <p:nvPicPr>
          <p:cNvPr id="70" name="Picture 2"/>
          <p:cNvPicPr>
            <a:picLocks noChangeAspect="1" noChangeArrowheads="1"/>
          </p:cNvPicPr>
          <p:nvPr/>
        </p:nvPicPr>
        <p:blipFill>
          <a:blip r:embed="rId4" cstate="print"/>
          <a:srcRect/>
          <a:stretch>
            <a:fillRect/>
          </a:stretch>
        </p:blipFill>
        <p:spPr bwMode="auto">
          <a:xfrm flipH="1">
            <a:off x="6254538" y="2178513"/>
            <a:ext cx="549711" cy="746433"/>
          </a:xfrm>
          <a:prstGeom prst="rect">
            <a:avLst/>
          </a:prstGeom>
          <a:noFill/>
          <a:ln w="9525">
            <a:noFill/>
            <a:miter lim="800000"/>
            <a:headEnd/>
            <a:tailEnd/>
          </a:ln>
        </p:spPr>
      </p:pic>
      <p:sp>
        <p:nvSpPr>
          <p:cNvPr id="72" name="フローチャート : 磁気ディスク 71"/>
          <p:cNvSpPr/>
          <p:nvPr/>
        </p:nvSpPr>
        <p:spPr>
          <a:xfrm flipH="1">
            <a:off x="2195736" y="3429000"/>
            <a:ext cx="1468223" cy="86409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en-US" altLang="ja-JP" sz="1000" dirty="0" smtClean="0">
              <a:solidFill>
                <a:schemeClr val="tx1"/>
              </a:solidFill>
              <a:latin typeface="+mj-ea"/>
              <a:ea typeface="+mj-ea"/>
            </a:endParaRPr>
          </a:p>
          <a:p>
            <a:pPr algn="ctr"/>
            <a:r>
              <a:rPr kumimoji="1" lang="en-US" altLang="ja-JP" dirty="0" smtClean="0">
                <a:solidFill>
                  <a:schemeClr val="tx1"/>
                </a:solidFill>
                <a:latin typeface="+mj-ea"/>
                <a:ea typeface="+mj-ea"/>
              </a:rPr>
              <a:t>MVC</a:t>
            </a:r>
          </a:p>
          <a:p>
            <a:pPr algn="ctr"/>
            <a:r>
              <a:rPr kumimoji="1" lang="en-US" altLang="ja-JP" dirty="0" err="1" smtClean="0">
                <a:solidFill>
                  <a:schemeClr val="tx1"/>
                </a:solidFill>
                <a:latin typeface="+mj-ea"/>
                <a:ea typeface="+mj-ea"/>
              </a:rPr>
              <a:t>Databese</a:t>
            </a:r>
            <a:endParaRPr kumimoji="1" lang="ja-JP" altLang="en-US" dirty="0">
              <a:solidFill>
                <a:schemeClr val="tx1"/>
              </a:solidFill>
              <a:latin typeface="+mj-ea"/>
              <a:ea typeface="+mj-ea"/>
            </a:endParaRPr>
          </a:p>
        </p:txBody>
      </p:sp>
      <p:grpSp>
        <p:nvGrpSpPr>
          <p:cNvPr id="73" name="グループ化 72"/>
          <p:cNvGrpSpPr/>
          <p:nvPr/>
        </p:nvGrpSpPr>
        <p:grpSpPr>
          <a:xfrm>
            <a:off x="2483768" y="4077072"/>
            <a:ext cx="1800200" cy="1296144"/>
            <a:chOff x="2483768" y="4077072"/>
            <a:chExt cx="1800200" cy="1296144"/>
          </a:xfrm>
        </p:grpSpPr>
        <p:cxnSp>
          <p:nvCxnSpPr>
            <p:cNvPr id="77" name="直線コネクタ 76"/>
            <p:cNvCxnSpPr/>
            <p:nvPr/>
          </p:nvCxnSpPr>
          <p:spPr>
            <a:xfrm rot="5400000">
              <a:off x="2555776" y="4973577"/>
              <a:ext cx="144016" cy="0"/>
            </a:xfrm>
            <a:prstGeom prst="line">
              <a:avLst/>
            </a:prstGeom>
            <a:noFill/>
            <a:ln w="57150" cap="flat" cmpd="sng" algn="ctr">
              <a:solidFill>
                <a:schemeClr val="bg1">
                  <a:lumMod val="75000"/>
                  <a:lumOff val="25000"/>
                </a:schemeClr>
              </a:solidFill>
              <a:prstDash val="solid"/>
            </a:ln>
            <a:effectLst/>
          </p:spPr>
        </p:cxnSp>
        <p:cxnSp>
          <p:nvCxnSpPr>
            <p:cNvPr id="57" name="直線コネクタ 56"/>
            <p:cNvCxnSpPr/>
            <p:nvPr/>
          </p:nvCxnSpPr>
          <p:spPr>
            <a:xfrm>
              <a:off x="3347865" y="4941168"/>
              <a:ext cx="936103" cy="432048"/>
            </a:xfrm>
            <a:prstGeom prst="line">
              <a:avLst/>
            </a:prstGeom>
            <a:noFill/>
            <a:ln w="57150" cap="flat" cmpd="sng" algn="ctr">
              <a:solidFill>
                <a:srgbClr val="5367FF"/>
              </a:solidFill>
              <a:prstDash val="solid"/>
            </a:ln>
            <a:effectLst/>
          </p:spPr>
        </p:cxnSp>
        <p:grpSp>
          <p:nvGrpSpPr>
            <p:cNvPr id="6" name="グループ化 213"/>
            <p:cNvGrpSpPr/>
            <p:nvPr/>
          </p:nvGrpSpPr>
          <p:grpSpPr>
            <a:xfrm>
              <a:off x="2483768" y="4077072"/>
              <a:ext cx="1106277" cy="864096"/>
              <a:chOff x="2555776" y="4725144"/>
              <a:chExt cx="1106277" cy="864096"/>
            </a:xfrm>
          </p:grpSpPr>
          <p:sp>
            <p:nvSpPr>
              <p:cNvPr id="96" name="正方形/長方形 95"/>
              <p:cNvSpPr/>
              <p:nvPr/>
            </p:nvSpPr>
            <p:spPr>
              <a:xfrm>
                <a:off x="2555776" y="4725144"/>
                <a:ext cx="1080120"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lvl="0" algn="ctr">
                  <a:lnSpc>
                    <a:spcPts val="1200"/>
                  </a:lnSpc>
                  <a:defRPr/>
                </a:pPr>
                <a:endParaRPr lang="en-US" altLang="ja-JP" sz="1600" kern="0" dirty="0" smtClean="0">
                  <a:solidFill>
                    <a:schemeClr val="tx1"/>
                  </a:solidFill>
                  <a:latin typeface="+mj-ea"/>
                </a:endParaRPr>
              </a:p>
              <a:p>
                <a:pPr lvl="0" algn="ctr">
                  <a:lnSpc>
                    <a:spcPts val="1200"/>
                  </a:lnSpc>
                  <a:defRPr/>
                </a:pPr>
                <a:r>
                  <a:rPr lang="en-US" altLang="ja-JP" sz="1600" kern="0" dirty="0" smtClean="0">
                    <a:solidFill>
                      <a:schemeClr val="tx1"/>
                    </a:solidFill>
                    <a:latin typeface="+mj-ea"/>
                  </a:rPr>
                  <a:t>Virtual</a:t>
                </a:r>
              </a:p>
              <a:p>
                <a:pPr lvl="0" algn="ctr">
                  <a:lnSpc>
                    <a:spcPts val="1200"/>
                  </a:lnSpc>
                  <a:defRPr/>
                </a:pPr>
                <a:r>
                  <a:rPr lang="en-US" altLang="ja-JP" sz="1600" kern="0" dirty="0" smtClean="0">
                    <a:solidFill>
                      <a:schemeClr val="tx1"/>
                    </a:solidFill>
                    <a:latin typeface="+mj-ea"/>
                  </a:rPr>
                  <a:t>Frontend</a:t>
                </a:r>
              </a:p>
              <a:p>
                <a:pPr lvl="0" algn="ctr">
                  <a:lnSpc>
                    <a:spcPts val="1200"/>
                  </a:lnSpc>
                  <a:defRPr/>
                </a:pPr>
                <a:r>
                  <a:rPr lang="en-US" altLang="ja-JP" sz="1600" kern="0" dirty="0" smtClean="0">
                    <a:solidFill>
                      <a:schemeClr val="tx1"/>
                    </a:solidFill>
                    <a:latin typeface="+mj-ea"/>
                  </a:rPr>
                  <a:t>node</a:t>
                </a:r>
              </a:p>
            </p:txBody>
          </p:sp>
          <p:sp>
            <p:nvSpPr>
              <p:cNvPr id="99" name="正方形/長方形 98"/>
              <p:cNvSpPr/>
              <p:nvPr/>
            </p:nvSpPr>
            <p:spPr>
              <a:xfrm>
                <a:off x="2555776" y="5373216"/>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sp>
            <p:nvSpPr>
              <p:cNvPr id="97" name="正方形/長方形 96"/>
              <p:cNvSpPr/>
              <p:nvPr/>
            </p:nvSpPr>
            <p:spPr>
              <a:xfrm>
                <a:off x="3131840" y="5373216"/>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eth1</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grpSp>
      <p:sp>
        <p:nvSpPr>
          <p:cNvPr id="80" name="正方形/長方形 79"/>
          <p:cNvSpPr/>
          <p:nvPr/>
        </p:nvSpPr>
        <p:spPr>
          <a:xfrm>
            <a:off x="4139952" y="5085184"/>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grpSp>
        <p:nvGrpSpPr>
          <p:cNvPr id="83" name="グループ化 82"/>
          <p:cNvGrpSpPr/>
          <p:nvPr/>
        </p:nvGrpSpPr>
        <p:grpSpPr>
          <a:xfrm>
            <a:off x="1139366" y="4824753"/>
            <a:ext cx="1609510" cy="1024918"/>
            <a:chOff x="1139365" y="4492314"/>
            <a:chExt cx="1609510" cy="1024918"/>
          </a:xfrm>
        </p:grpSpPr>
        <p:cxnSp>
          <p:nvCxnSpPr>
            <p:cNvPr id="86" name="直線矢印コネクタ 84"/>
            <p:cNvCxnSpPr>
              <a:stCxn id="99" idx="2"/>
              <a:endCxn id="151" idx="2"/>
            </p:cNvCxnSpPr>
            <p:nvPr/>
          </p:nvCxnSpPr>
          <p:spPr>
            <a:xfrm rot="5400000" flipH="1">
              <a:off x="1886199" y="3745480"/>
              <a:ext cx="115842" cy="1609510"/>
            </a:xfrm>
            <a:prstGeom prst="bentConnector3">
              <a:avLst>
                <a:gd name="adj1" fmla="val -59201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9" name="正方形/長方形 40"/>
            <p:cNvSpPr/>
            <p:nvPr/>
          </p:nvSpPr>
          <p:spPr>
            <a:xfrm>
              <a:off x="1187624" y="5085184"/>
              <a:ext cx="1458162" cy="432048"/>
            </a:xfrm>
            <a:prstGeom prst="rect">
              <a:avLst/>
            </a:prstGeom>
            <a:solidFill>
              <a:sysClr val="window" lastClr="FFFFFF"/>
            </a:solidFill>
            <a:ln w="25400" cap="flat" cmpd="sng" algn="ctr">
              <a:solidFill>
                <a:schemeClr val="accent1"/>
              </a:solidFill>
              <a:prstDash val="solid"/>
            </a:ln>
            <a:effectLst/>
          </p:spPr>
          <p:txBody>
            <a:bodyPr lIns="97965" tIns="48983" rIns="97965" bIns="48983"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b="1" kern="0" dirty="0" smtClean="0">
                  <a:solidFill>
                    <a:sysClr val="windowText" lastClr="000000"/>
                  </a:solidFill>
                  <a:latin typeface="+mj-ea"/>
                  <a:ea typeface="+mj-ea"/>
                </a:rPr>
                <a:t>PXE</a:t>
              </a:r>
              <a:r>
                <a:rPr lang="ja-JP" altLang="en-US" b="1" kern="0" dirty="0" smtClean="0">
                  <a:solidFill>
                    <a:sysClr val="windowText" lastClr="000000"/>
                  </a:solidFill>
                  <a:latin typeface="+mj-ea"/>
                  <a:ea typeface="+mj-ea"/>
                </a:rPr>
                <a:t>ブート</a:t>
              </a:r>
              <a:endParaRPr kumimoji="1" lang="ja-JP" altLang="en-US" sz="1800" b="1" i="0" u="none" strike="noStrike" kern="0" cap="none" spc="0" normalizeH="0" baseline="0" noProof="0" dirty="0">
                <a:ln>
                  <a:noFill/>
                </a:ln>
                <a:solidFill>
                  <a:sysClr val="windowText" lastClr="000000"/>
                </a:solidFill>
                <a:effectLst/>
                <a:uLnTx/>
                <a:uFillTx/>
                <a:latin typeface="+mj-ea"/>
                <a:ea typeface="+mj-ea"/>
                <a:cs typeface="+mn-cs"/>
              </a:endParaRPr>
            </a:p>
          </p:txBody>
        </p:sp>
      </p:grpSp>
      <p:sp>
        <p:nvSpPr>
          <p:cNvPr id="87" name="角丸四角形 86"/>
          <p:cNvSpPr/>
          <p:nvPr/>
        </p:nvSpPr>
        <p:spPr>
          <a:xfrm>
            <a:off x="899592" y="2564904"/>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smtClean="0">
                <a:latin typeface="+mj-ea"/>
                <a:ea typeface="+mj-ea"/>
              </a:rPr>
              <a:t>VM Manager</a:t>
            </a:r>
          </a:p>
        </p:txBody>
      </p:sp>
      <p:sp>
        <p:nvSpPr>
          <p:cNvPr id="225" name="角丸四角形 224"/>
          <p:cNvSpPr/>
          <p:nvPr/>
        </p:nvSpPr>
        <p:spPr>
          <a:xfrm>
            <a:off x="899592" y="2564904"/>
            <a:ext cx="3312368" cy="504056"/>
          </a:xfrm>
          <a:prstGeom prst="roundRect">
            <a:avLst/>
          </a:prstGeom>
          <a:ln w="381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2400" dirty="0" smtClean="0">
                <a:latin typeface="+mj-ea"/>
                <a:ea typeface="+mj-ea"/>
              </a:rPr>
              <a:t>VM Manager</a:t>
            </a:r>
          </a:p>
        </p:txBody>
      </p:sp>
      <p:grpSp>
        <p:nvGrpSpPr>
          <p:cNvPr id="68" name="グループ化 67"/>
          <p:cNvGrpSpPr/>
          <p:nvPr/>
        </p:nvGrpSpPr>
        <p:grpSpPr>
          <a:xfrm>
            <a:off x="395536" y="1628800"/>
            <a:ext cx="504056" cy="1368152"/>
            <a:chOff x="395536" y="1628800"/>
            <a:chExt cx="504056" cy="1368152"/>
          </a:xfrm>
        </p:grpSpPr>
        <p:sp>
          <p:nvSpPr>
            <p:cNvPr id="78" name="テキスト ボックス 77"/>
            <p:cNvSpPr txBox="1"/>
            <p:nvPr/>
          </p:nvSpPr>
          <p:spPr>
            <a:xfrm>
              <a:off x="395536" y="1628800"/>
              <a:ext cx="504056" cy="369332"/>
            </a:xfrm>
            <a:prstGeom prst="rect">
              <a:avLst/>
            </a:prstGeom>
            <a:noFill/>
          </p:spPr>
          <p:txBody>
            <a:bodyPr wrap="square" rtlCol="0">
              <a:spAutoFit/>
            </a:bodyPr>
            <a:lstStyle/>
            <a:p>
              <a:r>
                <a:rPr kumimoji="1" lang="en-US" altLang="ja-JP" dirty="0" smtClean="0">
                  <a:latin typeface="+mj-ea"/>
                  <a:ea typeface="+mj-ea"/>
                </a:rPr>
                <a:t>1.</a:t>
              </a:r>
              <a:endParaRPr kumimoji="1" lang="ja-JP" altLang="en-US" dirty="0">
                <a:latin typeface="+mj-ea"/>
                <a:ea typeface="+mj-ea"/>
              </a:endParaRPr>
            </a:p>
          </p:txBody>
        </p:sp>
        <p:sp>
          <p:nvSpPr>
            <p:cNvPr id="79" name="テキスト ボックス 78"/>
            <p:cNvSpPr txBox="1"/>
            <p:nvPr/>
          </p:nvSpPr>
          <p:spPr>
            <a:xfrm>
              <a:off x="395536" y="2132856"/>
              <a:ext cx="504056" cy="369332"/>
            </a:xfrm>
            <a:prstGeom prst="rect">
              <a:avLst/>
            </a:prstGeom>
            <a:noFill/>
          </p:spPr>
          <p:txBody>
            <a:bodyPr wrap="square" rtlCol="0">
              <a:spAutoFit/>
            </a:bodyPr>
            <a:lstStyle/>
            <a:p>
              <a:r>
                <a:rPr lang="en-US" altLang="ja-JP" dirty="0" smtClean="0">
                  <a:latin typeface="+mj-ea"/>
                  <a:ea typeface="+mj-ea"/>
                </a:rPr>
                <a:t>2</a:t>
              </a:r>
              <a:r>
                <a:rPr kumimoji="1" lang="en-US" altLang="ja-JP" dirty="0" smtClean="0">
                  <a:latin typeface="+mj-ea"/>
                  <a:ea typeface="+mj-ea"/>
                </a:rPr>
                <a:t>.</a:t>
              </a:r>
              <a:endParaRPr kumimoji="1" lang="ja-JP" altLang="en-US" dirty="0">
                <a:latin typeface="+mj-ea"/>
                <a:ea typeface="+mj-ea"/>
              </a:endParaRPr>
            </a:p>
          </p:txBody>
        </p:sp>
        <p:sp>
          <p:nvSpPr>
            <p:cNvPr id="81" name="テキスト ボックス 80"/>
            <p:cNvSpPr txBox="1"/>
            <p:nvPr/>
          </p:nvSpPr>
          <p:spPr>
            <a:xfrm>
              <a:off x="395536" y="2627620"/>
              <a:ext cx="504056" cy="369332"/>
            </a:xfrm>
            <a:prstGeom prst="rect">
              <a:avLst/>
            </a:prstGeom>
            <a:noFill/>
          </p:spPr>
          <p:txBody>
            <a:bodyPr wrap="square" rtlCol="0">
              <a:spAutoFit/>
            </a:bodyPr>
            <a:lstStyle/>
            <a:p>
              <a:r>
                <a:rPr lang="en-US" altLang="ja-JP" dirty="0" smtClean="0">
                  <a:latin typeface="+mj-ea"/>
                  <a:ea typeface="+mj-ea"/>
                </a:rPr>
                <a:t>3</a:t>
              </a:r>
              <a:r>
                <a:rPr kumimoji="1" lang="en-US" altLang="ja-JP" dirty="0" smtClean="0">
                  <a:latin typeface="+mj-ea"/>
                  <a:ea typeface="+mj-ea"/>
                </a:rPr>
                <a:t>.</a:t>
              </a:r>
              <a:endParaRPr kumimoji="1" lang="ja-JP" altLang="en-US" dirty="0">
                <a:latin typeface="+mj-ea"/>
                <a:ea typeface="+mj-ea"/>
              </a:endParaRPr>
            </a:p>
          </p:txBody>
        </p:sp>
      </p:grpSp>
      <p:cxnSp>
        <p:nvCxnSpPr>
          <p:cNvPr id="85" name="直線矢印コネクタ 84"/>
          <p:cNvCxnSpPr/>
          <p:nvPr/>
        </p:nvCxnSpPr>
        <p:spPr>
          <a:xfrm rot="10800000" flipV="1">
            <a:off x="3995938" y="2551728"/>
            <a:ext cx="2258601" cy="152534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8" name="正方形/長方形 87"/>
          <p:cNvSpPr/>
          <p:nvPr/>
        </p:nvSpPr>
        <p:spPr>
          <a:xfrm>
            <a:off x="4499992" y="1556792"/>
            <a:ext cx="3888432" cy="5760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smtClean="0"/>
              <a:t>r</a:t>
            </a:r>
            <a:r>
              <a:rPr kumimoji="1" lang="en-US" altLang="ja-JP" dirty="0" smtClean="0"/>
              <a:t>ocks start host </a:t>
            </a:r>
            <a:r>
              <a:rPr kumimoji="1" lang="en-US" altLang="ja-JP" dirty="0" err="1" smtClean="0"/>
              <a:t>vm</a:t>
            </a:r>
            <a:r>
              <a:rPr kumimoji="1" lang="en-US" altLang="ja-JP" dirty="0" smtClean="0"/>
              <a:t> overlay frontend</a:t>
            </a:r>
            <a:endParaRPr kumimoji="1" lang="ja-JP" altLang="en-US" dirty="0"/>
          </a:p>
        </p:txBody>
      </p:sp>
      <p:sp>
        <p:nvSpPr>
          <p:cNvPr id="91" name="正方形/長方形 90"/>
          <p:cNvSpPr/>
          <p:nvPr/>
        </p:nvSpPr>
        <p:spPr>
          <a:xfrm>
            <a:off x="4499992" y="1556792"/>
            <a:ext cx="4104456" cy="576064"/>
          </a:xfrm>
          <a:prstGeom prst="rect">
            <a:avLst/>
          </a:prstGeom>
          <a:solidFill>
            <a:schemeClr val="tx1">
              <a:lumMod val="8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smtClean="0"/>
              <a:t>r</a:t>
            </a:r>
            <a:r>
              <a:rPr kumimoji="1" lang="en-US" altLang="ja-JP" dirty="0" smtClean="0"/>
              <a:t>ocks start host </a:t>
            </a:r>
            <a:r>
              <a:rPr kumimoji="1" lang="en-US" altLang="ja-JP" dirty="0" err="1" smtClean="0"/>
              <a:t>vm</a:t>
            </a:r>
            <a:r>
              <a:rPr kumimoji="1" lang="en-US" altLang="ja-JP" dirty="0" smtClean="0"/>
              <a:t> overlay compute </a:t>
            </a:r>
            <a:r>
              <a:rPr kumimoji="1" lang="en-US" altLang="ja-JP" dirty="0" err="1" smtClean="0"/>
              <a:t>nodeA</a:t>
            </a:r>
            <a:r>
              <a:rPr kumimoji="1" lang="ja-JP" altLang="en-US" dirty="0" smtClean="0"/>
              <a:t>　</a:t>
            </a:r>
            <a:r>
              <a:rPr kumimoji="1" lang="en-US" altLang="ja-JP" dirty="0" smtClean="0"/>
              <a:t>Site =A</a:t>
            </a:r>
            <a:endParaRPr kumimoji="1" lang="ja-JP" altLang="en-US" dirty="0"/>
          </a:p>
        </p:txBody>
      </p:sp>
      <p:sp>
        <p:nvSpPr>
          <p:cNvPr id="89" name="正方形/長方形 40"/>
          <p:cNvSpPr/>
          <p:nvPr/>
        </p:nvSpPr>
        <p:spPr>
          <a:xfrm>
            <a:off x="2483768" y="4077072"/>
            <a:ext cx="4896544" cy="720080"/>
          </a:xfrm>
          <a:prstGeom prst="rect">
            <a:avLst/>
          </a:prstGeom>
          <a:ln/>
        </p:spPr>
        <p:style>
          <a:lnRef idx="2">
            <a:schemeClr val="accent3"/>
          </a:lnRef>
          <a:fillRef idx="1">
            <a:schemeClr val="lt1"/>
          </a:fillRef>
          <a:effectRef idx="0">
            <a:schemeClr val="accent3"/>
          </a:effectRef>
          <a:fontRef idx="minor">
            <a:schemeClr val="dk1"/>
          </a:fontRef>
        </p:style>
        <p:txBody>
          <a:bodyPr lIns="97965" tIns="48983" rIns="97965" bIns="48983" rtlCol="0" anchor="ctr"/>
          <a:lstStyle/>
          <a:p>
            <a:pPr algn="ctr"/>
            <a:r>
              <a:rPr lang="en-US" altLang="ja-JP" b="1" dirty="0" smtClean="0">
                <a:solidFill>
                  <a:schemeClr val="bg1"/>
                </a:solidFill>
                <a:latin typeface="+mj-ea"/>
                <a:ea typeface="+mj-ea"/>
              </a:rPr>
              <a:t>Seamlessly connects virtual </a:t>
            </a:r>
            <a:r>
              <a:rPr kumimoji="1" lang="en-US" altLang="ja-JP" b="1" dirty="0" smtClean="0">
                <a:solidFill>
                  <a:schemeClr val="bg1"/>
                </a:solidFill>
                <a:latin typeface="+mj-ea"/>
                <a:ea typeface="+mj-ea"/>
              </a:rPr>
              <a:t>Frontend node</a:t>
            </a:r>
            <a:r>
              <a:rPr lang="ja-JP" altLang="en-US" b="1" dirty="0" smtClean="0">
                <a:solidFill>
                  <a:schemeClr val="bg1"/>
                </a:solidFill>
                <a:latin typeface="+mj-ea"/>
                <a:ea typeface="+mj-ea"/>
              </a:rPr>
              <a:t> </a:t>
            </a:r>
            <a:r>
              <a:rPr lang="en-US" altLang="ja-JP" b="1" dirty="0" smtClean="0">
                <a:solidFill>
                  <a:schemeClr val="bg1"/>
                </a:solidFill>
                <a:latin typeface="+mj-ea"/>
                <a:ea typeface="+mj-ea"/>
              </a:rPr>
              <a:t>and virtual </a:t>
            </a:r>
            <a:r>
              <a:rPr kumimoji="1" lang="en-US" altLang="ja-JP" b="1" dirty="0" smtClean="0">
                <a:solidFill>
                  <a:schemeClr val="bg1"/>
                </a:solidFill>
                <a:latin typeface="+mj-ea"/>
                <a:ea typeface="+mj-ea"/>
              </a:rPr>
              <a:t>Compute nodes</a:t>
            </a:r>
            <a:r>
              <a:rPr lang="ja-JP" altLang="en-US" b="1" dirty="0" smtClean="0">
                <a:solidFill>
                  <a:schemeClr val="bg1"/>
                </a:solidFill>
                <a:latin typeface="+mj-ea"/>
                <a:ea typeface="+mj-ea"/>
              </a:rPr>
              <a:t> </a:t>
            </a:r>
            <a:r>
              <a:rPr lang="en-US" altLang="ja-JP" b="1" dirty="0" smtClean="0">
                <a:solidFill>
                  <a:schemeClr val="bg1"/>
                </a:solidFill>
                <a:latin typeface="+mj-ea"/>
                <a:ea typeface="+mj-ea"/>
              </a:rPr>
              <a:t>to </a:t>
            </a:r>
            <a:r>
              <a:rPr kumimoji="1" lang="en-US" altLang="ja-JP" b="1" dirty="0" smtClean="0">
                <a:solidFill>
                  <a:schemeClr val="bg1"/>
                </a:solidFill>
                <a:latin typeface="+mj-ea"/>
                <a:ea typeface="+mj-ea"/>
              </a:rPr>
              <a:t>N2N overlay network.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trips(downLeft)">
                                      <p:cBhvr>
                                        <p:cTn id="7" dur="500"/>
                                        <p:tgtEl>
                                          <p:spTgt spid="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dissolve">
                                      <p:cBhvr>
                                        <p:cTn id="10" dur="500"/>
                                        <p:tgtEl>
                                          <p:spTgt spid="8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checkerboard(across)">
                                      <p:cBhvr>
                                        <p:cTn id="13" dur="500"/>
                                        <p:tgtEl>
                                          <p:spTgt spid="225"/>
                                        </p:tgtEl>
                                      </p:cBhvr>
                                    </p:animEffect>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dissolve">
                                      <p:cBhvr>
                                        <p:cTn id="17" dur="500"/>
                                        <p:tgtEl>
                                          <p:spTgt spid="7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dissolve">
                                      <p:cBhvr>
                                        <p:cTn id="20" dur="500"/>
                                        <p:tgtEl>
                                          <p:spTgt spid="8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dissolve">
                                      <p:cBhvr>
                                        <p:cTn id="25" dur="500"/>
                                        <p:tgtEl>
                                          <p:spTgt spid="8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dissolve">
                                      <p:cBhvr>
                                        <p:cTn id="28" dur="500"/>
                                        <p:tgtEl>
                                          <p:spTgt spid="91"/>
                                        </p:tgtEl>
                                      </p:cBhvr>
                                    </p:animEffect>
                                  </p:childTnLst>
                                </p:cTn>
                              </p:par>
                              <p:par>
                                <p:cTn id="29" presetID="18" presetClass="entr" presetSubtype="9"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strips(upLeft)">
                                      <p:cBhvr>
                                        <p:cTn id="31" dur="500"/>
                                        <p:tgtEl>
                                          <p:spTgt spid="83"/>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par>
                                <p:cTn id="36" presetID="18" presetClass="entr" presetSubtype="9"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strips(upLeft)">
                                      <p:cBhvr>
                                        <p:cTn id="38" dur="500"/>
                                        <p:tgtEl>
                                          <p:spTgt spid="13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dissolve">
                                      <p:cBhvr>
                                        <p:cTn id="4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225" grpId="0" animBg="1"/>
      <p:bldP spid="88" grpId="0" animBg="1"/>
      <p:bldP spid="91" grpId="0" animBg="1"/>
      <p:bldP spid="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テキスト ボックス 88"/>
          <p:cNvSpPr txBox="1"/>
          <p:nvPr/>
        </p:nvSpPr>
        <p:spPr>
          <a:xfrm>
            <a:off x="-324544"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A</a:t>
            </a:r>
          </a:p>
        </p:txBody>
      </p:sp>
      <p:sp>
        <p:nvSpPr>
          <p:cNvPr id="90" name="テキスト ボックス 89"/>
          <p:cNvSpPr txBox="1"/>
          <p:nvPr/>
        </p:nvSpPr>
        <p:spPr>
          <a:xfrm>
            <a:off x="7740352"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B</a:t>
            </a:r>
          </a:p>
        </p:txBody>
      </p:sp>
      <p:sp>
        <p:nvSpPr>
          <p:cNvPr id="2" name="タイトル 1"/>
          <p:cNvSpPr>
            <a:spLocks noGrp="1"/>
          </p:cNvSpPr>
          <p:nvPr>
            <p:ph type="title"/>
          </p:nvPr>
        </p:nvSpPr>
        <p:spPr>
          <a:xfrm>
            <a:off x="467544" y="0"/>
            <a:ext cx="8229600" cy="1227632"/>
          </a:xfrm>
        </p:spPr>
        <p:txBody>
          <a:bodyPr/>
          <a:lstStyle/>
          <a:p>
            <a:r>
              <a:rPr lang="en-US" altLang="ja-JP" dirty="0" smtClean="0">
                <a:latin typeface="+mj-ea"/>
              </a:rPr>
              <a:t>Virtual cluster construction </a:t>
            </a:r>
            <a:r>
              <a:rPr kumimoji="1" lang="en-US" altLang="ja-JP" dirty="0" smtClean="0">
                <a:latin typeface="+mj-ea"/>
              </a:rPr>
              <a:t>(3/3)</a:t>
            </a:r>
            <a:endParaRPr kumimoji="1" lang="ja-JP" altLang="en-US" dirty="0">
              <a:latin typeface="+mj-ea"/>
            </a:endParaRPr>
          </a:p>
        </p:txBody>
      </p:sp>
      <p:sp>
        <p:nvSpPr>
          <p:cNvPr id="3" name="コンテンツ プレースホルダ 2"/>
          <p:cNvSpPr>
            <a:spLocks noGrp="1"/>
          </p:cNvSpPr>
          <p:nvPr>
            <p:ph idx="1"/>
          </p:nvPr>
        </p:nvSpPr>
        <p:spPr>
          <a:xfrm>
            <a:off x="108520" y="908720"/>
            <a:ext cx="8279904" cy="720080"/>
          </a:xfrm>
        </p:spPr>
        <p:txBody>
          <a:bodyPr>
            <a:normAutofit fontScale="92500"/>
          </a:bodyPr>
          <a:lstStyle/>
          <a:p>
            <a:pPr lvl="0">
              <a:defRPr/>
            </a:pPr>
            <a:r>
              <a:rPr lang="en-US" altLang="ja-JP" dirty="0" smtClean="0">
                <a:latin typeface="+mj-ea"/>
              </a:rPr>
              <a:t>MVC Controller (MVC : Multi-site Virtual Cluster)</a:t>
            </a:r>
          </a:p>
        </p:txBody>
      </p:sp>
      <p:sp>
        <p:nvSpPr>
          <p:cNvPr id="49" name="角丸四角形 48"/>
          <p:cNvSpPr/>
          <p:nvPr/>
        </p:nvSpPr>
        <p:spPr>
          <a:xfrm>
            <a:off x="5211128" y="3703855"/>
            <a:ext cx="3609344"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50" name="直線コネクタ 49"/>
          <p:cNvCxnSpPr/>
          <p:nvPr/>
        </p:nvCxnSpPr>
        <p:spPr>
          <a:xfrm rot="5400000" flipH="1" flipV="1">
            <a:off x="4761159" y="6314065"/>
            <a:ext cx="445227" cy="121350"/>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5404487" y="3889223"/>
            <a:ext cx="1672539"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59" name="直線コネクタ 58"/>
          <p:cNvCxnSpPr/>
          <p:nvPr/>
        </p:nvCxnSpPr>
        <p:spPr>
          <a:xfrm rot="16500000" flipH="1">
            <a:off x="6727459" y="6035280"/>
            <a:ext cx="189110" cy="23365"/>
          </a:xfrm>
          <a:prstGeom prst="line">
            <a:avLst/>
          </a:prstGeom>
          <a:noFill/>
          <a:ln w="57150" cap="flat" cmpd="sng" algn="ctr">
            <a:solidFill>
              <a:srgbClr val="727CA3"/>
            </a:solidFill>
            <a:prstDash val="solid"/>
          </a:ln>
          <a:effectLst/>
        </p:spPr>
      </p:cxnSp>
      <p:cxnSp>
        <p:nvCxnSpPr>
          <p:cNvPr id="60" name="直線コネクタ 59"/>
          <p:cNvCxnSpPr/>
          <p:nvPr/>
        </p:nvCxnSpPr>
        <p:spPr>
          <a:xfrm rot="5400000">
            <a:off x="5952371" y="6037188"/>
            <a:ext cx="215125" cy="14748"/>
          </a:xfrm>
          <a:prstGeom prst="line">
            <a:avLst/>
          </a:prstGeom>
          <a:noFill/>
          <a:ln w="57150" cap="flat" cmpd="sng" algn="ctr">
            <a:solidFill>
              <a:schemeClr val="bg1">
                <a:lumMod val="75000"/>
                <a:lumOff val="25000"/>
              </a:schemeClr>
            </a:solidFill>
            <a:prstDash val="solid"/>
          </a:ln>
          <a:effectLst/>
        </p:spPr>
      </p:cxnSp>
      <p:cxnSp>
        <p:nvCxnSpPr>
          <p:cNvPr id="61" name="直線コネクタ 60"/>
          <p:cNvCxnSpPr/>
          <p:nvPr/>
        </p:nvCxnSpPr>
        <p:spPr>
          <a:xfrm>
            <a:off x="5044446" y="6152125"/>
            <a:ext cx="1008112" cy="0"/>
          </a:xfrm>
          <a:prstGeom prst="line">
            <a:avLst/>
          </a:prstGeom>
          <a:noFill/>
          <a:ln w="57150" cap="flat" cmpd="sng" algn="ctr">
            <a:solidFill>
              <a:schemeClr val="bg1">
                <a:lumMod val="75000"/>
                <a:lumOff val="25000"/>
              </a:schemeClr>
            </a:solidFill>
            <a:prstDash val="solid"/>
          </a:ln>
          <a:effectLst/>
        </p:spPr>
      </p:cxnSp>
      <p:sp>
        <p:nvSpPr>
          <p:cNvPr id="64" name="正方形/長方形 63"/>
          <p:cNvSpPr/>
          <p:nvPr/>
        </p:nvSpPr>
        <p:spPr>
          <a:xfrm>
            <a:off x="7276695" y="3847871"/>
            <a:ext cx="1368152"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65" name="直線コネクタ 64"/>
          <p:cNvCxnSpPr/>
          <p:nvPr/>
        </p:nvCxnSpPr>
        <p:spPr>
          <a:xfrm rot="16500000" flipH="1">
            <a:off x="7810331" y="6019633"/>
            <a:ext cx="189110" cy="23365"/>
          </a:xfrm>
          <a:prstGeom prst="line">
            <a:avLst/>
          </a:prstGeom>
          <a:noFill/>
          <a:ln w="57150" cap="flat" cmpd="sng" algn="ctr">
            <a:solidFill>
              <a:srgbClr val="727CA3"/>
            </a:solidFill>
            <a:prstDash val="solid"/>
          </a:ln>
          <a:effectLst/>
        </p:spPr>
      </p:cxnSp>
      <p:cxnSp>
        <p:nvCxnSpPr>
          <p:cNvPr id="69" name="直線コネクタ 68"/>
          <p:cNvCxnSpPr/>
          <p:nvPr/>
        </p:nvCxnSpPr>
        <p:spPr>
          <a:xfrm rot="16500000" flipH="1">
            <a:off x="7813253" y="5515577"/>
            <a:ext cx="189110" cy="23365"/>
          </a:xfrm>
          <a:prstGeom prst="line">
            <a:avLst/>
          </a:prstGeom>
          <a:noFill/>
          <a:ln w="57150" cap="flat" cmpd="sng" algn="ctr">
            <a:solidFill>
              <a:srgbClr val="727CA3"/>
            </a:solidFill>
            <a:prstDash val="solid"/>
          </a:ln>
          <a:effectLst/>
        </p:spPr>
      </p:cxnSp>
      <p:sp>
        <p:nvSpPr>
          <p:cNvPr id="74" name="正方形/長方形 73"/>
          <p:cNvSpPr/>
          <p:nvPr/>
        </p:nvSpPr>
        <p:spPr>
          <a:xfrm>
            <a:off x="7538570"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cxnSp>
        <p:nvCxnSpPr>
          <p:cNvPr id="78" name="直線コネクタ 77"/>
          <p:cNvCxnSpPr/>
          <p:nvPr/>
        </p:nvCxnSpPr>
        <p:spPr>
          <a:xfrm rot="5400000">
            <a:off x="7744746" y="4933338"/>
            <a:ext cx="360041" cy="0"/>
          </a:xfrm>
          <a:prstGeom prst="line">
            <a:avLst/>
          </a:prstGeom>
          <a:noFill/>
          <a:ln w="57150" cap="flat" cmpd="sng" algn="ctr">
            <a:solidFill>
              <a:schemeClr val="bg1">
                <a:lumMod val="75000"/>
                <a:lumOff val="25000"/>
              </a:schemeClr>
            </a:solidFill>
            <a:prstDash val="solid"/>
          </a:ln>
          <a:effectLst/>
        </p:spPr>
      </p:cxnSp>
      <p:sp>
        <p:nvSpPr>
          <p:cNvPr id="92" name="正方形/長方形 91"/>
          <p:cNvSpPr/>
          <p:nvPr/>
        </p:nvSpPr>
        <p:spPr>
          <a:xfrm>
            <a:off x="6386442" y="5634999"/>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93" name="正方形/長方形 92"/>
          <p:cNvSpPr/>
          <p:nvPr/>
        </p:nvSpPr>
        <p:spPr>
          <a:xfrm>
            <a:off x="5450338"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94" name="Picture 2" descr="C:\Documents and Settings\agosyu\Local Settings\Temporary Internet Files\Content.IE5\RTHA7RRJ\MCj04316220000[1].png"/>
          <p:cNvPicPr>
            <a:picLocks noChangeAspect="1" noChangeArrowheads="1"/>
          </p:cNvPicPr>
          <p:nvPr/>
        </p:nvPicPr>
        <p:blipFill>
          <a:blip r:embed="rId3" cstate="print"/>
          <a:srcRect/>
          <a:stretch>
            <a:fillRect/>
          </a:stretch>
        </p:blipFill>
        <p:spPr bwMode="auto">
          <a:xfrm flipH="1">
            <a:off x="4900431" y="5720077"/>
            <a:ext cx="642936" cy="642936"/>
          </a:xfrm>
          <a:prstGeom prst="rect">
            <a:avLst/>
          </a:prstGeom>
          <a:noFill/>
        </p:spPr>
      </p:pic>
      <p:grpSp>
        <p:nvGrpSpPr>
          <p:cNvPr id="4" name="グループ化 133"/>
          <p:cNvGrpSpPr/>
          <p:nvPr/>
        </p:nvGrpSpPr>
        <p:grpSpPr>
          <a:xfrm>
            <a:off x="7564727" y="3961230"/>
            <a:ext cx="1039722" cy="864096"/>
            <a:chOff x="7026391" y="3789613"/>
            <a:chExt cx="1039722" cy="864096"/>
          </a:xfrm>
        </p:grpSpPr>
        <p:sp>
          <p:nvSpPr>
            <p:cNvPr id="106" name="正方形/長方形 105"/>
            <p:cNvSpPr/>
            <p:nvPr/>
          </p:nvSpPr>
          <p:spPr>
            <a:xfrm>
              <a:off x="7026391" y="3789613"/>
              <a:ext cx="1039722"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lvl="0" algn="ctr">
                <a:lnSpc>
                  <a:spcPts val="1200"/>
                </a:lnSpc>
                <a:defRPr/>
              </a:pPr>
              <a:endParaRPr lang="en-US" altLang="ja-JP" sz="1600" kern="0" dirty="0" smtClean="0">
                <a:solidFill>
                  <a:schemeClr val="tx1"/>
                </a:solidFill>
                <a:latin typeface="+mj-ea"/>
              </a:endParaRPr>
            </a:p>
            <a:p>
              <a:pPr lvl="0" algn="ctr">
                <a:lnSpc>
                  <a:spcPts val="1200"/>
                </a:lnSpc>
                <a:defRPr/>
              </a:pPr>
              <a:r>
                <a:rPr lang="en-US" altLang="ja-JP" sz="1600" kern="0" dirty="0" smtClean="0">
                  <a:solidFill>
                    <a:schemeClr val="tx1"/>
                  </a:solidFill>
                  <a:latin typeface="+mj-ea"/>
                </a:rPr>
                <a:t>Virtual </a:t>
              </a:r>
            </a:p>
            <a:p>
              <a:pPr lvl="0" algn="ctr">
                <a:lnSpc>
                  <a:spcPts val="1200"/>
                </a:lnSpc>
                <a:defRPr/>
              </a:pPr>
              <a:r>
                <a:rPr lang="en-US" altLang="ja-JP" sz="1600" kern="0" dirty="0" smtClean="0">
                  <a:solidFill>
                    <a:schemeClr val="tx1"/>
                  </a:solidFill>
                  <a:latin typeface="+mj-ea"/>
                </a:rPr>
                <a:t>Compute node</a:t>
              </a:r>
            </a:p>
          </p:txBody>
        </p:sp>
        <p:sp>
          <p:nvSpPr>
            <p:cNvPr id="107" name="正方形/長方形 106"/>
            <p:cNvSpPr/>
            <p:nvPr/>
          </p:nvSpPr>
          <p:spPr>
            <a:xfrm>
              <a:off x="7221548" y="4437685"/>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sp>
        <p:nvSpPr>
          <p:cNvPr id="110" name="角丸四角形 109"/>
          <p:cNvSpPr/>
          <p:nvPr/>
        </p:nvSpPr>
        <p:spPr>
          <a:xfrm flipH="1">
            <a:off x="323530" y="3703855"/>
            <a:ext cx="3631931"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111" name="直線コネクタ 110"/>
          <p:cNvCxnSpPr/>
          <p:nvPr/>
        </p:nvCxnSpPr>
        <p:spPr>
          <a:xfrm rot="16200000" flipV="1">
            <a:off x="4116285" y="6213646"/>
            <a:ext cx="373218" cy="250178"/>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2" name="正方形/長方形 111"/>
          <p:cNvSpPr/>
          <p:nvPr/>
        </p:nvSpPr>
        <p:spPr>
          <a:xfrm flipH="1">
            <a:off x="2105744" y="3889223"/>
            <a:ext cx="1705028"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p:txBody>
      </p:sp>
      <p:cxnSp>
        <p:nvCxnSpPr>
          <p:cNvPr id="114" name="直線コネクタ 113"/>
          <p:cNvCxnSpPr/>
          <p:nvPr/>
        </p:nvCxnSpPr>
        <p:spPr>
          <a:xfrm rot="5100000">
            <a:off x="2271153" y="6035053"/>
            <a:ext cx="189110" cy="23819"/>
          </a:xfrm>
          <a:prstGeom prst="line">
            <a:avLst/>
          </a:prstGeom>
          <a:noFill/>
          <a:ln w="57150" cap="flat" cmpd="sng" algn="ctr">
            <a:solidFill>
              <a:srgbClr val="727CA3"/>
            </a:solidFill>
            <a:prstDash val="solid"/>
          </a:ln>
          <a:effectLst/>
        </p:spPr>
      </p:cxnSp>
      <p:cxnSp>
        <p:nvCxnSpPr>
          <p:cNvPr id="117" name="直線コネクタ 116"/>
          <p:cNvCxnSpPr/>
          <p:nvPr/>
        </p:nvCxnSpPr>
        <p:spPr>
          <a:xfrm rot="16200000" flipH="1">
            <a:off x="3035031" y="6037046"/>
            <a:ext cx="215125" cy="15034"/>
          </a:xfrm>
          <a:prstGeom prst="line">
            <a:avLst/>
          </a:prstGeom>
          <a:noFill/>
          <a:ln w="57150" cap="flat" cmpd="sng" algn="ctr">
            <a:solidFill>
              <a:schemeClr val="bg1">
                <a:lumMod val="75000"/>
                <a:lumOff val="25000"/>
              </a:schemeClr>
            </a:solidFill>
            <a:prstDash val="solid"/>
          </a:ln>
          <a:effectLst/>
        </p:spPr>
      </p:cxnSp>
      <p:cxnSp>
        <p:nvCxnSpPr>
          <p:cNvPr id="118" name="直線コネクタ 117"/>
          <p:cNvCxnSpPr/>
          <p:nvPr/>
        </p:nvCxnSpPr>
        <p:spPr>
          <a:xfrm flipH="1">
            <a:off x="3150111" y="6152125"/>
            <a:ext cx="1027694" cy="0"/>
          </a:xfrm>
          <a:prstGeom prst="line">
            <a:avLst/>
          </a:prstGeom>
          <a:noFill/>
          <a:ln w="57150" cap="flat" cmpd="sng" algn="ctr">
            <a:solidFill>
              <a:schemeClr val="bg1">
                <a:lumMod val="75000"/>
                <a:lumOff val="25000"/>
              </a:schemeClr>
            </a:solidFill>
            <a:prstDash val="solid"/>
          </a:ln>
          <a:effectLst/>
        </p:spPr>
      </p:cxnSp>
      <p:sp>
        <p:nvSpPr>
          <p:cNvPr id="120" name="正方形/長方形 119"/>
          <p:cNvSpPr/>
          <p:nvPr/>
        </p:nvSpPr>
        <p:spPr>
          <a:xfrm flipH="1">
            <a:off x="507468" y="3847871"/>
            <a:ext cx="1394728"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121" name="直線コネクタ 120"/>
          <p:cNvCxnSpPr/>
          <p:nvPr/>
        </p:nvCxnSpPr>
        <p:spPr>
          <a:xfrm rot="5100000">
            <a:off x="1167246" y="6019406"/>
            <a:ext cx="189110" cy="23819"/>
          </a:xfrm>
          <a:prstGeom prst="line">
            <a:avLst/>
          </a:prstGeom>
          <a:noFill/>
          <a:ln w="57150" cap="flat" cmpd="sng" algn="ctr">
            <a:solidFill>
              <a:srgbClr val="727CA3"/>
            </a:solidFill>
            <a:prstDash val="solid"/>
          </a:ln>
          <a:effectLst/>
        </p:spPr>
      </p:cxnSp>
      <p:cxnSp>
        <p:nvCxnSpPr>
          <p:cNvPr id="124" name="直線コネクタ 123"/>
          <p:cNvCxnSpPr/>
          <p:nvPr/>
        </p:nvCxnSpPr>
        <p:spPr>
          <a:xfrm rot="5100000">
            <a:off x="1164268" y="5515350"/>
            <a:ext cx="189110" cy="23819"/>
          </a:xfrm>
          <a:prstGeom prst="line">
            <a:avLst/>
          </a:prstGeom>
          <a:noFill/>
          <a:ln w="57150" cap="flat" cmpd="sng" algn="ctr">
            <a:solidFill>
              <a:srgbClr val="727CA3"/>
            </a:solidFill>
            <a:prstDash val="solid"/>
          </a:ln>
          <a:effectLst/>
        </p:spPr>
      </p:cxnSp>
      <p:sp>
        <p:nvSpPr>
          <p:cNvPr id="126" name="正方形/長方形 125"/>
          <p:cNvSpPr/>
          <p:nvPr/>
        </p:nvSpPr>
        <p:spPr>
          <a:xfrm flipH="1">
            <a:off x="801096"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cxnSp>
        <p:nvCxnSpPr>
          <p:cNvPr id="130" name="直線コネクタ 129"/>
          <p:cNvCxnSpPr/>
          <p:nvPr/>
        </p:nvCxnSpPr>
        <p:spPr>
          <a:xfrm rot="16200000" flipH="1">
            <a:off x="1061516" y="4933338"/>
            <a:ext cx="360041" cy="0"/>
          </a:xfrm>
          <a:prstGeom prst="line">
            <a:avLst/>
          </a:prstGeom>
          <a:noFill/>
          <a:ln w="57150" cap="flat" cmpd="sng" algn="ctr">
            <a:solidFill>
              <a:schemeClr val="bg1">
                <a:lumMod val="75000"/>
                <a:lumOff val="25000"/>
              </a:schemeClr>
            </a:solidFill>
            <a:prstDash val="solid"/>
          </a:ln>
          <a:effectLst/>
        </p:spPr>
      </p:cxnSp>
      <p:sp>
        <p:nvSpPr>
          <p:cNvPr id="131" name="正方形/長方形 130"/>
          <p:cNvSpPr/>
          <p:nvPr/>
        </p:nvSpPr>
        <p:spPr>
          <a:xfrm flipH="1">
            <a:off x="1975603" y="5634999"/>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138" name="Picture 2" descr="C:\Documents and Settings\agosyu\Local Settings\Temporary Internet Files\Content.IE5\RTHA7RRJ\MCj04316220000[1].png"/>
          <p:cNvPicPr>
            <a:picLocks noChangeAspect="1" noChangeArrowheads="1"/>
          </p:cNvPicPr>
          <p:nvPr/>
        </p:nvPicPr>
        <p:blipFill>
          <a:blip r:embed="rId3" cstate="print"/>
          <a:srcRect/>
          <a:stretch>
            <a:fillRect/>
          </a:stretch>
        </p:blipFill>
        <p:spPr bwMode="auto">
          <a:xfrm>
            <a:off x="3669195" y="5720077"/>
            <a:ext cx="655425" cy="642936"/>
          </a:xfrm>
          <a:prstGeom prst="rect">
            <a:avLst/>
          </a:prstGeom>
          <a:noFill/>
        </p:spPr>
      </p:pic>
      <p:grpSp>
        <p:nvGrpSpPr>
          <p:cNvPr id="5" name="グループ化 133"/>
          <p:cNvGrpSpPr/>
          <p:nvPr/>
        </p:nvGrpSpPr>
        <p:grpSpPr>
          <a:xfrm flipH="1">
            <a:off x="683568" y="3961230"/>
            <a:ext cx="1080121" cy="864096"/>
            <a:chOff x="6874226" y="3789613"/>
            <a:chExt cx="1059539" cy="864096"/>
          </a:xfrm>
        </p:grpSpPr>
        <p:sp>
          <p:nvSpPr>
            <p:cNvPr id="150" name="正方形/長方形 149"/>
            <p:cNvSpPr/>
            <p:nvPr/>
          </p:nvSpPr>
          <p:spPr>
            <a:xfrm>
              <a:off x="6874226" y="3789613"/>
              <a:ext cx="1059539"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lvl="0" algn="ctr">
                <a:lnSpc>
                  <a:spcPts val="1200"/>
                </a:lnSpc>
                <a:defRPr/>
              </a:pPr>
              <a:endParaRPr lang="en-US" altLang="ja-JP" sz="1600" kern="0" dirty="0" smtClean="0">
                <a:solidFill>
                  <a:schemeClr val="tx1"/>
                </a:solidFill>
                <a:latin typeface="+mj-ea"/>
              </a:endParaRPr>
            </a:p>
            <a:p>
              <a:pPr lvl="0" algn="ctr">
                <a:lnSpc>
                  <a:spcPts val="1200"/>
                </a:lnSpc>
                <a:defRPr/>
              </a:pPr>
              <a:r>
                <a:rPr lang="en-US" altLang="ja-JP" sz="1600" kern="0" dirty="0" smtClean="0">
                  <a:solidFill>
                    <a:schemeClr val="tx1"/>
                  </a:solidFill>
                  <a:latin typeface="+mj-ea"/>
                </a:rPr>
                <a:t>Virtual </a:t>
              </a:r>
            </a:p>
            <a:p>
              <a:pPr lvl="0" algn="ctr">
                <a:lnSpc>
                  <a:spcPts val="1200"/>
                </a:lnSpc>
                <a:defRPr/>
              </a:pPr>
              <a:r>
                <a:rPr lang="en-US" altLang="ja-JP" sz="1600" kern="0" dirty="0" smtClean="0">
                  <a:solidFill>
                    <a:schemeClr val="tx1"/>
                  </a:solidFill>
                  <a:latin typeface="+mj-ea"/>
                </a:rPr>
                <a:t>Compute node</a:t>
              </a:r>
            </a:p>
          </p:txBody>
        </p:sp>
        <p:sp>
          <p:nvSpPr>
            <p:cNvPr id="151" name="正方形/長方形 150"/>
            <p:cNvSpPr/>
            <p:nvPr/>
          </p:nvSpPr>
          <p:spPr>
            <a:xfrm>
              <a:off x="7221548" y="4437685"/>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sp>
        <p:nvSpPr>
          <p:cNvPr id="132" name="正方形/長方形 131"/>
          <p:cNvSpPr/>
          <p:nvPr/>
        </p:nvSpPr>
        <p:spPr>
          <a:xfrm flipH="1">
            <a:off x="2929891"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25" name="正方形/長方形 124"/>
          <p:cNvSpPr/>
          <p:nvPr/>
        </p:nvSpPr>
        <p:spPr>
          <a:xfrm flipH="1">
            <a:off x="827584" y="5013176"/>
            <a:ext cx="792088" cy="452210"/>
          </a:xfrm>
          <a:prstGeom prst="rect">
            <a:avLst/>
          </a:prstGeom>
          <a:solidFill>
            <a:schemeClr val="bg2">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190" name="正方形/長方形 189"/>
          <p:cNvSpPr/>
          <p:nvPr/>
        </p:nvSpPr>
        <p:spPr>
          <a:xfrm>
            <a:off x="4283968" y="6237312"/>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sp>
        <p:nvSpPr>
          <p:cNvPr id="191" name="正方形/長方形 190"/>
          <p:cNvSpPr/>
          <p:nvPr/>
        </p:nvSpPr>
        <p:spPr>
          <a:xfrm>
            <a:off x="683568"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sp>
        <p:nvSpPr>
          <p:cNvPr id="193" name="正方形/長方形 192"/>
          <p:cNvSpPr/>
          <p:nvPr/>
        </p:nvSpPr>
        <p:spPr>
          <a:xfrm>
            <a:off x="6228184"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cxnSp>
        <p:nvCxnSpPr>
          <p:cNvPr id="75" name="直線コネクタ 74"/>
          <p:cNvCxnSpPr/>
          <p:nvPr/>
        </p:nvCxnSpPr>
        <p:spPr>
          <a:xfrm rot="16500000" flipH="1">
            <a:off x="2497583" y="5556930"/>
            <a:ext cx="189110" cy="23365"/>
          </a:xfrm>
          <a:prstGeom prst="line">
            <a:avLst/>
          </a:prstGeom>
          <a:noFill/>
          <a:ln w="57150" cap="flat" cmpd="sng" algn="ctr">
            <a:solidFill>
              <a:srgbClr val="727CA3"/>
            </a:solidFill>
            <a:prstDash val="solid"/>
          </a:ln>
          <a:effectLst/>
        </p:spPr>
      </p:cxnSp>
      <p:sp>
        <p:nvSpPr>
          <p:cNvPr id="76" name="正方形/長方形 75"/>
          <p:cNvSpPr/>
          <p:nvPr/>
        </p:nvSpPr>
        <p:spPr>
          <a:xfrm>
            <a:off x="2195736" y="5006354"/>
            <a:ext cx="792088" cy="491754"/>
          </a:xfrm>
          <a:prstGeom prst="rect">
            <a:avLst/>
          </a:prstGeom>
          <a:solidFill>
            <a:schemeClr val="bg2">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198" name="テキスト ボックス 197"/>
          <p:cNvSpPr txBox="1"/>
          <p:nvPr/>
        </p:nvSpPr>
        <p:spPr>
          <a:xfrm>
            <a:off x="3816424" y="3933056"/>
            <a:ext cx="1475656" cy="707886"/>
          </a:xfrm>
          <a:prstGeom prst="rect">
            <a:avLst/>
          </a:prstGeom>
          <a:noFill/>
        </p:spPr>
        <p:txBody>
          <a:bodyPr wrap="square" rtlCol="0">
            <a:spAutoFit/>
          </a:bodyPr>
          <a:lstStyle/>
          <a:p>
            <a:pPr lvl="0" algn="ctr">
              <a:defRPr/>
            </a:pPr>
            <a:r>
              <a:rPr lang="en-US" altLang="ja-JP" sz="2000" b="1" kern="0" dirty="0" smtClean="0">
                <a:latin typeface="+mj-ea"/>
              </a:rPr>
              <a:t>Frontend</a:t>
            </a:r>
          </a:p>
          <a:p>
            <a:pPr lvl="0" algn="ctr">
              <a:defRPr/>
            </a:pPr>
            <a:r>
              <a:rPr lang="en-US" altLang="ja-JP" sz="2000" b="1" kern="0" dirty="0" smtClean="0">
                <a:latin typeface="+mj-ea"/>
              </a:rPr>
              <a:t>node</a:t>
            </a:r>
          </a:p>
        </p:txBody>
      </p:sp>
      <p:sp>
        <p:nvSpPr>
          <p:cNvPr id="199" name="テキスト ボックス 198"/>
          <p:cNvSpPr txBox="1"/>
          <p:nvPr/>
        </p:nvSpPr>
        <p:spPr>
          <a:xfrm>
            <a:off x="7271792" y="3140968"/>
            <a:ext cx="1872208" cy="369332"/>
          </a:xfrm>
          <a:prstGeom prst="rect">
            <a:avLst/>
          </a:prstGeom>
          <a:noFill/>
        </p:spPr>
        <p:txBody>
          <a:bodyPr wrap="square" rtlCol="0">
            <a:spAutoFit/>
          </a:bodyPr>
          <a:lstStyle/>
          <a:p>
            <a:r>
              <a:rPr kumimoji="1" lang="en-US" altLang="ja-JP" dirty="0" smtClean="0">
                <a:latin typeface="+mj-ea"/>
                <a:ea typeface="+mj-ea"/>
              </a:rPr>
              <a:t>Compute nodes</a:t>
            </a:r>
            <a:endParaRPr kumimoji="1" lang="ja-JP" altLang="en-US" dirty="0">
              <a:latin typeface="+mj-ea"/>
              <a:ea typeface="+mj-ea"/>
            </a:endParaRPr>
          </a:p>
        </p:txBody>
      </p:sp>
      <p:cxnSp>
        <p:nvCxnSpPr>
          <p:cNvPr id="200" name="直線矢印コネクタ 199"/>
          <p:cNvCxnSpPr>
            <a:stCxn id="198" idx="3"/>
          </p:cNvCxnSpPr>
          <p:nvPr/>
        </p:nvCxnSpPr>
        <p:spPr>
          <a:xfrm>
            <a:off x="5292080" y="4286999"/>
            <a:ext cx="180528" cy="15011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2" name="直線矢印コネクタ 201"/>
          <p:cNvCxnSpPr>
            <a:stCxn id="199" idx="2"/>
            <a:endCxn id="64" idx="0"/>
          </p:cNvCxnSpPr>
          <p:nvPr/>
        </p:nvCxnSpPr>
        <p:spPr>
          <a:xfrm rot="5400000">
            <a:off x="7915550" y="3555522"/>
            <a:ext cx="337569" cy="2471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0" y="3234462"/>
            <a:ext cx="1872208" cy="369332"/>
          </a:xfrm>
          <a:prstGeom prst="rect">
            <a:avLst/>
          </a:prstGeom>
          <a:noFill/>
        </p:spPr>
        <p:txBody>
          <a:bodyPr wrap="square" rtlCol="0">
            <a:spAutoFit/>
          </a:bodyPr>
          <a:lstStyle/>
          <a:p>
            <a:r>
              <a:rPr kumimoji="1" lang="en-US" altLang="ja-JP" dirty="0" smtClean="0">
                <a:latin typeface="+mj-ea"/>
                <a:ea typeface="+mj-ea"/>
              </a:rPr>
              <a:t>Compute nodes</a:t>
            </a:r>
            <a:endParaRPr kumimoji="1" lang="ja-JP" altLang="en-US" dirty="0">
              <a:latin typeface="+mj-ea"/>
              <a:ea typeface="+mj-ea"/>
            </a:endParaRPr>
          </a:p>
        </p:txBody>
      </p:sp>
      <p:cxnSp>
        <p:nvCxnSpPr>
          <p:cNvPr id="205" name="直線矢印コネクタ 204"/>
          <p:cNvCxnSpPr>
            <a:stCxn id="204" idx="2"/>
            <a:endCxn id="120" idx="0"/>
          </p:cNvCxnSpPr>
          <p:nvPr/>
        </p:nvCxnSpPr>
        <p:spPr>
          <a:xfrm rot="16200000" flipH="1">
            <a:off x="948432" y="3591468"/>
            <a:ext cx="244075" cy="26872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線矢印コネクタ 207"/>
          <p:cNvCxnSpPr/>
          <p:nvPr/>
        </p:nvCxnSpPr>
        <p:spPr>
          <a:xfrm rot="5400000">
            <a:off x="3698885" y="4243286"/>
            <a:ext cx="306070" cy="28803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6" name="グループ化 213"/>
          <p:cNvGrpSpPr/>
          <p:nvPr/>
        </p:nvGrpSpPr>
        <p:grpSpPr>
          <a:xfrm>
            <a:off x="643093" y="5589240"/>
            <a:ext cx="7992888" cy="1080120"/>
            <a:chOff x="611560" y="6237312"/>
            <a:chExt cx="7992888" cy="1080120"/>
          </a:xfrm>
        </p:grpSpPr>
        <p:sp>
          <p:nvSpPr>
            <p:cNvPr id="211" name="正方形/長方形 210"/>
            <p:cNvSpPr/>
            <p:nvPr/>
          </p:nvSpPr>
          <p:spPr>
            <a:xfrm>
              <a:off x="611560" y="6237312"/>
              <a:ext cx="7992888" cy="1080120"/>
            </a:xfrm>
            <a:prstGeom prst="rect">
              <a:avLst/>
            </a:prstGeom>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endParaRPr lang="en-US" altLang="ja-JP" sz="1400" b="1" dirty="0" smtClean="0">
                <a:solidFill>
                  <a:schemeClr val="bg1"/>
                </a:solidFill>
                <a:latin typeface="+mj-ea"/>
                <a:ea typeface="+mj-ea"/>
              </a:endParaRPr>
            </a:p>
            <a:p>
              <a:pPr algn="ctr"/>
              <a:r>
                <a:rPr lang="en-US" altLang="ja-JP" sz="2400" b="1" dirty="0" smtClean="0">
                  <a:solidFill>
                    <a:schemeClr val="bg1"/>
                  </a:solidFill>
                  <a:latin typeface="+mj-ea"/>
                  <a:ea typeface="+mj-ea"/>
                </a:rPr>
                <a:t>N2N Overlay network</a:t>
              </a:r>
            </a:p>
          </p:txBody>
        </p:sp>
        <p:sp>
          <p:nvSpPr>
            <p:cNvPr id="212" name="正方形/長方形 211"/>
            <p:cNvSpPr/>
            <p:nvPr/>
          </p:nvSpPr>
          <p:spPr>
            <a:xfrm>
              <a:off x="1043608" y="6254897"/>
              <a:ext cx="7200800" cy="270447"/>
            </a:xfrm>
            <a:prstGeom prst="rect">
              <a:avLst/>
            </a:prstGeom>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r>
                <a:rPr lang="en-US" altLang="ja-JP" sz="1600" b="1" dirty="0" smtClean="0">
                  <a:solidFill>
                    <a:schemeClr val="tx1"/>
                  </a:solidFill>
                  <a:latin typeface="+mj-ea"/>
                  <a:ea typeface="+mj-ea"/>
                </a:rPr>
                <a:t>Cluster name </a:t>
              </a:r>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Cluster ID</a:t>
              </a:r>
              <a:r>
                <a:rPr lang="ja-JP" altLang="en-US" sz="1600" b="1" dirty="0" smtClean="0">
                  <a:solidFill>
                    <a:schemeClr val="tx1"/>
                  </a:solidFill>
                  <a:latin typeface="+mj-ea"/>
                  <a:ea typeface="+mj-ea"/>
                </a:rPr>
                <a:t>）</a:t>
              </a:r>
              <a:endParaRPr lang="en-US" altLang="ja-JP" sz="1600" b="1" dirty="0" smtClean="0">
                <a:solidFill>
                  <a:schemeClr val="tx1"/>
                </a:solidFill>
                <a:latin typeface="+mj-ea"/>
                <a:ea typeface="+mj-ea"/>
              </a:endParaRPr>
            </a:p>
          </p:txBody>
        </p:sp>
      </p:grpSp>
      <p:sp>
        <p:nvSpPr>
          <p:cNvPr id="224" name="角丸四角形 223"/>
          <p:cNvSpPr/>
          <p:nvPr/>
        </p:nvSpPr>
        <p:spPr>
          <a:xfrm>
            <a:off x="899592" y="2060848"/>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latin typeface="+mj-ea"/>
                <a:ea typeface="+mj-ea"/>
              </a:rPr>
              <a:t>Overlay network Constructor</a:t>
            </a:r>
          </a:p>
        </p:txBody>
      </p:sp>
      <p:sp>
        <p:nvSpPr>
          <p:cNvPr id="225" name="角丸四角形 224"/>
          <p:cNvSpPr/>
          <p:nvPr/>
        </p:nvSpPr>
        <p:spPr>
          <a:xfrm>
            <a:off x="899592" y="2564904"/>
            <a:ext cx="3312368" cy="504056"/>
          </a:xfrm>
          <a:prstGeom prst="roundRect">
            <a:avLst/>
          </a:prstGeom>
          <a:ln w="381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2400" dirty="0" smtClean="0">
                <a:latin typeface="+mj-ea"/>
                <a:ea typeface="+mj-ea"/>
              </a:rPr>
              <a:t>VM Manager</a:t>
            </a:r>
          </a:p>
        </p:txBody>
      </p:sp>
      <p:sp>
        <p:nvSpPr>
          <p:cNvPr id="71" name="正方形/長方形 70"/>
          <p:cNvSpPr/>
          <p:nvPr/>
        </p:nvSpPr>
        <p:spPr>
          <a:xfrm>
            <a:off x="7524328" y="5013176"/>
            <a:ext cx="792088" cy="452210"/>
          </a:xfrm>
          <a:prstGeom prst="rect">
            <a:avLst/>
          </a:prstGeom>
          <a:solidFill>
            <a:schemeClr val="bg2">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229" name="角丸四角形 228"/>
          <p:cNvSpPr/>
          <p:nvPr/>
        </p:nvSpPr>
        <p:spPr>
          <a:xfrm>
            <a:off x="899592" y="1556792"/>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smtClean="0">
                <a:latin typeface="+mj-ea"/>
                <a:ea typeface="+mj-ea"/>
              </a:rPr>
              <a:t>Resource Manager</a:t>
            </a:r>
            <a:endParaRPr lang="ja-JP" altLang="en-US" sz="2400" dirty="0">
              <a:latin typeface="+mj-ea"/>
              <a:ea typeface="+mj-ea"/>
            </a:endParaRPr>
          </a:p>
        </p:txBody>
      </p:sp>
      <p:pic>
        <p:nvPicPr>
          <p:cNvPr id="70" name="Picture 2"/>
          <p:cNvPicPr>
            <a:picLocks noChangeAspect="1" noChangeArrowheads="1"/>
          </p:cNvPicPr>
          <p:nvPr/>
        </p:nvPicPr>
        <p:blipFill>
          <a:blip r:embed="rId4" cstate="print"/>
          <a:srcRect/>
          <a:stretch>
            <a:fillRect/>
          </a:stretch>
        </p:blipFill>
        <p:spPr bwMode="auto">
          <a:xfrm flipH="1">
            <a:off x="6254538" y="2178513"/>
            <a:ext cx="549711" cy="746433"/>
          </a:xfrm>
          <a:prstGeom prst="rect">
            <a:avLst/>
          </a:prstGeom>
          <a:noFill/>
          <a:ln w="9525">
            <a:noFill/>
            <a:miter lim="800000"/>
            <a:headEnd/>
            <a:tailEnd/>
          </a:ln>
        </p:spPr>
      </p:pic>
      <p:sp>
        <p:nvSpPr>
          <p:cNvPr id="72" name="フローチャート : 磁気ディスク 71"/>
          <p:cNvSpPr/>
          <p:nvPr/>
        </p:nvSpPr>
        <p:spPr>
          <a:xfrm flipH="1">
            <a:off x="2195736" y="3429000"/>
            <a:ext cx="1468223" cy="86409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en-US" altLang="ja-JP" sz="1000" dirty="0" smtClean="0">
              <a:solidFill>
                <a:schemeClr val="tx1"/>
              </a:solidFill>
              <a:latin typeface="+mj-ea"/>
              <a:ea typeface="+mj-ea"/>
            </a:endParaRPr>
          </a:p>
          <a:p>
            <a:pPr algn="ctr"/>
            <a:r>
              <a:rPr kumimoji="1" lang="en-US" altLang="ja-JP" dirty="0" smtClean="0">
                <a:solidFill>
                  <a:schemeClr val="tx1"/>
                </a:solidFill>
                <a:latin typeface="+mj-ea"/>
                <a:ea typeface="+mj-ea"/>
              </a:rPr>
              <a:t>MVC</a:t>
            </a:r>
          </a:p>
          <a:p>
            <a:pPr algn="ctr"/>
            <a:r>
              <a:rPr kumimoji="1" lang="en-US" altLang="ja-JP" dirty="0" err="1" smtClean="0">
                <a:solidFill>
                  <a:schemeClr val="tx1"/>
                </a:solidFill>
                <a:latin typeface="+mj-ea"/>
                <a:ea typeface="+mj-ea"/>
              </a:rPr>
              <a:t>Databese</a:t>
            </a:r>
            <a:endParaRPr kumimoji="1" lang="ja-JP" altLang="en-US" dirty="0">
              <a:solidFill>
                <a:schemeClr val="tx1"/>
              </a:solidFill>
              <a:latin typeface="+mj-ea"/>
              <a:ea typeface="+mj-ea"/>
            </a:endParaRPr>
          </a:p>
        </p:txBody>
      </p:sp>
      <p:grpSp>
        <p:nvGrpSpPr>
          <p:cNvPr id="7" name="グループ化 72"/>
          <p:cNvGrpSpPr/>
          <p:nvPr/>
        </p:nvGrpSpPr>
        <p:grpSpPr>
          <a:xfrm>
            <a:off x="2483768" y="4077072"/>
            <a:ext cx="1800200" cy="1296144"/>
            <a:chOff x="2483768" y="4077072"/>
            <a:chExt cx="1800200" cy="1296144"/>
          </a:xfrm>
        </p:grpSpPr>
        <p:cxnSp>
          <p:nvCxnSpPr>
            <p:cNvPr id="77" name="直線コネクタ 76"/>
            <p:cNvCxnSpPr/>
            <p:nvPr/>
          </p:nvCxnSpPr>
          <p:spPr>
            <a:xfrm rot="5400000">
              <a:off x="2555776" y="4973577"/>
              <a:ext cx="144016" cy="0"/>
            </a:xfrm>
            <a:prstGeom prst="line">
              <a:avLst/>
            </a:prstGeom>
            <a:noFill/>
            <a:ln w="57150" cap="flat" cmpd="sng" algn="ctr">
              <a:solidFill>
                <a:schemeClr val="bg1">
                  <a:lumMod val="75000"/>
                  <a:lumOff val="25000"/>
                </a:schemeClr>
              </a:solidFill>
              <a:prstDash val="solid"/>
            </a:ln>
            <a:effectLst/>
          </p:spPr>
        </p:cxnSp>
        <p:cxnSp>
          <p:nvCxnSpPr>
            <p:cNvPr id="57" name="直線コネクタ 56"/>
            <p:cNvCxnSpPr/>
            <p:nvPr/>
          </p:nvCxnSpPr>
          <p:spPr>
            <a:xfrm>
              <a:off x="3347865" y="4941168"/>
              <a:ext cx="936103" cy="432048"/>
            </a:xfrm>
            <a:prstGeom prst="line">
              <a:avLst/>
            </a:prstGeom>
            <a:noFill/>
            <a:ln w="57150" cap="flat" cmpd="sng" algn="ctr">
              <a:solidFill>
                <a:srgbClr val="5367FF"/>
              </a:solidFill>
              <a:prstDash val="solid"/>
            </a:ln>
            <a:effectLst/>
          </p:spPr>
        </p:cxnSp>
        <p:grpSp>
          <p:nvGrpSpPr>
            <p:cNvPr id="8" name="グループ化 213"/>
            <p:cNvGrpSpPr/>
            <p:nvPr/>
          </p:nvGrpSpPr>
          <p:grpSpPr>
            <a:xfrm>
              <a:off x="2483768" y="4077072"/>
              <a:ext cx="1106277" cy="864096"/>
              <a:chOff x="2555776" y="4725144"/>
              <a:chExt cx="1106277" cy="864096"/>
            </a:xfrm>
          </p:grpSpPr>
          <p:sp>
            <p:nvSpPr>
              <p:cNvPr id="96" name="正方形/長方形 95"/>
              <p:cNvSpPr/>
              <p:nvPr/>
            </p:nvSpPr>
            <p:spPr>
              <a:xfrm>
                <a:off x="2555776" y="4725144"/>
                <a:ext cx="1080120"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lvl="0" algn="ctr">
                  <a:lnSpc>
                    <a:spcPts val="1200"/>
                  </a:lnSpc>
                  <a:defRPr/>
                </a:pPr>
                <a:endParaRPr lang="en-US" altLang="ja-JP" sz="1600" kern="0" dirty="0" smtClean="0">
                  <a:solidFill>
                    <a:schemeClr val="tx1"/>
                  </a:solidFill>
                  <a:latin typeface="+mj-ea"/>
                </a:endParaRPr>
              </a:p>
              <a:p>
                <a:pPr lvl="0" algn="ctr">
                  <a:lnSpc>
                    <a:spcPts val="1200"/>
                  </a:lnSpc>
                  <a:defRPr/>
                </a:pPr>
                <a:r>
                  <a:rPr lang="en-US" altLang="ja-JP" sz="1600" kern="0" dirty="0" smtClean="0">
                    <a:solidFill>
                      <a:schemeClr val="tx1"/>
                    </a:solidFill>
                    <a:latin typeface="+mj-ea"/>
                  </a:rPr>
                  <a:t>Virtual</a:t>
                </a:r>
              </a:p>
              <a:p>
                <a:pPr lvl="0" algn="ctr">
                  <a:lnSpc>
                    <a:spcPts val="1200"/>
                  </a:lnSpc>
                  <a:defRPr/>
                </a:pPr>
                <a:r>
                  <a:rPr lang="en-US" altLang="ja-JP" sz="1600" kern="0" dirty="0" smtClean="0">
                    <a:solidFill>
                      <a:schemeClr val="tx1"/>
                    </a:solidFill>
                    <a:latin typeface="+mj-ea"/>
                  </a:rPr>
                  <a:t>Frontend</a:t>
                </a:r>
              </a:p>
              <a:p>
                <a:pPr lvl="0" algn="ctr">
                  <a:lnSpc>
                    <a:spcPts val="1200"/>
                  </a:lnSpc>
                  <a:defRPr/>
                </a:pPr>
                <a:r>
                  <a:rPr lang="en-US" altLang="ja-JP" sz="1600" kern="0" dirty="0" smtClean="0">
                    <a:solidFill>
                      <a:schemeClr val="tx1"/>
                    </a:solidFill>
                    <a:latin typeface="+mj-ea"/>
                  </a:rPr>
                  <a:t>node</a:t>
                </a:r>
              </a:p>
            </p:txBody>
          </p:sp>
          <p:sp>
            <p:nvSpPr>
              <p:cNvPr id="99" name="正方形/長方形 98"/>
              <p:cNvSpPr/>
              <p:nvPr/>
            </p:nvSpPr>
            <p:spPr>
              <a:xfrm>
                <a:off x="2555776" y="5373216"/>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sp>
            <p:nvSpPr>
              <p:cNvPr id="97" name="正方形/長方形 96"/>
              <p:cNvSpPr/>
              <p:nvPr/>
            </p:nvSpPr>
            <p:spPr>
              <a:xfrm>
                <a:off x="3131840" y="5373216"/>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eth1</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grpSp>
      <p:sp>
        <p:nvSpPr>
          <p:cNvPr id="80" name="正方形/長方形 79"/>
          <p:cNvSpPr/>
          <p:nvPr/>
        </p:nvSpPr>
        <p:spPr>
          <a:xfrm>
            <a:off x="4139952" y="5085184"/>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grpSp>
        <p:nvGrpSpPr>
          <p:cNvPr id="9" name="グループ化 82"/>
          <p:cNvGrpSpPr/>
          <p:nvPr/>
        </p:nvGrpSpPr>
        <p:grpSpPr>
          <a:xfrm>
            <a:off x="2748875" y="4824755"/>
            <a:ext cx="5276115" cy="1124527"/>
            <a:chOff x="2748874" y="4824753"/>
            <a:chExt cx="5276115" cy="1124527"/>
          </a:xfrm>
        </p:grpSpPr>
        <p:cxnSp>
          <p:nvCxnSpPr>
            <p:cNvPr id="86" name="直線矢印コネクタ 84"/>
            <p:cNvCxnSpPr>
              <a:stCxn id="99" idx="2"/>
              <a:endCxn id="107" idx="2"/>
            </p:cNvCxnSpPr>
            <p:nvPr/>
          </p:nvCxnSpPr>
          <p:spPr>
            <a:xfrm rot="5400000" flipH="1" flipV="1">
              <a:off x="5329011" y="2244616"/>
              <a:ext cx="115842" cy="5276115"/>
            </a:xfrm>
            <a:prstGeom prst="bentConnector3">
              <a:avLst>
                <a:gd name="adj1" fmla="val -67367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9" name="正方形/長方形 40"/>
            <p:cNvSpPr/>
            <p:nvPr/>
          </p:nvSpPr>
          <p:spPr>
            <a:xfrm>
              <a:off x="4860032" y="5517232"/>
              <a:ext cx="1458162" cy="432048"/>
            </a:xfrm>
            <a:prstGeom prst="rect">
              <a:avLst/>
            </a:prstGeom>
            <a:solidFill>
              <a:sysClr val="window" lastClr="FFFFFF"/>
            </a:solidFill>
            <a:ln w="25400" cap="flat" cmpd="sng" algn="ctr">
              <a:solidFill>
                <a:schemeClr val="accent1"/>
              </a:solidFill>
              <a:prstDash val="solid"/>
            </a:ln>
            <a:effectLst/>
          </p:spPr>
          <p:txBody>
            <a:bodyPr lIns="97965" tIns="48983" rIns="97965" bIns="48983"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b="1" kern="0" dirty="0" smtClean="0">
                  <a:solidFill>
                    <a:sysClr val="windowText" lastClr="000000"/>
                  </a:solidFill>
                  <a:latin typeface="+mj-ea"/>
                  <a:ea typeface="+mj-ea"/>
                </a:rPr>
                <a:t>PXE</a:t>
              </a:r>
              <a:r>
                <a:rPr lang="ja-JP" altLang="en-US" b="1" kern="0" dirty="0" smtClean="0">
                  <a:solidFill>
                    <a:sysClr val="windowText" lastClr="000000"/>
                  </a:solidFill>
                  <a:latin typeface="+mj-ea"/>
                  <a:ea typeface="+mj-ea"/>
                </a:rPr>
                <a:t>ブート</a:t>
              </a:r>
              <a:endParaRPr kumimoji="1" lang="ja-JP" altLang="en-US" sz="1800" b="1" i="0" u="none" strike="noStrike" kern="0" cap="none" spc="0" normalizeH="0" baseline="0" noProof="0" dirty="0">
                <a:ln>
                  <a:noFill/>
                </a:ln>
                <a:solidFill>
                  <a:sysClr val="windowText" lastClr="000000"/>
                </a:solidFill>
                <a:effectLst/>
                <a:uLnTx/>
                <a:uFillTx/>
                <a:latin typeface="+mj-ea"/>
                <a:ea typeface="+mj-ea"/>
                <a:cs typeface="+mn-cs"/>
              </a:endParaRPr>
            </a:p>
          </p:txBody>
        </p:sp>
      </p:grpSp>
      <p:grpSp>
        <p:nvGrpSpPr>
          <p:cNvPr id="79" name="グループ化 78"/>
          <p:cNvGrpSpPr/>
          <p:nvPr/>
        </p:nvGrpSpPr>
        <p:grpSpPr>
          <a:xfrm>
            <a:off x="395536" y="1628800"/>
            <a:ext cx="504056" cy="1368152"/>
            <a:chOff x="395536" y="1628800"/>
            <a:chExt cx="504056" cy="1368152"/>
          </a:xfrm>
        </p:grpSpPr>
        <p:sp>
          <p:nvSpPr>
            <p:cNvPr id="81" name="テキスト ボックス 80"/>
            <p:cNvSpPr txBox="1"/>
            <p:nvPr/>
          </p:nvSpPr>
          <p:spPr>
            <a:xfrm>
              <a:off x="395536" y="1628800"/>
              <a:ext cx="504056" cy="369332"/>
            </a:xfrm>
            <a:prstGeom prst="rect">
              <a:avLst/>
            </a:prstGeom>
            <a:noFill/>
          </p:spPr>
          <p:txBody>
            <a:bodyPr wrap="square" rtlCol="0">
              <a:spAutoFit/>
            </a:bodyPr>
            <a:lstStyle/>
            <a:p>
              <a:r>
                <a:rPr kumimoji="1" lang="en-US" altLang="ja-JP" dirty="0" smtClean="0">
                  <a:latin typeface="+mj-ea"/>
                  <a:ea typeface="+mj-ea"/>
                </a:rPr>
                <a:t>1.</a:t>
              </a:r>
              <a:endParaRPr kumimoji="1" lang="ja-JP" altLang="en-US" dirty="0">
                <a:latin typeface="+mj-ea"/>
                <a:ea typeface="+mj-ea"/>
              </a:endParaRPr>
            </a:p>
          </p:txBody>
        </p:sp>
        <p:sp>
          <p:nvSpPr>
            <p:cNvPr id="82" name="テキスト ボックス 81"/>
            <p:cNvSpPr txBox="1"/>
            <p:nvPr/>
          </p:nvSpPr>
          <p:spPr>
            <a:xfrm>
              <a:off x="395536" y="2132856"/>
              <a:ext cx="504056" cy="369332"/>
            </a:xfrm>
            <a:prstGeom prst="rect">
              <a:avLst/>
            </a:prstGeom>
            <a:noFill/>
          </p:spPr>
          <p:txBody>
            <a:bodyPr wrap="square" rtlCol="0">
              <a:spAutoFit/>
            </a:bodyPr>
            <a:lstStyle/>
            <a:p>
              <a:r>
                <a:rPr lang="en-US" altLang="ja-JP" dirty="0" smtClean="0">
                  <a:latin typeface="+mj-ea"/>
                  <a:ea typeface="+mj-ea"/>
                </a:rPr>
                <a:t>2</a:t>
              </a:r>
              <a:r>
                <a:rPr kumimoji="1" lang="en-US" altLang="ja-JP" dirty="0" smtClean="0">
                  <a:latin typeface="+mj-ea"/>
                  <a:ea typeface="+mj-ea"/>
                </a:rPr>
                <a:t>.</a:t>
              </a:r>
              <a:endParaRPr kumimoji="1" lang="ja-JP" altLang="en-US" dirty="0">
                <a:latin typeface="+mj-ea"/>
                <a:ea typeface="+mj-ea"/>
              </a:endParaRPr>
            </a:p>
          </p:txBody>
        </p:sp>
        <p:sp>
          <p:nvSpPr>
            <p:cNvPr id="83" name="テキスト ボックス 82"/>
            <p:cNvSpPr txBox="1"/>
            <p:nvPr/>
          </p:nvSpPr>
          <p:spPr>
            <a:xfrm>
              <a:off x="395536" y="2627620"/>
              <a:ext cx="504056" cy="369332"/>
            </a:xfrm>
            <a:prstGeom prst="rect">
              <a:avLst/>
            </a:prstGeom>
            <a:noFill/>
          </p:spPr>
          <p:txBody>
            <a:bodyPr wrap="square" rtlCol="0">
              <a:spAutoFit/>
            </a:bodyPr>
            <a:lstStyle/>
            <a:p>
              <a:r>
                <a:rPr lang="en-US" altLang="ja-JP" dirty="0" smtClean="0">
                  <a:latin typeface="+mj-ea"/>
                  <a:ea typeface="+mj-ea"/>
                </a:rPr>
                <a:t>3</a:t>
              </a:r>
              <a:r>
                <a:rPr kumimoji="1" lang="en-US" altLang="ja-JP" dirty="0" smtClean="0">
                  <a:latin typeface="+mj-ea"/>
                  <a:ea typeface="+mj-ea"/>
                </a:rPr>
                <a:t>.</a:t>
              </a:r>
              <a:endParaRPr kumimoji="1" lang="ja-JP" altLang="en-US" dirty="0">
                <a:latin typeface="+mj-ea"/>
                <a:ea typeface="+mj-ea"/>
              </a:endParaRPr>
            </a:p>
          </p:txBody>
        </p:sp>
      </p:grpSp>
      <p:cxnSp>
        <p:nvCxnSpPr>
          <p:cNvPr id="87" name="直線矢印コネクタ 86"/>
          <p:cNvCxnSpPr/>
          <p:nvPr/>
        </p:nvCxnSpPr>
        <p:spPr>
          <a:xfrm rot="10800000" flipV="1">
            <a:off x="3995938" y="2551728"/>
            <a:ext cx="2258601" cy="152534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8" name="正方形/長方形 87"/>
          <p:cNvSpPr/>
          <p:nvPr/>
        </p:nvSpPr>
        <p:spPr>
          <a:xfrm>
            <a:off x="4499992" y="1556792"/>
            <a:ext cx="4104456" cy="576064"/>
          </a:xfrm>
          <a:prstGeom prst="rect">
            <a:avLst/>
          </a:prstGeom>
          <a:solidFill>
            <a:schemeClr val="tx1">
              <a:lumMod val="8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smtClean="0"/>
              <a:t>r</a:t>
            </a:r>
            <a:r>
              <a:rPr kumimoji="1" lang="en-US" altLang="ja-JP" dirty="0" smtClean="0"/>
              <a:t>ocks start host </a:t>
            </a:r>
            <a:r>
              <a:rPr kumimoji="1" lang="en-US" altLang="ja-JP" dirty="0" err="1" smtClean="0"/>
              <a:t>vm</a:t>
            </a:r>
            <a:r>
              <a:rPr kumimoji="1" lang="en-US" altLang="ja-JP" dirty="0" smtClean="0"/>
              <a:t> overlay compute </a:t>
            </a:r>
            <a:r>
              <a:rPr kumimoji="1" lang="en-US" altLang="ja-JP" dirty="0" err="1" smtClean="0"/>
              <a:t>nodeB</a:t>
            </a:r>
            <a:r>
              <a:rPr kumimoji="1" lang="en-US" altLang="ja-JP" dirty="0" smtClean="0"/>
              <a:t> Site =B</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strips(downLeft)">
                                      <p:cBhvr>
                                        <p:cTn id="7" dur="500"/>
                                        <p:tgtEl>
                                          <p:spTgt spid="8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dissolve">
                                      <p:cBhvr>
                                        <p:cTn id="10" dur="500"/>
                                        <p:tgtEl>
                                          <p:spTgt spid="88"/>
                                        </p:tgtEl>
                                      </p:cBhvr>
                                    </p:animEffect>
                                  </p:childTnLst>
                                </p:cTn>
                              </p:par>
                            </p:childTnLst>
                          </p:cTn>
                        </p:par>
                        <p:par>
                          <p:cTn id="11" fill="hold">
                            <p:stCondLst>
                              <p:cond delay="500"/>
                            </p:stCondLst>
                            <p:childTnLst>
                              <p:par>
                                <p:cTn id="12" presetID="18" presetClass="entr" presetSubtype="3"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strips(upRight)">
                                      <p:cBhvr>
                                        <p:cTn id="14" dur="500"/>
                                        <p:tgtEl>
                                          <p:spTgt spid="9"/>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dissolve">
                                      <p:cBhvr>
                                        <p:cTn id="18" dur="500"/>
                                        <p:tgtEl>
                                          <p:spTgt spid="78"/>
                                        </p:tgtEl>
                                      </p:cBhvr>
                                    </p:animEffect>
                                  </p:childTnLst>
                                </p:cTn>
                              </p:par>
                              <p:par>
                                <p:cTn id="19" presetID="9"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テキスト ボックス 88"/>
          <p:cNvSpPr txBox="1"/>
          <p:nvPr/>
        </p:nvSpPr>
        <p:spPr>
          <a:xfrm>
            <a:off x="-324544"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A</a:t>
            </a:r>
          </a:p>
        </p:txBody>
      </p:sp>
      <p:sp>
        <p:nvSpPr>
          <p:cNvPr id="90" name="テキスト ボックス 89"/>
          <p:cNvSpPr txBox="1"/>
          <p:nvPr/>
        </p:nvSpPr>
        <p:spPr>
          <a:xfrm>
            <a:off x="7740352"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B</a:t>
            </a:r>
          </a:p>
        </p:txBody>
      </p:sp>
      <p:sp>
        <p:nvSpPr>
          <p:cNvPr id="2" name="タイトル 1"/>
          <p:cNvSpPr>
            <a:spLocks noGrp="1"/>
          </p:cNvSpPr>
          <p:nvPr>
            <p:ph type="title"/>
          </p:nvPr>
        </p:nvSpPr>
        <p:spPr>
          <a:xfrm>
            <a:off x="467544" y="0"/>
            <a:ext cx="8229600" cy="1227632"/>
          </a:xfrm>
        </p:spPr>
        <p:txBody>
          <a:bodyPr>
            <a:normAutofit fontScale="90000"/>
          </a:bodyPr>
          <a:lstStyle/>
          <a:p>
            <a:r>
              <a:rPr lang="en-US" altLang="ja-JP" dirty="0" smtClean="0">
                <a:latin typeface="+mj-ea"/>
              </a:rPr>
              <a:t>Feather of our virtual cluster solution</a:t>
            </a:r>
            <a:endParaRPr kumimoji="1" lang="ja-JP" altLang="en-US" dirty="0">
              <a:latin typeface="+mj-ea"/>
            </a:endParaRPr>
          </a:p>
        </p:txBody>
      </p:sp>
      <p:sp>
        <p:nvSpPr>
          <p:cNvPr id="49" name="角丸四角形 48"/>
          <p:cNvSpPr/>
          <p:nvPr/>
        </p:nvSpPr>
        <p:spPr>
          <a:xfrm>
            <a:off x="5211128" y="3703855"/>
            <a:ext cx="3609344"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50" name="直線コネクタ 49"/>
          <p:cNvCxnSpPr/>
          <p:nvPr/>
        </p:nvCxnSpPr>
        <p:spPr>
          <a:xfrm rot="5400000" flipH="1" flipV="1">
            <a:off x="4761159" y="6314065"/>
            <a:ext cx="445227" cy="121350"/>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5404487" y="3889223"/>
            <a:ext cx="1672539"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59" name="直線コネクタ 58"/>
          <p:cNvCxnSpPr/>
          <p:nvPr/>
        </p:nvCxnSpPr>
        <p:spPr>
          <a:xfrm rot="16500000" flipH="1">
            <a:off x="6727459" y="6035280"/>
            <a:ext cx="189110" cy="23365"/>
          </a:xfrm>
          <a:prstGeom prst="line">
            <a:avLst/>
          </a:prstGeom>
          <a:noFill/>
          <a:ln w="57150" cap="flat" cmpd="sng" algn="ctr">
            <a:solidFill>
              <a:srgbClr val="727CA3"/>
            </a:solidFill>
            <a:prstDash val="solid"/>
          </a:ln>
          <a:effectLst/>
        </p:spPr>
      </p:cxnSp>
      <p:cxnSp>
        <p:nvCxnSpPr>
          <p:cNvPr id="60" name="直線コネクタ 59"/>
          <p:cNvCxnSpPr/>
          <p:nvPr/>
        </p:nvCxnSpPr>
        <p:spPr>
          <a:xfrm rot="5400000">
            <a:off x="5952371" y="6037188"/>
            <a:ext cx="215125" cy="14748"/>
          </a:xfrm>
          <a:prstGeom prst="line">
            <a:avLst/>
          </a:prstGeom>
          <a:noFill/>
          <a:ln w="57150" cap="flat" cmpd="sng" algn="ctr">
            <a:solidFill>
              <a:schemeClr val="bg1">
                <a:lumMod val="75000"/>
                <a:lumOff val="25000"/>
              </a:schemeClr>
            </a:solidFill>
            <a:prstDash val="solid"/>
          </a:ln>
          <a:effectLst/>
        </p:spPr>
      </p:cxnSp>
      <p:cxnSp>
        <p:nvCxnSpPr>
          <p:cNvPr id="61" name="直線コネクタ 60"/>
          <p:cNvCxnSpPr/>
          <p:nvPr/>
        </p:nvCxnSpPr>
        <p:spPr>
          <a:xfrm>
            <a:off x="5044446" y="6152125"/>
            <a:ext cx="1008112" cy="0"/>
          </a:xfrm>
          <a:prstGeom prst="line">
            <a:avLst/>
          </a:prstGeom>
          <a:noFill/>
          <a:ln w="57150" cap="flat" cmpd="sng" algn="ctr">
            <a:solidFill>
              <a:schemeClr val="bg1">
                <a:lumMod val="75000"/>
                <a:lumOff val="25000"/>
              </a:schemeClr>
            </a:solidFill>
            <a:prstDash val="solid"/>
          </a:ln>
          <a:effectLst/>
        </p:spPr>
      </p:cxnSp>
      <p:sp>
        <p:nvSpPr>
          <p:cNvPr id="64" name="正方形/長方形 63"/>
          <p:cNvSpPr/>
          <p:nvPr/>
        </p:nvSpPr>
        <p:spPr>
          <a:xfrm>
            <a:off x="7276695" y="3847871"/>
            <a:ext cx="1368152"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65" name="直線コネクタ 64"/>
          <p:cNvCxnSpPr/>
          <p:nvPr/>
        </p:nvCxnSpPr>
        <p:spPr>
          <a:xfrm rot="16500000" flipH="1">
            <a:off x="7810331" y="6019633"/>
            <a:ext cx="189110" cy="23365"/>
          </a:xfrm>
          <a:prstGeom prst="line">
            <a:avLst/>
          </a:prstGeom>
          <a:noFill/>
          <a:ln w="57150" cap="flat" cmpd="sng" algn="ctr">
            <a:solidFill>
              <a:srgbClr val="727CA3"/>
            </a:solidFill>
            <a:prstDash val="solid"/>
          </a:ln>
          <a:effectLst/>
        </p:spPr>
      </p:cxnSp>
      <p:cxnSp>
        <p:nvCxnSpPr>
          <p:cNvPr id="69" name="直線コネクタ 68"/>
          <p:cNvCxnSpPr/>
          <p:nvPr/>
        </p:nvCxnSpPr>
        <p:spPr>
          <a:xfrm rot="16500000" flipH="1">
            <a:off x="7813253" y="5515577"/>
            <a:ext cx="189110" cy="23365"/>
          </a:xfrm>
          <a:prstGeom prst="line">
            <a:avLst/>
          </a:prstGeom>
          <a:noFill/>
          <a:ln w="57150" cap="flat" cmpd="sng" algn="ctr">
            <a:solidFill>
              <a:srgbClr val="727CA3"/>
            </a:solidFill>
            <a:prstDash val="solid"/>
          </a:ln>
          <a:effectLst/>
        </p:spPr>
      </p:cxnSp>
      <p:sp>
        <p:nvSpPr>
          <p:cNvPr id="74" name="正方形/長方形 73"/>
          <p:cNvSpPr/>
          <p:nvPr/>
        </p:nvSpPr>
        <p:spPr>
          <a:xfrm>
            <a:off x="7538570"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cxnSp>
        <p:nvCxnSpPr>
          <p:cNvPr id="78" name="直線コネクタ 77"/>
          <p:cNvCxnSpPr/>
          <p:nvPr/>
        </p:nvCxnSpPr>
        <p:spPr>
          <a:xfrm rot="5400000">
            <a:off x="7744746" y="4933338"/>
            <a:ext cx="360041" cy="0"/>
          </a:xfrm>
          <a:prstGeom prst="line">
            <a:avLst/>
          </a:prstGeom>
          <a:noFill/>
          <a:ln w="57150" cap="flat" cmpd="sng" algn="ctr">
            <a:solidFill>
              <a:schemeClr val="bg1">
                <a:lumMod val="75000"/>
                <a:lumOff val="25000"/>
              </a:schemeClr>
            </a:solidFill>
            <a:prstDash val="solid"/>
          </a:ln>
          <a:effectLst/>
        </p:spPr>
      </p:cxnSp>
      <p:sp>
        <p:nvSpPr>
          <p:cNvPr id="92" name="正方形/長方形 91"/>
          <p:cNvSpPr/>
          <p:nvPr/>
        </p:nvSpPr>
        <p:spPr>
          <a:xfrm>
            <a:off x="6386442" y="5634999"/>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93" name="正方形/長方形 92"/>
          <p:cNvSpPr/>
          <p:nvPr/>
        </p:nvSpPr>
        <p:spPr>
          <a:xfrm>
            <a:off x="5450338"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94" name="Picture 2" descr="C:\Documents and Settings\agosyu\Local Settings\Temporary Internet Files\Content.IE5\RTHA7RRJ\MCj04316220000[1].png"/>
          <p:cNvPicPr>
            <a:picLocks noChangeAspect="1" noChangeArrowheads="1"/>
          </p:cNvPicPr>
          <p:nvPr/>
        </p:nvPicPr>
        <p:blipFill>
          <a:blip r:embed="rId3" cstate="print"/>
          <a:srcRect/>
          <a:stretch>
            <a:fillRect/>
          </a:stretch>
        </p:blipFill>
        <p:spPr bwMode="auto">
          <a:xfrm flipH="1">
            <a:off x="4900431" y="5720077"/>
            <a:ext cx="642936" cy="642936"/>
          </a:xfrm>
          <a:prstGeom prst="rect">
            <a:avLst/>
          </a:prstGeom>
          <a:noFill/>
        </p:spPr>
      </p:pic>
      <p:grpSp>
        <p:nvGrpSpPr>
          <p:cNvPr id="4" name="グループ化 133"/>
          <p:cNvGrpSpPr/>
          <p:nvPr/>
        </p:nvGrpSpPr>
        <p:grpSpPr>
          <a:xfrm>
            <a:off x="7564727" y="3961230"/>
            <a:ext cx="1039722" cy="864096"/>
            <a:chOff x="7026391" y="3789613"/>
            <a:chExt cx="1039722" cy="864096"/>
          </a:xfrm>
        </p:grpSpPr>
        <p:sp>
          <p:nvSpPr>
            <p:cNvPr id="106" name="正方形/長方形 105"/>
            <p:cNvSpPr/>
            <p:nvPr/>
          </p:nvSpPr>
          <p:spPr>
            <a:xfrm>
              <a:off x="7026391" y="3789613"/>
              <a:ext cx="1039722"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lvl="0" algn="ctr">
                <a:lnSpc>
                  <a:spcPts val="1200"/>
                </a:lnSpc>
                <a:defRPr/>
              </a:pPr>
              <a:endParaRPr lang="en-US" altLang="ja-JP" sz="1600" kern="0" dirty="0" smtClean="0">
                <a:solidFill>
                  <a:schemeClr val="tx1"/>
                </a:solidFill>
                <a:latin typeface="+mj-ea"/>
              </a:endParaRPr>
            </a:p>
            <a:p>
              <a:pPr lvl="0" algn="ctr">
                <a:lnSpc>
                  <a:spcPts val="1200"/>
                </a:lnSpc>
                <a:defRPr/>
              </a:pPr>
              <a:r>
                <a:rPr lang="en-US" altLang="ja-JP" sz="1600" kern="0" dirty="0" smtClean="0">
                  <a:solidFill>
                    <a:schemeClr val="tx1"/>
                  </a:solidFill>
                  <a:latin typeface="+mj-ea"/>
                </a:rPr>
                <a:t>Virtual </a:t>
              </a:r>
            </a:p>
            <a:p>
              <a:pPr lvl="0" algn="ctr">
                <a:lnSpc>
                  <a:spcPts val="1200"/>
                </a:lnSpc>
                <a:defRPr/>
              </a:pPr>
              <a:r>
                <a:rPr lang="en-US" altLang="ja-JP" sz="1600" kern="0" dirty="0" smtClean="0">
                  <a:solidFill>
                    <a:schemeClr val="tx1"/>
                  </a:solidFill>
                  <a:latin typeface="+mj-ea"/>
                </a:rPr>
                <a:t>Compute node</a:t>
              </a:r>
            </a:p>
          </p:txBody>
        </p:sp>
        <p:sp>
          <p:nvSpPr>
            <p:cNvPr id="107" name="正方形/長方形 106"/>
            <p:cNvSpPr/>
            <p:nvPr/>
          </p:nvSpPr>
          <p:spPr>
            <a:xfrm>
              <a:off x="7221548" y="4437685"/>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sp>
        <p:nvSpPr>
          <p:cNvPr id="110" name="角丸四角形 109"/>
          <p:cNvSpPr/>
          <p:nvPr/>
        </p:nvSpPr>
        <p:spPr>
          <a:xfrm flipH="1">
            <a:off x="323530" y="3703855"/>
            <a:ext cx="3631931"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111" name="直線コネクタ 110"/>
          <p:cNvCxnSpPr/>
          <p:nvPr/>
        </p:nvCxnSpPr>
        <p:spPr>
          <a:xfrm rot="16200000" flipV="1">
            <a:off x="4116285" y="6213646"/>
            <a:ext cx="373218" cy="250178"/>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2" name="正方形/長方形 111"/>
          <p:cNvSpPr/>
          <p:nvPr/>
        </p:nvSpPr>
        <p:spPr>
          <a:xfrm flipH="1">
            <a:off x="2105744" y="3889223"/>
            <a:ext cx="1705028"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p:txBody>
      </p:sp>
      <p:cxnSp>
        <p:nvCxnSpPr>
          <p:cNvPr id="114" name="直線コネクタ 113"/>
          <p:cNvCxnSpPr/>
          <p:nvPr/>
        </p:nvCxnSpPr>
        <p:spPr>
          <a:xfrm rot="5100000">
            <a:off x="2271153" y="6035053"/>
            <a:ext cx="189110" cy="23819"/>
          </a:xfrm>
          <a:prstGeom prst="line">
            <a:avLst/>
          </a:prstGeom>
          <a:noFill/>
          <a:ln w="57150" cap="flat" cmpd="sng" algn="ctr">
            <a:solidFill>
              <a:srgbClr val="727CA3"/>
            </a:solidFill>
            <a:prstDash val="solid"/>
          </a:ln>
          <a:effectLst/>
        </p:spPr>
      </p:cxnSp>
      <p:cxnSp>
        <p:nvCxnSpPr>
          <p:cNvPr id="117" name="直線コネクタ 116"/>
          <p:cNvCxnSpPr/>
          <p:nvPr/>
        </p:nvCxnSpPr>
        <p:spPr>
          <a:xfrm rot="16200000" flipH="1">
            <a:off x="3035031" y="6037046"/>
            <a:ext cx="215125" cy="15034"/>
          </a:xfrm>
          <a:prstGeom prst="line">
            <a:avLst/>
          </a:prstGeom>
          <a:noFill/>
          <a:ln w="57150" cap="flat" cmpd="sng" algn="ctr">
            <a:solidFill>
              <a:schemeClr val="bg1">
                <a:lumMod val="75000"/>
                <a:lumOff val="25000"/>
              </a:schemeClr>
            </a:solidFill>
            <a:prstDash val="solid"/>
          </a:ln>
          <a:effectLst/>
        </p:spPr>
      </p:cxnSp>
      <p:cxnSp>
        <p:nvCxnSpPr>
          <p:cNvPr id="118" name="直線コネクタ 117"/>
          <p:cNvCxnSpPr/>
          <p:nvPr/>
        </p:nvCxnSpPr>
        <p:spPr>
          <a:xfrm flipH="1">
            <a:off x="3150111" y="6152125"/>
            <a:ext cx="1027694" cy="0"/>
          </a:xfrm>
          <a:prstGeom prst="line">
            <a:avLst/>
          </a:prstGeom>
          <a:noFill/>
          <a:ln w="57150" cap="flat" cmpd="sng" algn="ctr">
            <a:solidFill>
              <a:schemeClr val="bg1">
                <a:lumMod val="75000"/>
                <a:lumOff val="25000"/>
              </a:schemeClr>
            </a:solidFill>
            <a:prstDash val="solid"/>
          </a:ln>
          <a:effectLst/>
        </p:spPr>
      </p:cxnSp>
      <p:sp>
        <p:nvSpPr>
          <p:cNvPr id="120" name="正方形/長方形 119"/>
          <p:cNvSpPr/>
          <p:nvPr/>
        </p:nvSpPr>
        <p:spPr>
          <a:xfrm flipH="1">
            <a:off x="507468" y="3847871"/>
            <a:ext cx="1394728"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121" name="直線コネクタ 120"/>
          <p:cNvCxnSpPr/>
          <p:nvPr/>
        </p:nvCxnSpPr>
        <p:spPr>
          <a:xfrm rot="5100000">
            <a:off x="1167246" y="6019406"/>
            <a:ext cx="189110" cy="23819"/>
          </a:xfrm>
          <a:prstGeom prst="line">
            <a:avLst/>
          </a:prstGeom>
          <a:noFill/>
          <a:ln w="57150" cap="flat" cmpd="sng" algn="ctr">
            <a:solidFill>
              <a:srgbClr val="727CA3"/>
            </a:solidFill>
            <a:prstDash val="solid"/>
          </a:ln>
          <a:effectLst/>
        </p:spPr>
      </p:cxnSp>
      <p:cxnSp>
        <p:nvCxnSpPr>
          <p:cNvPr id="124" name="直線コネクタ 123"/>
          <p:cNvCxnSpPr/>
          <p:nvPr/>
        </p:nvCxnSpPr>
        <p:spPr>
          <a:xfrm rot="5100000">
            <a:off x="1164268" y="5515350"/>
            <a:ext cx="189110" cy="23819"/>
          </a:xfrm>
          <a:prstGeom prst="line">
            <a:avLst/>
          </a:prstGeom>
          <a:noFill/>
          <a:ln w="57150" cap="flat" cmpd="sng" algn="ctr">
            <a:solidFill>
              <a:srgbClr val="727CA3"/>
            </a:solidFill>
            <a:prstDash val="solid"/>
          </a:ln>
          <a:effectLst/>
        </p:spPr>
      </p:cxnSp>
      <p:sp>
        <p:nvSpPr>
          <p:cNvPr id="126" name="正方形/長方形 125"/>
          <p:cNvSpPr/>
          <p:nvPr/>
        </p:nvSpPr>
        <p:spPr>
          <a:xfrm flipH="1">
            <a:off x="801096"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cxnSp>
        <p:nvCxnSpPr>
          <p:cNvPr id="130" name="直線コネクタ 129"/>
          <p:cNvCxnSpPr/>
          <p:nvPr/>
        </p:nvCxnSpPr>
        <p:spPr>
          <a:xfrm rot="16200000" flipH="1">
            <a:off x="1061516" y="4933338"/>
            <a:ext cx="360041" cy="0"/>
          </a:xfrm>
          <a:prstGeom prst="line">
            <a:avLst/>
          </a:prstGeom>
          <a:noFill/>
          <a:ln w="57150" cap="flat" cmpd="sng" algn="ctr">
            <a:solidFill>
              <a:schemeClr val="bg1">
                <a:lumMod val="75000"/>
                <a:lumOff val="25000"/>
              </a:schemeClr>
            </a:solidFill>
            <a:prstDash val="solid"/>
          </a:ln>
          <a:effectLst/>
        </p:spPr>
      </p:cxnSp>
      <p:sp>
        <p:nvSpPr>
          <p:cNvPr id="131" name="正方形/長方形 130"/>
          <p:cNvSpPr/>
          <p:nvPr/>
        </p:nvSpPr>
        <p:spPr>
          <a:xfrm flipH="1">
            <a:off x="1975603" y="5634999"/>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138" name="Picture 2" descr="C:\Documents and Settings\agosyu\Local Settings\Temporary Internet Files\Content.IE5\RTHA7RRJ\MCj04316220000[1].png"/>
          <p:cNvPicPr>
            <a:picLocks noChangeAspect="1" noChangeArrowheads="1"/>
          </p:cNvPicPr>
          <p:nvPr/>
        </p:nvPicPr>
        <p:blipFill>
          <a:blip r:embed="rId3" cstate="print"/>
          <a:srcRect/>
          <a:stretch>
            <a:fillRect/>
          </a:stretch>
        </p:blipFill>
        <p:spPr bwMode="auto">
          <a:xfrm>
            <a:off x="3669195" y="5720077"/>
            <a:ext cx="655425" cy="642936"/>
          </a:xfrm>
          <a:prstGeom prst="rect">
            <a:avLst/>
          </a:prstGeom>
          <a:noFill/>
        </p:spPr>
      </p:pic>
      <p:grpSp>
        <p:nvGrpSpPr>
          <p:cNvPr id="5" name="グループ化 133"/>
          <p:cNvGrpSpPr/>
          <p:nvPr/>
        </p:nvGrpSpPr>
        <p:grpSpPr>
          <a:xfrm flipH="1">
            <a:off x="758453" y="3961230"/>
            <a:ext cx="1077241" cy="864096"/>
            <a:chOff x="6803593" y="3789613"/>
            <a:chExt cx="1056714" cy="864096"/>
          </a:xfrm>
        </p:grpSpPr>
        <p:sp>
          <p:nvSpPr>
            <p:cNvPr id="150" name="正方形/長方形 149"/>
            <p:cNvSpPr/>
            <p:nvPr/>
          </p:nvSpPr>
          <p:spPr>
            <a:xfrm>
              <a:off x="6803593" y="3789613"/>
              <a:ext cx="1056714"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lvl="0" algn="ctr">
                <a:lnSpc>
                  <a:spcPts val="1200"/>
                </a:lnSpc>
                <a:defRPr/>
              </a:pPr>
              <a:endParaRPr lang="en-US" altLang="ja-JP" sz="1600" kern="0" dirty="0" smtClean="0">
                <a:solidFill>
                  <a:schemeClr val="tx1"/>
                </a:solidFill>
                <a:latin typeface="+mj-ea"/>
              </a:endParaRPr>
            </a:p>
            <a:p>
              <a:pPr lvl="0" algn="ctr">
                <a:lnSpc>
                  <a:spcPts val="1200"/>
                </a:lnSpc>
                <a:defRPr/>
              </a:pPr>
              <a:r>
                <a:rPr lang="en-US" altLang="ja-JP" sz="1600" kern="0" dirty="0" smtClean="0">
                  <a:solidFill>
                    <a:schemeClr val="tx1"/>
                  </a:solidFill>
                  <a:latin typeface="+mj-ea"/>
                </a:rPr>
                <a:t>Virtual </a:t>
              </a:r>
            </a:p>
            <a:p>
              <a:pPr lvl="0" algn="ctr">
                <a:lnSpc>
                  <a:spcPts val="1200"/>
                </a:lnSpc>
                <a:defRPr/>
              </a:pPr>
              <a:r>
                <a:rPr lang="en-US" altLang="ja-JP" sz="1600" kern="0" dirty="0" smtClean="0">
                  <a:solidFill>
                    <a:schemeClr val="tx1"/>
                  </a:solidFill>
                  <a:latin typeface="+mj-ea"/>
                </a:rPr>
                <a:t>Compute node</a:t>
              </a:r>
            </a:p>
          </p:txBody>
        </p:sp>
        <p:sp>
          <p:nvSpPr>
            <p:cNvPr id="151" name="正方形/長方形 150"/>
            <p:cNvSpPr/>
            <p:nvPr/>
          </p:nvSpPr>
          <p:spPr>
            <a:xfrm>
              <a:off x="7221548" y="4437685"/>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sp>
        <p:nvSpPr>
          <p:cNvPr id="132" name="正方形/長方形 131"/>
          <p:cNvSpPr/>
          <p:nvPr/>
        </p:nvSpPr>
        <p:spPr>
          <a:xfrm flipH="1">
            <a:off x="2929891"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25" name="正方形/長方形 124"/>
          <p:cNvSpPr/>
          <p:nvPr/>
        </p:nvSpPr>
        <p:spPr>
          <a:xfrm flipH="1">
            <a:off x="827584" y="5013176"/>
            <a:ext cx="792088" cy="452210"/>
          </a:xfrm>
          <a:prstGeom prst="rect">
            <a:avLst/>
          </a:prstGeom>
          <a:solidFill>
            <a:schemeClr val="bg2">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190" name="正方形/長方形 189"/>
          <p:cNvSpPr/>
          <p:nvPr/>
        </p:nvSpPr>
        <p:spPr>
          <a:xfrm>
            <a:off x="4283968" y="6237312"/>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sp>
        <p:nvSpPr>
          <p:cNvPr id="191" name="正方形/長方形 190"/>
          <p:cNvSpPr/>
          <p:nvPr/>
        </p:nvSpPr>
        <p:spPr>
          <a:xfrm>
            <a:off x="683568"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sp>
        <p:nvSpPr>
          <p:cNvPr id="193" name="正方形/長方形 192"/>
          <p:cNvSpPr/>
          <p:nvPr/>
        </p:nvSpPr>
        <p:spPr>
          <a:xfrm>
            <a:off x="6228184"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cxnSp>
        <p:nvCxnSpPr>
          <p:cNvPr id="75" name="直線コネクタ 74"/>
          <p:cNvCxnSpPr/>
          <p:nvPr/>
        </p:nvCxnSpPr>
        <p:spPr>
          <a:xfrm rot="16500000" flipH="1">
            <a:off x="2497583" y="5556930"/>
            <a:ext cx="189110" cy="23365"/>
          </a:xfrm>
          <a:prstGeom prst="line">
            <a:avLst/>
          </a:prstGeom>
          <a:noFill/>
          <a:ln w="57150" cap="flat" cmpd="sng" algn="ctr">
            <a:solidFill>
              <a:srgbClr val="727CA3"/>
            </a:solidFill>
            <a:prstDash val="solid"/>
          </a:ln>
          <a:effectLst/>
        </p:spPr>
      </p:cxnSp>
      <p:sp>
        <p:nvSpPr>
          <p:cNvPr id="76" name="正方形/長方形 75"/>
          <p:cNvSpPr/>
          <p:nvPr/>
        </p:nvSpPr>
        <p:spPr>
          <a:xfrm>
            <a:off x="2195736" y="5006354"/>
            <a:ext cx="792088" cy="491754"/>
          </a:xfrm>
          <a:prstGeom prst="rect">
            <a:avLst/>
          </a:prstGeom>
          <a:solidFill>
            <a:schemeClr val="bg2">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198" name="テキスト ボックス 197"/>
          <p:cNvSpPr txBox="1"/>
          <p:nvPr/>
        </p:nvSpPr>
        <p:spPr>
          <a:xfrm>
            <a:off x="3816424" y="3933056"/>
            <a:ext cx="1475656" cy="707886"/>
          </a:xfrm>
          <a:prstGeom prst="rect">
            <a:avLst/>
          </a:prstGeom>
          <a:noFill/>
        </p:spPr>
        <p:txBody>
          <a:bodyPr wrap="square" rtlCol="0">
            <a:spAutoFit/>
          </a:bodyPr>
          <a:lstStyle/>
          <a:p>
            <a:pPr lvl="0" algn="ctr">
              <a:defRPr/>
            </a:pPr>
            <a:r>
              <a:rPr lang="en-US" altLang="ja-JP" sz="2000" b="1" kern="0" dirty="0" smtClean="0">
                <a:latin typeface="+mj-ea"/>
              </a:rPr>
              <a:t>Frontend</a:t>
            </a:r>
          </a:p>
          <a:p>
            <a:pPr lvl="0" algn="ctr">
              <a:defRPr/>
            </a:pPr>
            <a:r>
              <a:rPr lang="en-US" altLang="ja-JP" sz="2000" b="1" kern="0" dirty="0" smtClean="0">
                <a:latin typeface="+mj-ea"/>
              </a:rPr>
              <a:t>node</a:t>
            </a:r>
          </a:p>
        </p:txBody>
      </p:sp>
      <p:sp>
        <p:nvSpPr>
          <p:cNvPr id="199" name="テキスト ボックス 198"/>
          <p:cNvSpPr txBox="1"/>
          <p:nvPr/>
        </p:nvSpPr>
        <p:spPr>
          <a:xfrm>
            <a:off x="7271792" y="3140968"/>
            <a:ext cx="1872208" cy="369332"/>
          </a:xfrm>
          <a:prstGeom prst="rect">
            <a:avLst/>
          </a:prstGeom>
          <a:noFill/>
        </p:spPr>
        <p:txBody>
          <a:bodyPr wrap="square" rtlCol="0">
            <a:spAutoFit/>
          </a:bodyPr>
          <a:lstStyle/>
          <a:p>
            <a:r>
              <a:rPr kumimoji="1" lang="en-US" altLang="ja-JP" dirty="0" smtClean="0">
                <a:latin typeface="+mj-ea"/>
                <a:ea typeface="+mj-ea"/>
              </a:rPr>
              <a:t>Compute nodes</a:t>
            </a:r>
            <a:endParaRPr kumimoji="1" lang="ja-JP" altLang="en-US" dirty="0">
              <a:latin typeface="+mj-ea"/>
              <a:ea typeface="+mj-ea"/>
            </a:endParaRPr>
          </a:p>
        </p:txBody>
      </p:sp>
      <p:cxnSp>
        <p:nvCxnSpPr>
          <p:cNvPr id="200" name="直線矢印コネクタ 199"/>
          <p:cNvCxnSpPr>
            <a:stCxn id="198" idx="3"/>
          </p:cNvCxnSpPr>
          <p:nvPr/>
        </p:nvCxnSpPr>
        <p:spPr>
          <a:xfrm>
            <a:off x="5292080" y="4287001"/>
            <a:ext cx="180528" cy="15011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2" name="直線矢印コネクタ 201"/>
          <p:cNvCxnSpPr>
            <a:stCxn id="199" idx="2"/>
            <a:endCxn id="64" idx="0"/>
          </p:cNvCxnSpPr>
          <p:nvPr/>
        </p:nvCxnSpPr>
        <p:spPr>
          <a:xfrm rot="5400000">
            <a:off x="7915550" y="3555522"/>
            <a:ext cx="337569" cy="2471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0" y="3234462"/>
            <a:ext cx="1872208" cy="369332"/>
          </a:xfrm>
          <a:prstGeom prst="rect">
            <a:avLst/>
          </a:prstGeom>
          <a:noFill/>
        </p:spPr>
        <p:txBody>
          <a:bodyPr wrap="square" rtlCol="0">
            <a:spAutoFit/>
          </a:bodyPr>
          <a:lstStyle/>
          <a:p>
            <a:r>
              <a:rPr kumimoji="1" lang="en-US" altLang="ja-JP" dirty="0" smtClean="0">
                <a:latin typeface="+mj-ea"/>
                <a:ea typeface="+mj-ea"/>
              </a:rPr>
              <a:t>Compute nodes</a:t>
            </a:r>
            <a:endParaRPr kumimoji="1" lang="ja-JP" altLang="en-US" dirty="0">
              <a:latin typeface="+mj-ea"/>
              <a:ea typeface="+mj-ea"/>
            </a:endParaRPr>
          </a:p>
        </p:txBody>
      </p:sp>
      <p:cxnSp>
        <p:nvCxnSpPr>
          <p:cNvPr id="205" name="直線矢印コネクタ 204"/>
          <p:cNvCxnSpPr>
            <a:stCxn id="204" idx="2"/>
            <a:endCxn id="120" idx="0"/>
          </p:cNvCxnSpPr>
          <p:nvPr/>
        </p:nvCxnSpPr>
        <p:spPr>
          <a:xfrm rot="16200000" flipH="1">
            <a:off x="948432" y="3591468"/>
            <a:ext cx="244075" cy="26872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線矢印コネクタ 207"/>
          <p:cNvCxnSpPr/>
          <p:nvPr/>
        </p:nvCxnSpPr>
        <p:spPr>
          <a:xfrm rot="5400000">
            <a:off x="3698885" y="4243286"/>
            <a:ext cx="306070" cy="28803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7524328" y="5013176"/>
            <a:ext cx="792088" cy="452210"/>
          </a:xfrm>
          <a:prstGeom prst="rect">
            <a:avLst/>
          </a:prstGeom>
          <a:solidFill>
            <a:schemeClr val="bg2">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72" name="フローチャート : 磁気ディスク 71"/>
          <p:cNvSpPr/>
          <p:nvPr/>
        </p:nvSpPr>
        <p:spPr>
          <a:xfrm flipH="1">
            <a:off x="2195736" y="3429000"/>
            <a:ext cx="1468223" cy="86409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en-US" altLang="ja-JP" sz="1000" dirty="0" smtClean="0">
              <a:solidFill>
                <a:schemeClr val="tx1"/>
              </a:solidFill>
              <a:latin typeface="+mj-ea"/>
              <a:ea typeface="+mj-ea"/>
            </a:endParaRPr>
          </a:p>
          <a:p>
            <a:pPr algn="ctr"/>
            <a:r>
              <a:rPr kumimoji="1" lang="en-US" altLang="ja-JP" dirty="0" smtClean="0">
                <a:solidFill>
                  <a:schemeClr val="tx1"/>
                </a:solidFill>
                <a:latin typeface="+mj-ea"/>
                <a:ea typeface="+mj-ea"/>
              </a:rPr>
              <a:t>MVC</a:t>
            </a:r>
          </a:p>
          <a:p>
            <a:pPr algn="ctr"/>
            <a:r>
              <a:rPr kumimoji="1" lang="en-US" altLang="ja-JP" dirty="0" err="1" smtClean="0">
                <a:solidFill>
                  <a:schemeClr val="tx1"/>
                </a:solidFill>
                <a:latin typeface="+mj-ea"/>
                <a:ea typeface="+mj-ea"/>
              </a:rPr>
              <a:t>Databese</a:t>
            </a:r>
            <a:endParaRPr kumimoji="1" lang="ja-JP" altLang="en-US" dirty="0">
              <a:solidFill>
                <a:schemeClr val="tx1"/>
              </a:solidFill>
              <a:latin typeface="+mj-ea"/>
              <a:ea typeface="+mj-ea"/>
            </a:endParaRPr>
          </a:p>
        </p:txBody>
      </p:sp>
      <p:grpSp>
        <p:nvGrpSpPr>
          <p:cNvPr id="7" name="グループ化 72"/>
          <p:cNvGrpSpPr/>
          <p:nvPr/>
        </p:nvGrpSpPr>
        <p:grpSpPr>
          <a:xfrm>
            <a:off x="2483768" y="4077072"/>
            <a:ext cx="1656184" cy="1008112"/>
            <a:chOff x="2483768" y="4077072"/>
            <a:chExt cx="1656184" cy="1008112"/>
          </a:xfrm>
        </p:grpSpPr>
        <p:cxnSp>
          <p:nvCxnSpPr>
            <p:cNvPr id="77" name="直線コネクタ 76"/>
            <p:cNvCxnSpPr/>
            <p:nvPr/>
          </p:nvCxnSpPr>
          <p:spPr>
            <a:xfrm rot="5400000">
              <a:off x="2555776" y="4973577"/>
              <a:ext cx="144016" cy="0"/>
            </a:xfrm>
            <a:prstGeom prst="line">
              <a:avLst/>
            </a:prstGeom>
            <a:noFill/>
            <a:ln w="57150" cap="flat" cmpd="sng" algn="ctr">
              <a:solidFill>
                <a:schemeClr val="bg1">
                  <a:lumMod val="75000"/>
                  <a:lumOff val="25000"/>
                </a:schemeClr>
              </a:solidFill>
              <a:prstDash val="solid"/>
            </a:ln>
            <a:effectLst/>
          </p:spPr>
        </p:cxnSp>
        <p:cxnSp>
          <p:nvCxnSpPr>
            <p:cNvPr id="57" name="直線コネクタ 56"/>
            <p:cNvCxnSpPr>
              <a:endCxn id="80" idx="1"/>
            </p:cNvCxnSpPr>
            <p:nvPr/>
          </p:nvCxnSpPr>
          <p:spPr>
            <a:xfrm>
              <a:off x="3347865" y="4941168"/>
              <a:ext cx="792087" cy="144016"/>
            </a:xfrm>
            <a:prstGeom prst="line">
              <a:avLst/>
            </a:prstGeom>
            <a:noFill/>
            <a:ln w="57150" cap="flat" cmpd="sng" algn="ctr">
              <a:solidFill>
                <a:srgbClr val="5367FF"/>
              </a:solidFill>
              <a:prstDash val="solid"/>
            </a:ln>
            <a:effectLst/>
          </p:spPr>
        </p:cxnSp>
        <p:grpSp>
          <p:nvGrpSpPr>
            <p:cNvPr id="8" name="グループ化 213"/>
            <p:cNvGrpSpPr/>
            <p:nvPr/>
          </p:nvGrpSpPr>
          <p:grpSpPr>
            <a:xfrm>
              <a:off x="2483768" y="4077072"/>
              <a:ext cx="1106277" cy="864096"/>
              <a:chOff x="2555776" y="4725144"/>
              <a:chExt cx="1106277" cy="864096"/>
            </a:xfrm>
          </p:grpSpPr>
          <p:sp>
            <p:nvSpPr>
              <p:cNvPr id="96" name="正方形/長方形 95"/>
              <p:cNvSpPr/>
              <p:nvPr/>
            </p:nvSpPr>
            <p:spPr>
              <a:xfrm>
                <a:off x="2555776" y="4725144"/>
                <a:ext cx="1080120"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lvl="0" algn="ctr">
                  <a:lnSpc>
                    <a:spcPts val="1200"/>
                  </a:lnSpc>
                  <a:defRPr/>
                </a:pPr>
                <a:endParaRPr lang="en-US" altLang="ja-JP" sz="1600" kern="0" dirty="0" smtClean="0">
                  <a:solidFill>
                    <a:schemeClr val="tx1"/>
                  </a:solidFill>
                  <a:latin typeface="+mj-ea"/>
                </a:endParaRPr>
              </a:p>
              <a:p>
                <a:pPr lvl="0" algn="ctr">
                  <a:lnSpc>
                    <a:spcPts val="1200"/>
                  </a:lnSpc>
                  <a:defRPr/>
                </a:pPr>
                <a:r>
                  <a:rPr lang="en-US" altLang="ja-JP" sz="1600" kern="0" dirty="0" smtClean="0">
                    <a:solidFill>
                      <a:schemeClr val="tx1"/>
                    </a:solidFill>
                    <a:latin typeface="+mj-ea"/>
                  </a:rPr>
                  <a:t>Virtual</a:t>
                </a:r>
              </a:p>
              <a:p>
                <a:pPr lvl="0" algn="ctr">
                  <a:lnSpc>
                    <a:spcPts val="1200"/>
                  </a:lnSpc>
                  <a:defRPr/>
                </a:pPr>
                <a:r>
                  <a:rPr lang="en-US" altLang="ja-JP" sz="1600" kern="0" dirty="0" smtClean="0">
                    <a:solidFill>
                      <a:schemeClr val="tx1"/>
                    </a:solidFill>
                    <a:latin typeface="+mj-ea"/>
                  </a:rPr>
                  <a:t>Frontend</a:t>
                </a:r>
              </a:p>
              <a:p>
                <a:pPr lvl="0" algn="ctr">
                  <a:lnSpc>
                    <a:spcPts val="1200"/>
                  </a:lnSpc>
                  <a:defRPr/>
                </a:pPr>
                <a:r>
                  <a:rPr lang="en-US" altLang="ja-JP" sz="1600" kern="0" dirty="0" smtClean="0">
                    <a:solidFill>
                      <a:schemeClr val="tx1"/>
                    </a:solidFill>
                    <a:latin typeface="+mj-ea"/>
                  </a:rPr>
                  <a:t>node</a:t>
                </a:r>
              </a:p>
            </p:txBody>
          </p:sp>
          <p:sp>
            <p:nvSpPr>
              <p:cNvPr id="99" name="正方形/長方形 98"/>
              <p:cNvSpPr/>
              <p:nvPr/>
            </p:nvSpPr>
            <p:spPr>
              <a:xfrm>
                <a:off x="2555776" y="5373216"/>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sp>
            <p:nvSpPr>
              <p:cNvPr id="97" name="正方形/長方形 96"/>
              <p:cNvSpPr/>
              <p:nvPr/>
            </p:nvSpPr>
            <p:spPr>
              <a:xfrm>
                <a:off x="3131840" y="5373216"/>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eth1</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grpSp>
      <p:sp>
        <p:nvSpPr>
          <p:cNvPr id="80" name="正方形/長方形 79"/>
          <p:cNvSpPr/>
          <p:nvPr/>
        </p:nvSpPr>
        <p:spPr>
          <a:xfrm>
            <a:off x="4139952" y="4869160"/>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grpSp>
        <p:nvGrpSpPr>
          <p:cNvPr id="104" name="グループ化 213"/>
          <p:cNvGrpSpPr/>
          <p:nvPr/>
        </p:nvGrpSpPr>
        <p:grpSpPr>
          <a:xfrm>
            <a:off x="643093" y="5589240"/>
            <a:ext cx="7992888" cy="1080120"/>
            <a:chOff x="611560" y="6237312"/>
            <a:chExt cx="7992888" cy="1080120"/>
          </a:xfrm>
        </p:grpSpPr>
        <p:sp>
          <p:nvSpPr>
            <p:cNvPr id="105" name="正方形/長方形 104"/>
            <p:cNvSpPr/>
            <p:nvPr/>
          </p:nvSpPr>
          <p:spPr>
            <a:xfrm>
              <a:off x="611560" y="6237312"/>
              <a:ext cx="7992888" cy="1080120"/>
            </a:xfrm>
            <a:prstGeom prst="rect">
              <a:avLst/>
            </a:prstGeom>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endParaRPr lang="en-US" altLang="ja-JP" sz="1400" b="1" dirty="0" smtClean="0">
                <a:solidFill>
                  <a:schemeClr val="bg1"/>
                </a:solidFill>
                <a:latin typeface="+mj-ea"/>
                <a:ea typeface="+mj-ea"/>
              </a:endParaRPr>
            </a:p>
            <a:p>
              <a:pPr algn="ctr"/>
              <a:r>
                <a:rPr lang="en-US" altLang="ja-JP" sz="2400" b="1" dirty="0" smtClean="0">
                  <a:solidFill>
                    <a:schemeClr val="bg1"/>
                  </a:solidFill>
                  <a:latin typeface="+mj-ea"/>
                  <a:ea typeface="+mj-ea"/>
                </a:rPr>
                <a:t>N2N Overlay network</a:t>
              </a:r>
            </a:p>
          </p:txBody>
        </p:sp>
        <p:sp>
          <p:nvSpPr>
            <p:cNvPr id="108" name="正方形/長方形 107"/>
            <p:cNvSpPr/>
            <p:nvPr/>
          </p:nvSpPr>
          <p:spPr>
            <a:xfrm>
              <a:off x="1043608" y="6254897"/>
              <a:ext cx="7200800" cy="270447"/>
            </a:xfrm>
            <a:prstGeom prst="rect">
              <a:avLst/>
            </a:prstGeom>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r>
                <a:rPr lang="en-US" altLang="ja-JP" sz="1600" b="1" dirty="0" smtClean="0">
                  <a:solidFill>
                    <a:schemeClr val="tx1"/>
                  </a:solidFill>
                  <a:latin typeface="+mj-ea"/>
                  <a:ea typeface="+mj-ea"/>
                </a:rPr>
                <a:t>Cluster name </a:t>
              </a:r>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Cluster ID</a:t>
              </a:r>
              <a:r>
                <a:rPr lang="ja-JP" altLang="en-US" sz="1600" b="1" dirty="0" smtClean="0">
                  <a:solidFill>
                    <a:schemeClr val="tx1"/>
                  </a:solidFill>
                  <a:latin typeface="+mj-ea"/>
                  <a:ea typeface="+mj-ea"/>
                </a:rPr>
                <a:t>）</a:t>
              </a:r>
              <a:endParaRPr lang="en-US" altLang="ja-JP" sz="1600" b="1" dirty="0" smtClean="0">
                <a:solidFill>
                  <a:schemeClr val="tx1"/>
                </a:solidFill>
                <a:latin typeface="+mj-ea"/>
                <a:ea typeface="+mj-ea"/>
              </a:endParaRPr>
            </a:p>
          </p:txBody>
        </p:sp>
      </p:grpSp>
      <p:cxnSp>
        <p:nvCxnSpPr>
          <p:cNvPr id="113" name="直線矢印コネクタ 112"/>
          <p:cNvCxnSpPr/>
          <p:nvPr/>
        </p:nvCxnSpPr>
        <p:spPr>
          <a:xfrm rot="10800000" flipV="1">
            <a:off x="3491884" y="2996952"/>
            <a:ext cx="2880317" cy="115212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755576" y="5008298"/>
            <a:ext cx="7920879" cy="84776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4400" dirty="0" smtClean="0">
                <a:latin typeface="+mj-ea"/>
                <a:ea typeface="+mj-ea"/>
              </a:rPr>
              <a:t>Virtual </a:t>
            </a:r>
            <a:r>
              <a:rPr kumimoji="1" lang="en-US" altLang="ja-JP" sz="4400" dirty="0" smtClean="0">
                <a:latin typeface="+mj-ea"/>
                <a:ea typeface="+mj-ea"/>
              </a:rPr>
              <a:t>LAN</a:t>
            </a:r>
            <a:endParaRPr kumimoji="1" lang="ja-JP" altLang="en-US" sz="4400" dirty="0">
              <a:latin typeface="+mj-ea"/>
              <a:ea typeface="+mj-ea"/>
            </a:endParaRPr>
          </a:p>
        </p:txBody>
      </p:sp>
      <p:pic>
        <p:nvPicPr>
          <p:cNvPr id="86" name="Picture 42"/>
          <p:cNvPicPr>
            <a:picLocks noChangeAspect="1" noChangeArrowheads="1"/>
          </p:cNvPicPr>
          <p:nvPr/>
        </p:nvPicPr>
        <p:blipFill>
          <a:blip r:embed="rId4" cstate="print"/>
          <a:srcRect/>
          <a:stretch>
            <a:fillRect/>
          </a:stretch>
        </p:blipFill>
        <p:spPr bwMode="auto">
          <a:xfrm flipH="1">
            <a:off x="6431051" y="2138556"/>
            <a:ext cx="1237293" cy="858396"/>
          </a:xfrm>
          <a:prstGeom prst="rect">
            <a:avLst/>
          </a:prstGeom>
          <a:ln>
            <a:noFill/>
          </a:ln>
          <a:effectLst>
            <a:outerShdw blurRad="190500" algn="tl" rotWithShape="0">
              <a:srgbClr val="000000">
                <a:alpha val="70000"/>
              </a:srgbClr>
            </a:outerShdw>
          </a:effectLst>
        </p:spPr>
      </p:pic>
      <p:pic>
        <p:nvPicPr>
          <p:cNvPr id="87" name="Picture 2" descr="C:\Users\a_crede\Pictures\Microsoft クリップ オーガナイザ\j0332560.wmf"/>
          <p:cNvPicPr>
            <a:picLocks noChangeAspect="1" noChangeArrowheads="1"/>
          </p:cNvPicPr>
          <p:nvPr/>
        </p:nvPicPr>
        <p:blipFill>
          <a:blip r:embed="rId5" cstate="print"/>
          <a:srcRect/>
          <a:stretch>
            <a:fillRect/>
          </a:stretch>
        </p:blipFill>
        <p:spPr bwMode="auto">
          <a:xfrm>
            <a:off x="6156177" y="2420888"/>
            <a:ext cx="882641" cy="1064646"/>
          </a:xfrm>
          <a:prstGeom prst="rect">
            <a:avLst/>
          </a:prstGeom>
          <a:noFill/>
          <a:ln w="9525">
            <a:noFill/>
            <a:miter lim="800000"/>
            <a:headEnd/>
            <a:tailEnd/>
          </a:ln>
        </p:spPr>
      </p:pic>
      <p:sp>
        <p:nvSpPr>
          <p:cNvPr id="88" name="正方形/長方形 87"/>
          <p:cNvSpPr/>
          <p:nvPr/>
        </p:nvSpPr>
        <p:spPr>
          <a:xfrm>
            <a:off x="2195736" y="2636912"/>
            <a:ext cx="3888432" cy="576064"/>
          </a:xfrm>
          <a:prstGeom prst="rect">
            <a:avLst/>
          </a:prstGeom>
          <a:solidFill>
            <a:schemeClr val="tx1">
              <a:lumMod val="85000"/>
            </a:schemeClr>
          </a:solidFill>
        </p:spPr>
        <p:style>
          <a:lnRef idx="2">
            <a:schemeClr val="accent5"/>
          </a:lnRef>
          <a:fillRef idx="1">
            <a:schemeClr val="lt1"/>
          </a:fillRef>
          <a:effectRef idx="0">
            <a:schemeClr val="accent5"/>
          </a:effectRef>
          <a:fontRef idx="minor">
            <a:schemeClr val="dk1"/>
          </a:fontRef>
        </p:style>
        <p:txBody>
          <a:bodyPr rtlCol="0" anchor="ctr"/>
          <a:lstStyle/>
          <a:p>
            <a:r>
              <a:rPr lang="en-US" altLang="ja-JP" dirty="0" smtClean="0"/>
              <a:t>$ </a:t>
            </a:r>
            <a:r>
              <a:rPr lang="en-US" altLang="ja-JP" dirty="0" err="1" smtClean="0"/>
              <a:t>q</a:t>
            </a:r>
            <a:r>
              <a:rPr kumimoji="1" lang="en-US" altLang="ja-JP" dirty="0" err="1" smtClean="0"/>
              <a:t>sub</a:t>
            </a:r>
            <a:r>
              <a:rPr kumimoji="1" lang="en-US" altLang="ja-JP" dirty="0" smtClean="0"/>
              <a:t> </a:t>
            </a:r>
            <a:r>
              <a:rPr lang="en-US" altLang="ja-JP" dirty="0" smtClean="0"/>
              <a:t>-</a:t>
            </a:r>
            <a:r>
              <a:rPr lang="en-US" altLang="ja-JP" dirty="0" err="1" smtClean="0"/>
              <a:t>np</a:t>
            </a:r>
            <a:r>
              <a:rPr lang="en-US" altLang="ja-JP" dirty="0" smtClean="0"/>
              <a:t> $NSLOTS </a:t>
            </a:r>
            <a:r>
              <a:rPr kumimoji="1" lang="en-US" altLang="ja-JP" dirty="0" smtClean="0"/>
              <a:t>app.sh</a:t>
            </a:r>
          </a:p>
          <a:p>
            <a:r>
              <a:rPr kumimoji="1" lang="en-US" altLang="ja-JP" dirty="0" smtClean="0"/>
              <a:t>$ </a:t>
            </a:r>
            <a:r>
              <a:rPr kumimoji="1" lang="en-US" altLang="ja-JP" dirty="0" err="1" smtClean="0"/>
              <a:t>mpirun</a:t>
            </a:r>
            <a:r>
              <a:rPr kumimoji="1" lang="en-US" altLang="ja-JP" dirty="0" smtClean="0"/>
              <a:t> </a:t>
            </a:r>
            <a:r>
              <a:rPr lang="en-US" altLang="ja-JP" dirty="0" smtClean="0"/>
              <a:t>-</a:t>
            </a:r>
            <a:r>
              <a:rPr lang="en-US" altLang="ja-JP" dirty="0" err="1" smtClean="0"/>
              <a:t>np</a:t>
            </a:r>
            <a:r>
              <a:rPr lang="en-US" altLang="ja-JP" dirty="0" smtClean="0"/>
              <a:t> 2 </a:t>
            </a:r>
            <a:r>
              <a:rPr kumimoji="1" lang="en-US" altLang="ja-JP" dirty="0" smtClean="0"/>
              <a:t>app.mpi</a:t>
            </a:r>
            <a:endParaRPr kumimoji="1" lang="ja-JP" altLang="en-US" dirty="0"/>
          </a:p>
        </p:txBody>
      </p:sp>
      <p:sp>
        <p:nvSpPr>
          <p:cNvPr id="85" name="コンテンツ プレースホルダ 2"/>
          <p:cNvSpPr txBox="1">
            <a:spLocks/>
          </p:cNvSpPr>
          <p:nvPr/>
        </p:nvSpPr>
        <p:spPr>
          <a:xfrm>
            <a:off x="252536" y="1052736"/>
            <a:ext cx="8423920" cy="1800200"/>
          </a:xfrm>
          <a:prstGeom prst="rect">
            <a:avLst/>
          </a:prstGeom>
        </p:spPr>
        <p:txBody>
          <a:bodyPr vert="horz" anchor="t">
            <a:normAutofit/>
          </a:bodyPr>
          <a:lstStyle/>
          <a:p>
            <a:pPr marL="448056" indent="-384048">
              <a:spcBef>
                <a:spcPct val="20000"/>
              </a:spcBef>
              <a:buClr>
                <a:schemeClr val="accent1"/>
              </a:buClr>
              <a:buSzPct val="80000"/>
              <a:buFont typeface="Wingdings 2"/>
              <a:buChar char=""/>
              <a:defRPr/>
            </a:pPr>
            <a:r>
              <a:rPr lang="en-US" altLang="ja-JP" sz="3000" dirty="0" smtClean="0">
                <a:latin typeface="+mj-ea"/>
                <a:ea typeface="+mj-ea"/>
              </a:rPr>
              <a:t>Can use as well as a Rocks virtual cluster at local site.</a:t>
            </a:r>
            <a:endParaRPr kumimoji="1" lang="en-US" altLang="ja-JP" sz="3000" i="0" u="none" strike="noStrike" kern="1200" cap="none" spc="0" normalizeH="0" baseline="0" noProof="0" dirty="0" smtClean="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strips(downLeft)">
                                      <p:cBhvr>
                                        <p:cTn id="11" dur="500"/>
                                        <p:tgtEl>
                                          <p:spTgt spid="113"/>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dissolve">
                                      <p:cBhvr>
                                        <p:cTn id="1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2924944"/>
            <a:ext cx="8229600" cy="648072"/>
          </a:xfrm>
        </p:spPr>
        <p:txBody>
          <a:bodyPr/>
          <a:lstStyle/>
          <a:p>
            <a:r>
              <a:rPr lang="en-US" altLang="ja-JP" dirty="0" smtClean="0">
                <a:latin typeface="+mj-ea"/>
                <a:ea typeface="+mj-ea"/>
              </a:rPr>
              <a:t>Environment</a:t>
            </a:r>
            <a:endParaRPr kumimoji="1" lang="ja-JP" altLang="en-US" dirty="0">
              <a:latin typeface="+mj-ea"/>
              <a:ea typeface="+mj-ea"/>
            </a:endParaRPr>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latin typeface="+mj-ea"/>
                <a:ea typeface="+mj-ea"/>
              </a:rPr>
              <a:pPr/>
              <a:t>13</a:t>
            </a:fld>
            <a:endParaRPr kumimoji="1" lang="ja-JP" altLang="en-US" dirty="0">
              <a:latin typeface="+mj-ea"/>
              <a:ea typeface="+mj-ea"/>
            </a:endParaRPr>
          </a:p>
        </p:txBody>
      </p:sp>
      <p:sp>
        <p:nvSpPr>
          <p:cNvPr id="6" name="角丸四角形 5"/>
          <p:cNvSpPr/>
          <p:nvPr/>
        </p:nvSpPr>
        <p:spPr>
          <a:xfrm>
            <a:off x="251520" y="908720"/>
            <a:ext cx="7560840" cy="19442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514350" indent="-514350">
              <a:spcBef>
                <a:spcPct val="20000"/>
              </a:spcBef>
              <a:buFont typeface="+mj-lt"/>
              <a:buAutoNum type="arabicPeriod"/>
            </a:pPr>
            <a:r>
              <a:rPr lang="en-US" altLang="ja-JP" sz="2800" dirty="0" smtClean="0">
                <a:solidFill>
                  <a:schemeClr val="tx1"/>
                </a:solidFill>
                <a:latin typeface="+mj-ea"/>
                <a:ea typeface="+mj-ea"/>
              </a:rPr>
              <a:t>Verify the possibility of building virtual cluster over multiple Rocks clusters.</a:t>
            </a:r>
            <a:endParaRPr lang="en-US" altLang="ja-JP" sz="2400" dirty="0" smtClean="0">
              <a:solidFill>
                <a:schemeClr val="tx1"/>
              </a:solidFill>
              <a:latin typeface="+mj-ea"/>
              <a:ea typeface="+mj-ea"/>
            </a:endParaRPr>
          </a:p>
          <a:p>
            <a:pPr marL="514350" lvl="0" indent="-514350">
              <a:spcBef>
                <a:spcPct val="20000"/>
              </a:spcBef>
              <a:buFont typeface="+mj-lt"/>
              <a:buAutoNum type="arabicPeriod"/>
            </a:pPr>
            <a:r>
              <a:rPr lang="en-US" altLang="ja-JP" sz="2800" dirty="0" smtClean="0">
                <a:latin typeface="+mj-ea"/>
              </a:rPr>
              <a:t>Evaluate calculation performance for a computational intensive application.</a:t>
            </a:r>
            <a:endParaRPr lang="en-US" altLang="ja-JP" sz="2400" dirty="0" smtClean="0">
              <a:solidFill>
                <a:schemeClr val="tx1"/>
              </a:solidFill>
              <a:latin typeface="+mj-ea"/>
              <a:ea typeface="+mj-ea"/>
            </a:endParaRPr>
          </a:p>
        </p:txBody>
      </p:sp>
      <p:sp>
        <p:nvSpPr>
          <p:cNvPr id="7" name="角丸四角形 6"/>
          <p:cNvSpPr/>
          <p:nvPr/>
        </p:nvSpPr>
        <p:spPr>
          <a:xfrm>
            <a:off x="2555777" y="4149081"/>
            <a:ext cx="2728303" cy="1968023"/>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lIns="97965" tIns="48983" rIns="97965" bIns="48983" rtlCol="0" anchor="ctr"/>
          <a:lstStyle/>
          <a:p>
            <a:pPr algn="ctr"/>
            <a:endParaRPr kumimoji="1" lang="ja-JP" altLang="en-US" b="1" dirty="0">
              <a:latin typeface="+mj-ea"/>
              <a:ea typeface="+mj-ea"/>
            </a:endParaRPr>
          </a:p>
        </p:txBody>
      </p:sp>
      <p:sp>
        <p:nvSpPr>
          <p:cNvPr id="8" name="角丸四角形 7"/>
          <p:cNvSpPr/>
          <p:nvPr/>
        </p:nvSpPr>
        <p:spPr>
          <a:xfrm>
            <a:off x="6436207" y="4149081"/>
            <a:ext cx="2600289" cy="1968023"/>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lIns="97965" tIns="48983" rIns="97965" bIns="48983" rtlCol="0" anchor="ctr"/>
          <a:lstStyle/>
          <a:p>
            <a:pPr algn="ctr"/>
            <a:endParaRPr kumimoji="1" lang="ja-JP" altLang="en-US" b="1" dirty="0">
              <a:latin typeface="+mj-ea"/>
              <a:ea typeface="+mj-ea"/>
            </a:endParaRPr>
          </a:p>
        </p:txBody>
      </p:sp>
      <p:sp>
        <p:nvSpPr>
          <p:cNvPr id="45" name="テキスト ボックス 44"/>
          <p:cNvSpPr txBox="1"/>
          <p:nvPr/>
        </p:nvSpPr>
        <p:spPr>
          <a:xfrm>
            <a:off x="5076056" y="3068960"/>
            <a:ext cx="2736304" cy="375922"/>
          </a:xfrm>
          <a:prstGeom prst="rect">
            <a:avLst/>
          </a:prstGeom>
          <a:noFill/>
        </p:spPr>
        <p:txBody>
          <a:bodyPr wrap="square" lIns="97965" tIns="48983" rIns="97965" bIns="48983" rtlCol="0">
            <a:spAutoFit/>
          </a:bodyPr>
          <a:lstStyle/>
          <a:p>
            <a:r>
              <a:rPr lang="en-US" altLang="ja-JP" dirty="0" smtClean="0">
                <a:solidFill>
                  <a:srgbClr val="FFC000"/>
                </a:solidFill>
                <a:latin typeface="+mj-ea"/>
                <a:ea typeface="+mj-ea"/>
              </a:rPr>
              <a:t>WAN</a:t>
            </a:r>
            <a:r>
              <a:rPr lang="ja-JP" altLang="en-US" dirty="0" smtClean="0">
                <a:solidFill>
                  <a:srgbClr val="FFC000"/>
                </a:solidFill>
                <a:latin typeface="+mj-ea"/>
                <a:ea typeface="+mj-ea"/>
              </a:rPr>
              <a:t> </a:t>
            </a:r>
            <a:r>
              <a:rPr lang="en-US" altLang="ja-JP" dirty="0" smtClean="0">
                <a:solidFill>
                  <a:srgbClr val="FFC000"/>
                </a:solidFill>
                <a:latin typeface="+mj-ea"/>
                <a:ea typeface="+mj-ea"/>
              </a:rPr>
              <a:t>emulator</a:t>
            </a:r>
            <a:endParaRPr lang="ja-JP" altLang="en-US" dirty="0" smtClean="0">
              <a:solidFill>
                <a:srgbClr val="FFC000"/>
              </a:solidFill>
              <a:latin typeface="+mj-ea"/>
              <a:ea typeface="+mj-ea"/>
            </a:endParaRPr>
          </a:p>
        </p:txBody>
      </p:sp>
      <p:sp>
        <p:nvSpPr>
          <p:cNvPr id="46" name="テキスト ボックス 45"/>
          <p:cNvSpPr txBox="1"/>
          <p:nvPr/>
        </p:nvSpPr>
        <p:spPr>
          <a:xfrm>
            <a:off x="6156176" y="3429002"/>
            <a:ext cx="3096344" cy="652921"/>
          </a:xfrm>
          <a:prstGeom prst="rect">
            <a:avLst/>
          </a:prstGeom>
          <a:noFill/>
        </p:spPr>
        <p:txBody>
          <a:bodyPr wrap="square" lIns="97965" tIns="48983" rIns="97965" bIns="48983" rtlCol="0">
            <a:spAutoFit/>
          </a:bodyPr>
          <a:lstStyle/>
          <a:p>
            <a:pPr algn="ctr"/>
            <a:r>
              <a:rPr lang="en-US" altLang="ja-JP" dirty="0" smtClean="0">
                <a:latin typeface="+mj-ea"/>
              </a:rPr>
              <a:t>Frontend node of </a:t>
            </a:r>
          </a:p>
          <a:p>
            <a:pPr algn="ctr"/>
            <a:r>
              <a:rPr lang="en-US" altLang="ja-JP" dirty="0" smtClean="0">
                <a:latin typeface="+mj-ea"/>
              </a:rPr>
              <a:t>Rocks</a:t>
            </a:r>
            <a:r>
              <a:rPr lang="ja-JP" altLang="en-US" dirty="0" smtClean="0">
                <a:latin typeface="+mj-ea"/>
              </a:rPr>
              <a:t> </a:t>
            </a:r>
            <a:r>
              <a:rPr lang="en-US" altLang="ja-JP" dirty="0" smtClean="0">
                <a:latin typeface="+mj-ea"/>
              </a:rPr>
              <a:t>cluster B</a:t>
            </a:r>
            <a:endParaRPr lang="ja-JP" altLang="en-US" dirty="0">
              <a:latin typeface="+mj-ea"/>
            </a:endParaRPr>
          </a:p>
        </p:txBody>
      </p:sp>
      <p:sp>
        <p:nvSpPr>
          <p:cNvPr id="50" name="テキスト ボックス 49"/>
          <p:cNvSpPr txBox="1"/>
          <p:nvPr/>
        </p:nvSpPr>
        <p:spPr>
          <a:xfrm>
            <a:off x="1619672" y="3429002"/>
            <a:ext cx="3240360" cy="652921"/>
          </a:xfrm>
          <a:prstGeom prst="rect">
            <a:avLst/>
          </a:prstGeom>
          <a:noFill/>
        </p:spPr>
        <p:txBody>
          <a:bodyPr wrap="square" lIns="97965" tIns="48983" rIns="97965" bIns="48983" rtlCol="0">
            <a:spAutoFit/>
          </a:bodyPr>
          <a:lstStyle/>
          <a:p>
            <a:pPr algn="ctr"/>
            <a:r>
              <a:rPr lang="en-US" altLang="ja-JP" dirty="0" smtClean="0">
                <a:latin typeface="+mj-ea"/>
                <a:ea typeface="+mj-ea"/>
              </a:rPr>
              <a:t>Frontend node of </a:t>
            </a:r>
          </a:p>
          <a:p>
            <a:pPr algn="ctr"/>
            <a:r>
              <a:rPr lang="en-US" altLang="ja-JP" dirty="0" smtClean="0">
                <a:latin typeface="+mj-ea"/>
              </a:rPr>
              <a:t>Rocks</a:t>
            </a:r>
            <a:r>
              <a:rPr lang="ja-JP" altLang="en-US" dirty="0" smtClean="0">
                <a:latin typeface="+mj-ea"/>
              </a:rPr>
              <a:t> </a:t>
            </a:r>
            <a:r>
              <a:rPr lang="en-US" altLang="ja-JP" dirty="0" smtClean="0">
                <a:latin typeface="+mj-ea"/>
              </a:rPr>
              <a:t>cluster A</a:t>
            </a:r>
            <a:endParaRPr kumimoji="1" lang="ja-JP" altLang="en-US" dirty="0">
              <a:latin typeface="+mj-ea"/>
              <a:ea typeface="+mj-ea"/>
            </a:endParaRPr>
          </a:p>
        </p:txBody>
      </p:sp>
      <p:sp>
        <p:nvSpPr>
          <p:cNvPr id="52" name="テキスト ボックス 51"/>
          <p:cNvSpPr txBox="1"/>
          <p:nvPr/>
        </p:nvSpPr>
        <p:spPr>
          <a:xfrm>
            <a:off x="4772022" y="6381328"/>
            <a:ext cx="2320258" cy="375922"/>
          </a:xfrm>
          <a:prstGeom prst="rect">
            <a:avLst/>
          </a:prstGeom>
          <a:noFill/>
        </p:spPr>
        <p:txBody>
          <a:bodyPr wrap="square" lIns="97965" tIns="48983" rIns="97965" bIns="48983" rtlCol="0">
            <a:spAutoFit/>
          </a:bodyPr>
          <a:lstStyle/>
          <a:p>
            <a:r>
              <a:rPr lang="en-US" altLang="ja-JP" dirty="0" smtClean="0">
                <a:latin typeface="+mj-ea"/>
                <a:ea typeface="+mj-ea"/>
              </a:rPr>
              <a:t>Switch</a:t>
            </a:r>
            <a:r>
              <a:rPr kumimoji="1" lang="en-US" altLang="ja-JP" dirty="0" smtClean="0">
                <a:latin typeface="+mj-ea"/>
                <a:ea typeface="+mj-ea"/>
              </a:rPr>
              <a:t>(1Gbps)</a:t>
            </a:r>
            <a:endParaRPr kumimoji="1" lang="ja-JP" altLang="en-US" dirty="0">
              <a:latin typeface="+mj-ea"/>
              <a:ea typeface="+mj-ea"/>
            </a:endParaRPr>
          </a:p>
        </p:txBody>
      </p:sp>
      <p:cxnSp>
        <p:nvCxnSpPr>
          <p:cNvPr id="53" name="直線矢印コネクタ 52"/>
          <p:cNvCxnSpPr/>
          <p:nvPr/>
        </p:nvCxnSpPr>
        <p:spPr>
          <a:xfrm rot="10800000">
            <a:off x="4879090" y="6237314"/>
            <a:ext cx="451412" cy="17324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4" name="直線矢印コネクタ 53"/>
          <p:cNvCxnSpPr/>
          <p:nvPr/>
        </p:nvCxnSpPr>
        <p:spPr>
          <a:xfrm flipV="1">
            <a:off x="6104920" y="6268640"/>
            <a:ext cx="499419" cy="18469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8" name="角丸四角形 67"/>
          <p:cNvSpPr/>
          <p:nvPr/>
        </p:nvSpPr>
        <p:spPr>
          <a:xfrm>
            <a:off x="2483769" y="4312349"/>
            <a:ext cx="2105817" cy="1824006"/>
          </a:xfrm>
          <a:prstGeom prst="roundRect">
            <a:avLst/>
          </a:prstGeom>
          <a:ln/>
        </p:spPr>
        <p:style>
          <a:lnRef idx="2">
            <a:schemeClr val="accent3"/>
          </a:lnRef>
          <a:fillRef idx="1">
            <a:schemeClr val="lt1"/>
          </a:fillRef>
          <a:effectRef idx="0">
            <a:schemeClr val="accent3"/>
          </a:effectRef>
          <a:fontRef idx="minor">
            <a:schemeClr val="dk1"/>
          </a:fontRef>
        </p:style>
        <p:txBody>
          <a:bodyPr lIns="97965" tIns="48983" rIns="97965" bIns="48983" rtlCol="0" anchor="ctr"/>
          <a:lstStyle/>
          <a:p>
            <a:pPr algn="ctr"/>
            <a:r>
              <a:rPr lang="en-US" altLang="ja-JP" dirty="0" smtClean="0">
                <a:latin typeface="+mj-ea"/>
                <a:ea typeface="+mj-ea"/>
              </a:rPr>
              <a:t>4 compute nodes of cluster A</a:t>
            </a:r>
          </a:p>
          <a:p>
            <a:pPr algn="ctr"/>
            <a:endParaRPr lang="en-US" altLang="ja-JP" dirty="0" smtClean="0">
              <a:latin typeface="+mj-ea"/>
              <a:ea typeface="+mj-ea"/>
            </a:endParaRPr>
          </a:p>
          <a:p>
            <a:pPr algn="ctr"/>
            <a:endParaRPr lang="en-US" altLang="ja-JP" dirty="0" smtClean="0">
              <a:latin typeface="+mj-ea"/>
              <a:ea typeface="+mj-ea"/>
            </a:endParaRPr>
          </a:p>
          <a:p>
            <a:pPr algn="ctr"/>
            <a:endParaRPr lang="en-US" altLang="ja-JP" dirty="0" smtClean="0">
              <a:latin typeface="+mj-ea"/>
              <a:ea typeface="+mj-ea"/>
            </a:endParaRPr>
          </a:p>
          <a:p>
            <a:pPr algn="ctr"/>
            <a:endParaRPr lang="en-US" altLang="ja-JP" dirty="0" smtClean="0">
              <a:latin typeface="+mj-ea"/>
              <a:ea typeface="+mj-ea"/>
            </a:endParaRPr>
          </a:p>
          <a:p>
            <a:pPr algn="ctr"/>
            <a:endParaRPr lang="ja-JP" altLang="en-US" dirty="0">
              <a:latin typeface="+mj-ea"/>
              <a:ea typeface="+mj-ea"/>
            </a:endParaRPr>
          </a:p>
        </p:txBody>
      </p:sp>
      <p:sp>
        <p:nvSpPr>
          <p:cNvPr id="69" name="角丸四角形 68"/>
          <p:cNvSpPr/>
          <p:nvPr/>
        </p:nvSpPr>
        <p:spPr>
          <a:xfrm>
            <a:off x="6948265" y="4293096"/>
            <a:ext cx="2088232" cy="1824006"/>
          </a:xfrm>
          <a:prstGeom prst="roundRect">
            <a:avLst/>
          </a:prstGeom>
          <a:ln/>
        </p:spPr>
        <p:style>
          <a:lnRef idx="2">
            <a:schemeClr val="accent3"/>
          </a:lnRef>
          <a:fillRef idx="1">
            <a:schemeClr val="lt1"/>
          </a:fillRef>
          <a:effectRef idx="0">
            <a:schemeClr val="accent3"/>
          </a:effectRef>
          <a:fontRef idx="minor">
            <a:schemeClr val="dk1"/>
          </a:fontRef>
        </p:style>
        <p:txBody>
          <a:bodyPr lIns="97965" tIns="48983" rIns="97965" bIns="48983" rtlCol="0" anchor="ctr"/>
          <a:lstStyle/>
          <a:p>
            <a:pPr algn="ctr"/>
            <a:r>
              <a:rPr lang="en-US" altLang="ja-JP" dirty="0" smtClean="0">
                <a:latin typeface="+mj-ea"/>
              </a:rPr>
              <a:t>4 compute nodes of cluster B</a:t>
            </a:r>
            <a:endParaRPr lang="en-US" altLang="ja-JP" dirty="0" smtClean="0">
              <a:latin typeface="+mj-ea"/>
              <a:ea typeface="+mj-ea"/>
            </a:endParaRPr>
          </a:p>
          <a:p>
            <a:pPr algn="ctr"/>
            <a:endParaRPr lang="en-US" altLang="ja-JP" dirty="0" smtClean="0">
              <a:latin typeface="+mj-ea"/>
              <a:ea typeface="+mj-ea"/>
            </a:endParaRPr>
          </a:p>
          <a:p>
            <a:pPr algn="ctr"/>
            <a:endParaRPr lang="en-US" altLang="ja-JP" dirty="0" smtClean="0">
              <a:latin typeface="+mj-ea"/>
              <a:ea typeface="+mj-ea"/>
            </a:endParaRPr>
          </a:p>
          <a:p>
            <a:pPr algn="ctr"/>
            <a:endParaRPr lang="en-US" altLang="ja-JP" dirty="0" smtClean="0">
              <a:latin typeface="+mj-ea"/>
              <a:ea typeface="+mj-ea"/>
            </a:endParaRPr>
          </a:p>
          <a:p>
            <a:pPr algn="ctr"/>
            <a:endParaRPr lang="en-US" altLang="ja-JP" dirty="0" smtClean="0">
              <a:latin typeface="+mj-ea"/>
              <a:ea typeface="+mj-ea"/>
            </a:endParaRPr>
          </a:p>
          <a:p>
            <a:pPr algn="ctr"/>
            <a:endParaRPr lang="ja-JP" altLang="en-US" dirty="0">
              <a:latin typeface="+mj-ea"/>
              <a:ea typeface="+mj-ea"/>
            </a:endParaRPr>
          </a:p>
        </p:txBody>
      </p:sp>
      <p:grpSp>
        <p:nvGrpSpPr>
          <p:cNvPr id="9" name="グループ化 66"/>
          <p:cNvGrpSpPr/>
          <p:nvPr/>
        </p:nvGrpSpPr>
        <p:grpSpPr>
          <a:xfrm>
            <a:off x="3090166" y="3861048"/>
            <a:ext cx="5533408" cy="2631612"/>
            <a:chOff x="1866030" y="1720206"/>
            <a:chExt cx="5533408" cy="2631612"/>
          </a:xfrm>
        </p:grpSpPr>
        <p:cxnSp>
          <p:nvCxnSpPr>
            <p:cNvPr id="10" name="直線コネクタ 9"/>
            <p:cNvCxnSpPr/>
            <p:nvPr/>
          </p:nvCxnSpPr>
          <p:spPr>
            <a:xfrm rot="16200000" flipV="1">
              <a:off x="4098868" y="2409362"/>
              <a:ext cx="1896018" cy="517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rot="5400000" flipH="1" flipV="1">
              <a:off x="3067497" y="2447951"/>
              <a:ext cx="2088232" cy="632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グループ化 60"/>
            <p:cNvGrpSpPr/>
            <p:nvPr/>
          </p:nvGrpSpPr>
          <p:grpSpPr>
            <a:xfrm>
              <a:off x="5220074" y="2636912"/>
              <a:ext cx="2179364" cy="1714906"/>
              <a:chOff x="4788026" y="3789040"/>
              <a:chExt cx="2179364" cy="1714906"/>
            </a:xfrm>
          </p:grpSpPr>
          <p:grpSp>
            <p:nvGrpSpPr>
              <p:cNvPr id="30" name="グループ化 44"/>
              <p:cNvGrpSpPr/>
              <p:nvPr/>
            </p:nvGrpSpPr>
            <p:grpSpPr>
              <a:xfrm>
                <a:off x="4788026" y="3789040"/>
                <a:ext cx="2179364" cy="1611940"/>
                <a:chOff x="4788026" y="3789040"/>
                <a:chExt cx="2179364" cy="1611940"/>
              </a:xfrm>
            </p:grpSpPr>
            <p:grpSp>
              <p:nvGrpSpPr>
                <p:cNvPr id="32" name="グループ化 9"/>
                <p:cNvGrpSpPr/>
                <p:nvPr/>
              </p:nvGrpSpPr>
              <p:grpSpPr>
                <a:xfrm>
                  <a:off x="4788026" y="3789040"/>
                  <a:ext cx="2179364" cy="1024888"/>
                  <a:chOff x="971600" y="3501008"/>
                  <a:chExt cx="2016224" cy="736856"/>
                </a:xfrm>
              </p:grpSpPr>
              <p:pic>
                <p:nvPicPr>
                  <p:cNvPr id="40" name="図 10" descr="W1100z.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71600" y="3501008"/>
                    <a:ext cx="589192" cy="736856"/>
                  </a:xfrm>
                  <a:prstGeom prst="rect">
                    <a:avLst/>
                  </a:prstGeom>
                </p:spPr>
              </p:pic>
              <p:pic>
                <p:nvPicPr>
                  <p:cNvPr id="41" name="図 11" descr="W1100z.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678552" y="3501008"/>
                    <a:ext cx="589192" cy="736856"/>
                  </a:xfrm>
                  <a:prstGeom prst="rect">
                    <a:avLst/>
                  </a:prstGeom>
                </p:spPr>
              </p:pic>
              <p:pic>
                <p:nvPicPr>
                  <p:cNvPr id="42" name="図 41" descr="W1100z.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398632" y="3501008"/>
                    <a:ext cx="589192" cy="736856"/>
                  </a:xfrm>
                  <a:prstGeom prst="rect">
                    <a:avLst/>
                  </a:prstGeom>
                </p:spPr>
              </p:pic>
            </p:grpSp>
            <p:grpSp>
              <p:nvGrpSpPr>
                <p:cNvPr id="33" name="グループ化 33"/>
                <p:cNvGrpSpPr/>
                <p:nvPr/>
              </p:nvGrpSpPr>
              <p:grpSpPr>
                <a:xfrm>
                  <a:off x="5133317" y="4736718"/>
                  <a:ext cx="1527498" cy="664262"/>
                  <a:chOff x="5076056" y="4736718"/>
                  <a:chExt cx="1527498" cy="664262"/>
                </a:xfrm>
              </p:grpSpPr>
              <p:cxnSp>
                <p:nvCxnSpPr>
                  <p:cNvPr id="34" name="直線コネクタ 33"/>
                  <p:cNvCxnSpPr/>
                  <p:nvPr/>
                </p:nvCxnSpPr>
                <p:spPr>
                  <a:xfrm rot="5400000">
                    <a:off x="4751590" y="5061184"/>
                    <a:ext cx="664262" cy="15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rot="5400000">
                    <a:off x="5471670" y="5061184"/>
                    <a:ext cx="664262" cy="15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24"/>
                  <p:cNvCxnSpPr/>
                  <p:nvPr/>
                </p:nvCxnSpPr>
                <p:spPr>
                  <a:xfrm rot="5400000">
                    <a:off x="6347323" y="4992367"/>
                    <a:ext cx="511880" cy="5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27"/>
                  <p:cNvCxnSpPr/>
                  <p:nvPr/>
                </p:nvCxnSpPr>
                <p:spPr>
                  <a:xfrm>
                    <a:off x="5076056" y="5248598"/>
                    <a:ext cx="15269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31" name="図 30" descr="switch_cisco_nico1.svg.hi.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895399" y="5176590"/>
                <a:ext cx="1044753" cy="327356"/>
              </a:xfrm>
              <a:prstGeom prst="rect">
                <a:avLst/>
              </a:prstGeom>
            </p:spPr>
          </p:pic>
        </p:grpSp>
        <p:grpSp>
          <p:nvGrpSpPr>
            <p:cNvPr id="15" name="グループ化 61"/>
            <p:cNvGrpSpPr/>
            <p:nvPr/>
          </p:nvGrpSpPr>
          <p:grpSpPr>
            <a:xfrm>
              <a:off x="1866030" y="2636912"/>
              <a:ext cx="2129910" cy="1714906"/>
              <a:chOff x="1866030" y="3818536"/>
              <a:chExt cx="2129910" cy="1714906"/>
            </a:xfrm>
          </p:grpSpPr>
          <p:grpSp>
            <p:nvGrpSpPr>
              <p:cNvPr id="16" name="グループ化 9"/>
              <p:cNvGrpSpPr/>
              <p:nvPr/>
            </p:nvGrpSpPr>
            <p:grpSpPr>
              <a:xfrm>
                <a:off x="1866030" y="3818536"/>
                <a:ext cx="2129910" cy="1024888"/>
                <a:chOff x="2398632" y="3501008"/>
                <a:chExt cx="1970472" cy="736856"/>
              </a:xfrm>
            </p:grpSpPr>
            <p:pic>
              <p:nvPicPr>
                <p:cNvPr id="27" name="図 26" descr="W1100z.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398632" y="3501008"/>
                  <a:ext cx="589192" cy="736856"/>
                </a:xfrm>
                <a:prstGeom prst="rect">
                  <a:avLst/>
                </a:prstGeom>
              </p:spPr>
            </p:pic>
            <p:pic>
              <p:nvPicPr>
                <p:cNvPr id="28" name="図 27" descr="W1100z.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18712" y="3501008"/>
                  <a:ext cx="589192" cy="736856"/>
                </a:xfrm>
                <a:prstGeom prst="rect">
                  <a:avLst/>
                </a:prstGeom>
              </p:spPr>
            </p:pic>
            <p:pic>
              <p:nvPicPr>
                <p:cNvPr id="29" name="図 28" descr="W1100z.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779912" y="3501008"/>
                  <a:ext cx="589192" cy="736856"/>
                </a:xfrm>
                <a:prstGeom prst="rect">
                  <a:avLst/>
                </a:prstGeom>
              </p:spPr>
            </p:pic>
          </p:grpSp>
          <p:grpSp>
            <p:nvGrpSpPr>
              <p:cNvPr id="17" name="グループ化 33"/>
              <p:cNvGrpSpPr/>
              <p:nvPr/>
            </p:nvGrpSpPr>
            <p:grpSpPr>
              <a:xfrm>
                <a:off x="1979712" y="4766214"/>
                <a:ext cx="1526915" cy="679010"/>
                <a:chOff x="6588224" y="4736718"/>
                <a:chExt cx="1526915" cy="679010"/>
              </a:xfrm>
            </p:grpSpPr>
            <p:cxnSp>
              <p:nvCxnSpPr>
                <p:cNvPr id="21" name="直線コネクタ 20"/>
                <p:cNvCxnSpPr/>
                <p:nvPr/>
              </p:nvCxnSpPr>
              <p:spPr>
                <a:xfrm rot="5400000">
                  <a:off x="6339949" y="4984993"/>
                  <a:ext cx="511880" cy="15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rot="5400000">
                  <a:off x="7761178" y="5075932"/>
                  <a:ext cx="664262" cy="15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5400000">
                  <a:off x="7040516" y="5072758"/>
                  <a:ext cx="664262" cy="15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588224" y="5248598"/>
                  <a:ext cx="1526915" cy="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8" name="図 17" descr="switch_cisco_nico1.svg.hi.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627784" y="5206086"/>
                <a:ext cx="1044753" cy="327356"/>
              </a:xfrm>
              <a:prstGeom prst="rect">
                <a:avLst/>
              </a:prstGeom>
            </p:spPr>
          </p:pic>
        </p:grpSp>
      </p:grpSp>
      <p:cxnSp>
        <p:nvCxnSpPr>
          <p:cNvPr id="47" name="直線矢印コネクタ 46"/>
          <p:cNvCxnSpPr/>
          <p:nvPr/>
        </p:nvCxnSpPr>
        <p:spPr>
          <a:xfrm rot="16200000" flipH="1">
            <a:off x="4386482" y="4262595"/>
            <a:ext cx="700680" cy="3296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8" name="直線矢印コネクタ 47"/>
          <p:cNvCxnSpPr/>
          <p:nvPr/>
        </p:nvCxnSpPr>
        <p:spPr>
          <a:xfrm rot="5400000">
            <a:off x="6541119" y="4298602"/>
            <a:ext cx="700680" cy="25762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9" name="テキスト ボックス 58"/>
          <p:cNvSpPr txBox="1"/>
          <p:nvPr/>
        </p:nvSpPr>
        <p:spPr>
          <a:xfrm>
            <a:off x="56092" y="4221090"/>
            <a:ext cx="2355669" cy="2031325"/>
          </a:xfrm>
          <a:prstGeom prst="rect">
            <a:avLst/>
          </a:prstGeom>
          <a:solidFill>
            <a:sysClr val="window" lastClr="FFFFFF"/>
          </a:solidFill>
          <a:ln w="25400" cap="flat" cmpd="sng" algn="ctr">
            <a:solidFill>
              <a:sysClr val="windowText" lastClr="000000"/>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smtClean="0">
                <a:ln>
                  <a:noFill/>
                </a:ln>
                <a:solidFill>
                  <a:sysClr val="windowText" lastClr="000000"/>
                </a:solidFill>
                <a:effectLst/>
                <a:uLnTx/>
                <a:uFillTx/>
                <a:latin typeface="+mj-ea"/>
                <a:ea typeface="+mj-ea"/>
                <a:cs typeface="+mn-cs"/>
              </a:rPr>
              <a:t>OS: </a:t>
            </a:r>
            <a:r>
              <a:rPr kumimoji="1" lang="en-US" altLang="ja-JP" sz="1800" b="0" i="0" u="none" strike="noStrike" kern="0" cap="none" spc="0" normalizeH="0" baseline="0" noProof="0" dirty="0" err="1" smtClean="0">
                <a:ln>
                  <a:noFill/>
                </a:ln>
                <a:solidFill>
                  <a:sysClr val="windowText" lastClr="000000"/>
                </a:solidFill>
                <a:effectLst/>
                <a:uLnTx/>
                <a:uFillTx/>
                <a:latin typeface="+mj-ea"/>
                <a:ea typeface="+mj-ea"/>
                <a:cs typeface="+mn-cs"/>
              </a:rPr>
              <a:t>CentOS</a:t>
            </a:r>
            <a:r>
              <a:rPr kumimoji="1" lang="en-US" altLang="ja-JP" sz="1800" b="0" i="0" u="none" strike="noStrike" kern="0" cap="none" spc="0" normalizeH="0" noProof="0" dirty="0" smtClean="0">
                <a:ln>
                  <a:noFill/>
                </a:ln>
                <a:solidFill>
                  <a:sysClr val="windowText" lastClr="000000"/>
                </a:solidFill>
                <a:effectLst/>
                <a:uLnTx/>
                <a:uFillTx/>
                <a:latin typeface="+mj-ea"/>
                <a:ea typeface="+mj-ea"/>
                <a:cs typeface="+mn-cs"/>
              </a:rPr>
              <a:t> 5.4</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mj-ea"/>
                <a:ea typeface="+mj-ea"/>
                <a:cs typeface="+mn-cs"/>
              </a:rPr>
              <a:t>(Rocks 5.4)</a:t>
            </a:r>
            <a:endParaRPr kumimoji="1" lang="en-US" altLang="ja-JP" sz="18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mj-ea"/>
                <a:ea typeface="+mj-ea"/>
                <a:cs typeface="+mn-cs"/>
              </a:rPr>
              <a:t>CPU: Intel Xeon 2.27G HZ * 2 (16</a:t>
            </a:r>
            <a:r>
              <a:rPr kumimoji="0" lang="en-US" altLang="ja-JP" kern="0" dirty="0" smtClean="0">
                <a:solidFill>
                  <a:sysClr val="windowText" lastClr="000000"/>
                </a:solidFill>
                <a:latin typeface="+mj-ea"/>
                <a:ea typeface="+mj-ea"/>
              </a:rPr>
              <a:t>core</a:t>
            </a:r>
            <a:r>
              <a:rPr kumimoji="0" lang="en-US" altLang="ja-JP" sz="1800" b="0" i="0" u="none" strike="noStrike" kern="0" cap="none" spc="0" normalizeH="0" baseline="0" noProof="0" dirty="0" smtClean="0">
                <a:ln>
                  <a:noFill/>
                </a:ln>
                <a:solidFill>
                  <a:sysClr val="windowText" lastClr="000000"/>
                </a:solidFill>
                <a:effectLst/>
                <a:uLnTx/>
                <a:uFillTx/>
                <a:latin typeface="+mj-ea"/>
                <a:ea typeface="+mj-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smtClean="0">
                <a:ln>
                  <a:noFill/>
                </a:ln>
                <a:solidFill>
                  <a:sysClr val="windowText" lastClr="000000"/>
                </a:solidFill>
                <a:effectLst/>
                <a:uLnTx/>
                <a:uFillTx/>
                <a:latin typeface="+mj-ea"/>
                <a:ea typeface="+mj-ea"/>
                <a:cs typeface="+mn-cs"/>
              </a:rPr>
              <a:t>Memory: </a:t>
            </a:r>
            <a:r>
              <a:rPr kumimoji="0" lang="en-US" altLang="ja-JP" kern="0" dirty="0" smtClean="0">
                <a:solidFill>
                  <a:sysClr val="windowText" lastClr="000000"/>
                </a:solidFill>
                <a:latin typeface="+mj-ea"/>
                <a:ea typeface="+mj-ea"/>
              </a:rPr>
              <a:t>12</a:t>
            </a:r>
            <a:r>
              <a:rPr kumimoji="1" lang="en-US" altLang="ja-JP" sz="1800" b="0" i="0" u="none" strike="noStrike" kern="0" cap="none" spc="0" normalizeH="0" baseline="0" noProof="0" dirty="0" smtClean="0">
                <a:ln>
                  <a:noFill/>
                </a:ln>
                <a:solidFill>
                  <a:sysClr val="windowText" lastClr="000000"/>
                </a:solidFill>
                <a:effectLst/>
                <a:uLnTx/>
                <a:uFillTx/>
                <a:latin typeface="+mj-ea"/>
                <a:ea typeface="+mj-ea"/>
                <a:cs typeface="+mn-cs"/>
              </a:rPr>
              <a:t>GB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mj-ea"/>
                <a:ea typeface="+mj-ea"/>
                <a:cs typeface="+mn-cs"/>
              </a:rPr>
              <a:t>Network: 1Gbps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kern="0" dirty="0" smtClean="0">
                <a:solidFill>
                  <a:sysClr val="windowText" lastClr="000000"/>
                </a:solidFill>
                <a:latin typeface="+mj-ea"/>
                <a:ea typeface="+mj-ea"/>
              </a:rPr>
              <a:t>4 of compute nodes:</a:t>
            </a:r>
          </a:p>
        </p:txBody>
      </p:sp>
      <p:pic>
        <p:nvPicPr>
          <p:cNvPr id="49" name="Picture 2" descr="C:\Users\a_crede\Pictures\Microsoft クリップ オーガナイザ\j0431637.png"/>
          <p:cNvPicPr>
            <a:picLocks noChangeAspect="1" noChangeArrowheads="1"/>
          </p:cNvPicPr>
          <p:nvPr/>
        </p:nvPicPr>
        <p:blipFill>
          <a:blip r:embed="rId5" cstate="print"/>
          <a:srcRect/>
          <a:stretch>
            <a:fillRect/>
          </a:stretch>
        </p:blipFill>
        <p:spPr bwMode="auto">
          <a:xfrm>
            <a:off x="5508104" y="3501008"/>
            <a:ext cx="720080" cy="792088"/>
          </a:xfrm>
          <a:prstGeom prst="rect">
            <a:avLst/>
          </a:prstGeom>
          <a:noFill/>
        </p:spPr>
      </p:pic>
      <p:sp>
        <p:nvSpPr>
          <p:cNvPr id="51" name="テキスト ボックス 50"/>
          <p:cNvSpPr txBox="1"/>
          <p:nvPr/>
        </p:nvSpPr>
        <p:spPr>
          <a:xfrm>
            <a:off x="8460432" y="4869162"/>
            <a:ext cx="539552" cy="646331"/>
          </a:xfrm>
          <a:prstGeom prst="rect">
            <a:avLst/>
          </a:prstGeom>
          <a:noFill/>
        </p:spPr>
        <p:txBody>
          <a:bodyPr wrap="square" rtlCol="0">
            <a:spAutoFit/>
          </a:bodyPr>
          <a:lstStyle/>
          <a:p>
            <a:r>
              <a:rPr kumimoji="1" lang="en-US" altLang="ja-JP" sz="3600" dirty="0" smtClean="0">
                <a:solidFill>
                  <a:schemeClr val="bg1"/>
                </a:solidFill>
                <a:latin typeface="+mj-ea"/>
                <a:ea typeface="+mj-ea"/>
              </a:rPr>
              <a:t>…</a:t>
            </a:r>
            <a:endParaRPr kumimoji="1" lang="ja-JP" altLang="en-US" sz="3600" dirty="0">
              <a:solidFill>
                <a:schemeClr val="bg1"/>
              </a:solidFill>
              <a:latin typeface="+mj-ea"/>
              <a:ea typeface="+mj-ea"/>
            </a:endParaRPr>
          </a:p>
        </p:txBody>
      </p:sp>
      <p:sp>
        <p:nvSpPr>
          <p:cNvPr id="55" name="テキスト ボックス 54"/>
          <p:cNvSpPr txBox="1"/>
          <p:nvPr/>
        </p:nvSpPr>
        <p:spPr>
          <a:xfrm>
            <a:off x="2555776" y="4869162"/>
            <a:ext cx="539552" cy="646331"/>
          </a:xfrm>
          <a:prstGeom prst="rect">
            <a:avLst/>
          </a:prstGeom>
          <a:noFill/>
        </p:spPr>
        <p:txBody>
          <a:bodyPr wrap="square" rtlCol="0">
            <a:spAutoFit/>
          </a:bodyPr>
          <a:lstStyle/>
          <a:p>
            <a:r>
              <a:rPr kumimoji="1" lang="en-US" altLang="ja-JP" sz="3600" dirty="0" smtClean="0">
                <a:solidFill>
                  <a:schemeClr val="bg1"/>
                </a:solidFill>
                <a:latin typeface="+mj-ea"/>
                <a:ea typeface="+mj-ea"/>
              </a:rPr>
              <a:t>…</a:t>
            </a:r>
            <a:endParaRPr kumimoji="1" lang="ja-JP" altLang="en-US" sz="3600" dirty="0">
              <a:solidFill>
                <a:schemeClr val="bg1"/>
              </a:solidFill>
              <a:latin typeface="+mj-ea"/>
              <a:ea typeface="+mj-ea"/>
            </a:endParaRPr>
          </a:p>
        </p:txBody>
      </p:sp>
      <p:sp>
        <p:nvSpPr>
          <p:cNvPr id="57" name="タイトル 1"/>
          <p:cNvSpPr>
            <a:spLocks noGrp="1"/>
          </p:cNvSpPr>
          <p:nvPr>
            <p:ph type="title"/>
          </p:nvPr>
        </p:nvSpPr>
        <p:spPr>
          <a:xfrm>
            <a:off x="302840" y="-99392"/>
            <a:ext cx="8229600" cy="1227632"/>
          </a:xfrm>
        </p:spPr>
        <p:txBody>
          <a:bodyPr>
            <a:normAutofit/>
          </a:bodyPr>
          <a:lstStyle/>
          <a:p>
            <a:r>
              <a:rPr lang="en-US" altLang="ja-JP" sz="4000" dirty="0" smtClean="0">
                <a:latin typeface="+mj-ea"/>
              </a:rPr>
              <a:t>Experiment </a:t>
            </a:r>
            <a:endParaRPr lang="ja-JP" altLang="en-US" sz="4000" dirty="0">
              <a:latin typeface="+mj-ea"/>
            </a:endParaRPr>
          </a:p>
        </p:txBody>
      </p:sp>
      <p:sp>
        <p:nvSpPr>
          <p:cNvPr id="56" name="テキスト ボックス 55"/>
          <p:cNvSpPr txBox="1"/>
          <p:nvPr/>
        </p:nvSpPr>
        <p:spPr>
          <a:xfrm>
            <a:off x="2207133" y="6213866"/>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A</a:t>
            </a:r>
          </a:p>
        </p:txBody>
      </p:sp>
      <p:sp>
        <p:nvSpPr>
          <p:cNvPr id="58" name="テキスト ボックス 57"/>
          <p:cNvSpPr txBox="1"/>
          <p:nvPr/>
        </p:nvSpPr>
        <p:spPr>
          <a:xfrm>
            <a:off x="7715237" y="6213866"/>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B</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グラフ 19"/>
          <p:cNvGraphicFramePr/>
          <p:nvPr/>
        </p:nvGraphicFramePr>
        <p:xfrm>
          <a:off x="1979712" y="3284984"/>
          <a:ext cx="4464496" cy="2934471"/>
        </p:xfrm>
        <a:graphic>
          <a:graphicData uri="http://schemas.openxmlformats.org/drawingml/2006/chart">
            <c:chart xmlns:c="http://schemas.openxmlformats.org/drawingml/2006/chart" xmlns:r="http://schemas.openxmlformats.org/officeDocument/2006/relationships" r:id="rId3"/>
          </a:graphicData>
        </a:graphic>
      </p:graphicFrame>
      <p:sp>
        <p:nvSpPr>
          <p:cNvPr id="8" name="コンテンツ プレースホルダ 2"/>
          <p:cNvSpPr>
            <a:spLocks noGrp="1"/>
          </p:cNvSpPr>
          <p:nvPr>
            <p:ph idx="1"/>
          </p:nvPr>
        </p:nvSpPr>
        <p:spPr>
          <a:xfrm>
            <a:off x="467544" y="620688"/>
            <a:ext cx="8352928" cy="2664296"/>
          </a:xfrm>
        </p:spPr>
        <p:txBody>
          <a:bodyPr>
            <a:normAutofit fontScale="92500" lnSpcReduction="20000"/>
          </a:bodyPr>
          <a:lstStyle/>
          <a:p>
            <a:pPr marL="578358" indent="-514350">
              <a:lnSpc>
                <a:spcPct val="130000"/>
              </a:lnSpc>
              <a:buFont typeface="+mj-lt"/>
              <a:buAutoNum type="arabicPeriod"/>
            </a:pPr>
            <a:r>
              <a:rPr lang="en-US" altLang="ja-JP" sz="2400" dirty="0" smtClean="0">
                <a:latin typeface="+mj-ea"/>
                <a:ea typeface="+mj-ea"/>
              </a:rPr>
              <a:t>Verified a virtual cluster over cluster A and B can be built through N2N overlay network</a:t>
            </a:r>
          </a:p>
          <a:p>
            <a:pPr marL="578358" indent="-514350">
              <a:buFont typeface="+mj-lt"/>
              <a:buAutoNum type="arabicPeriod"/>
            </a:pPr>
            <a:r>
              <a:rPr lang="en-US" altLang="ja-JP" sz="2400" dirty="0" smtClean="0">
                <a:latin typeface="+mj-ea"/>
                <a:ea typeface="+mj-ea"/>
              </a:rPr>
              <a:t>Verified possibility of building a virtual cluster in WAN environment.</a:t>
            </a:r>
          </a:p>
          <a:p>
            <a:pPr lvl="1"/>
            <a:r>
              <a:rPr kumimoji="1" lang="en-US" altLang="ja-JP" sz="2000" dirty="0" smtClean="0">
                <a:latin typeface="+mj-ea"/>
                <a:ea typeface="+mj-ea"/>
              </a:rPr>
              <a:t>Change the latency at WAN</a:t>
            </a:r>
            <a:r>
              <a:rPr lang="ja-JP" altLang="en-US" sz="2000" dirty="0" smtClean="0">
                <a:latin typeface="+mj-ea"/>
                <a:ea typeface="+mj-ea"/>
              </a:rPr>
              <a:t> </a:t>
            </a:r>
            <a:r>
              <a:rPr lang="en-US" altLang="ja-JP" sz="2000" dirty="0" smtClean="0">
                <a:latin typeface="+mj-ea"/>
                <a:ea typeface="+mj-ea"/>
              </a:rPr>
              <a:t>emulator</a:t>
            </a:r>
            <a:endParaRPr kumimoji="1" lang="en-US" altLang="ja-JP" sz="2000" dirty="0" smtClean="0">
              <a:latin typeface="+mj-ea"/>
              <a:ea typeface="+mj-ea"/>
            </a:endParaRPr>
          </a:p>
          <a:p>
            <a:pPr lvl="2"/>
            <a:r>
              <a:rPr lang="en-US" altLang="ja-JP" sz="2000" dirty="0" smtClean="0">
                <a:latin typeface="+mj-ea"/>
                <a:ea typeface="+mj-ea"/>
              </a:rPr>
              <a:t>0ms, 20ms, 60ms, 100ms, 140ms</a:t>
            </a:r>
          </a:p>
          <a:p>
            <a:pPr lvl="1"/>
            <a:r>
              <a:rPr lang="en-US" altLang="ja-JP" sz="2000" dirty="0" smtClean="0">
                <a:latin typeface="+mj-ea"/>
                <a:ea typeface="+mj-ea"/>
              </a:rPr>
              <a:t>Calculate install time for 4</a:t>
            </a:r>
            <a:r>
              <a:rPr lang="ja-JP" altLang="en-US" sz="2000" dirty="0" smtClean="0">
                <a:latin typeface="+mj-ea"/>
                <a:ea typeface="+mj-ea"/>
              </a:rPr>
              <a:t> </a:t>
            </a:r>
            <a:r>
              <a:rPr lang="en-US" altLang="ja-JP" sz="2000" dirty="0" smtClean="0">
                <a:latin typeface="+mj-ea"/>
                <a:ea typeface="+mj-ea"/>
              </a:rPr>
              <a:t>of virtual compute nodes</a:t>
            </a:r>
          </a:p>
          <a:p>
            <a:pPr lvl="2"/>
            <a:r>
              <a:rPr lang="en-US" altLang="ja-JP" sz="2000" dirty="0" smtClean="0">
                <a:latin typeface="+mj-ea"/>
                <a:ea typeface="+mj-ea"/>
              </a:rPr>
              <a:t>About 1</a:t>
            </a:r>
            <a:r>
              <a:rPr kumimoji="1" lang="en-US" altLang="ja-JP" sz="2000" dirty="0" smtClean="0">
                <a:latin typeface="+mj-ea"/>
                <a:ea typeface="+mj-ea"/>
              </a:rPr>
              <a:t>.0GB packages to install</a:t>
            </a:r>
            <a:endParaRPr kumimoji="1" lang="ja-JP" altLang="en-US" sz="2000" dirty="0">
              <a:latin typeface="+mj-ea"/>
              <a:ea typeface="+mj-ea"/>
            </a:endParaRPr>
          </a:p>
        </p:txBody>
      </p:sp>
      <p:sp>
        <p:nvSpPr>
          <p:cNvPr id="80" name="タイトル 1"/>
          <p:cNvSpPr>
            <a:spLocks noGrp="1"/>
          </p:cNvSpPr>
          <p:nvPr>
            <p:ph type="title"/>
          </p:nvPr>
        </p:nvSpPr>
        <p:spPr>
          <a:xfrm>
            <a:off x="302840" y="-243408"/>
            <a:ext cx="8229600" cy="1227632"/>
          </a:xfrm>
        </p:spPr>
        <p:txBody>
          <a:bodyPr>
            <a:normAutofit/>
          </a:bodyPr>
          <a:lstStyle/>
          <a:p>
            <a:r>
              <a:rPr lang="en-US" altLang="ja-JP" sz="4000" dirty="0" smtClean="0">
                <a:latin typeface="+mj-ea"/>
              </a:rPr>
              <a:t>Experiment (Possibility of Building)</a:t>
            </a:r>
            <a:endParaRPr lang="ja-JP" altLang="en-US" sz="4000" dirty="0">
              <a:latin typeface="+mj-ea"/>
            </a:endParaRPr>
          </a:p>
        </p:txBody>
      </p:sp>
      <p:grpSp>
        <p:nvGrpSpPr>
          <p:cNvPr id="78" name="グループ化 77"/>
          <p:cNvGrpSpPr/>
          <p:nvPr/>
        </p:nvGrpSpPr>
        <p:grpSpPr>
          <a:xfrm>
            <a:off x="2987823" y="3599257"/>
            <a:ext cx="3276807" cy="1413919"/>
            <a:chOff x="2633088" y="3879990"/>
            <a:chExt cx="3824994" cy="1853599"/>
          </a:xfrm>
        </p:grpSpPr>
        <p:sp>
          <p:nvSpPr>
            <p:cNvPr id="57" name="テキスト ボックス 56"/>
            <p:cNvSpPr txBox="1"/>
            <p:nvPr/>
          </p:nvSpPr>
          <p:spPr>
            <a:xfrm>
              <a:off x="2633088" y="5330104"/>
              <a:ext cx="720080" cy="403485"/>
            </a:xfrm>
            <a:prstGeom prst="rect">
              <a:avLst/>
            </a:prstGeom>
            <a:noFill/>
          </p:spPr>
          <p:txBody>
            <a:bodyPr wrap="square" rtlCol="0">
              <a:spAutoFit/>
            </a:bodyPr>
            <a:lstStyle/>
            <a:p>
              <a:r>
                <a:rPr lang="en-US" altLang="ja-JP" sz="1400" dirty="0" smtClean="0">
                  <a:solidFill>
                    <a:schemeClr val="accent6">
                      <a:lumMod val="75000"/>
                    </a:schemeClr>
                  </a:solidFill>
                </a:rPr>
                <a:t>692</a:t>
              </a:r>
              <a:endParaRPr kumimoji="1" lang="ja-JP" altLang="en-US" sz="1400" dirty="0">
                <a:solidFill>
                  <a:schemeClr val="accent6">
                    <a:lumMod val="75000"/>
                  </a:schemeClr>
                </a:solidFill>
              </a:endParaRPr>
            </a:p>
          </p:txBody>
        </p:sp>
        <p:sp>
          <p:nvSpPr>
            <p:cNvPr id="59" name="テキスト ボックス 58"/>
            <p:cNvSpPr txBox="1"/>
            <p:nvPr/>
          </p:nvSpPr>
          <p:spPr>
            <a:xfrm>
              <a:off x="3398088" y="5088417"/>
              <a:ext cx="720080" cy="403485"/>
            </a:xfrm>
            <a:prstGeom prst="rect">
              <a:avLst/>
            </a:prstGeom>
            <a:noFill/>
          </p:spPr>
          <p:txBody>
            <a:bodyPr wrap="square" rtlCol="0">
              <a:spAutoFit/>
            </a:bodyPr>
            <a:lstStyle/>
            <a:p>
              <a:r>
                <a:rPr lang="en-US" altLang="ja-JP" sz="1400" dirty="0" smtClean="0">
                  <a:solidFill>
                    <a:schemeClr val="accent6">
                      <a:lumMod val="75000"/>
                    </a:schemeClr>
                  </a:solidFill>
                </a:rPr>
                <a:t>1365 </a:t>
              </a:r>
              <a:endParaRPr kumimoji="1" lang="ja-JP" altLang="en-US" sz="1400" dirty="0">
                <a:solidFill>
                  <a:schemeClr val="accent6">
                    <a:lumMod val="75000"/>
                  </a:schemeClr>
                </a:solidFill>
              </a:endParaRPr>
            </a:p>
          </p:txBody>
        </p:sp>
        <p:sp>
          <p:nvSpPr>
            <p:cNvPr id="66" name="テキスト ボックス 65"/>
            <p:cNvSpPr txBox="1"/>
            <p:nvPr/>
          </p:nvSpPr>
          <p:spPr>
            <a:xfrm>
              <a:off x="4163086" y="4363358"/>
              <a:ext cx="720080" cy="403485"/>
            </a:xfrm>
            <a:prstGeom prst="rect">
              <a:avLst/>
            </a:prstGeom>
            <a:noFill/>
          </p:spPr>
          <p:txBody>
            <a:bodyPr wrap="square" rtlCol="0">
              <a:spAutoFit/>
            </a:bodyPr>
            <a:lstStyle/>
            <a:p>
              <a:r>
                <a:rPr lang="en-US" altLang="ja-JP" sz="1400" dirty="0" smtClean="0">
                  <a:solidFill>
                    <a:schemeClr val="accent6">
                      <a:lumMod val="75000"/>
                    </a:schemeClr>
                  </a:solidFill>
                </a:rPr>
                <a:t>2628 </a:t>
              </a:r>
              <a:endParaRPr kumimoji="1" lang="ja-JP" altLang="en-US" sz="1400" dirty="0">
                <a:solidFill>
                  <a:schemeClr val="accent6">
                    <a:lumMod val="75000"/>
                  </a:schemeClr>
                </a:solidFill>
              </a:endParaRPr>
            </a:p>
          </p:txBody>
        </p:sp>
        <p:sp>
          <p:nvSpPr>
            <p:cNvPr id="67" name="テキスト ボックス 66"/>
            <p:cNvSpPr txBox="1"/>
            <p:nvPr/>
          </p:nvSpPr>
          <p:spPr>
            <a:xfrm>
              <a:off x="4928085" y="4121674"/>
              <a:ext cx="720080" cy="403485"/>
            </a:xfrm>
            <a:prstGeom prst="rect">
              <a:avLst/>
            </a:prstGeom>
            <a:noFill/>
          </p:spPr>
          <p:txBody>
            <a:bodyPr wrap="square" rtlCol="0">
              <a:spAutoFit/>
            </a:bodyPr>
            <a:lstStyle/>
            <a:p>
              <a:r>
                <a:rPr lang="en-US" altLang="ja-JP" sz="1400" dirty="0" smtClean="0">
                  <a:solidFill>
                    <a:schemeClr val="accent6">
                      <a:lumMod val="75000"/>
                    </a:schemeClr>
                  </a:solidFill>
                </a:rPr>
                <a:t>3099 </a:t>
              </a:r>
              <a:endParaRPr kumimoji="1" lang="ja-JP" altLang="en-US" sz="1400" dirty="0">
                <a:solidFill>
                  <a:schemeClr val="accent6">
                    <a:lumMod val="75000"/>
                  </a:schemeClr>
                </a:solidFill>
              </a:endParaRPr>
            </a:p>
          </p:txBody>
        </p:sp>
        <p:sp>
          <p:nvSpPr>
            <p:cNvPr id="68" name="テキスト ボックス 67"/>
            <p:cNvSpPr txBox="1"/>
            <p:nvPr/>
          </p:nvSpPr>
          <p:spPr>
            <a:xfrm>
              <a:off x="5738002" y="3879990"/>
              <a:ext cx="720080" cy="403485"/>
            </a:xfrm>
            <a:prstGeom prst="rect">
              <a:avLst/>
            </a:prstGeom>
            <a:noFill/>
          </p:spPr>
          <p:txBody>
            <a:bodyPr wrap="square" rtlCol="0">
              <a:spAutoFit/>
            </a:bodyPr>
            <a:lstStyle/>
            <a:p>
              <a:r>
                <a:rPr lang="en-US" altLang="ja-JP" sz="1400" dirty="0" smtClean="0">
                  <a:solidFill>
                    <a:schemeClr val="accent6">
                      <a:lumMod val="75000"/>
                    </a:schemeClr>
                  </a:solidFill>
                </a:rPr>
                <a:t>3521</a:t>
              </a:r>
              <a:endParaRPr kumimoji="1" lang="ja-JP" altLang="en-US" sz="1400" dirty="0">
                <a:solidFill>
                  <a:schemeClr val="accent6">
                    <a:lumMod val="75000"/>
                  </a:schemeClr>
                </a:solidFill>
              </a:endParaRPr>
            </a:p>
          </p:txBody>
        </p:sp>
      </p:grpSp>
      <p:sp>
        <p:nvSpPr>
          <p:cNvPr id="7" name="正方形/長方形 6"/>
          <p:cNvSpPr/>
          <p:nvPr/>
        </p:nvSpPr>
        <p:spPr>
          <a:xfrm>
            <a:off x="683568" y="6222944"/>
            <a:ext cx="770485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2400" dirty="0" smtClean="0">
                <a:latin typeface="+mj-ea"/>
                <a:ea typeface="+mj-ea"/>
              </a:rPr>
              <a:t>Verified virtual c</a:t>
            </a:r>
            <a:r>
              <a:rPr kumimoji="1" lang="en-US" altLang="ja-JP" sz="2400" dirty="0" smtClean="0">
                <a:latin typeface="+mj-ea"/>
                <a:ea typeface="+mj-ea"/>
              </a:rPr>
              <a:t>ompute nodes can be installed in WAN</a:t>
            </a:r>
          </a:p>
        </p:txBody>
      </p:sp>
      <p:sp>
        <p:nvSpPr>
          <p:cNvPr id="69" name="正方形/長方形 68"/>
          <p:cNvSpPr/>
          <p:nvPr/>
        </p:nvSpPr>
        <p:spPr>
          <a:xfrm>
            <a:off x="395536" y="5949280"/>
            <a:ext cx="8424936" cy="8640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2800" dirty="0" smtClean="0">
                <a:latin typeface="+mj-ea"/>
                <a:ea typeface="+mj-ea"/>
              </a:rPr>
              <a:t>A virtual cluster over multiple Rocks clusters can be built even if Rocks clusters are in WAN environment.</a:t>
            </a:r>
            <a:endParaRPr kumimoji="1" lang="en-US" altLang="ja-JP" sz="2800" dirty="0" smtClean="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 2"/>
          <p:cNvSpPr>
            <a:spLocks noGrp="1"/>
          </p:cNvSpPr>
          <p:nvPr>
            <p:ph idx="1"/>
          </p:nvPr>
        </p:nvSpPr>
        <p:spPr>
          <a:xfrm>
            <a:off x="251520" y="836712"/>
            <a:ext cx="8640960" cy="2304256"/>
          </a:xfrm>
        </p:spPr>
        <p:txBody>
          <a:bodyPr>
            <a:normAutofit fontScale="92500" lnSpcReduction="20000"/>
          </a:bodyPr>
          <a:lstStyle/>
          <a:p>
            <a:pPr marL="448056" lvl="3" indent="-384048">
              <a:lnSpc>
                <a:spcPct val="110000"/>
              </a:lnSpc>
              <a:buSzPct val="80000"/>
              <a:buFont typeface="Wingdings 2"/>
              <a:buChar char=""/>
            </a:pPr>
            <a:r>
              <a:rPr lang="en-US" altLang="ja-JP" sz="2500" dirty="0" smtClean="0">
                <a:latin typeface="+mj-ea"/>
                <a:ea typeface="+mj-ea"/>
              </a:rPr>
              <a:t>Measure </a:t>
            </a:r>
            <a:r>
              <a:rPr lang="en-US" altLang="ja-JP" sz="2500" dirty="0" smtClean="0">
                <a:latin typeface="+mj-ea"/>
                <a:ea typeface="+mj-ea"/>
              </a:rPr>
              <a:t>execution time of a computational intensive application.</a:t>
            </a:r>
          </a:p>
          <a:p>
            <a:pPr lvl="1">
              <a:lnSpc>
                <a:spcPct val="110000"/>
              </a:lnSpc>
            </a:pPr>
            <a:r>
              <a:rPr lang="en-US" altLang="ja-JP" sz="2400" dirty="0" smtClean="0">
                <a:latin typeface="+mj-ea"/>
                <a:ea typeface="+mj-ea"/>
              </a:rPr>
              <a:t>DOCK 6.2  </a:t>
            </a:r>
            <a:r>
              <a:rPr lang="en-US" altLang="ja-JP" sz="2400" dirty="0" smtClean="0">
                <a:latin typeface="+mj-ea"/>
                <a:ea typeface="+mj-ea"/>
              </a:rPr>
              <a:t>(sample program) </a:t>
            </a:r>
          </a:p>
          <a:p>
            <a:pPr lvl="2">
              <a:lnSpc>
                <a:spcPct val="110000"/>
              </a:lnSpc>
            </a:pPr>
            <a:r>
              <a:rPr lang="en-US" altLang="ja-JP" dirty="0" smtClean="0">
                <a:latin typeface="+mj-ea"/>
                <a:ea typeface="+mj-ea"/>
              </a:rPr>
              <a:t>30 pieces of compounds for a protein </a:t>
            </a:r>
            <a:r>
              <a:rPr lang="en-US" altLang="ja-JP" dirty="0" smtClean="0">
                <a:latin typeface="+mj-ea"/>
                <a:ea typeface="+mj-ea"/>
              </a:rPr>
              <a:t>divided </a:t>
            </a:r>
            <a:r>
              <a:rPr lang="en-US" altLang="ja-JP" dirty="0" smtClean="0">
                <a:latin typeface="+mj-ea"/>
                <a:ea typeface="+mj-ea"/>
              </a:rPr>
              <a:t>by</a:t>
            </a:r>
            <a:r>
              <a:rPr lang="en-US" altLang="ja-JP" dirty="0" smtClean="0">
                <a:latin typeface="+mj-ea"/>
                <a:ea typeface="+mj-ea"/>
              </a:rPr>
              <a:t> </a:t>
            </a:r>
            <a:r>
              <a:rPr lang="en-US" altLang="ja-JP" dirty="0" smtClean="0">
                <a:latin typeface="+mj-ea"/>
                <a:ea typeface="+mj-ea"/>
              </a:rPr>
              <a:t>8 </a:t>
            </a:r>
            <a:r>
              <a:rPr lang="en-US" altLang="ja-JP" dirty="0" smtClean="0">
                <a:latin typeface="+mj-ea"/>
                <a:ea typeface="+mj-ea"/>
              </a:rPr>
              <a:t>processes.</a:t>
            </a:r>
            <a:endParaRPr lang="en-US" altLang="ja-JP" dirty="0" smtClean="0">
              <a:latin typeface="+mj-ea"/>
              <a:ea typeface="+mj-ea"/>
            </a:endParaRPr>
          </a:p>
          <a:p>
            <a:pPr lvl="2">
              <a:lnSpc>
                <a:spcPct val="110000"/>
              </a:lnSpc>
            </a:pPr>
            <a:r>
              <a:rPr lang="en-US" altLang="ja-JP" dirty="0" smtClean="0">
                <a:latin typeface="+mj-ea"/>
                <a:ea typeface="+mj-ea"/>
              </a:rPr>
              <a:t>There are few communication between 8 processes</a:t>
            </a:r>
          </a:p>
          <a:p>
            <a:pPr lvl="1">
              <a:lnSpc>
                <a:spcPct val="110000"/>
              </a:lnSpc>
            </a:pPr>
            <a:r>
              <a:rPr lang="en-US" altLang="ja-JP" sz="2400" dirty="0" smtClean="0">
                <a:latin typeface="+mj-ea"/>
                <a:ea typeface="+mj-ea"/>
              </a:rPr>
              <a:t>Change the latency and bandwidth at WAN</a:t>
            </a:r>
            <a:r>
              <a:rPr lang="ja-JP" altLang="en-US" sz="2400" dirty="0" smtClean="0">
                <a:latin typeface="+mj-ea"/>
                <a:ea typeface="+mj-ea"/>
              </a:rPr>
              <a:t> </a:t>
            </a:r>
            <a:r>
              <a:rPr lang="en-US" altLang="ja-JP" sz="2400" dirty="0" smtClean="0">
                <a:latin typeface="+mj-ea"/>
                <a:ea typeface="+mj-ea"/>
              </a:rPr>
              <a:t>emulator</a:t>
            </a:r>
            <a:endParaRPr kumimoji="1" lang="en-US" altLang="ja-JP" sz="2400" dirty="0" smtClean="0">
              <a:latin typeface="+mj-ea"/>
              <a:ea typeface="+mj-ea"/>
            </a:endParaRPr>
          </a:p>
          <a:p>
            <a:pPr lvl="2">
              <a:lnSpc>
                <a:spcPct val="110000"/>
              </a:lnSpc>
            </a:pPr>
            <a:r>
              <a:rPr lang="en-US" altLang="ja-JP" dirty="0" smtClean="0">
                <a:latin typeface="+mj-ea"/>
                <a:ea typeface="+mj-ea"/>
              </a:rPr>
              <a:t>20ms, 60ms, 100ms, 140ms / 500Mbps, 100Mbps, 30Mbps</a:t>
            </a:r>
            <a:endParaRPr kumimoji="1" lang="ja-JP" altLang="en-US" dirty="0">
              <a:latin typeface="+mj-ea"/>
              <a:ea typeface="+mj-ea"/>
            </a:endParaRPr>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pPr/>
              <a:t>15</a:t>
            </a:fld>
            <a:endParaRPr kumimoji="1" lang="ja-JP" altLang="en-US"/>
          </a:p>
        </p:txBody>
      </p:sp>
      <p:sp>
        <p:nvSpPr>
          <p:cNvPr id="9" name="タイトル 1"/>
          <p:cNvSpPr>
            <a:spLocks noGrp="1"/>
          </p:cNvSpPr>
          <p:nvPr>
            <p:ph type="title"/>
          </p:nvPr>
        </p:nvSpPr>
        <p:spPr>
          <a:xfrm>
            <a:off x="302840" y="-99392"/>
            <a:ext cx="8589640" cy="1008112"/>
          </a:xfrm>
        </p:spPr>
        <p:txBody>
          <a:bodyPr>
            <a:normAutofit fontScale="90000"/>
          </a:bodyPr>
          <a:lstStyle/>
          <a:p>
            <a:r>
              <a:rPr lang="en-US" altLang="ja-JP" sz="4000" dirty="0" smtClean="0">
                <a:latin typeface="+mj-ea"/>
              </a:rPr>
              <a:t>Experiment  (Calculation Performance)</a:t>
            </a:r>
            <a:endParaRPr lang="ja-JP" altLang="en-US" sz="4000" dirty="0">
              <a:latin typeface="+mj-ea"/>
            </a:endParaRPr>
          </a:p>
        </p:txBody>
      </p:sp>
      <p:graphicFrame>
        <p:nvGraphicFramePr>
          <p:cNvPr id="15" name="グラフ 14"/>
          <p:cNvGraphicFramePr/>
          <p:nvPr/>
        </p:nvGraphicFramePr>
        <p:xfrm>
          <a:off x="179512" y="3212976"/>
          <a:ext cx="4320480" cy="25922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nvGraphicFramePr>
        <p:xfrm>
          <a:off x="4572000" y="3212976"/>
          <a:ext cx="4248472" cy="2592288"/>
        </p:xfrm>
        <a:graphic>
          <a:graphicData uri="http://schemas.openxmlformats.org/drawingml/2006/chart">
            <c:chart xmlns:c="http://schemas.openxmlformats.org/drawingml/2006/chart" xmlns:r="http://schemas.openxmlformats.org/officeDocument/2006/relationships" r:id="rId4"/>
          </a:graphicData>
        </a:graphic>
      </p:graphicFrame>
      <p:sp>
        <p:nvSpPr>
          <p:cNvPr id="6" name="正方形/長方形 5"/>
          <p:cNvSpPr/>
          <p:nvPr/>
        </p:nvSpPr>
        <p:spPr>
          <a:xfrm>
            <a:off x="582064" y="5759288"/>
            <a:ext cx="8136904" cy="9807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3200" dirty="0" smtClean="0">
                <a:latin typeface="+mj-ea"/>
                <a:ea typeface="+mj-ea"/>
              </a:rPr>
              <a:t>The effect of the performance is small</a:t>
            </a:r>
          </a:p>
          <a:p>
            <a:pPr algn="ctr"/>
            <a:r>
              <a:rPr lang="en-US" altLang="ja-JP" sz="3200" dirty="0" smtClean="0">
                <a:latin typeface="+mj-ea"/>
                <a:ea typeface="+mj-ea"/>
              </a:rPr>
              <a:t>e</a:t>
            </a:r>
            <a:r>
              <a:rPr kumimoji="1" lang="en-US" altLang="ja-JP" sz="3200" dirty="0" smtClean="0">
                <a:latin typeface="+mj-ea"/>
                <a:ea typeface="+mj-ea"/>
              </a:rPr>
              <a:t>ven if latency is high and bandwidth is narrow</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a:xfrm>
            <a:off x="7589520" y="6583632"/>
            <a:ext cx="502920" cy="301752"/>
          </a:xfrm>
        </p:spPr>
        <p:txBody>
          <a:bodyPr>
            <a:normAutofit/>
          </a:bodyPr>
          <a:lstStyle/>
          <a:p>
            <a:fld id="{DBBDEC3D-4D1D-43B1-919F-639CC5EF683F}" type="slidenum">
              <a:rPr kumimoji="1" lang="ja-JP" altLang="en-US" smtClean="0"/>
              <a:pPr/>
              <a:t>16</a:t>
            </a:fld>
            <a:endParaRPr kumimoji="1" lang="ja-JP" altLang="en-US"/>
          </a:p>
        </p:txBody>
      </p:sp>
      <p:grpSp>
        <p:nvGrpSpPr>
          <p:cNvPr id="7" name="グループ化 6"/>
          <p:cNvGrpSpPr/>
          <p:nvPr/>
        </p:nvGrpSpPr>
        <p:grpSpPr>
          <a:xfrm>
            <a:off x="323528" y="1011385"/>
            <a:ext cx="8280920" cy="2777657"/>
            <a:chOff x="467544" y="1268760"/>
            <a:chExt cx="8280920" cy="2777657"/>
          </a:xfrm>
        </p:grpSpPr>
        <p:sp>
          <p:nvSpPr>
            <p:cNvPr id="5" name="角丸四角形 4"/>
            <p:cNvSpPr/>
            <p:nvPr/>
          </p:nvSpPr>
          <p:spPr>
            <a:xfrm>
              <a:off x="467544" y="1814169"/>
              <a:ext cx="8280920" cy="2232248"/>
            </a:xfrm>
            <a:prstGeom prst="roundRect">
              <a:avLst/>
            </a:prstGeom>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endParaRPr lang="en-US" altLang="ja-JP" sz="2800" dirty="0" smtClean="0">
                <a:latin typeface="+mj-ea"/>
                <a:ea typeface="+mj-ea"/>
              </a:endParaRPr>
            </a:p>
            <a:p>
              <a:endParaRPr lang="en-US" altLang="ja-JP" sz="2400" dirty="0" smtClean="0">
                <a:latin typeface="+mj-ea"/>
                <a:ea typeface="+mj-ea"/>
              </a:endParaRPr>
            </a:p>
            <a:p>
              <a:pPr>
                <a:buFont typeface="Arial" pitchFamily="34" charset="0"/>
                <a:buChar char="•"/>
              </a:pPr>
              <a:r>
                <a:rPr lang="ja-JP" altLang="en-US" sz="2400" dirty="0" smtClean="0">
                  <a:latin typeface="+mj-ea"/>
                  <a:ea typeface="+mj-ea"/>
                </a:rPr>
                <a:t> </a:t>
              </a:r>
              <a:r>
                <a:rPr lang="en-US" altLang="ja-JP" sz="2400" dirty="0" smtClean="0">
                  <a:latin typeface="+mj-ea"/>
                  <a:ea typeface="+mj-ea"/>
                </a:rPr>
                <a:t>have designed and been prototyping a virtual cluster</a:t>
              </a:r>
            </a:p>
            <a:p>
              <a:r>
                <a:rPr lang="en-US" altLang="ja-JP" sz="2400" dirty="0" smtClean="0">
                  <a:latin typeface="+mj-ea"/>
                  <a:ea typeface="+mj-ea"/>
                </a:rPr>
                <a:t>  solution</a:t>
              </a:r>
              <a:r>
                <a:rPr kumimoji="1" lang="en-US" altLang="ja-JP" sz="2400" dirty="0" smtClean="0">
                  <a:latin typeface="+mj-ea"/>
                  <a:ea typeface="+mj-ea"/>
                </a:rPr>
                <a:t> over multiple cluster at Grid sites.</a:t>
              </a:r>
              <a:endParaRPr lang="en-US" altLang="ja-JP" sz="2400" dirty="0" smtClean="0">
                <a:latin typeface="+mj-ea"/>
                <a:ea typeface="+mj-ea"/>
              </a:endParaRPr>
            </a:p>
            <a:p>
              <a:pPr lvl="1">
                <a:buFont typeface="Arial" pitchFamily="34" charset="0"/>
                <a:buChar char="•"/>
              </a:pPr>
              <a:r>
                <a:rPr lang="en-US" altLang="ja-JP" sz="2400" dirty="0" smtClean="0">
                  <a:latin typeface="+mj-ea"/>
                  <a:ea typeface="+mj-ea"/>
                </a:rPr>
                <a:t> Integrate N2N with </a:t>
              </a:r>
              <a:r>
                <a:rPr kumimoji="1" lang="en-US" altLang="ja-JP" sz="2400" dirty="0" smtClean="0">
                  <a:latin typeface="+mj-ea"/>
                  <a:ea typeface="+mj-ea"/>
                </a:rPr>
                <a:t>Rocks </a:t>
              </a:r>
              <a:r>
                <a:rPr lang="en-US" altLang="ja-JP" sz="2400" dirty="0" smtClean="0">
                  <a:latin typeface="+mj-ea"/>
                </a:rPr>
                <a:t>seamlessly</a:t>
              </a:r>
              <a:r>
                <a:rPr kumimoji="1" lang="en-US" altLang="ja-JP" sz="2400" dirty="0" smtClean="0">
                  <a:latin typeface="+mj-ea"/>
                  <a:ea typeface="+mj-ea"/>
                </a:rPr>
                <a:t>.</a:t>
              </a:r>
            </a:p>
            <a:p>
              <a:pPr>
                <a:buFont typeface="Arial" pitchFamily="34" charset="0"/>
                <a:buChar char="•"/>
              </a:pPr>
              <a:r>
                <a:rPr lang="ja-JP" altLang="en-US" sz="2400" dirty="0" smtClean="0">
                  <a:latin typeface="+mj-ea"/>
                  <a:ea typeface="+mj-ea"/>
                </a:rPr>
                <a:t> </a:t>
              </a:r>
              <a:r>
                <a:rPr lang="en-US" altLang="ja-JP" sz="2400" dirty="0" smtClean="0">
                  <a:latin typeface="+mj-ea"/>
                  <a:ea typeface="+mj-ea"/>
                </a:rPr>
                <a:t>Verify the calculation performance for distributed</a:t>
              </a:r>
            </a:p>
            <a:p>
              <a:r>
                <a:rPr lang="en-US" altLang="ja-JP" sz="2400" dirty="0" smtClean="0">
                  <a:latin typeface="+mj-ea"/>
                  <a:ea typeface="+mj-ea"/>
                </a:rPr>
                <a:t>  application will be scale even if in WAN. Environment. </a:t>
              </a:r>
            </a:p>
            <a:p>
              <a:pPr lvl="1"/>
              <a:endParaRPr lang="en-US" altLang="ja-JP" sz="2400" dirty="0" smtClean="0">
                <a:latin typeface="+mj-ea"/>
                <a:ea typeface="+mj-ea"/>
              </a:endParaRPr>
            </a:p>
            <a:p>
              <a:pPr lvl="1"/>
              <a:endParaRPr lang="en-US" altLang="ja-JP" sz="2000" dirty="0" smtClean="0">
                <a:latin typeface="+mj-ea"/>
                <a:ea typeface="+mj-ea"/>
              </a:endParaRPr>
            </a:p>
          </p:txBody>
        </p:sp>
        <p:sp>
          <p:nvSpPr>
            <p:cNvPr id="6" name="正方形/長方形 5"/>
            <p:cNvSpPr/>
            <p:nvPr/>
          </p:nvSpPr>
          <p:spPr>
            <a:xfrm>
              <a:off x="755576" y="1268760"/>
              <a:ext cx="2448272" cy="64807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smtClean="0">
                  <a:latin typeface="+mj-ea"/>
                  <a:ea typeface="+mj-ea"/>
                </a:rPr>
                <a:t>Conclusion</a:t>
              </a:r>
              <a:endParaRPr kumimoji="1" lang="ja-JP" altLang="en-US" sz="2800" b="1" dirty="0">
                <a:latin typeface="+mj-ea"/>
                <a:ea typeface="+mj-ea"/>
              </a:endParaRPr>
            </a:p>
          </p:txBody>
        </p:sp>
      </p:grpSp>
      <p:grpSp>
        <p:nvGrpSpPr>
          <p:cNvPr id="8" name="グループ化 7"/>
          <p:cNvGrpSpPr/>
          <p:nvPr/>
        </p:nvGrpSpPr>
        <p:grpSpPr>
          <a:xfrm>
            <a:off x="323528" y="4065217"/>
            <a:ext cx="8568952" cy="2532137"/>
            <a:chOff x="467544" y="1268760"/>
            <a:chExt cx="8568952" cy="2532137"/>
          </a:xfrm>
        </p:grpSpPr>
        <p:sp>
          <p:nvSpPr>
            <p:cNvPr id="9" name="角丸四角形 8"/>
            <p:cNvSpPr/>
            <p:nvPr/>
          </p:nvSpPr>
          <p:spPr>
            <a:xfrm>
              <a:off x="467544" y="1772816"/>
              <a:ext cx="8568952" cy="2028081"/>
            </a:xfrm>
            <a:prstGeom prst="roundRect">
              <a:avLst/>
            </a:prstGeom>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endParaRPr lang="en-US" altLang="ja-JP" sz="2800" dirty="0" smtClean="0">
                <a:latin typeface="+mj-ea"/>
                <a:ea typeface="+mj-ea"/>
              </a:endParaRPr>
            </a:p>
            <a:p>
              <a:pPr marL="514350" indent="-514350">
                <a:buFont typeface="+mj-lt"/>
                <a:buAutoNum type="arabicPeriod"/>
              </a:pPr>
              <a:r>
                <a:rPr lang="en-US" altLang="ja-JP" sz="2400" dirty="0" smtClean="0">
                  <a:latin typeface="+mj-ea"/>
                  <a:ea typeface="+mj-ea"/>
                </a:rPr>
                <a:t>Manage multiple virtual clusters deployed by multiple users.</a:t>
              </a:r>
            </a:p>
            <a:p>
              <a:pPr marL="514350" indent="-514350">
                <a:buFont typeface="+mj-lt"/>
                <a:buAutoNum type="arabicPeriod"/>
              </a:pPr>
              <a:r>
                <a:rPr lang="en-US" altLang="ja-JP" sz="2400" dirty="0" smtClean="0">
                  <a:latin typeface="+mj-ea"/>
                  <a:ea typeface="+mj-ea"/>
                </a:rPr>
                <a:t>Make the install time of virtual compute nodes short.</a:t>
              </a:r>
              <a:endParaRPr lang="ja-JP" altLang="en-US" sz="2400" dirty="0" smtClean="0">
                <a:latin typeface="+mj-ea"/>
                <a:ea typeface="+mj-ea"/>
              </a:endParaRPr>
            </a:p>
            <a:p>
              <a:pPr lvl="1">
                <a:buFont typeface="Arial" pitchFamily="34" charset="0"/>
                <a:buChar char="•"/>
              </a:pPr>
              <a:r>
                <a:rPr lang="en-US" altLang="ja-JP" sz="2400" dirty="0" smtClean="0">
                  <a:latin typeface="+mj-ea"/>
                  <a:ea typeface="+mj-ea"/>
                </a:rPr>
                <a:t> Improve the performance of N2N overlay network.</a:t>
              </a:r>
              <a:endParaRPr lang="ja-JP" altLang="en-US" sz="2400" dirty="0" smtClean="0">
                <a:latin typeface="+mj-ea"/>
                <a:ea typeface="+mj-ea"/>
              </a:endParaRPr>
            </a:p>
            <a:p>
              <a:pPr lvl="1">
                <a:buFont typeface="Arial" pitchFamily="34" charset="0"/>
                <a:buChar char="•"/>
              </a:pPr>
              <a:r>
                <a:rPr lang="ja-JP" altLang="en-US" sz="2400" dirty="0" smtClean="0">
                  <a:latin typeface="+mj-ea"/>
                  <a:ea typeface="+mj-ea"/>
                </a:rPr>
                <a:t> </a:t>
              </a:r>
              <a:r>
                <a:rPr lang="en-US" altLang="ja-JP" sz="2400" dirty="0" smtClean="0">
                  <a:latin typeface="+mj-ea"/>
                  <a:ea typeface="+mj-ea"/>
                </a:rPr>
                <a:t>Set  a cache repository per site.</a:t>
              </a:r>
            </a:p>
            <a:p>
              <a:pPr lvl="1">
                <a:buFont typeface="Arial" pitchFamily="34" charset="0"/>
                <a:buChar char="•"/>
              </a:pPr>
              <a:endParaRPr lang="ja-JP" altLang="en-US" sz="2400" dirty="0" smtClean="0">
                <a:latin typeface="+mj-ea"/>
                <a:ea typeface="+mj-ea"/>
              </a:endParaRPr>
            </a:p>
          </p:txBody>
        </p:sp>
        <p:sp>
          <p:nvSpPr>
            <p:cNvPr id="10" name="正方形/長方形 9"/>
            <p:cNvSpPr/>
            <p:nvPr/>
          </p:nvSpPr>
          <p:spPr>
            <a:xfrm>
              <a:off x="755576" y="1268760"/>
              <a:ext cx="2448272" cy="64807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smtClean="0">
                  <a:latin typeface="+mj-ea"/>
                  <a:ea typeface="+mj-ea"/>
                </a:rPr>
                <a:t>Future work</a:t>
              </a:r>
            </a:p>
          </p:txBody>
        </p:sp>
      </p:grpSp>
      <p:sp>
        <p:nvSpPr>
          <p:cNvPr id="11" name="タイトル 1"/>
          <p:cNvSpPr>
            <a:spLocks noGrp="1"/>
          </p:cNvSpPr>
          <p:nvPr>
            <p:ph type="title"/>
          </p:nvPr>
        </p:nvSpPr>
        <p:spPr>
          <a:xfrm>
            <a:off x="302840" y="-99392"/>
            <a:ext cx="8229600" cy="1227632"/>
          </a:xfrm>
        </p:spPr>
        <p:txBody>
          <a:bodyPr>
            <a:normAutofit/>
          </a:bodyPr>
          <a:lstStyle/>
          <a:p>
            <a:r>
              <a:rPr lang="en-US" altLang="ja-JP" sz="4000" dirty="0" smtClean="0">
                <a:latin typeface="+mj-ea"/>
              </a:rPr>
              <a:t>Conclusion and Future work</a:t>
            </a:r>
            <a:endParaRPr lang="ja-JP" altLang="en-US" sz="4000" dirty="0">
              <a:latin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Requirements </a:t>
            </a:r>
            <a:r>
              <a:rPr lang="en-US" altLang="ja-JP" dirty="0" smtClean="0"/>
              <a:t>for our </a:t>
            </a:r>
            <a:r>
              <a:rPr kumimoji="1" lang="en-US" altLang="ja-JP" dirty="0" smtClean="0"/>
              <a:t>Virtual cluster solution</a:t>
            </a:r>
            <a:endParaRPr kumimoji="1" lang="ja-JP" altLang="en-US" dirty="0"/>
          </a:p>
        </p:txBody>
      </p:sp>
      <p:sp>
        <p:nvSpPr>
          <p:cNvPr id="3" name="コンテンツ プレースホルダ 2"/>
          <p:cNvSpPr>
            <a:spLocks noGrp="1"/>
          </p:cNvSpPr>
          <p:nvPr>
            <p:ph idx="1"/>
          </p:nvPr>
        </p:nvSpPr>
        <p:spPr>
          <a:xfrm>
            <a:off x="457200" y="1882808"/>
            <a:ext cx="8229600" cy="4210488"/>
          </a:xfrm>
        </p:spPr>
        <p:txBody>
          <a:bodyPr>
            <a:normAutofit lnSpcReduction="10000"/>
          </a:bodyPr>
          <a:lstStyle/>
          <a:p>
            <a:r>
              <a:rPr kumimoji="1" lang="en-US" altLang="ja-JP" sz="2800" dirty="0" smtClean="0">
                <a:latin typeface="+mj-ea"/>
                <a:ea typeface="+mj-ea"/>
              </a:rPr>
              <a:t>Rocks with </a:t>
            </a:r>
            <a:r>
              <a:rPr kumimoji="1" lang="en-US" altLang="ja-JP" sz="2800" dirty="0" err="1" smtClean="0">
                <a:latin typeface="+mj-ea"/>
                <a:ea typeface="+mj-ea"/>
              </a:rPr>
              <a:t>Xen</a:t>
            </a:r>
            <a:r>
              <a:rPr kumimoji="1" lang="en-US" altLang="ja-JP" sz="2800" dirty="0" smtClean="0">
                <a:latin typeface="+mj-ea"/>
                <a:ea typeface="+mj-ea"/>
              </a:rPr>
              <a:t> Roll</a:t>
            </a:r>
          </a:p>
          <a:p>
            <a:r>
              <a:rPr lang="en-US" altLang="ja-JP" sz="2800" dirty="0" smtClean="0">
                <a:latin typeface="+mj-ea"/>
                <a:ea typeface="+mj-ea"/>
              </a:rPr>
              <a:t>N2N</a:t>
            </a:r>
          </a:p>
          <a:p>
            <a:pPr lvl="1"/>
            <a:r>
              <a:rPr lang="en-US" altLang="ja-JP" sz="2400" dirty="0" smtClean="0">
                <a:latin typeface="+mj-ea"/>
                <a:ea typeface="+mj-ea"/>
              </a:rPr>
              <a:t>RPM package installation.</a:t>
            </a:r>
          </a:p>
          <a:p>
            <a:r>
              <a:rPr kumimoji="1" lang="en-US" altLang="ja-JP" sz="2800" dirty="0" smtClean="0">
                <a:latin typeface="+mj-ea"/>
                <a:ea typeface="+mj-ea"/>
              </a:rPr>
              <a:t>Open some port for N2N</a:t>
            </a:r>
          </a:p>
          <a:p>
            <a:pPr lvl="1"/>
            <a:r>
              <a:rPr lang="en-US" altLang="ja-JP" sz="2400" dirty="0" smtClean="0">
                <a:latin typeface="+mj-ea"/>
                <a:ea typeface="+mj-ea"/>
              </a:rPr>
              <a:t>For edge nodes and a </a:t>
            </a:r>
            <a:r>
              <a:rPr lang="en-US" altLang="ja-JP" sz="2400" dirty="0" err="1" smtClean="0">
                <a:latin typeface="+mj-ea"/>
                <a:ea typeface="+mj-ea"/>
              </a:rPr>
              <a:t>supernode</a:t>
            </a:r>
            <a:endParaRPr lang="en-US" altLang="ja-JP" sz="2400" dirty="0" smtClean="0">
              <a:latin typeface="+mj-ea"/>
              <a:ea typeface="+mj-ea"/>
            </a:endParaRPr>
          </a:p>
          <a:p>
            <a:r>
              <a:rPr kumimoji="1" lang="en-US" altLang="ja-JP" sz="2800" dirty="0" smtClean="0">
                <a:latin typeface="+mj-ea"/>
                <a:ea typeface="+mj-ea"/>
              </a:rPr>
              <a:t>Install MVC Controller</a:t>
            </a:r>
          </a:p>
          <a:p>
            <a:pPr lvl="1"/>
            <a:r>
              <a:rPr lang="en-US" altLang="ja-JP" sz="2400" dirty="0" smtClean="0">
                <a:latin typeface="+mj-ea"/>
                <a:ea typeface="+mj-ea"/>
              </a:rPr>
              <a:t>C</a:t>
            </a:r>
            <a:r>
              <a:rPr kumimoji="1" lang="en-US" altLang="ja-JP" sz="2400" dirty="0" smtClean="0">
                <a:latin typeface="+mj-ea"/>
                <a:ea typeface="+mj-ea"/>
              </a:rPr>
              <a:t>omposed of Some new python scripts</a:t>
            </a:r>
          </a:p>
          <a:p>
            <a:pPr lvl="1"/>
            <a:r>
              <a:rPr lang="en-US" altLang="ja-JP" sz="2400" dirty="0" smtClean="0">
                <a:latin typeface="+mj-ea"/>
                <a:ea typeface="+mj-ea"/>
              </a:rPr>
              <a:t>Provide original rocks commands.</a:t>
            </a:r>
          </a:p>
          <a:p>
            <a:pPr lvl="1">
              <a:buNone/>
            </a:pPr>
            <a:r>
              <a:rPr kumimoji="1" lang="en-US" altLang="ja-JP" sz="2400" dirty="0" smtClean="0">
                <a:latin typeface="+mj-ea"/>
                <a:ea typeface="+mj-ea"/>
              </a:rPr>
              <a:t> (we still have been developing.)</a:t>
            </a:r>
            <a:endParaRPr kumimoji="1" lang="ja-JP" altLang="en-US" sz="2400" dirty="0">
              <a:latin typeface="+mj-ea"/>
              <a:ea typeface="+mj-ea"/>
            </a:endParaRPr>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pPr/>
              <a:t>17</a:t>
            </a:fld>
            <a:endParaRPr kumimoji="1"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836712"/>
            <a:ext cx="8363272" cy="1399032"/>
          </a:xfrm>
        </p:spPr>
        <p:txBody>
          <a:bodyPr/>
          <a:lstStyle/>
          <a:p>
            <a:r>
              <a:rPr kumimoji="1" lang="en-US" altLang="ja-JP" dirty="0" smtClean="0"/>
              <a:t>Thank you for your attention!</a:t>
            </a:r>
            <a:endParaRPr kumimoji="1" lang="ja-JP" altLang="en-US" dirty="0"/>
          </a:p>
        </p:txBody>
      </p:sp>
      <p:sp>
        <p:nvSpPr>
          <p:cNvPr id="3" name="コンテンツ プレースホルダ 2"/>
          <p:cNvSpPr>
            <a:spLocks noGrp="1"/>
          </p:cNvSpPr>
          <p:nvPr>
            <p:ph idx="1"/>
          </p:nvPr>
        </p:nvSpPr>
        <p:spPr>
          <a:xfrm>
            <a:off x="7020272" y="5805264"/>
            <a:ext cx="1666528" cy="649544"/>
          </a:xfrm>
        </p:spPr>
        <p:txBody>
          <a:bodyPr/>
          <a:lstStyle/>
          <a:p>
            <a:pPr>
              <a:buNone/>
            </a:pPr>
            <a:r>
              <a:rPr kumimoji="1" lang="en-US" altLang="ja-JP" dirty="0" smtClean="0"/>
              <a:t>Fin</a:t>
            </a:r>
            <a:endParaRPr kumimoji="1" lang="ja-JP" altLang="en-US" dirty="0"/>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pPr/>
              <a:t>18</a:t>
            </a:fld>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1979712" y="2132856"/>
            <a:ext cx="4776192" cy="3582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pPr/>
              <a:t>19</a:t>
            </a:fld>
            <a:endParaRPr kumimoji="1"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1183008"/>
          </a:xfrm>
        </p:spPr>
        <p:txBody>
          <a:bodyPr/>
          <a:lstStyle/>
          <a:p>
            <a:r>
              <a:rPr lang="en-US" altLang="ja-JP" dirty="0" smtClean="0">
                <a:latin typeface="+mj-ea"/>
              </a:rPr>
              <a:t>Background</a:t>
            </a:r>
            <a:endParaRPr kumimoji="1" lang="ja-JP" altLang="en-US" dirty="0">
              <a:latin typeface="+mj-ea"/>
            </a:endParaRPr>
          </a:p>
        </p:txBody>
      </p:sp>
      <p:sp>
        <p:nvSpPr>
          <p:cNvPr id="3" name="コンテンツ プレースホルダ 2"/>
          <p:cNvSpPr>
            <a:spLocks noGrp="1"/>
          </p:cNvSpPr>
          <p:nvPr>
            <p:ph idx="1"/>
          </p:nvPr>
        </p:nvSpPr>
        <p:spPr>
          <a:xfrm>
            <a:off x="179512" y="1052736"/>
            <a:ext cx="8964488" cy="2952328"/>
          </a:xfrm>
        </p:spPr>
        <p:txBody>
          <a:bodyPr>
            <a:noAutofit/>
          </a:bodyPr>
          <a:lstStyle/>
          <a:p>
            <a:r>
              <a:rPr lang="en-US" altLang="ja-JP" sz="2800" dirty="0" smtClean="0">
                <a:latin typeface="+mj-ea"/>
                <a:ea typeface="+mj-ea"/>
              </a:rPr>
              <a:t>PRAGMA Grid test-bed</a:t>
            </a:r>
            <a:r>
              <a:rPr lang="ja-JP" altLang="en-US" sz="2800" dirty="0" smtClean="0">
                <a:latin typeface="+mj-ea"/>
                <a:ea typeface="+mj-ea"/>
              </a:rPr>
              <a:t>：</a:t>
            </a:r>
            <a:endParaRPr lang="en-US" altLang="ja-JP" sz="2800" dirty="0" smtClean="0">
              <a:latin typeface="+mj-ea"/>
              <a:ea typeface="+mj-ea"/>
            </a:endParaRPr>
          </a:p>
          <a:p>
            <a:pPr lvl="1">
              <a:buNone/>
            </a:pPr>
            <a:r>
              <a:rPr lang="en-US" altLang="ja-JP" sz="2400" dirty="0" smtClean="0">
                <a:latin typeface="+mj-ea"/>
                <a:ea typeface="+mj-ea"/>
              </a:rPr>
              <a:t>Shares clusters which managed by multiple sites</a:t>
            </a:r>
          </a:p>
          <a:p>
            <a:pPr lvl="1">
              <a:buNone/>
            </a:pPr>
            <a:r>
              <a:rPr lang="en-US" altLang="ja-JP" sz="2400" dirty="0" smtClean="0">
                <a:latin typeface="+mj-ea"/>
                <a:ea typeface="+mj-ea"/>
              </a:rPr>
              <a:t>Realizes a large-scale computational environment.</a:t>
            </a:r>
          </a:p>
          <a:p>
            <a:pPr lvl="1">
              <a:buNone/>
            </a:pPr>
            <a:r>
              <a:rPr lang="en-US" altLang="ja-JP" sz="1100" dirty="0" smtClean="0">
                <a:latin typeface="+mj-ea"/>
                <a:ea typeface="+mj-ea"/>
              </a:rPr>
              <a:t>	</a:t>
            </a:r>
            <a:r>
              <a:rPr lang="ja-JP" altLang="en-US" sz="1100" dirty="0" smtClean="0">
                <a:latin typeface="+mj-ea"/>
                <a:ea typeface="+mj-ea"/>
              </a:rPr>
              <a:t>　</a:t>
            </a:r>
            <a:endParaRPr lang="en-US" altLang="ja-JP" sz="1100" dirty="0" smtClean="0">
              <a:latin typeface="+mj-ea"/>
              <a:ea typeface="+mj-ea"/>
            </a:endParaRPr>
          </a:p>
          <a:p>
            <a:pPr lvl="1"/>
            <a:r>
              <a:rPr lang="en-US" altLang="ja-JP" sz="2400" dirty="0" smtClean="0">
                <a:latin typeface="+mj-ea"/>
                <a:ea typeface="+mj-ea"/>
              </a:rPr>
              <a:t>Expects as a platform of computational intensive  applications.</a:t>
            </a:r>
          </a:p>
          <a:p>
            <a:pPr lvl="2"/>
            <a:r>
              <a:rPr lang="en-US" altLang="ja-JP" dirty="0" smtClean="0">
                <a:latin typeface="+mj-ea"/>
                <a:ea typeface="+mj-ea"/>
              </a:rPr>
              <a:t>Highly independent processes which can be distributed.</a:t>
            </a:r>
          </a:p>
          <a:p>
            <a:pPr lvl="2">
              <a:buNone/>
            </a:pPr>
            <a:r>
              <a:rPr lang="en-US" altLang="ja-JP" dirty="0" smtClean="0">
                <a:latin typeface="+mj-ea"/>
                <a:ea typeface="+mj-ea"/>
              </a:rPr>
              <a:t>Ex) Docking simulation.</a:t>
            </a:r>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pPr/>
              <a:t>2</a:t>
            </a:fld>
            <a:endParaRPr kumimoji="1" lang="ja-JP" altLang="en-US" dirty="0"/>
          </a:p>
        </p:txBody>
      </p:sp>
      <p:sp>
        <p:nvSpPr>
          <p:cNvPr id="8" name="スライド番号プレースホルダ 2"/>
          <p:cNvSpPr txBox="1">
            <a:spLocks/>
          </p:cNvSpPr>
          <p:nvPr/>
        </p:nvSpPr>
        <p:spPr>
          <a:xfrm>
            <a:off x="7589520" y="6480969"/>
            <a:ext cx="502920" cy="301752"/>
          </a:xfrm>
          <a:prstGeom prst="rect">
            <a:avLst/>
          </a:prstGeom>
        </p:spPr>
        <p:txBody>
          <a:bodyPr vert="horz" anchor="b">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BBDEC3D-4D1D-43B1-919F-639CC5EF683F}" type="slidenum">
              <a:rPr kumimoji="1" lang="ja-JP" alt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51" descr="ot_001"/>
          <p:cNvPicPr>
            <a:picLocks noChangeAspect="1" noChangeArrowheads="1"/>
          </p:cNvPicPr>
          <p:nvPr/>
        </p:nvPicPr>
        <p:blipFill>
          <a:blip r:embed="rId3" cstate="print">
            <a:lum bright="-30000" contrast="10000"/>
          </a:blip>
          <a:srcRect/>
          <a:stretch>
            <a:fillRect/>
          </a:stretch>
        </p:blipFill>
        <p:spPr bwMode="auto">
          <a:xfrm>
            <a:off x="395536" y="5661248"/>
            <a:ext cx="8280920" cy="936104"/>
          </a:xfrm>
          <a:prstGeom prst="rect">
            <a:avLst/>
          </a:prstGeom>
          <a:noFill/>
          <a:ln w="9525">
            <a:noFill/>
            <a:miter lim="800000"/>
            <a:headEnd/>
            <a:tailEnd/>
          </a:ln>
          <a:scene3d>
            <a:camera prst="perspectiveRelaxedModerately"/>
            <a:lightRig rig="threePt" dir="t"/>
          </a:scene3d>
        </p:spPr>
      </p:pic>
      <p:pic>
        <p:nvPicPr>
          <p:cNvPr id="10" name="Picture 4" descr="http://www.jaist.ac.jp/ks/labs/ken/hirukawa/severphoto/DSCF0003.JPG"/>
          <p:cNvPicPr>
            <a:picLocks noChangeAspect="1" noChangeArrowheads="1"/>
          </p:cNvPicPr>
          <p:nvPr/>
        </p:nvPicPr>
        <p:blipFill>
          <a:blip r:embed="rId4" cstate="print"/>
          <a:srcRect/>
          <a:stretch>
            <a:fillRect/>
          </a:stretch>
        </p:blipFill>
        <p:spPr bwMode="auto">
          <a:xfrm>
            <a:off x="3563889" y="6210273"/>
            <a:ext cx="933721" cy="647729"/>
          </a:xfrm>
          <a:prstGeom prst="rect">
            <a:avLst/>
          </a:prstGeom>
          <a:noFill/>
          <a:ln w="9525">
            <a:noFill/>
            <a:miter lim="800000"/>
            <a:headEnd/>
            <a:tailEnd/>
          </a:ln>
        </p:spPr>
      </p:pic>
      <p:pic>
        <p:nvPicPr>
          <p:cNvPr id="11" name="Picture 6" descr="MCj02812460000[1]"/>
          <p:cNvPicPr>
            <a:picLocks noChangeAspect="1" noChangeArrowheads="1"/>
          </p:cNvPicPr>
          <p:nvPr/>
        </p:nvPicPr>
        <p:blipFill>
          <a:blip r:embed="rId5" cstate="print"/>
          <a:srcRect/>
          <a:stretch>
            <a:fillRect/>
          </a:stretch>
        </p:blipFill>
        <p:spPr bwMode="auto">
          <a:xfrm>
            <a:off x="6519536" y="5589242"/>
            <a:ext cx="882940" cy="776195"/>
          </a:xfrm>
          <a:prstGeom prst="rect">
            <a:avLst/>
          </a:prstGeom>
          <a:noFill/>
          <a:ln w="9525">
            <a:noFill/>
            <a:miter lim="800000"/>
            <a:headEnd/>
            <a:tailEnd/>
          </a:ln>
        </p:spPr>
      </p:pic>
      <p:pic>
        <p:nvPicPr>
          <p:cNvPr id="12" name="Picture 39"/>
          <p:cNvPicPr>
            <a:picLocks noChangeAspect="1" noChangeArrowheads="1"/>
          </p:cNvPicPr>
          <p:nvPr/>
        </p:nvPicPr>
        <p:blipFill>
          <a:blip r:embed="rId6" cstate="print"/>
          <a:srcRect/>
          <a:stretch>
            <a:fillRect/>
          </a:stretch>
        </p:blipFill>
        <p:spPr bwMode="auto">
          <a:xfrm>
            <a:off x="1547665" y="5805264"/>
            <a:ext cx="849355" cy="616514"/>
          </a:xfrm>
          <a:prstGeom prst="rect">
            <a:avLst/>
          </a:prstGeom>
          <a:noFill/>
          <a:ln w="9525">
            <a:noFill/>
            <a:miter lim="800000"/>
            <a:headEnd/>
            <a:tailEnd/>
          </a:ln>
        </p:spPr>
      </p:pic>
      <p:pic>
        <p:nvPicPr>
          <p:cNvPr id="14" name="Picture 2"/>
          <p:cNvPicPr>
            <a:picLocks noChangeAspect="1" noChangeArrowheads="1"/>
          </p:cNvPicPr>
          <p:nvPr/>
        </p:nvPicPr>
        <p:blipFill>
          <a:blip r:embed="rId7" cstate="print"/>
          <a:srcRect/>
          <a:stretch>
            <a:fillRect/>
          </a:stretch>
        </p:blipFill>
        <p:spPr bwMode="auto">
          <a:xfrm>
            <a:off x="6039483" y="5949280"/>
            <a:ext cx="827584" cy="620688"/>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16" name="テキスト ボックス 15"/>
          <p:cNvSpPr txBox="1"/>
          <p:nvPr/>
        </p:nvSpPr>
        <p:spPr>
          <a:xfrm>
            <a:off x="0" y="6519447"/>
            <a:ext cx="4499992" cy="584775"/>
          </a:xfrm>
          <a:prstGeom prst="rect">
            <a:avLst/>
          </a:prstGeom>
          <a:noFill/>
        </p:spPr>
        <p:txBody>
          <a:bodyPr wrap="square" rtlCol="0">
            <a:spAutoFit/>
          </a:bodyPr>
          <a:lstStyle/>
          <a:p>
            <a:r>
              <a:rPr lang="en-US" altLang="ja-JP" sz="1600" u="sng" dirty="0" smtClean="0">
                <a:solidFill>
                  <a:schemeClr val="accent4"/>
                </a:solidFill>
              </a:rPr>
              <a:t>http://www.rocksclusters.org/rocks-register/</a:t>
            </a:r>
            <a:endParaRPr kumimoji="1" lang="ja-JP" altLang="en-US" sz="1600" u="sng" dirty="0">
              <a:solidFill>
                <a:schemeClr val="accent4"/>
              </a:solidFill>
            </a:endParaRPr>
          </a:p>
        </p:txBody>
      </p:sp>
      <p:sp>
        <p:nvSpPr>
          <p:cNvPr id="17" name="正方形/長方形 16"/>
          <p:cNvSpPr/>
          <p:nvPr/>
        </p:nvSpPr>
        <p:spPr>
          <a:xfrm>
            <a:off x="6951584" y="6165304"/>
            <a:ext cx="1152128" cy="34078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t>Site C</a:t>
            </a:r>
            <a:endParaRPr kumimoji="1" lang="ja-JP" altLang="en-US" dirty="0"/>
          </a:p>
        </p:txBody>
      </p:sp>
      <p:sp>
        <p:nvSpPr>
          <p:cNvPr id="18" name="正方形/長方形 17"/>
          <p:cNvSpPr/>
          <p:nvPr/>
        </p:nvSpPr>
        <p:spPr>
          <a:xfrm>
            <a:off x="4427984" y="6472590"/>
            <a:ext cx="1152128" cy="34078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t>Site B</a:t>
            </a:r>
            <a:endParaRPr kumimoji="1" lang="ja-JP" altLang="en-US" dirty="0"/>
          </a:p>
        </p:txBody>
      </p:sp>
      <p:sp>
        <p:nvSpPr>
          <p:cNvPr id="19" name="正方形/長方形 18"/>
          <p:cNvSpPr/>
          <p:nvPr/>
        </p:nvSpPr>
        <p:spPr>
          <a:xfrm>
            <a:off x="1187624" y="6165304"/>
            <a:ext cx="1152128" cy="34078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t>Site A</a:t>
            </a:r>
            <a:endParaRPr kumimoji="1" lang="ja-JP" altLang="en-US" dirty="0"/>
          </a:p>
        </p:txBody>
      </p:sp>
      <p:pic>
        <p:nvPicPr>
          <p:cNvPr id="38" name="Picture 10" descr="C:\Documents and Settings\山田 正弘\Local Settings\Temporary Internet Files\Content.IE5\SDO7NBB6\MPj04331280000[1].jpg"/>
          <p:cNvPicPr>
            <a:picLocks noChangeAspect="1" noChangeArrowheads="1"/>
          </p:cNvPicPr>
          <p:nvPr/>
        </p:nvPicPr>
        <p:blipFill>
          <a:blip r:embed="rId8" cstate="print"/>
          <a:srcRect/>
          <a:stretch>
            <a:fillRect/>
          </a:stretch>
        </p:blipFill>
        <p:spPr bwMode="auto">
          <a:xfrm>
            <a:off x="7596336" y="4096708"/>
            <a:ext cx="1080120" cy="810604"/>
          </a:xfrm>
          <a:prstGeom prst="rect">
            <a:avLst/>
          </a:prstGeom>
          <a:noFill/>
        </p:spPr>
      </p:pic>
      <p:sp>
        <p:nvSpPr>
          <p:cNvPr id="25" name="円/楕円 24"/>
          <p:cNvSpPr/>
          <p:nvPr/>
        </p:nvSpPr>
        <p:spPr>
          <a:xfrm>
            <a:off x="2915816" y="4437112"/>
            <a:ext cx="3024336" cy="1368152"/>
          </a:xfrm>
          <a:prstGeom prst="ellipse">
            <a:avLst/>
          </a:prstGeom>
          <a:solidFill>
            <a:schemeClr val="lt1">
              <a:alpha val="5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b="1" dirty="0" smtClean="0">
                <a:latin typeface="+mj-ea"/>
                <a:ea typeface="+mj-ea"/>
              </a:rPr>
              <a:t>Large-scale</a:t>
            </a:r>
          </a:p>
          <a:p>
            <a:pPr algn="ctr"/>
            <a:r>
              <a:rPr kumimoji="1" lang="en-US" altLang="ja-JP" sz="2400" b="1" dirty="0" smtClean="0">
                <a:latin typeface="+mj-ea"/>
                <a:ea typeface="+mj-ea"/>
              </a:rPr>
              <a:t>Environment</a:t>
            </a:r>
          </a:p>
        </p:txBody>
      </p:sp>
      <p:cxnSp>
        <p:nvCxnSpPr>
          <p:cNvPr id="23" name="直線矢印コネクタ 22"/>
          <p:cNvCxnSpPr/>
          <p:nvPr/>
        </p:nvCxnSpPr>
        <p:spPr>
          <a:xfrm>
            <a:off x="1619672" y="5142559"/>
            <a:ext cx="1872208" cy="158651"/>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rot="10800000" flipV="1">
            <a:off x="5436098" y="5096620"/>
            <a:ext cx="1521475" cy="27659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22" name="Picture 3" descr="C:\Program Files\Microsoft Office\MEDIA\CAGCAT10\j0292020.wmf"/>
          <p:cNvPicPr>
            <a:picLocks noChangeAspect="1" noChangeArrowheads="1"/>
          </p:cNvPicPr>
          <p:nvPr/>
        </p:nvPicPr>
        <p:blipFill>
          <a:blip r:embed="rId9" cstate="print"/>
          <a:srcRect/>
          <a:stretch>
            <a:fillRect/>
          </a:stretch>
        </p:blipFill>
        <p:spPr bwMode="auto">
          <a:xfrm flipH="1">
            <a:off x="6660233" y="4437114"/>
            <a:ext cx="1097629" cy="927875"/>
          </a:xfrm>
          <a:prstGeom prst="rect">
            <a:avLst/>
          </a:prstGeom>
          <a:noFill/>
        </p:spPr>
      </p:pic>
      <p:pic>
        <p:nvPicPr>
          <p:cNvPr id="27" name="Picture 42"/>
          <p:cNvPicPr>
            <a:picLocks noChangeAspect="1" noChangeArrowheads="1"/>
          </p:cNvPicPr>
          <p:nvPr/>
        </p:nvPicPr>
        <p:blipFill>
          <a:blip r:embed="rId10" cstate="print"/>
          <a:srcRect/>
          <a:stretch>
            <a:fillRect/>
          </a:stretch>
        </p:blipFill>
        <p:spPr bwMode="auto">
          <a:xfrm>
            <a:off x="408391" y="3933056"/>
            <a:ext cx="1210979" cy="858396"/>
          </a:xfrm>
          <a:prstGeom prst="rect">
            <a:avLst/>
          </a:prstGeom>
          <a:ln>
            <a:noFill/>
          </a:ln>
          <a:effectLst>
            <a:outerShdw blurRad="190500" algn="tl" rotWithShape="0">
              <a:srgbClr val="000000">
                <a:alpha val="70000"/>
              </a:srgbClr>
            </a:outerShdw>
          </a:effectLst>
        </p:spPr>
      </p:pic>
      <p:pic>
        <p:nvPicPr>
          <p:cNvPr id="30" name="Picture 2" descr="C:\Users\a_crede\Pictures\Microsoft クリップ オーガナイザ\j0332560.wmf"/>
          <p:cNvPicPr>
            <a:picLocks noChangeAspect="1" noChangeArrowheads="1"/>
          </p:cNvPicPr>
          <p:nvPr/>
        </p:nvPicPr>
        <p:blipFill>
          <a:blip r:embed="rId11" cstate="print"/>
          <a:srcRect/>
          <a:stretch>
            <a:fillRect/>
          </a:stretch>
        </p:blipFill>
        <p:spPr bwMode="auto">
          <a:xfrm flipH="1">
            <a:off x="1115616" y="4437112"/>
            <a:ext cx="863870" cy="1064646"/>
          </a:xfrm>
          <a:prstGeom prst="rect">
            <a:avLst/>
          </a:prstGeom>
          <a:noFill/>
          <a:ln w="9525">
            <a:noFill/>
            <a:miter lim="800000"/>
            <a:headEnd/>
            <a:tailEnd/>
          </a:ln>
        </p:spPr>
      </p:pic>
      <p:cxnSp>
        <p:nvCxnSpPr>
          <p:cNvPr id="31" name="直線矢印コネクタ 30"/>
          <p:cNvCxnSpPr/>
          <p:nvPr/>
        </p:nvCxnSpPr>
        <p:spPr>
          <a:xfrm flipV="1">
            <a:off x="2339752" y="5517232"/>
            <a:ext cx="1224136" cy="360040"/>
          </a:xfrm>
          <a:prstGeom prst="straightConnector1">
            <a:avLst/>
          </a:prstGeom>
          <a:ln w="762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0" idx="0"/>
          </p:cNvCxnSpPr>
          <p:nvPr/>
        </p:nvCxnSpPr>
        <p:spPr>
          <a:xfrm rot="5400000" flipH="1" flipV="1">
            <a:off x="3882848" y="5881160"/>
            <a:ext cx="477015" cy="181211"/>
          </a:xfrm>
          <a:prstGeom prst="straightConnector1">
            <a:avLst/>
          </a:prstGeom>
          <a:ln w="762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rot="10800000">
            <a:off x="5652120" y="5517232"/>
            <a:ext cx="1011432" cy="288032"/>
          </a:xfrm>
          <a:prstGeom prst="straightConnector1">
            <a:avLst/>
          </a:prstGeom>
          <a:ln w="762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3275856" y="4149080"/>
            <a:ext cx="2376264"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dirty="0" smtClean="0">
                <a:solidFill>
                  <a:schemeClr val="tx1"/>
                </a:solidFill>
                <a:latin typeface="+mj-ea"/>
                <a:ea typeface="+mj-ea"/>
              </a:rPr>
              <a:t>Grid Environment</a:t>
            </a:r>
            <a:endParaRPr kumimoji="1" lang="ja-JP" altLang="en-US" dirty="0">
              <a:solidFill>
                <a:schemeClr val="tx1"/>
              </a:solidFill>
              <a:latin typeface="+mj-ea"/>
              <a:ea typeface="+mj-ea"/>
            </a:endParaRPr>
          </a:p>
        </p:txBody>
      </p:sp>
      <p:grpSp>
        <p:nvGrpSpPr>
          <p:cNvPr id="39" name="グループ化 38"/>
          <p:cNvGrpSpPr/>
          <p:nvPr/>
        </p:nvGrpSpPr>
        <p:grpSpPr>
          <a:xfrm>
            <a:off x="6554706" y="5589242"/>
            <a:ext cx="2265766" cy="549523"/>
            <a:chOff x="4932040" y="3789040"/>
            <a:chExt cx="1905726" cy="549523"/>
          </a:xfrm>
        </p:grpSpPr>
        <p:sp>
          <p:nvSpPr>
            <p:cNvPr id="32" name="正方形/長方形 31"/>
            <p:cNvSpPr/>
            <p:nvPr/>
          </p:nvSpPr>
          <p:spPr>
            <a:xfrm>
              <a:off x="5325597" y="3789040"/>
              <a:ext cx="1088209" cy="549523"/>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34" name="テキスト ボックス 33"/>
            <p:cNvSpPr txBox="1"/>
            <p:nvPr/>
          </p:nvSpPr>
          <p:spPr>
            <a:xfrm>
              <a:off x="4932040" y="3789040"/>
              <a:ext cx="1905726"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i="0" u="none" strike="noStrike" kern="0" cap="none" spc="0" normalizeH="0" baseline="0" noProof="0" dirty="0" err="1" smtClean="0">
                  <a:ln>
                    <a:noFill/>
                  </a:ln>
                  <a:solidFill>
                    <a:sysClr val="windowText" lastClr="000000"/>
                  </a:solidFill>
                  <a:effectLst/>
                  <a:uLnTx/>
                  <a:uFillTx/>
                  <a:latin typeface="+mj-ea"/>
                  <a:ea typeface="+mj-ea"/>
                </a:rPr>
                <a:t>OS:Debian</a:t>
              </a:r>
              <a:endParaRPr kumimoji="0" lang="en-US" altLang="ja-JP" sz="1400" i="0" u="none" strike="noStrike" kern="0" cap="none" spc="0" normalizeH="0" baseline="0" noProof="0" dirty="0" smtClean="0">
                <a:ln>
                  <a:noFill/>
                </a:ln>
                <a:solidFill>
                  <a:sysClr val="windowText" lastClr="000000"/>
                </a:solidFill>
                <a:effectLst/>
                <a:uLnTx/>
                <a:uFillTx/>
                <a:latin typeface="+mj-ea"/>
                <a:ea typeface="+mj-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i="0" u="none" strike="noStrike" kern="0" cap="none" spc="0" normalizeH="0" baseline="0" noProof="0" dirty="0" smtClean="0">
                  <a:ln>
                    <a:noFill/>
                  </a:ln>
                  <a:solidFill>
                    <a:sysClr val="windowText" lastClr="000000"/>
                  </a:solidFill>
                  <a:effectLst/>
                  <a:uLnTx/>
                  <a:uFillTx/>
                  <a:latin typeface="+mj-ea"/>
                  <a:ea typeface="+mj-ea"/>
                </a:rPr>
                <a:t>   　　　　</a:t>
              </a:r>
              <a:r>
                <a:rPr kumimoji="0" lang="en-US" altLang="ja-JP" sz="1400" i="0" u="none" strike="noStrike" kern="0" cap="none" spc="0" normalizeH="0" baseline="0" noProof="0" dirty="0" smtClean="0">
                  <a:ln>
                    <a:noFill/>
                  </a:ln>
                  <a:solidFill>
                    <a:sysClr val="windowText" lastClr="000000"/>
                  </a:solidFill>
                  <a:effectLst/>
                  <a:uLnTx/>
                  <a:uFillTx/>
                  <a:latin typeface="+mj-ea"/>
                  <a:ea typeface="+mj-ea"/>
                </a:rPr>
                <a:t>lib: glibc2.0</a:t>
              </a:r>
              <a:endParaRPr kumimoji="1" lang="ja-JP" altLang="en-US" sz="1800" i="0" u="none" strike="noStrike" kern="0" cap="none" spc="0" normalizeH="0" baseline="0" noProof="0" dirty="0">
                <a:ln>
                  <a:noFill/>
                </a:ln>
                <a:solidFill>
                  <a:sysClr val="windowText" lastClr="000000"/>
                </a:solidFill>
                <a:effectLst/>
                <a:uLnTx/>
                <a:uFillTx/>
                <a:latin typeface="+mj-ea"/>
                <a:ea typeface="+mj-ea"/>
              </a:endParaRPr>
            </a:p>
          </p:txBody>
        </p:sp>
      </p:grpSp>
      <p:grpSp>
        <p:nvGrpSpPr>
          <p:cNvPr id="40" name="グループ化 39"/>
          <p:cNvGrpSpPr/>
          <p:nvPr/>
        </p:nvGrpSpPr>
        <p:grpSpPr>
          <a:xfrm>
            <a:off x="0" y="5576224"/>
            <a:ext cx="1979712" cy="576066"/>
            <a:chOff x="2267744" y="3776024"/>
            <a:chExt cx="1656184" cy="576066"/>
          </a:xfrm>
        </p:grpSpPr>
        <p:sp>
          <p:nvSpPr>
            <p:cNvPr id="35" name="正方形/長方形 34"/>
            <p:cNvSpPr/>
            <p:nvPr/>
          </p:nvSpPr>
          <p:spPr>
            <a:xfrm>
              <a:off x="2573965" y="3776024"/>
              <a:ext cx="1024086" cy="57606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37" name="テキスト ボックス 36"/>
            <p:cNvSpPr txBox="1"/>
            <p:nvPr/>
          </p:nvSpPr>
          <p:spPr>
            <a:xfrm>
              <a:off x="2267744" y="3789040"/>
              <a:ext cx="1656184"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i="0" u="none" strike="noStrike" kern="0" cap="none" spc="0" normalizeH="0" baseline="0" noProof="0" dirty="0" smtClean="0">
                  <a:ln>
                    <a:noFill/>
                  </a:ln>
                  <a:solidFill>
                    <a:sysClr val="windowText" lastClr="000000"/>
                  </a:solidFill>
                  <a:effectLst/>
                  <a:uLnTx/>
                  <a:uFillTx/>
                  <a:latin typeface="+mj-ea"/>
                  <a:ea typeface="+mj-ea"/>
                </a:rPr>
                <a:t>OS: </a:t>
              </a:r>
              <a:r>
                <a:rPr kumimoji="0" lang="en-US" altLang="ja-JP" sz="1400" i="0" u="none" strike="noStrike" kern="0" cap="none" spc="0" normalizeH="0" baseline="0" noProof="0" dirty="0" err="1" smtClean="0">
                  <a:ln>
                    <a:noFill/>
                  </a:ln>
                  <a:solidFill>
                    <a:sysClr val="windowText" lastClr="000000"/>
                  </a:solidFill>
                  <a:effectLst/>
                  <a:uLnTx/>
                  <a:uFillTx/>
                  <a:latin typeface="+mj-ea"/>
                  <a:ea typeface="+mj-ea"/>
                </a:rPr>
                <a:t>Redhat</a:t>
              </a:r>
              <a:endParaRPr kumimoji="0" lang="en-US" altLang="ja-JP" sz="1400" i="0" u="none" strike="noStrike" kern="0" cap="none" spc="0" normalizeH="0" baseline="0" noProof="0" dirty="0" smtClean="0">
                <a:ln>
                  <a:noFill/>
                </a:ln>
                <a:solidFill>
                  <a:sysClr val="windowText" lastClr="000000"/>
                </a:solidFill>
                <a:effectLst/>
                <a:uLnTx/>
                <a:uFillTx/>
                <a:latin typeface="+mj-ea"/>
                <a:ea typeface="+mj-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i="0" u="none" strike="noStrike" kern="0" cap="none" spc="0" normalizeH="0" baseline="0" noProof="0" dirty="0" smtClean="0">
                  <a:ln>
                    <a:noFill/>
                  </a:ln>
                  <a:solidFill>
                    <a:sysClr val="windowText" lastClr="000000"/>
                  </a:solidFill>
                  <a:effectLst/>
                  <a:uLnTx/>
                  <a:uFillTx/>
                  <a:latin typeface="+mj-ea"/>
                  <a:ea typeface="+mj-ea"/>
                </a:rPr>
                <a:t> </a:t>
              </a:r>
              <a:r>
                <a:rPr kumimoji="0" lang="ja-JP" altLang="en-US" sz="1400" kern="0" dirty="0" smtClean="0">
                  <a:solidFill>
                    <a:sysClr val="windowText" lastClr="000000"/>
                  </a:solidFill>
                  <a:latin typeface="+mj-ea"/>
                  <a:ea typeface="+mj-ea"/>
                </a:rPr>
                <a:t> 　　　 </a:t>
              </a:r>
              <a:r>
                <a:rPr kumimoji="0" lang="en-US" altLang="ja-JP" sz="1400" i="0" u="none" strike="noStrike" kern="0" cap="none" spc="0" normalizeH="0" baseline="0" noProof="0" dirty="0" smtClean="0">
                  <a:ln>
                    <a:noFill/>
                  </a:ln>
                  <a:solidFill>
                    <a:sysClr val="windowText" lastClr="000000"/>
                  </a:solidFill>
                  <a:effectLst/>
                  <a:uLnTx/>
                  <a:uFillTx/>
                  <a:latin typeface="+mj-ea"/>
                  <a:ea typeface="+mj-ea"/>
                </a:rPr>
                <a:t>lib: glibc3.0</a:t>
              </a:r>
              <a:endParaRPr kumimoji="1" lang="ja-JP" altLang="en-US" sz="1800" i="0" u="none" strike="noStrike" kern="0" cap="none" spc="0" normalizeH="0" baseline="0" noProof="0" dirty="0">
                <a:ln>
                  <a:noFill/>
                </a:ln>
                <a:solidFill>
                  <a:sysClr val="windowText" lastClr="000000"/>
                </a:solidFill>
                <a:effectLst/>
                <a:uLnTx/>
                <a:uFillTx/>
                <a:latin typeface="+mj-ea"/>
                <a:ea typeface="+mj-ea"/>
              </a:endParaRPr>
            </a:p>
          </p:txBody>
        </p:sp>
      </p:grpSp>
      <p:grpSp>
        <p:nvGrpSpPr>
          <p:cNvPr id="41" name="グループ化 40"/>
          <p:cNvGrpSpPr/>
          <p:nvPr/>
        </p:nvGrpSpPr>
        <p:grpSpPr>
          <a:xfrm>
            <a:off x="4139952" y="5949282"/>
            <a:ext cx="1944216" cy="576073"/>
            <a:chOff x="2267744" y="3789040"/>
            <a:chExt cx="1656184" cy="576073"/>
          </a:xfrm>
        </p:grpSpPr>
        <p:sp>
          <p:nvSpPr>
            <p:cNvPr id="42" name="正方形/長方形 41"/>
            <p:cNvSpPr/>
            <p:nvPr/>
          </p:nvSpPr>
          <p:spPr>
            <a:xfrm>
              <a:off x="2574445" y="3789047"/>
              <a:ext cx="1108149" cy="57606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43" name="テキスト ボックス 42"/>
            <p:cNvSpPr txBox="1"/>
            <p:nvPr/>
          </p:nvSpPr>
          <p:spPr>
            <a:xfrm>
              <a:off x="2267744" y="3789040"/>
              <a:ext cx="1656184"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i="0" u="none" strike="noStrike" kern="0" cap="none" spc="0" normalizeH="0" baseline="0" noProof="0" dirty="0" smtClean="0">
                  <a:ln>
                    <a:noFill/>
                  </a:ln>
                  <a:solidFill>
                    <a:sysClr val="windowText" lastClr="000000"/>
                  </a:solidFill>
                  <a:effectLst/>
                  <a:uLnTx/>
                  <a:uFillTx/>
                  <a:latin typeface="+mj-ea"/>
                  <a:ea typeface="+mj-ea"/>
                </a:rPr>
                <a:t>OS: </a:t>
              </a:r>
              <a:r>
                <a:rPr kumimoji="0" lang="en-US" altLang="ja-JP" sz="1400" i="0" u="none" strike="noStrike" kern="0" cap="none" spc="0" normalizeH="0" baseline="0" noProof="0" dirty="0" err="1" smtClean="0">
                  <a:ln>
                    <a:noFill/>
                  </a:ln>
                  <a:solidFill>
                    <a:sysClr val="windowText" lastClr="000000"/>
                  </a:solidFill>
                  <a:effectLst/>
                  <a:uLnTx/>
                  <a:uFillTx/>
                  <a:latin typeface="+mj-ea"/>
                  <a:ea typeface="+mj-ea"/>
                </a:rPr>
                <a:t>Redhat</a:t>
              </a:r>
              <a:endParaRPr kumimoji="0" lang="en-US" altLang="ja-JP" sz="1400" i="0" u="none" strike="noStrike" kern="0" cap="none" spc="0" normalizeH="0" baseline="0" noProof="0" dirty="0" smtClean="0">
                <a:ln>
                  <a:noFill/>
                </a:ln>
                <a:solidFill>
                  <a:sysClr val="windowText" lastClr="000000"/>
                </a:solidFill>
                <a:effectLst/>
                <a:uLnTx/>
                <a:uFillTx/>
                <a:latin typeface="+mj-ea"/>
                <a:ea typeface="+mj-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i="0" u="none" strike="noStrike" kern="0" cap="none" spc="0" normalizeH="0" baseline="0" noProof="0" dirty="0" smtClean="0">
                  <a:ln>
                    <a:noFill/>
                  </a:ln>
                  <a:solidFill>
                    <a:sysClr val="windowText" lastClr="000000"/>
                  </a:solidFill>
                  <a:effectLst/>
                  <a:uLnTx/>
                  <a:uFillTx/>
                  <a:latin typeface="+mj-ea"/>
                  <a:ea typeface="+mj-ea"/>
                </a:rPr>
                <a:t>  　　　</a:t>
              </a:r>
              <a:r>
                <a:rPr kumimoji="0" lang="en-US" altLang="ja-JP" sz="1400" i="0" u="none" strike="noStrike" kern="0" cap="none" spc="0" normalizeH="0" baseline="0" noProof="0" dirty="0" smtClean="0">
                  <a:ln>
                    <a:noFill/>
                  </a:ln>
                  <a:solidFill>
                    <a:sysClr val="windowText" lastClr="000000"/>
                  </a:solidFill>
                  <a:effectLst/>
                  <a:uLnTx/>
                  <a:uFillTx/>
                  <a:latin typeface="+mj-ea"/>
                  <a:ea typeface="+mj-ea"/>
                </a:rPr>
                <a:t>lib: glibc2.0</a:t>
              </a:r>
              <a:endParaRPr kumimoji="1" lang="ja-JP" altLang="en-US" sz="1800" i="0" u="none" strike="noStrike" kern="0" cap="none" spc="0" normalizeH="0" baseline="0" noProof="0" dirty="0">
                <a:ln>
                  <a:noFill/>
                </a:ln>
                <a:solidFill>
                  <a:sysClr val="windowText" lastClr="000000"/>
                </a:solidFill>
                <a:effectLst/>
                <a:uLnTx/>
                <a:uFillTx/>
                <a:latin typeface="+mj-ea"/>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strips(downRight)">
                                      <p:cBhvr>
                                        <p:cTn id="7" dur="500"/>
                                        <p:tgtEl>
                                          <p:spTgt spid="31"/>
                                        </p:tgtEl>
                                      </p:cBhvr>
                                    </p:animEffect>
                                  </p:childTnLst>
                                </p:cTn>
                              </p:par>
                              <p:par>
                                <p:cTn id="8" presetID="18" presetClass="entr" presetSubtype="6"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strips(downRight)">
                                      <p:cBhvr>
                                        <p:cTn id="10" dur="500"/>
                                        <p:tgtEl>
                                          <p:spTgt spid="33"/>
                                        </p:tgtEl>
                                      </p:cBhvr>
                                    </p:animEffect>
                                  </p:childTnLst>
                                </p:cTn>
                              </p:par>
                              <p:par>
                                <p:cTn id="11" presetID="18" presetClass="entr" presetSubtype="9"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strips(upLeft)">
                                      <p:cBhvr>
                                        <p:cTn id="13" dur="500"/>
                                        <p:tgtEl>
                                          <p:spTgt spid="3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dissolve">
                                      <p:cBhvr>
                                        <p:cTn id="19" dur="500"/>
                                        <p:tgtEl>
                                          <p:spTgt spid="26"/>
                                        </p:tgtEl>
                                      </p:cBhvr>
                                    </p:animEffect>
                                  </p:childTnLst>
                                </p:cTn>
                              </p:par>
                            </p:childTnLst>
                          </p:cTn>
                        </p:par>
                        <p:par>
                          <p:cTn id="20" fill="hold">
                            <p:stCondLst>
                              <p:cond delay="500"/>
                            </p:stCondLst>
                            <p:childTnLst>
                              <p:par>
                                <p:cTn id="21" presetID="18" presetClass="entr" presetSubtype="6"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trips(downRight)">
                                      <p:cBhvr>
                                        <p:cTn id="23" dur="500"/>
                                        <p:tgtEl>
                                          <p:spTgt spid="23"/>
                                        </p:tgtEl>
                                      </p:cBhvr>
                                    </p:animEffect>
                                  </p:childTnLst>
                                </p:cTn>
                              </p:par>
                              <p:par>
                                <p:cTn id="24" presetID="18" presetClass="entr" presetSubtype="12"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strips(downLef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1399032"/>
          </a:xfrm>
        </p:spPr>
        <p:txBody>
          <a:bodyPr>
            <a:normAutofit/>
          </a:bodyPr>
          <a:lstStyle/>
          <a:p>
            <a:r>
              <a:rPr lang="en-US" altLang="ja-JP" sz="3600" dirty="0" smtClean="0">
                <a:latin typeface="+mj-ea"/>
              </a:rPr>
              <a:t>Calculate install time </a:t>
            </a:r>
            <a:r>
              <a:rPr kumimoji="1" lang="en-US" altLang="ja-JP" sz="3600" dirty="0" smtClean="0">
                <a:latin typeface="+mj-ea"/>
              </a:rPr>
              <a:t>when change the number of </a:t>
            </a:r>
            <a:r>
              <a:rPr lang="en-US" altLang="ja-JP" sz="3600" dirty="0" smtClean="0">
                <a:latin typeface="+mj-ea"/>
              </a:rPr>
              <a:t>virtual compute nodes. </a:t>
            </a:r>
            <a:endParaRPr kumimoji="1" lang="ja-JP" altLang="en-US" sz="3600" dirty="0">
              <a:latin typeface="+mj-ea"/>
            </a:endParaRPr>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latin typeface="+mj-ea"/>
                <a:ea typeface="+mj-ea"/>
              </a:rPr>
              <a:pPr/>
              <a:t>20</a:t>
            </a:fld>
            <a:endParaRPr kumimoji="1" lang="ja-JP" altLang="en-US">
              <a:latin typeface="+mj-ea"/>
              <a:ea typeface="+mj-ea"/>
            </a:endParaRPr>
          </a:p>
        </p:txBody>
      </p:sp>
      <p:sp>
        <p:nvSpPr>
          <p:cNvPr id="8" name="コンテンツ プレースホルダ 2"/>
          <p:cNvSpPr>
            <a:spLocks noGrp="1"/>
          </p:cNvSpPr>
          <p:nvPr>
            <p:ph idx="1"/>
          </p:nvPr>
        </p:nvSpPr>
        <p:spPr>
          <a:xfrm>
            <a:off x="395536" y="1461338"/>
            <a:ext cx="8388424" cy="2304256"/>
          </a:xfrm>
        </p:spPr>
        <p:txBody>
          <a:bodyPr>
            <a:normAutofit/>
          </a:bodyPr>
          <a:lstStyle/>
          <a:p>
            <a:pPr marL="448056" lvl="3" indent="-384048">
              <a:lnSpc>
                <a:spcPct val="110000"/>
              </a:lnSpc>
              <a:buSzPct val="80000"/>
              <a:buFont typeface="Wingdings 2"/>
              <a:buChar char=""/>
            </a:pPr>
            <a:r>
              <a:rPr lang="en-US" altLang="ja-JP" sz="2400" dirty="0" smtClean="0">
                <a:latin typeface="+mj-ea"/>
                <a:ea typeface="+mj-ea"/>
              </a:rPr>
              <a:t>1.0G</a:t>
            </a:r>
            <a:r>
              <a:rPr lang="ja-JP" altLang="en-US" sz="2400" dirty="0" smtClean="0">
                <a:latin typeface="+mj-ea"/>
                <a:ea typeface="+mj-ea"/>
              </a:rPr>
              <a:t> </a:t>
            </a:r>
            <a:r>
              <a:rPr lang="en-US" altLang="ja-JP" sz="2400" dirty="0" smtClean="0">
                <a:latin typeface="+mj-ea"/>
                <a:ea typeface="+mj-ea"/>
              </a:rPr>
              <a:t>for 3000</a:t>
            </a:r>
            <a:r>
              <a:rPr lang="ja-JP" altLang="en-US" sz="2400" dirty="0" smtClean="0">
                <a:latin typeface="+mj-ea"/>
                <a:ea typeface="+mj-ea"/>
              </a:rPr>
              <a:t> </a:t>
            </a:r>
            <a:r>
              <a:rPr lang="en-US" altLang="ja-JP" sz="2400" dirty="0" smtClean="0">
                <a:latin typeface="+mj-ea"/>
                <a:ea typeface="+mj-ea"/>
              </a:rPr>
              <a:t>sec</a:t>
            </a:r>
            <a:r>
              <a:rPr lang="ja-JP" altLang="en-US" sz="2400" dirty="0" smtClean="0">
                <a:latin typeface="+mj-ea"/>
                <a:ea typeface="+mj-ea"/>
              </a:rPr>
              <a:t> </a:t>
            </a:r>
            <a:r>
              <a:rPr lang="en-US" altLang="ja-JP" sz="2400" dirty="0" smtClean="0">
                <a:latin typeface="+mj-ea"/>
                <a:ea typeface="+mj-ea"/>
              </a:rPr>
              <a:t>=&gt;</a:t>
            </a:r>
            <a:r>
              <a:rPr lang="ja-JP" altLang="en-US" sz="2400" dirty="0" smtClean="0">
                <a:latin typeface="+mj-ea"/>
                <a:ea typeface="+mj-ea"/>
              </a:rPr>
              <a:t> </a:t>
            </a:r>
            <a:r>
              <a:rPr lang="en-US" altLang="ja-JP" sz="2400" dirty="0" smtClean="0">
                <a:latin typeface="+mj-ea"/>
                <a:ea typeface="+mj-ea"/>
              </a:rPr>
              <a:t>around 300Kbps per node.</a:t>
            </a:r>
          </a:p>
          <a:p>
            <a:pPr marL="448056" lvl="3" indent="-384048">
              <a:lnSpc>
                <a:spcPct val="110000"/>
              </a:lnSpc>
              <a:buSzPct val="80000"/>
              <a:buFont typeface="Wingdings 2"/>
              <a:buChar char=""/>
            </a:pPr>
            <a:r>
              <a:rPr lang="en-US" altLang="ja-JP" sz="2400" dirty="0" smtClean="0">
                <a:latin typeface="+mj-ea"/>
                <a:ea typeface="+mj-ea"/>
              </a:rPr>
              <a:t>The limited bandwidth of N2N Overlay network is 40Mbps.</a:t>
            </a:r>
          </a:p>
        </p:txBody>
      </p:sp>
      <p:graphicFrame>
        <p:nvGraphicFramePr>
          <p:cNvPr id="10" name="グラフ 9"/>
          <p:cNvGraphicFramePr/>
          <p:nvPr/>
        </p:nvGraphicFramePr>
        <p:xfrm>
          <a:off x="1835697" y="2492896"/>
          <a:ext cx="5049391" cy="3384376"/>
        </p:xfrm>
        <a:graphic>
          <a:graphicData uri="http://schemas.openxmlformats.org/drawingml/2006/chart">
            <c:chart xmlns:c="http://schemas.openxmlformats.org/drawingml/2006/chart" xmlns:r="http://schemas.openxmlformats.org/officeDocument/2006/relationships" r:id="rId3"/>
          </a:graphicData>
        </a:graphic>
      </p:graphicFrame>
      <p:sp>
        <p:nvSpPr>
          <p:cNvPr id="7" name="正方形/長方形 6"/>
          <p:cNvSpPr/>
          <p:nvPr/>
        </p:nvSpPr>
        <p:spPr>
          <a:xfrm>
            <a:off x="899592" y="5661248"/>
            <a:ext cx="7056784" cy="9807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3200" dirty="0" smtClean="0">
                <a:latin typeface="+mj-ea"/>
                <a:ea typeface="+mj-ea"/>
              </a:rPr>
              <a:t>Install time won’t change when we install over 100</a:t>
            </a:r>
            <a:r>
              <a:rPr lang="ja-JP" altLang="en-US" sz="3200" dirty="0" smtClean="0">
                <a:latin typeface="+mj-ea"/>
                <a:ea typeface="+mj-ea"/>
              </a:rPr>
              <a:t> </a:t>
            </a:r>
            <a:r>
              <a:rPr lang="en-US" altLang="ja-JP" sz="3200" dirty="0" smtClean="0">
                <a:latin typeface="+mj-ea"/>
                <a:ea typeface="+mj-ea"/>
              </a:rPr>
              <a:t>virtual compute nodes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 overhead</a:t>
            </a:r>
            <a:endParaRPr kumimoji="1" lang="ja-JP" altLang="en-US" dirty="0"/>
          </a:p>
        </p:txBody>
      </p:sp>
      <p:sp>
        <p:nvSpPr>
          <p:cNvPr id="3" name="コンテンツ プレースホルダ 2"/>
          <p:cNvSpPr>
            <a:spLocks noGrp="1"/>
          </p:cNvSpPr>
          <p:nvPr>
            <p:ph idx="1"/>
          </p:nvPr>
        </p:nvSpPr>
        <p:spPr>
          <a:xfrm>
            <a:off x="251520" y="1556792"/>
            <a:ext cx="8229600" cy="1690208"/>
          </a:xfrm>
        </p:spPr>
        <p:txBody>
          <a:bodyPr>
            <a:normAutofit fontScale="92500"/>
          </a:bodyPr>
          <a:lstStyle/>
          <a:p>
            <a:r>
              <a:rPr kumimoji="1" lang="en-US" altLang="ja-JP" dirty="0" smtClean="0">
                <a:latin typeface="+mj-ea"/>
                <a:ea typeface="+mj-ea"/>
              </a:rPr>
              <a:t>Verify the network overhead of our virtual cluster.</a:t>
            </a:r>
          </a:p>
          <a:p>
            <a:pPr lvl="1">
              <a:lnSpc>
                <a:spcPct val="110000"/>
              </a:lnSpc>
            </a:pPr>
            <a:r>
              <a:rPr lang="en-US" altLang="ja-JP" sz="2400" dirty="0" smtClean="0">
                <a:latin typeface="+mj-ea"/>
                <a:ea typeface="+mj-ea"/>
              </a:rPr>
              <a:t>Change the latency and bandwidth at WAN</a:t>
            </a:r>
            <a:r>
              <a:rPr lang="ja-JP" altLang="en-US" sz="2400" dirty="0" smtClean="0">
                <a:latin typeface="+mj-ea"/>
                <a:ea typeface="+mj-ea"/>
              </a:rPr>
              <a:t> </a:t>
            </a:r>
            <a:r>
              <a:rPr lang="en-US" altLang="ja-JP" sz="2400" dirty="0" smtClean="0">
                <a:latin typeface="+mj-ea"/>
                <a:ea typeface="+mj-ea"/>
              </a:rPr>
              <a:t>emulator.</a:t>
            </a:r>
          </a:p>
          <a:p>
            <a:pPr lvl="2">
              <a:lnSpc>
                <a:spcPct val="110000"/>
              </a:lnSpc>
            </a:pPr>
            <a:r>
              <a:rPr lang="en-US" altLang="ja-JP" dirty="0" smtClean="0">
                <a:latin typeface="+mj-ea"/>
                <a:ea typeface="+mj-ea"/>
              </a:rPr>
              <a:t>20ms, 60ms, 100ms, 140ms / 500Mbps, 100Mbps, 30Mbps</a:t>
            </a:r>
            <a:endParaRPr lang="ja-JP" altLang="en-US" dirty="0" smtClean="0">
              <a:latin typeface="+mj-ea"/>
              <a:ea typeface="+mj-ea"/>
            </a:endParaRPr>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pPr/>
              <a:t>21</a:t>
            </a:fld>
            <a:endParaRPr kumimoji="1" lang="ja-JP" altLang="en-US"/>
          </a:p>
        </p:txBody>
      </p:sp>
      <p:graphicFrame>
        <p:nvGraphicFramePr>
          <p:cNvPr id="17" name="グラフ 16"/>
          <p:cNvGraphicFramePr/>
          <p:nvPr/>
        </p:nvGraphicFramePr>
        <p:xfrm>
          <a:off x="179512" y="3356992"/>
          <a:ext cx="4485432" cy="3035598"/>
        </p:xfrm>
        <a:graphic>
          <a:graphicData uri="http://schemas.openxmlformats.org/drawingml/2006/chart">
            <c:chart xmlns:c="http://schemas.openxmlformats.org/drawingml/2006/chart" xmlns:r="http://schemas.openxmlformats.org/officeDocument/2006/relationships" r:id="rId3"/>
          </a:graphicData>
        </a:graphic>
      </p:graphicFrame>
      <p:grpSp>
        <p:nvGrpSpPr>
          <p:cNvPr id="27" name="グループ化 26"/>
          <p:cNvGrpSpPr/>
          <p:nvPr/>
        </p:nvGrpSpPr>
        <p:grpSpPr>
          <a:xfrm>
            <a:off x="4788024" y="3345730"/>
            <a:ext cx="4211960" cy="3024336"/>
            <a:chOff x="0" y="1484784"/>
            <a:chExt cx="4776787" cy="3672408"/>
          </a:xfrm>
        </p:grpSpPr>
        <p:graphicFrame>
          <p:nvGraphicFramePr>
            <p:cNvPr id="16" name="グラフ 15"/>
            <p:cNvGraphicFramePr/>
            <p:nvPr/>
          </p:nvGraphicFramePr>
          <p:xfrm>
            <a:off x="0" y="1484784"/>
            <a:ext cx="4776787" cy="3672408"/>
          </p:xfrm>
          <a:graphic>
            <a:graphicData uri="http://schemas.openxmlformats.org/drawingml/2006/chart">
              <c:chart xmlns:c="http://schemas.openxmlformats.org/drawingml/2006/chart" xmlns:r="http://schemas.openxmlformats.org/officeDocument/2006/relationships" r:id="rId4"/>
            </a:graphicData>
          </a:graphic>
        </p:graphicFrame>
        <p:cxnSp>
          <p:nvCxnSpPr>
            <p:cNvPr id="18" name="直線コネクタ 17"/>
            <p:cNvCxnSpPr/>
            <p:nvPr/>
          </p:nvCxnSpPr>
          <p:spPr>
            <a:xfrm flipV="1">
              <a:off x="917477" y="2082180"/>
              <a:ext cx="485775" cy="9526"/>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19" name="直線コネクタ 18"/>
            <p:cNvCxnSpPr/>
            <p:nvPr/>
          </p:nvCxnSpPr>
          <p:spPr>
            <a:xfrm>
              <a:off x="1841402" y="3184402"/>
              <a:ext cx="533400" cy="9524"/>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0" name="直線コネクタ 19"/>
            <p:cNvCxnSpPr/>
            <p:nvPr/>
          </p:nvCxnSpPr>
          <p:spPr>
            <a:xfrm>
              <a:off x="2812952" y="4048498"/>
              <a:ext cx="533400" cy="9524"/>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1" name="直線コネクタ 20"/>
            <p:cNvCxnSpPr/>
            <p:nvPr/>
          </p:nvCxnSpPr>
          <p:spPr>
            <a:xfrm>
              <a:off x="3890020" y="4221088"/>
              <a:ext cx="533400" cy="9524"/>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2" name="直線矢印コネクタ 21"/>
            <p:cNvCxnSpPr/>
            <p:nvPr/>
          </p:nvCxnSpPr>
          <p:spPr>
            <a:xfrm rot="10800000">
              <a:off x="1365156" y="2120282"/>
              <a:ext cx="1847846" cy="304798"/>
            </a:xfrm>
            <a:prstGeom prst="straightConnector1">
              <a:avLst/>
            </a:prstGeom>
            <a:noFill/>
            <a:ln w="127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23" name="直線矢印コネクタ 22"/>
            <p:cNvCxnSpPr/>
            <p:nvPr/>
          </p:nvCxnSpPr>
          <p:spPr>
            <a:xfrm rot="10800000" flipV="1">
              <a:off x="2119165" y="2548906"/>
              <a:ext cx="970017" cy="592062"/>
            </a:xfrm>
            <a:prstGeom prst="straightConnector1">
              <a:avLst/>
            </a:prstGeom>
            <a:noFill/>
            <a:ln w="127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24" name="直線矢印コネクタ 23"/>
            <p:cNvCxnSpPr/>
            <p:nvPr/>
          </p:nvCxnSpPr>
          <p:spPr>
            <a:xfrm rot="5400000">
              <a:off x="2563790" y="3342132"/>
              <a:ext cx="1442443" cy="27437"/>
            </a:xfrm>
            <a:prstGeom prst="straightConnector1">
              <a:avLst/>
            </a:prstGeom>
            <a:noFill/>
            <a:ln w="127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25" name="直線矢印コネクタ 24"/>
            <p:cNvCxnSpPr/>
            <p:nvPr/>
          </p:nvCxnSpPr>
          <p:spPr>
            <a:xfrm rot="16200000" flipH="1">
              <a:off x="2936973" y="3310707"/>
              <a:ext cx="1567410" cy="253355"/>
            </a:xfrm>
            <a:prstGeom prst="straightConnector1">
              <a:avLst/>
            </a:prstGeom>
            <a:noFill/>
            <a:ln w="127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26" name="テキスト ボックス 26"/>
            <p:cNvSpPr txBox="1"/>
            <p:nvPr/>
          </p:nvSpPr>
          <p:spPr>
            <a:xfrm>
              <a:off x="3127276" y="2367930"/>
              <a:ext cx="1567847" cy="428428"/>
            </a:xfrm>
            <a:prstGeom prst="rect">
              <a:avLst/>
            </a:prstGeom>
            <a:solidFill>
              <a:schemeClr val="tx1"/>
            </a:solid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Limited bandwidth</a:t>
              </a:r>
              <a:endParaRPr kumimoji="1" lang="ja-JP" altLang="en-US" sz="12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角丸四角形 4"/>
          <p:cNvSpPr/>
          <p:nvPr/>
        </p:nvSpPr>
        <p:spPr>
          <a:xfrm>
            <a:off x="27496" y="1628801"/>
            <a:ext cx="3672408" cy="4968552"/>
          </a:xfrm>
          <a:prstGeom prst="roundRect">
            <a:avLst>
              <a:gd name="adj" fmla="val 6225"/>
            </a:avLst>
          </a:prstGeom>
          <a:solidFill>
            <a:srgbClr val="F7E6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965" tIns="48983" rIns="97965" bIns="48983" rtlCol="0" anchor="ctr"/>
          <a:lstStyle/>
          <a:p>
            <a:pPr algn="ctr" defTabSz="979652"/>
            <a:endParaRPr lang="ja-JP" altLang="en-US" sz="1900">
              <a:solidFill>
                <a:prstClr val="white"/>
              </a:solidFill>
            </a:endParaRPr>
          </a:p>
        </p:txBody>
      </p:sp>
      <p:sp>
        <p:nvSpPr>
          <p:cNvPr id="10" name="正方形/長方形 9"/>
          <p:cNvSpPr/>
          <p:nvPr/>
        </p:nvSpPr>
        <p:spPr>
          <a:xfrm>
            <a:off x="243520" y="3356992"/>
            <a:ext cx="1440160" cy="3096344"/>
          </a:xfrm>
          <a:prstGeom prst="rect">
            <a:avLst/>
          </a:prstGeom>
        </p:spPr>
        <p:style>
          <a:lnRef idx="2">
            <a:schemeClr val="accent1"/>
          </a:lnRef>
          <a:fillRef idx="1">
            <a:schemeClr val="lt1"/>
          </a:fillRef>
          <a:effectRef idx="0">
            <a:schemeClr val="accent1"/>
          </a:effectRef>
          <a:fontRef idx="minor">
            <a:schemeClr val="dk1"/>
          </a:fontRef>
        </p:style>
        <p:txBody>
          <a:bodyPr lIns="97965" tIns="48983" rIns="97965" bIns="48983" rtlCol="0" anchor="ctr"/>
          <a:lstStyle/>
          <a:p>
            <a:pPr algn="ctr" defTabSz="979652"/>
            <a:r>
              <a:rPr lang="en-US" altLang="ja-JP" sz="1900" b="1" dirty="0" smtClean="0">
                <a:solidFill>
                  <a:prstClr val="black"/>
                </a:solidFill>
              </a:rPr>
              <a:t>Rocks</a:t>
            </a:r>
          </a:p>
          <a:p>
            <a:pPr algn="ctr" defTabSz="979652"/>
            <a:endParaRPr lang="en-US" altLang="ja-JP" sz="1900" b="1" dirty="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p:txBody>
      </p:sp>
      <p:sp>
        <p:nvSpPr>
          <p:cNvPr id="15" name="正方形/長方形 14"/>
          <p:cNvSpPr/>
          <p:nvPr/>
        </p:nvSpPr>
        <p:spPr>
          <a:xfrm>
            <a:off x="387536" y="4365104"/>
            <a:ext cx="1160512" cy="728464"/>
          </a:xfrm>
          <a:prstGeom prst="rect">
            <a:avLst/>
          </a:prstGeom>
        </p:spPr>
        <p:style>
          <a:lnRef idx="2">
            <a:schemeClr val="accent1"/>
          </a:lnRef>
          <a:fillRef idx="1">
            <a:schemeClr val="lt1"/>
          </a:fillRef>
          <a:effectRef idx="0">
            <a:schemeClr val="accent1"/>
          </a:effectRef>
          <a:fontRef idx="minor">
            <a:schemeClr val="dk1"/>
          </a:fontRef>
        </p:style>
        <p:txBody>
          <a:bodyPr lIns="97965" tIns="48983" rIns="97965" bIns="48983" rtlCol="0" anchor="ctr"/>
          <a:lstStyle/>
          <a:p>
            <a:pPr algn="ctr" defTabSz="979652"/>
            <a:r>
              <a:rPr lang="en-US" altLang="ja-JP" sz="1900" b="1" dirty="0" smtClean="0">
                <a:solidFill>
                  <a:prstClr val="black"/>
                </a:solidFill>
              </a:rPr>
              <a:t>VM</a:t>
            </a:r>
          </a:p>
          <a:p>
            <a:pPr algn="ctr" defTabSz="979652"/>
            <a:r>
              <a:rPr lang="en-US" altLang="ja-JP" sz="1900" b="1" dirty="0" smtClean="0">
                <a:solidFill>
                  <a:prstClr val="black"/>
                </a:solidFill>
              </a:rPr>
              <a:t>Installer</a:t>
            </a:r>
          </a:p>
        </p:txBody>
      </p:sp>
      <p:sp>
        <p:nvSpPr>
          <p:cNvPr id="16" name="正方形/長方形 15"/>
          <p:cNvSpPr/>
          <p:nvPr/>
        </p:nvSpPr>
        <p:spPr>
          <a:xfrm>
            <a:off x="315527" y="5220816"/>
            <a:ext cx="1296144" cy="728464"/>
          </a:xfrm>
          <a:prstGeom prst="rect">
            <a:avLst/>
          </a:prstGeom>
          <a:solidFill>
            <a:schemeClr val="bg1">
              <a:lumMod val="65000"/>
            </a:schemeClr>
          </a:solidFill>
        </p:spPr>
        <p:style>
          <a:lnRef idx="2">
            <a:schemeClr val="accent1"/>
          </a:lnRef>
          <a:fillRef idx="1">
            <a:schemeClr val="lt1"/>
          </a:fillRef>
          <a:effectRef idx="0">
            <a:schemeClr val="accent1"/>
          </a:effectRef>
          <a:fontRef idx="minor">
            <a:schemeClr val="dk1"/>
          </a:fontRef>
        </p:style>
        <p:txBody>
          <a:bodyPr lIns="97965" tIns="48983" rIns="97965" bIns="48983" rtlCol="0" anchor="ctr"/>
          <a:lstStyle/>
          <a:p>
            <a:pPr algn="ctr" defTabSz="979652"/>
            <a:r>
              <a:rPr lang="en-US" altLang="ja-JP" sz="1900" b="1" dirty="0" smtClean="0">
                <a:solidFill>
                  <a:prstClr val="black"/>
                </a:solidFill>
              </a:rPr>
              <a:t>VLAN</a:t>
            </a:r>
          </a:p>
          <a:p>
            <a:pPr algn="ctr" defTabSz="979652"/>
            <a:r>
              <a:rPr lang="en-US" altLang="ja-JP" sz="1900" b="1" dirty="0" smtClean="0">
                <a:solidFill>
                  <a:prstClr val="black"/>
                </a:solidFill>
              </a:rPr>
              <a:t>Constructor</a:t>
            </a:r>
          </a:p>
        </p:txBody>
      </p:sp>
      <p:sp>
        <p:nvSpPr>
          <p:cNvPr id="17" name="正方形/長方形 16"/>
          <p:cNvSpPr/>
          <p:nvPr/>
        </p:nvSpPr>
        <p:spPr>
          <a:xfrm>
            <a:off x="139508" y="1772816"/>
            <a:ext cx="1728192" cy="1368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p:txBody>
      </p:sp>
      <p:sp>
        <p:nvSpPr>
          <p:cNvPr id="19" name="正方形/長方形 18"/>
          <p:cNvSpPr/>
          <p:nvPr/>
        </p:nvSpPr>
        <p:spPr>
          <a:xfrm>
            <a:off x="1803692" y="1772816"/>
            <a:ext cx="1600178" cy="4536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979652"/>
            <a:endParaRPr lang="en-US" altLang="ja-JP" sz="1900" b="1" dirty="0" smtClean="0">
              <a:solidFill>
                <a:prstClr val="black"/>
              </a:solidFill>
            </a:endParaRPr>
          </a:p>
          <a:p>
            <a:pPr algn="ctr" defTabSz="979652"/>
            <a:r>
              <a:rPr lang="en-US" altLang="ja-JP" sz="1900" b="1" dirty="0" smtClean="0">
                <a:solidFill>
                  <a:prstClr val="black"/>
                </a:solidFill>
              </a:rPr>
              <a:t>MVC</a:t>
            </a:r>
          </a:p>
          <a:p>
            <a:pPr algn="ctr" defTabSz="979652"/>
            <a:r>
              <a:rPr lang="en-US" altLang="ja-JP" sz="1900" b="1" dirty="0" smtClean="0">
                <a:solidFill>
                  <a:prstClr val="black"/>
                </a:solidFill>
              </a:rPr>
              <a:t>Controller </a:t>
            </a: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p:txBody>
      </p:sp>
      <p:sp>
        <p:nvSpPr>
          <p:cNvPr id="18" name="正方形/長方形 17"/>
          <p:cNvSpPr/>
          <p:nvPr/>
        </p:nvSpPr>
        <p:spPr>
          <a:xfrm>
            <a:off x="1739686" y="1786464"/>
            <a:ext cx="256028" cy="13045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979652"/>
            <a:endParaRPr lang="en-US" altLang="ja-JP" sz="1900" b="1" dirty="0" smtClean="0">
              <a:solidFill>
                <a:prstClr val="black"/>
              </a:solidFill>
            </a:endParaRPr>
          </a:p>
        </p:txBody>
      </p:sp>
      <p:grpSp>
        <p:nvGrpSpPr>
          <p:cNvPr id="2" name="グループ化 17"/>
          <p:cNvGrpSpPr/>
          <p:nvPr/>
        </p:nvGrpSpPr>
        <p:grpSpPr>
          <a:xfrm>
            <a:off x="1315255" y="2348880"/>
            <a:ext cx="1992604" cy="3816424"/>
            <a:chOff x="1395264" y="1628800"/>
            <a:chExt cx="1992604" cy="3816424"/>
          </a:xfrm>
        </p:grpSpPr>
        <p:grpSp>
          <p:nvGrpSpPr>
            <p:cNvPr id="3" name="グループ化 16"/>
            <p:cNvGrpSpPr/>
            <p:nvPr/>
          </p:nvGrpSpPr>
          <p:grpSpPr>
            <a:xfrm>
              <a:off x="1395264" y="1628800"/>
              <a:ext cx="1992604" cy="864096"/>
              <a:chOff x="1530896" y="1556792"/>
              <a:chExt cx="1992604" cy="864096"/>
            </a:xfrm>
          </p:grpSpPr>
          <p:sp>
            <p:nvSpPr>
              <p:cNvPr id="8" name="正方形/長方形 7"/>
              <p:cNvSpPr/>
              <p:nvPr/>
            </p:nvSpPr>
            <p:spPr>
              <a:xfrm>
                <a:off x="2083340" y="1700808"/>
                <a:ext cx="1440160"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979652"/>
                <a:r>
                  <a:rPr lang="en-US" altLang="ja-JP" sz="1900" b="1" dirty="0" smtClean="0">
                    <a:solidFill>
                      <a:prstClr val="black"/>
                    </a:solidFill>
                  </a:rPr>
                  <a:t>Resource</a:t>
                </a:r>
              </a:p>
              <a:p>
                <a:pPr algn="ctr" defTabSz="979652"/>
                <a:r>
                  <a:rPr lang="en-US" altLang="ja-JP" sz="1900" b="1" dirty="0" smtClean="0">
                    <a:solidFill>
                      <a:prstClr val="black"/>
                    </a:solidFill>
                  </a:rPr>
                  <a:t>Manager</a:t>
                </a:r>
              </a:p>
            </p:txBody>
          </p:sp>
          <p:sp>
            <p:nvSpPr>
              <p:cNvPr id="12" name="円柱 11"/>
              <p:cNvSpPr/>
              <p:nvPr/>
            </p:nvSpPr>
            <p:spPr>
              <a:xfrm>
                <a:off x="1530896" y="1556792"/>
                <a:ext cx="800472" cy="761024"/>
              </a:xfrm>
              <a:prstGeom prst="can">
                <a:avLst>
                  <a:gd name="adj" fmla="val 18140"/>
                </a:avLst>
              </a:prstGeom>
            </p:spPr>
            <p:style>
              <a:lnRef idx="2">
                <a:schemeClr val="dk1"/>
              </a:lnRef>
              <a:fillRef idx="1">
                <a:schemeClr val="lt1"/>
              </a:fillRef>
              <a:effectRef idx="0">
                <a:schemeClr val="dk1"/>
              </a:effectRef>
              <a:fontRef idx="minor">
                <a:schemeClr val="dk1"/>
              </a:fontRef>
            </p:style>
            <p:txBody>
              <a:bodyPr rtlCol="0" anchor="ctr"/>
              <a:lstStyle/>
              <a:p>
                <a:pPr algn="ctr" defTabSz="979652"/>
                <a:r>
                  <a:rPr lang="en-US" altLang="ja-JP" sz="1900" dirty="0" smtClean="0">
                    <a:solidFill>
                      <a:prstClr val="black"/>
                    </a:solidFill>
                  </a:rPr>
                  <a:t>MVC</a:t>
                </a:r>
              </a:p>
              <a:p>
                <a:pPr algn="ctr" defTabSz="979652"/>
                <a:r>
                  <a:rPr lang="en-US" altLang="ja-JP" sz="1900" dirty="0" smtClean="0">
                    <a:solidFill>
                      <a:prstClr val="black"/>
                    </a:solidFill>
                  </a:rPr>
                  <a:t>DB</a:t>
                </a:r>
                <a:endParaRPr lang="ja-JP" altLang="en-US" sz="1900" dirty="0">
                  <a:solidFill>
                    <a:prstClr val="black"/>
                  </a:solidFill>
                </a:endParaRPr>
              </a:p>
            </p:txBody>
          </p:sp>
        </p:grpSp>
        <p:sp>
          <p:nvSpPr>
            <p:cNvPr id="14" name="正方形/長方形 13"/>
            <p:cNvSpPr/>
            <p:nvPr/>
          </p:nvSpPr>
          <p:spPr>
            <a:xfrm>
              <a:off x="2011715" y="4509120"/>
              <a:ext cx="136815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979652"/>
              <a:r>
                <a:rPr lang="en-US" altLang="ja-JP" sz="1900" b="1" dirty="0" smtClean="0">
                  <a:solidFill>
                    <a:prstClr val="black"/>
                  </a:solidFill>
                </a:rPr>
                <a:t>Overlay network</a:t>
              </a:r>
            </a:p>
            <a:p>
              <a:pPr algn="ctr" defTabSz="979652"/>
              <a:r>
                <a:rPr lang="en-US" altLang="ja-JP" sz="1900" b="1" dirty="0" smtClean="0">
                  <a:solidFill>
                    <a:prstClr val="black"/>
                  </a:solidFill>
                </a:rPr>
                <a:t>Constructor</a:t>
              </a:r>
            </a:p>
          </p:txBody>
        </p:sp>
      </p:grpSp>
      <p:sp>
        <p:nvSpPr>
          <p:cNvPr id="11" name="円柱 10"/>
          <p:cNvSpPr/>
          <p:nvPr/>
        </p:nvSpPr>
        <p:spPr>
          <a:xfrm>
            <a:off x="243519" y="3068960"/>
            <a:ext cx="1296144" cy="720080"/>
          </a:xfrm>
          <a:prstGeom prst="can">
            <a:avLst/>
          </a:prstGeom>
        </p:spPr>
        <p:style>
          <a:lnRef idx="2">
            <a:schemeClr val="dk1"/>
          </a:lnRef>
          <a:fillRef idx="1">
            <a:schemeClr val="lt1"/>
          </a:fillRef>
          <a:effectRef idx="0">
            <a:schemeClr val="dk1"/>
          </a:effectRef>
          <a:fontRef idx="minor">
            <a:schemeClr val="dk1"/>
          </a:fontRef>
        </p:style>
        <p:txBody>
          <a:bodyPr lIns="97965" tIns="48983" rIns="97965" bIns="48983" rtlCol="0" anchor="ctr"/>
          <a:lstStyle/>
          <a:p>
            <a:pPr algn="ctr" defTabSz="979652"/>
            <a:r>
              <a:rPr lang="en-US" altLang="ja-JP" sz="1900" dirty="0" smtClean="0">
                <a:solidFill>
                  <a:prstClr val="black"/>
                </a:solidFill>
              </a:rPr>
              <a:t>Database (DB)</a:t>
            </a:r>
            <a:endParaRPr lang="ja-JP" altLang="en-US" sz="1900" dirty="0">
              <a:solidFill>
                <a:prstClr val="black"/>
              </a:solidFill>
            </a:endParaRPr>
          </a:p>
        </p:txBody>
      </p:sp>
      <p:sp>
        <p:nvSpPr>
          <p:cNvPr id="20" name="角丸四角形 19"/>
          <p:cNvSpPr/>
          <p:nvPr/>
        </p:nvSpPr>
        <p:spPr>
          <a:xfrm>
            <a:off x="5404095" y="1601416"/>
            <a:ext cx="3672408" cy="4968552"/>
          </a:xfrm>
          <a:prstGeom prst="roundRect">
            <a:avLst>
              <a:gd name="adj" fmla="val 6225"/>
            </a:avLst>
          </a:prstGeom>
          <a:solidFill>
            <a:srgbClr val="F7E6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965" tIns="48983" rIns="97965" bIns="48983" rtlCol="0" anchor="ctr"/>
          <a:lstStyle/>
          <a:p>
            <a:pPr algn="ctr" defTabSz="979652"/>
            <a:endParaRPr lang="ja-JP" altLang="en-US" sz="1900">
              <a:solidFill>
                <a:prstClr val="white"/>
              </a:solidFill>
            </a:endParaRPr>
          </a:p>
        </p:txBody>
      </p:sp>
      <p:sp>
        <p:nvSpPr>
          <p:cNvPr id="22" name="正方形/長方形 21"/>
          <p:cNvSpPr/>
          <p:nvPr/>
        </p:nvSpPr>
        <p:spPr>
          <a:xfrm>
            <a:off x="7404836" y="3329607"/>
            <a:ext cx="1440160" cy="3096344"/>
          </a:xfrm>
          <a:prstGeom prst="rect">
            <a:avLst/>
          </a:prstGeom>
        </p:spPr>
        <p:style>
          <a:lnRef idx="2">
            <a:schemeClr val="accent1"/>
          </a:lnRef>
          <a:fillRef idx="1">
            <a:schemeClr val="lt1"/>
          </a:fillRef>
          <a:effectRef idx="0">
            <a:schemeClr val="accent1"/>
          </a:effectRef>
          <a:fontRef idx="minor">
            <a:schemeClr val="dk1"/>
          </a:fontRef>
        </p:style>
        <p:txBody>
          <a:bodyPr lIns="97965" tIns="48983" rIns="97965" bIns="48983" rtlCol="0" anchor="ctr"/>
          <a:lstStyle/>
          <a:p>
            <a:pPr algn="ctr" defTabSz="979652"/>
            <a:r>
              <a:rPr lang="en-US" altLang="ja-JP" sz="1900" b="1" dirty="0" smtClean="0">
                <a:solidFill>
                  <a:prstClr val="black"/>
                </a:solidFill>
              </a:rPr>
              <a:t>Rocks</a:t>
            </a:r>
          </a:p>
          <a:p>
            <a:pPr algn="ctr" defTabSz="979652"/>
            <a:endParaRPr lang="en-US" altLang="ja-JP" sz="1900" b="1" dirty="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p:txBody>
      </p:sp>
      <p:sp>
        <p:nvSpPr>
          <p:cNvPr id="23" name="正方形/長方形 22"/>
          <p:cNvSpPr/>
          <p:nvPr/>
        </p:nvSpPr>
        <p:spPr>
          <a:xfrm>
            <a:off x="7548852" y="4337719"/>
            <a:ext cx="1160512" cy="728464"/>
          </a:xfrm>
          <a:prstGeom prst="rect">
            <a:avLst/>
          </a:prstGeom>
        </p:spPr>
        <p:style>
          <a:lnRef idx="2">
            <a:schemeClr val="accent1"/>
          </a:lnRef>
          <a:fillRef idx="1">
            <a:schemeClr val="lt1"/>
          </a:fillRef>
          <a:effectRef idx="0">
            <a:schemeClr val="accent1"/>
          </a:effectRef>
          <a:fontRef idx="minor">
            <a:schemeClr val="dk1"/>
          </a:fontRef>
        </p:style>
        <p:txBody>
          <a:bodyPr lIns="97965" tIns="48983" rIns="97965" bIns="48983" rtlCol="0" anchor="ctr"/>
          <a:lstStyle/>
          <a:p>
            <a:pPr algn="ctr" defTabSz="979652"/>
            <a:r>
              <a:rPr lang="en-US" altLang="ja-JP" sz="1900" b="1" dirty="0" smtClean="0">
                <a:solidFill>
                  <a:prstClr val="black"/>
                </a:solidFill>
              </a:rPr>
              <a:t>VM</a:t>
            </a:r>
          </a:p>
          <a:p>
            <a:pPr algn="ctr" defTabSz="979652"/>
            <a:r>
              <a:rPr lang="en-US" altLang="ja-JP" sz="1900" b="1" dirty="0" smtClean="0">
                <a:solidFill>
                  <a:prstClr val="black"/>
                </a:solidFill>
              </a:rPr>
              <a:t>Installer</a:t>
            </a:r>
          </a:p>
        </p:txBody>
      </p:sp>
      <p:sp>
        <p:nvSpPr>
          <p:cNvPr id="24" name="正方形/長方形 23"/>
          <p:cNvSpPr/>
          <p:nvPr/>
        </p:nvSpPr>
        <p:spPr>
          <a:xfrm>
            <a:off x="7476843" y="5193431"/>
            <a:ext cx="1296144" cy="728464"/>
          </a:xfrm>
          <a:prstGeom prst="rect">
            <a:avLst/>
          </a:prstGeom>
          <a:solidFill>
            <a:schemeClr val="bg1">
              <a:lumMod val="65000"/>
            </a:schemeClr>
          </a:solidFill>
        </p:spPr>
        <p:style>
          <a:lnRef idx="2">
            <a:schemeClr val="accent1"/>
          </a:lnRef>
          <a:fillRef idx="1">
            <a:schemeClr val="lt1"/>
          </a:fillRef>
          <a:effectRef idx="0">
            <a:schemeClr val="accent1"/>
          </a:effectRef>
          <a:fontRef idx="minor">
            <a:schemeClr val="dk1"/>
          </a:fontRef>
        </p:style>
        <p:txBody>
          <a:bodyPr lIns="97965" tIns="48983" rIns="97965" bIns="48983" rtlCol="0" anchor="ctr"/>
          <a:lstStyle/>
          <a:p>
            <a:pPr algn="ctr" defTabSz="979652"/>
            <a:r>
              <a:rPr lang="en-US" altLang="ja-JP" sz="1900" b="1" dirty="0" smtClean="0">
                <a:solidFill>
                  <a:prstClr val="black"/>
                </a:solidFill>
              </a:rPr>
              <a:t>VLAN</a:t>
            </a:r>
          </a:p>
          <a:p>
            <a:pPr algn="ctr" defTabSz="979652"/>
            <a:r>
              <a:rPr lang="en-US" altLang="ja-JP" sz="1900" b="1" dirty="0" smtClean="0">
                <a:solidFill>
                  <a:prstClr val="black"/>
                </a:solidFill>
              </a:rPr>
              <a:t>Constructor</a:t>
            </a:r>
          </a:p>
        </p:txBody>
      </p:sp>
      <p:sp>
        <p:nvSpPr>
          <p:cNvPr id="26" name="正方形/長方形 25"/>
          <p:cNvSpPr/>
          <p:nvPr/>
        </p:nvSpPr>
        <p:spPr>
          <a:xfrm>
            <a:off x="7128935" y="1772816"/>
            <a:ext cx="1728192" cy="1368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979652"/>
            <a:endParaRPr lang="en-US" altLang="ja-JP" b="1" dirty="0">
              <a:solidFill>
                <a:prstClr val="black"/>
              </a:solidFill>
            </a:endParaRPr>
          </a:p>
          <a:p>
            <a:pPr algn="ctr" defTabSz="979652"/>
            <a:endParaRPr lang="en-US" altLang="ja-JP" b="1" dirty="0" smtClean="0">
              <a:solidFill>
                <a:prstClr val="black"/>
              </a:solidFill>
            </a:endParaRPr>
          </a:p>
          <a:p>
            <a:pPr algn="ctr" defTabSz="979652"/>
            <a:endParaRPr lang="en-US" altLang="ja-JP" b="1" dirty="0">
              <a:solidFill>
                <a:prstClr val="black"/>
              </a:solidFill>
            </a:endParaRPr>
          </a:p>
          <a:p>
            <a:pPr algn="ctr" defTabSz="979652"/>
            <a:endParaRPr lang="en-US" altLang="ja-JP" b="1" dirty="0" smtClean="0">
              <a:solidFill>
                <a:prstClr val="black"/>
              </a:solidFill>
            </a:endParaRPr>
          </a:p>
          <a:p>
            <a:pPr algn="ctr" defTabSz="979652"/>
            <a:endParaRPr lang="en-US" altLang="ja-JP" b="1" dirty="0">
              <a:solidFill>
                <a:prstClr val="black"/>
              </a:solidFill>
            </a:endParaRPr>
          </a:p>
          <a:p>
            <a:pPr algn="ctr" defTabSz="979652"/>
            <a:endParaRPr lang="en-US" altLang="ja-JP" b="1" dirty="0" smtClean="0">
              <a:solidFill>
                <a:prstClr val="black"/>
              </a:solidFill>
            </a:endParaRPr>
          </a:p>
          <a:p>
            <a:pPr algn="ctr" defTabSz="979652"/>
            <a:endParaRPr lang="en-US" altLang="ja-JP" b="1" dirty="0">
              <a:solidFill>
                <a:prstClr val="black"/>
              </a:solidFill>
            </a:endParaRPr>
          </a:p>
          <a:p>
            <a:pPr algn="ctr" defTabSz="979652"/>
            <a:endParaRPr lang="en-US" altLang="ja-JP" b="1" dirty="0" smtClean="0">
              <a:solidFill>
                <a:prstClr val="black"/>
              </a:solidFill>
            </a:endParaRPr>
          </a:p>
          <a:p>
            <a:pPr algn="ctr" defTabSz="979652"/>
            <a:endParaRPr lang="en-US" altLang="ja-JP" b="1" dirty="0">
              <a:solidFill>
                <a:prstClr val="black"/>
              </a:solidFill>
            </a:endParaRPr>
          </a:p>
          <a:p>
            <a:pPr algn="ctr" defTabSz="979652"/>
            <a:endParaRPr lang="en-US" altLang="ja-JP" b="1" dirty="0" smtClean="0">
              <a:solidFill>
                <a:prstClr val="black"/>
              </a:solidFill>
            </a:endParaRPr>
          </a:p>
          <a:p>
            <a:pPr algn="ctr" defTabSz="979652"/>
            <a:endParaRPr lang="en-US" altLang="ja-JP" b="1" dirty="0">
              <a:solidFill>
                <a:prstClr val="black"/>
              </a:solidFill>
            </a:endParaRPr>
          </a:p>
          <a:p>
            <a:pPr algn="ctr" defTabSz="979652"/>
            <a:endParaRPr lang="en-US" altLang="ja-JP" b="1" dirty="0" smtClean="0">
              <a:solidFill>
                <a:prstClr val="black"/>
              </a:solidFill>
            </a:endParaRPr>
          </a:p>
          <a:p>
            <a:pPr algn="ctr" defTabSz="979652"/>
            <a:endParaRPr lang="en-US" altLang="ja-JP" b="1" dirty="0" smtClean="0">
              <a:solidFill>
                <a:prstClr val="black"/>
              </a:solidFill>
            </a:endParaRPr>
          </a:p>
        </p:txBody>
      </p:sp>
      <p:sp>
        <p:nvSpPr>
          <p:cNvPr id="27" name="正方形/長方形 26"/>
          <p:cNvSpPr/>
          <p:nvPr/>
        </p:nvSpPr>
        <p:spPr>
          <a:xfrm>
            <a:off x="5532107" y="1772816"/>
            <a:ext cx="1728192" cy="4536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979652"/>
            <a:endParaRPr lang="en-US" altLang="ja-JP" sz="1900" b="1" dirty="0" smtClean="0">
              <a:solidFill>
                <a:prstClr val="black"/>
              </a:solidFill>
            </a:endParaRPr>
          </a:p>
          <a:p>
            <a:pPr algn="ctr" defTabSz="979652"/>
            <a:r>
              <a:rPr lang="en-US" altLang="ja-JP" sz="1900" b="1" dirty="0" smtClean="0">
                <a:solidFill>
                  <a:prstClr val="black"/>
                </a:solidFill>
              </a:rPr>
              <a:t>MVC</a:t>
            </a:r>
          </a:p>
          <a:p>
            <a:pPr algn="ctr" defTabSz="979652"/>
            <a:r>
              <a:rPr lang="en-US" altLang="ja-JP" sz="1900" b="1" dirty="0" smtClean="0">
                <a:solidFill>
                  <a:prstClr val="black"/>
                </a:solidFill>
              </a:rPr>
              <a:t>Controller </a:t>
            </a: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a:p>
            <a:pPr algn="ctr" defTabSz="979652"/>
            <a:endParaRPr lang="en-US" altLang="ja-JP" sz="1900" b="1" dirty="0" smtClean="0">
              <a:solidFill>
                <a:prstClr val="black"/>
              </a:solidFill>
            </a:endParaRPr>
          </a:p>
        </p:txBody>
      </p:sp>
      <p:sp>
        <p:nvSpPr>
          <p:cNvPr id="28" name="正方形/長方形 27"/>
          <p:cNvSpPr/>
          <p:nvPr/>
        </p:nvSpPr>
        <p:spPr>
          <a:xfrm>
            <a:off x="7116283" y="1800112"/>
            <a:ext cx="256028" cy="13045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defTabSz="979652"/>
            <a:endParaRPr lang="en-US" altLang="ja-JP" sz="1900" b="1" dirty="0" smtClean="0">
              <a:solidFill>
                <a:prstClr val="black"/>
              </a:solidFill>
            </a:endParaRPr>
          </a:p>
        </p:txBody>
      </p:sp>
      <p:grpSp>
        <p:nvGrpSpPr>
          <p:cNvPr id="4" name="グループ化 17"/>
          <p:cNvGrpSpPr/>
          <p:nvPr/>
        </p:nvGrpSpPr>
        <p:grpSpPr>
          <a:xfrm>
            <a:off x="5612885" y="2457216"/>
            <a:ext cx="2031459" cy="3708088"/>
            <a:chOff x="1988096" y="1265640"/>
            <a:chExt cx="2031458" cy="3708088"/>
          </a:xfrm>
        </p:grpSpPr>
        <p:grpSp>
          <p:nvGrpSpPr>
            <p:cNvPr id="6" name="グループ化 16"/>
            <p:cNvGrpSpPr/>
            <p:nvPr/>
          </p:nvGrpSpPr>
          <p:grpSpPr>
            <a:xfrm>
              <a:off x="1988096" y="1265640"/>
              <a:ext cx="2031458" cy="755760"/>
              <a:chOff x="2123728" y="1193632"/>
              <a:chExt cx="2031458" cy="755760"/>
            </a:xfrm>
          </p:grpSpPr>
          <p:sp>
            <p:nvSpPr>
              <p:cNvPr id="32" name="正方形/長方形 31"/>
              <p:cNvSpPr/>
              <p:nvPr/>
            </p:nvSpPr>
            <p:spPr>
              <a:xfrm>
                <a:off x="2123728" y="1229312"/>
                <a:ext cx="1440160"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979652"/>
                <a:r>
                  <a:rPr lang="en-US" altLang="ja-JP" sz="1900" b="1" dirty="0" smtClean="0">
                    <a:solidFill>
                      <a:prstClr val="black"/>
                    </a:solidFill>
                  </a:rPr>
                  <a:t>Resource</a:t>
                </a:r>
              </a:p>
              <a:p>
                <a:pPr algn="ctr" defTabSz="979652"/>
                <a:r>
                  <a:rPr lang="en-US" altLang="ja-JP" sz="1900" b="1" dirty="0" smtClean="0">
                    <a:solidFill>
                      <a:prstClr val="black"/>
                    </a:solidFill>
                  </a:rPr>
                  <a:t>Manager</a:t>
                </a:r>
              </a:p>
            </p:txBody>
          </p:sp>
          <p:sp>
            <p:nvSpPr>
              <p:cNvPr id="33" name="円柱 32"/>
              <p:cNvSpPr/>
              <p:nvPr/>
            </p:nvSpPr>
            <p:spPr>
              <a:xfrm>
                <a:off x="3354714" y="1193632"/>
                <a:ext cx="800472" cy="656456"/>
              </a:xfrm>
              <a:prstGeom prst="can">
                <a:avLst>
                  <a:gd name="adj" fmla="val 13392"/>
                </a:avLst>
              </a:prstGeom>
            </p:spPr>
            <p:style>
              <a:lnRef idx="2">
                <a:schemeClr val="dk1"/>
              </a:lnRef>
              <a:fillRef idx="1">
                <a:schemeClr val="lt1"/>
              </a:fillRef>
              <a:effectRef idx="0">
                <a:schemeClr val="dk1"/>
              </a:effectRef>
              <a:fontRef idx="minor">
                <a:schemeClr val="dk1"/>
              </a:fontRef>
            </p:style>
            <p:txBody>
              <a:bodyPr rtlCol="0" anchor="ctr"/>
              <a:lstStyle/>
              <a:p>
                <a:pPr algn="ctr" defTabSz="979652"/>
                <a:r>
                  <a:rPr lang="en-US" altLang="ja-JP" sz="1900" dirty="0" smtClean="0">
                    <a:solidFill>
                      <a:prstClr val="black"/>
                    </a:solidFill>
                  </a:rPr>
                  <a:t>MVC</a:t>
                </a:r>
              </a:p>
              <a:p>
                <a:pPr algn="ctr" defTabSz="979652"/>
                <a:r>
                  <a:rPr lang="en-US" altLang="ja-JP" sz="1900" dirty="0" smtClean="0">
                    <a:solidFill>
                      <a:prstClr val="black"/>
                    </a:solidFill>
                  </a:rPr>
                  <a:t>DB</a:t>
                </a:r>
                <a:endParaRPr lang="ja-JP" altLang="en-US" sz="1900" dirty="0">
                  <a:solidFill>
                    <a:prstClr val="black"/>
                  </a:solidFill>
                </a:endParaRPr>
              </a:p>
            </p:txBody>
          </p:sp>
        </p:grpSp>
        <p:sp>
          <p:nvSpPr>
            <p:cNvPr id="31" name="正方形/長方形 30"/>
            <p:cNvSpPr/>
            <p:nvPr/>
          </p:nvSpPr>
          <p:spPr>
            <a:xfrm>
              <a:off x="2079484" y="4037624"/>
              <a:ext cx="136815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979652"/>
              <a:r>
                <a:rPr lang="en-US" altLang="ja-JP" sz="1900" b="1" dirty="0" smtClean="0">
                  <a:solidFill>
                    <a:prstClr val="black"/>
                  </a:solidFill>
                </a:rPr>
                <a:t>Overlay network</a:t>
              </a:r>
            </a:p>
            <a:p>
              <a:pPr algn="ctr" defTabSz="979652"/>
              <a:r>
                <a:rPr lang="en-US" altLang="ja-JP" sz="1900" b="1" dirty="0" smtClean="0">
                  <a:solidFill>
                    <a:prstClr val="black"/>
                  </a:solidFill>
                </a:rPr>
                <a:t>Constructor</a:t>
              </a:r>
            </a:p>
          </p:txBody>
        </p:sp>
      </p:grpSp>
      <p:sp>
        <p:nvSpPr>
          <p:cNvPr id="34" name="円柱 10"/>
          <p:cNvSpPr/>
          <p:nvPr/>
        </p:nvSpPr>
        <p:spPr>
          <a:xfrm>
            <a:off x="7552201" y="3041575"/>
            <a:ext cx="1296144" cy="720080"/>
          </a:xfrm>
          <a:prstGeom prst="can">
            <a:avLst/>
          </a:prstGeom>
        </p:spPr>
        <p:style>
          <a:lnRef idx="2">
            <a:schemeClr val="dk1"/>
          </a:lnRef>
          <a:fillRef idx="1">
            <a:schemeClr val="lt1"/>
          </a:fillRef>
          <a:effectRef idx="0">
            <a:schemeClr val="dk1"/>
          </a:effectRef>
          <a:fontRef idx="minor">
            <a:schemeClr val="dk1"/>
          </a:fontRef>
        </p:style>
        <p:txBody>
          <a:bodyPr lIns="97965" tIns="48983" rIns="97965" bIns="48983" rtlCol="0" anchor="ctr"/>
          <a:lstStyle/>
          <a:p>
            <a:pPr algn="ctr" defTabSz="979652"/>
            <a:r>
              <a:rPr lang="en-US" altLang="ja-JP" sz="1900" dirty="0" smtClean="0">
                <a:solidFill>
                  <a:prstClr val="black"/>
                </a:solidFill>
              </a:rPr>
              <a:t>Database (DB)</a:t>
            </a:r>
            <a:endParaRPr lang="ja-JP" altLang="en-US" sz="1900" dirty="0">
              <a:solidFill>
                <a:prstClr val="black"/>
              </a:solidFill>
            </a:endParaRPr>
          </a:p>
        </p:txBody>
      </p:sp>
      <p:sp>
        <p:nvSpPr>
          <p:cNvPr id="35" name="テキスト ボックス 34"/>
          <p:cNvSpPr txBox="1"/>
          <p:nvPr/>
        </p:nvSpPr>
        <p:spPr>
          <a:xfrm>
            <a:off x="6172180" y="1124744"/>
            <a:ext cx="3072341" cy="369332"/>
          </a:xfrm>
          <a:prstGeom prst="rect">
            <a:avLst/>
          </a:prstGeom>
          <a:noFill/>
        </p:spPr>
        <p:txBody>
          <a:bodyPr wrap="square" rtlCol="0">
            <a:spAutoFit/>
          </a:bodyPr>
          <a:lstStyle/>
          <a:p>
            <a:pPr algn="ctr" defTabSz="979652"/>
            <a:r>
              <a:rPr lang="en-US" altLang="ja-JP" b="1" dirty="0" smtClean="0">
                <a:solidFill>
                  <a:prstClr val="black"/>
                </a:solidFill>
              </a:rPr>
              <a:t>Frontend node of site B</a:t>
            </a:r>
          </a:p>
        </p:txBody>
      </p:sp>
      <p:sp>
        <p:nvSpPr>
          <p:cNvPr id="36" name="テキスト ボックス 35"/>
          <p:cNvSpPr txBox="1"/>
          <p:nvPr/>
        </p:nvSpPr>
        <p:spPr>
          <a:xfrm>
            <a:off x="-12507" y="1187460"/>
            <a:ext cx="3072341" cy="369332"/>
          </a:xfrm>
          <a:prstGeom prst="rect">
            <a:avLst/>
          </a:prstGeom>
          <a:noFill/>
        </p:spPr>
        <p:txBody>
          <a:bodyPr wrap="square" rtlCol="0">
            <a:spAutoFit/>
          </a:bodyPr>
          <a:lstStyle/>
          <a:p>
            <a:pPr algn="ctr" defTabSz="979652"/>
            <a:r>
              <a:rPr lang="en-US" altLang="ja-JP" b="1" dirty="0" smtClean="0">
                <a:solidFill>
                  <a:prstClr val="black"/>
                </a:solidFill>
              </a:rPr>
              <a:t>Frontend node of site A</a:t>
            </a:r>
          </a:p>
        </p:txBody>
      </p:sp>
      <p:sp>
        <p:nvSpPr>
          <p:cNvPr id="21" name="正方形/長方形 20"/>
          <p:cNvSpPr/>
          <p:nvPr/>
        </p:nvSpPr>
        <p:spPr>
          <a:xfrm>
            <a:off x="1883703" y="3789040"/>
            <a:ext cx="1240138" cy="576064"/>
          </a:xfrm>
          <a:prstGeom prst="rect">
            <a:avLst/>
          </a:prstGeom>
        </p:spPr>
        <p:style>
          <a:lnRef idx="2">
            <a:schemeClr val="accent6"/>
          </a:lnRef>
          <a:fillRef idx="1">
            <a:schemeClr val="lt1"/>
          </a:fillRef>
          <a:effectRef idx="0">
            <a:schemeClr val="accent6"/>
          </a:effectRef>
          <a:fontRef idx="minor">
            <a:schemeClr val="dk1"/>
          </a:fontRef>
        </p:style>
        <p:txBody>
          <a:bodyPr lIns="97965" tIns="48983" rIns="97965" bIns="48983" rtlCol="0" anchor="ctr"/>
          <a:lstStyle/>
          <a:p>
            <a:pPr algn="ctr" defTabSz="979652"/>
            <a:r>
              <a:rPr lang="en-US" altLang="ja-JP" b="1" dirty="0" smtClean="0">
                <a:solidFill>
                  <a:prstClr val="black"/>
                </a:solidFill>
              </a:rPr>
              <a:t>VM</a:t>
            </a:r>
          </a:p>
          <a:p>
            <a:pPr algn="ctr" defTabSz="979652"/>
            <a:r>
              <a:rPr lang="en-US" altLang="ja-JP" b="1" dirty="0" smtClean="0">
                <a:solidFill>
                  <a:prstClr val="black"/>
                </a:solidFill>
              </a:rPr>
              <a:t>Manipulator</a:t>
            </a:r>
          </a:p>
        </p:txBody>
      </p:sp>
      <p:grpSp>
        <p:nvGrpSpPr>
          <p:cNvPr id="7" name="グループ化 50"/>
          <p:cNvGrpSpPr/>
          <p:nvPr/>
        </p:nvGrpSpPr>
        <p:grpSpPr>
          <a:xfrm>
            <a:off x="4251964" y="395632"/>
            <a:ext cx="448050" cy="1017144"/>
            <a:chOff x="4063380" y="328888"/>
            <a:chExt cx="504056" cy="1017144"/>
          </a:xfrm>
        </p:grpSpPr>
        <p:cxnSp>
          <p:nvCxnSpPr>
            <p:cNvPr id="39" name="直線コネクタ 38"/>
            <p:cNvCxnSpPr/>
            <p:nvPr/>
          </p:nvCxnSpPr>
          <p:spPr>
            <a:xfrm>
              <a:off x="4063380" y="836712"/>
              <a:ext cx="504056" cy="0"/>
            </a:xfrm>
            <a:prstGeom prst="line">
              <a:avLst/>
            </a:prstGeom>
            <a:ln/>
          </p:spPr>
          <p:style>
            <a:lnRef idx="2">
              <a:schemeClr val="dk1"/>
            </a:lnRef>
            <a:fillRef idx="0">
              <a:schemeClr val="dk1"/>
            </a:fillRef>
            <a:effectRef idx="1">
              <a:schemeClr val="dk1"/>
            </a:effectRef>
            <a:fontRef idx="minor">
              <a:schemeClr val="tx1"/>
            </a:fontRef>
          </p:style>
        </p:cxnSp>
        <p:cxnSp>
          <p:nvCxnSpPr>
            <p:cNvPr id="41" name="直線コネクタ 40"/>
            <p:cNvCxnSpPr/>
            <p:nvPr/>
          </p:nvCxnSpPr>
          <p:spPr>
            <a:xfrm rot="5400000">
              <a:off x="4072088" y="859068"/>
              <a:ext cx="504056" cy="0"/>
            </a:xfrm>
            <a:prstGeom prst="line">
              <a:avLst/>
            </a:prstGeom>
            <a:ln/>
          </p:spPr>
          <p:style>
            <a:lnRef idx="2">
              <a:schemeClr val="dk1"/>
            </a:lnRef>
            <a:fillRef idx="0">
              <a:schemeClr val="dk1"/>
            </a:fillRef>
            <a:effectRef idx="1">
              <a:schemeClr val="dk1"/>
            </a:effectRef>
            <a:fontRef idx="minor">
              <a:schemeClr val="tx1"/>
            </a:fontRef>
          </p:style>
        </p:cxnSp>
        <p:cxnSp>
          <p:nvCxnSpPr>
            <p:cNvPr id="47" name="直線コネクタ 46"/>
            <p:cNvCxnSpPr/>
            <p:nvPr/>
          </p:nvCxnSpPr>
          <p:spPr>
            <a:xfrm rot="16200000" flipH="1">
              <a:off x="4258932" y="1117920"/>
              <a:ext cx="293296" cy="162928"/>
            </a:xfrm>
            <a:prstGeom prst="line">
              <a:avLst/>
            </a:prstGeom>
            <a:ln/>
          </p:spPr>
          <p:style>
            <a:lnRef idx="2">
              <a:schemeClr val="dk1"/>
            </a:lnRef>
            <a:fillRef idx="0">
              <a:schemeClr val="dk1"/>
            </a:fillRef>
            <a:effectRef idx="1">
              <a:schemeClr val="dk1"/>
            </a:effectRef>
            <a:fontRef idx="minor">
              <a:schemeClr val="tx1"/>
            </a:fontRef>
          </p:style>
        </p:cxnSp>
        <p:cxnSp>
          <p:nvCxnSpPr>
            <p:cNvPr id="49" name="直線コネクタ 48"/>
            <p:cNvCxnSpPr/>
            <p:nvPr/>
          </p:nvCxnSpPr>
          <p:spPr>
            <a:xfrm rot="5400000">
              <a:off x="4094120" y="1094004"/>
              <a:ext cx="279648" cy="197112"/>
            </a:xfrm>
            <a:prstGeom prst="line">
              <a:avLst/>
            </a:prstGeom>
            <a:ln/>
          </p:spPr>
          <p:style>
            <a:lnRef idx="2">
              <a:schemeClr val="dk1"/>
            </a:lnRef>
            <a:fillRef idx="0">
              <a:schemeClr val="dk1"/>
            </a:fillRef>
            <a:effectRef idx="1">
              <a:schemeClr val="dk1"/>
            </a:effectRef>
            <a:fontRef idx="minor">
              <a:schemeClr val="tx1"/>
            </a:fontRef>
          </p:style>
        </p:cxnSp>
        <p:sp>
          <p:nvSpPr>
            <p:cNvPr id="37" name="円/楕円 36"/>
            <p:cNvSpPr/>
            <p:nvPr/>
          </p:nvSpPr>
          <p:spPr>
            <a:xfrm>
              <a:off x="4135388" y="328888"/>
              <a:ext cx="36004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979652"/>
              <a:endParaRPr lang="ja-JP" altLang="en-US" sz="1900">
                <a:solidFill>
                  <a:prstClr val="black"/>
                </a:solidFill>
              </a:endParaRPr>
            </a:p>
          </p:txBody>
        </p:sp>
      </p:grpSp>
      <p:sp>
        <p:nvSpPr>
          <p:cNvPr id="52" name="テキスト ボックス 51"/>
          <p:cNvSpPr txBox="1"/>
          <p:nvPr/>
        </p:nvSpPr>
        <p:spPr>
          <a:xfrm>
            <a:off x="3803915" y="0"/>
            <a:ext cx="1536171" cy="369332"/>
          </a:xfrm>
          <a:prstGeom prst="rect">
            <a:avLst/>
          </a:prstGeom>
          <a:noFill/>
        </p:spPr>
        <p:txBody>
          <a:bodyPr wrap="square" rtlCol="0">
            <a:spAutoFit/>
          </a:bodyPr>
          <a:lstStyle/>
          <a:p>
            <a:pPr algn="ctr" defTabSz="979652"/>
            <a:r>
              <a:rPr lang="en-US" altLang="ja-JP" b="1" dirty="0" smtClean="0">
                <a:solidFill>
                  <a:prstClr val="black"/>
                </a:solidFill>
              </a:rPr>
              <a:t>Administrator</a:t>
            </a:r>
          </a:p>
        </p:txBody>
      </p:sp>
      <p:cxnSp>
        <p:nvCxnSpPr>
          <p:cNvPr id="54" name="直線矢印コネクタ 53"/>
          <p:cNvCxnSpPr/>
          <p:nvPr/>
        </p:nvCxnSpPr>
        <p:spPr>
          <a:xfrm rot="10800000" flipV="1">
            <a:off x="3099836" y="908720"/>
            <a:ext cx="1088121" cy="9361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V="1">
            <a:off x="3355866" y="1268760"/>
            <a:ext cx="896100" cy="7920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9" idx="3"/>
            <a:endCxn id="56" idx="1"/>
          </p:cNvCxnSpPr>
          <p:nvPr/>
        </p:nvCxnSpPr>
        <p:spPr>
          <a:xfrm>
            <a:off x="3403870" y="4041068"/>
            <a:ext cx="2384764" cy="641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4" idx="3"/>
            <a:endCxn id="31" idx="1"/>
          </p:cNvCxnSpPr>
          <p:nvPr/>
        </p:nvCxnSpPr>
        <p:spPr>
          <a:xfrm>
            <a:off x="3299859" y="5697252"/>
            <a:ext cx="2404412"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rot="5400000">
            <a:off x="2603781" y="3501098"/>
            <a:ext cx="576064" cy="141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rot="5400000">
            <a:off x="2204443" y="4220384"/>
            <a:ext cx="2016224" cy="141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rot="10800000">
            <a:off x="3083834" y="5229200"/>
            <a:ext cx="320036" cy="216024"/>
          </a:xfrm>
          <a:prstGeom prst="curvedConnector3">
            <a:avLst>
              <a:gd name="adj1" fmla="val -344225"/>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1819694" y="764704"/>
            <a:ext cx="2560284" cy="338554"/>
          </a:xfrm>
          <a:prstGeom prst="rect">
            <a:avLst/>
          </a:prstGeom>
          <a:noFill/>
        </p:spPr>
        <p:txBody>
          <a:bodyPr wrap="square" rtlCol="0">
            <a:spAutoFit/>
          </a:bodyPr>
          <a:lstStyle/>
          <a:p>
            <a:pPr algn="ctr" defTabSz="979652"/>
            <a:r>
              <a:rPr lang="en-US" altLang="ja-JP" sz="1600" b="1" dirty="0" smtClean="0">
                <a:solidFill>
                  <a:prstClr val="black"/>
                </a:solidFill>
              </a:rPr>
              <a:t>Request virtual cluster</a:t>
            </a:r>
          </a:p>
        </p:txBody>
      </p:sp>
      <p:sp>
        <p:nvSpPr>
          <p:cNvPr id="75" name="テキスト ボックス 74"/>
          <p:cNvSpPr txBox="1"/>
          <p:nvPr/>
        </p:nvSpPr>
        <p:spPr>
          <a:xfrm>
            <a:off x="3291858" y="1484786"/>
            <a:ext cx="2560284" cy="584775"/>
          </a:xfrm>
          <a:prstGeom prst="rect">
            <a:avLst/>
          </a:prstGeom>
          <a:noFill/>
        </p:spPr>
        <p:txBody>
          <a:bodyPr wrap="square" rtlCol="0">
            <a:spAutoFit/>
          </a:bodyPr>
          <a:lstStyle/>
          <a:p>
            <a:pPr algn="ctr" defTabSz="979652"/>
            <a:r>
              <a:rPr lang="en-US" altLang="ja-JP" sz="1600" b="1" dirty="0" smtClean="0">
                <a:solidFill>
                  <a:prstClr val="black"/>
                </a:solidFill>
              </a:rPr>
              <a:t>Provide virtual </a:t>
            </a:r>
          </a:p>
          <a:p>
            <a:pPr algn="ctr" defTabSz="979652"/>
            <a:r>
              <a:rPr lang="en-US" altLang="ja-JP" sz="1600" b="1" dirty="0" smtClean="0">
                <a:solidFill>
                  <a:prstClr val="black"/>
                </a:solidFill>
              </a:rPr>
              <a:t>cluster</a:t>
            </a:r>
          </a:p>
        </p:txBody>
      </p:sp>
      <p:sp>
        <p:nvSpPr>
          <p:cNvPr id="76" name="テキスト ボックス 75"/>
          <p:cNvSpPr txBox="1"/>
          <p:nvPr/>
        </p:nvSpPr>
        <p:spPr>
          <a:xfrm>
            <a:off x="3274925" y="3861053"/>
            <a:ext cx="2560284" cy="830997"/>
          </a:xfrm>
          <a:prstGeom prst="rect">
            <a:avLst/>
          </a:prstGeom>
          <a:noFill/>
        </p:spPr>
        <p:txBody>
          <a:bodyPr wrap="square" rtlCol="0">
            <a:spAutoFit/>
          </a:bodyPr>
          <a:lstStyle/>
          <a:p>
            <a:pPr algn="ctr" defTabSz="979652"/>
            <a:endParaRPr lang="en-US" altLang="ja-JP" sz="1600" b="1" dirty="0" smtClean="0">
              <a:solidFill>
                <a:prstClr val="black"/>
              </a:solidFill>
            </a:endParaRPr>
          </a:p>
          <a:p>
            <a:pPr algn="ctr" defTabSz="979652"/>
            <a:r>
              <a:rPr lang="en-US" altLang="ja-JP" sz="1600" b="1" dirty="0" smtClean="0">
                <a:solidFill>
                  <a:prstClr val="black"/>
                </a:solidFill>
              </a:rPr>
              <a:t>Manipulate Virtual </a:t>
            </a:r>
          </a:p>
          <a:p>
            <a:pPr algn="ctr" defTabSz="979652"/>
            <a:r>
              <a:rPr lang="en-US" altLang="ja-JP" sz="1600" b="1" dirty="0" smtClean="0">
                <a:solidFill>
                  <a:prstClr val="black"/>
                </a:solidFill>
              </a:rPr>
              <a:t>Machine for MVC</a:t>
            </a:r>
          </a:p>
        </p:txBody>
      </p:sp>
      <p:sp>
        <p:nvSpPr>
          <p:cNvPr id="77" name="テキスト ボックス 76"/>
          <p:cNvSpPr txBox="1"/>
          <p:nvPr/>
        </p:nvSpPr>
        <p:spPr>
          <a:xfrm>
            <a:off x="3739907" y="5661253"/>
            <a:ext cx="1536171" cy="830997"/>
          </a:xfrm>
          <a:prstGeom prst="rect">
            <a:avLst/>
          </a:prstGeom>
          <a:noFill/>
        </p:spPr>
        <p:txBody>
          <a:bodyPr wrap="square" rtlCol="0">
            <a:spAutoFit/>
          </a:bodyPr>
          <a:lstStyle/>
          <a:p>
            <a:pPr algn="ctr" defTabSz="979652"/>
            <a:r>
              <a:rPr lang="en-US" altLang="ja-JP" sz="1600" b="1" dirty="0" smtClean="0">
                <a:solidFill>
                  <a:prstClr val="black"/>
                </a:solidFill>
              </a:rPr>
              <a:t>Build a overlay network over multiple sites</a:t>
            </a:r>
          </a:p>
        </p:txBody>
      </p:sp>
      <p:cxnSp>
        <p:nvCxnSpPr>
          <p:cNvPr id="78" name="直線矢印コネクタ 77"/>
          <p:cNvCxnSpPr/>
          <p:nvPr/>
        </p:nvCxnSpPr>
        <p:spPr>
          <a:xfrm flipV="1">
            <a:off x="1523664" y="3212976"/>
            <a:ext cx="1064118" cy="360040"/>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77"/>
          <p:cNvCxnSpPr/>
          <p:nvPr/>
        </p:nvCxnSpPr>
        <p:spPr>
          <a:xfrm rot="10800000">
            <a:off x="2779803" y="3212976"/>
            <a:ext cx="4800535" cy="360040"/>
          </a:xfrm>
          <a:prstGeom prst="bentConnector3">
            <a:avLst>
              <a:gd name="adj1" fmla="val 10003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3867922" y="2567806"/>
            <a:ext cx="1600178" cy="1077218"/>
          </a:xfrm>
          <a:prstGeom prst="rect">
            <a:avLst/>
          </a:prstGeom>
          <a:noFill/>
        </p:spPr>
        <p:txBody>
          <a:bodyPr wrap="square" rtlCol="0">
            <a:spAutoFit/>
          </a:bodyPr>
          <a:lstStyle/>
          <a:p>
            <a:pPr algn="ctr" defTabSz="979652"/>
            <a:r>
              <a:rPr lang="en-US" altLang="ja-JP" sz="1600" b="1" dirty="0" smtClean="0">
                <a:solidFill>
                  <a:prstClr val="black"/>
                </a:solidFill>
              </a:rPr>
              <a:t>Aggregate resource information from Rocks</a:t>
            </a:r>
            <a:r>
              <a:rPr lang="ja-JP" altLang="en-US" sz="1600" b="1" dirty="0" smtClean="0">
                <a:solidFill>
                  <a:prstClr val="black"/>
                </a:solidFill>
              </a:rPr>
              <a:t> </a:t>
            </a:r>
            <a:r>
              <a:rPr lang="en-US" altLang="ja-JP" sz="1600" b="1" dirty="0" smtClean="0">
                <a:solidFill>
                  <a:prstClr val="black"/>
                </a:solidFill>
              </a:rPr>
              <a:t>DBs</a:t>
            </a:r>
          </a:p>
        </p:txBody>
      </p:sp>
      <p:cxnSp>
        <p:nvCxnSpPr>
          <p:cNvPr id="59" name="直線矢印コネクタ 77"/>
          <p:cNvCxnSpPr>
            <a:stCxn id="21" idx="2"/>
            <a:endCxn id="15" idx="3"/>
          </p:cNvCxnSpPr>
          <p:nvPr/>
        </p:nvCxnSpPr>
        <p:spPr>
          <a:xfrm rot="5400000">
            <a:off x="1843793" y="4069361"/>
            <a:ext cx="364232" cy="955723"/>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5788635" y="3759450"/>
            <a:ext cx="1279643" cy="576064"/>
          </a:xfrm>
          <a:prstGeom prst="rect">
            <a:avLst/>
          </a:prstGeom>
        </p:spPr>
        <p:style>
          <a:lnRef idx="2">
            <a:schemeClr val="accent6"/>
          </a:lnRef>
          <a:fillRef idx="1">
            <a:schemeClr val="lt1"/>
          </a:fillRef>
          <a:effectRef idx="0">
            <a:schemeClr val="accent6"/>
          </a:effectRef>
          <a:fontRef idx="minor">
            <a:schemeClr val="dk1"/>
          </a:fontRef>
        </p:style>
        <p:txBody>
          <a:bodyPr lIns="97965" tIns="48983" rIns="97965" bIns="48983" rtlCol="0" anchor="ctr"/>
          <a:lstStyle/>
          <a:p>
            <a:pPr algn="ctr" defTabSz="979652"/>
            <a:r>
              <a:rPr lang="en-US" altLang="ja-JP" b="1" dirty="0" smtClean="0">
                <a:solidFill>
                  <a:prstClr val="black"/>
                </a:solidFill>
              </a:rPr>
              <a:t>VM</a:t>
            </a:r>
          </a:p>
          <a:p>
            <a:pPr algn="ctr" defTabSz="979652"/>
            <a:r>
              <a:rPr lang="en-US" altLang="ja-JP" b="1" dirty="0" smtClean="0">
                <a:solidFill>
                  <a:prstClr val="black"/>
                </a:solidFill>
              </a:rPr>
              <a:t>Manipulator</a:t>
            </a:r>
          </a:p>
        </p:txBody>
      </p:sp>
      <p:cxnSp>
        <p:nvCxnSpPr>
          <p:cNvPr id="62" name="直線矢印コネクタ 77"/>
          <p:cNvCxnSpPr>
            <a:stCxn id="56" idx="2"/>
            <a:endCxn id="23" idx="1"/>
          </p:cNvCxnSpPr>
          <p:nvPr/>
        </p:nvCxnSpPr>
        <p:spPr>
          <a:xfrm rot="16200000" flipH="1">
            <a:off x="6805438" y="3958534"/>
            <a:ext cx="366437" cy="1120396"/>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矢印コネクタ 70"/>
          <p:cNvCxnSpPr/>
          <p:nvPr/>
        </p:nvCxnSpPr>
        <p:spPr>
          <a:xfrm rot="10800000">
            <a:off x="3059834" y="3802992"/>
            <a:ext cx="320036" cy="216024"/>
          </a:xfrm>
          <a:prstGeom prst="curvedConnector3">
            <a:avLst>
              <a:gd name="adj1" fmla="val -344225"/>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5431588" y="332661"/>
            <a:ext cx="3712412" cy="830997"/>
          </a:xfrm>
          <a:prstGeom prst="rect">
            <a:avLst/>
          </a:prstGeom>
          <a:noFill/>
        </p:spPr>
        <p:txBody>
          <a:bodyPr wrap="square" rtlCol="0">
            <a:spAutoFit/>
          </a:bodyPr>
          <a:lstStyle/>
          <a:p>
            <a:pPr defTabSz="979652"/>
            <a:r>
              <a:rPr lang="en-US" altLang="ja-JP" sz="2400" b="1" dirty="0" smtClean="0">
                <a:solidFill>
                  <a:prstClr val="black"/>
                </a:solidFill>
              </a:rPr>
              <a:t>MVC</a:t>
            </a:r>
            <a:r>
              <a:rPr lang="ja-JP" altLang="en-US" sz="2400" b="1" dirty="0" smtClean="0">
                <a:solidFill>
                  <a:prstClr val="black"/>
                </a:solidFill>
              </a:rPr>
              <a:t>：</a:t>
            </a:r>
            <a:r>
              <a:rPr lang="en-US" altLang="ja-JP" sz="2400" b="1" dirty="0" smtClean="0">
                <a:solidFill>
                  <a:prstClr val="black"/>
                </a:solidFill>
              </a:rPr>
              <a:t>Multi-site Virtual Cluster</a:t>
            </a:r>
            <a:endParaRPr lang="ja-JP" altLang="en-US" sz="2400" b="1" dirty="0">
              <a:solidFill>
                <a:prstClr val="black"/>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正方形/長方形 46"/>
          <p:cNvSpPr/>
          <p:nvPr/>
        </p:nvSpPr>
        <p:spPr>
          <a:xfrm>
            <a:off x="6775738" y="1484784"/>
            <a:ext cx="2368262" cy="5112568"/>
          </a:xfrm>
          <a:prstGeom prst="rect">
            <a:avLst/>
          </a:prstGeom>
          <a:ln/>
        </p:spPr>
        <p:style>
          <a:lnRef idx="2">
            <a:schemeClr val="dk1"/>
          </a:lnRef>
          <a:fillRef idx="1">
            <a:schemeClr val="lt1"/>
          </a:fillRef>
          <a:effectRef idx="0">
            <a:schemeClr val="dk1"/>
          </a:effectRef>
          <a:fontRef idx="minor">
            <a:schemeClr val="dk1"/>
          </a:fontRef>
        </p:style>
        <p:txBody>
          <a:bodyPr lIns="97965" tIns="48983" rIns="97965" bIns="48983" rtlCol="0" anchor="t"/>
          <a:lstStyle/>
          <a:p>
            <a:pPr algn="ctr"/>
            <a:endParaRPr lang="en-US" altLang="ja-JP" sz="1600" b="1" dirty="0" smtClean="0">
              <a:solidFill>
                <a:prstClr val="black"/>
              </a:solidFill>
            </a:endParaRPr>
          </a:p>
        </p:txBody>
      </p:sp>
      <p:sp>
        <p:nvSpPr>
          <p:cNvPr id="46" name="正方形/長方形 45"/>
          <p:cNvSpPr/>
          <p:nvPr/>
        </p:nvSpPr>
        <p:spPr>
          <a:xfrm>
            <a:off x="1" y="1484784"/>
            <a:ext cx="2368262" cy="5112568"/>
          </a:xfrm>
          <a:prstGeom prst="rect">
            <a:avLst/>
          </a:prstGeom>
          <a:ln/>
        </p:spPr>
        <p:style>
          <a:lnRef idx="2">
            <a:schemeClr val="dk1"/>
          </a:lnRef>
          <a:fillRef idx="1">
            <a:schemeClr val="lt1"/>
          </a:fillRef>
          <a:effectRef idx="0">
            <a:schemeClr val="dk1"/>
          </a:effectRef>
          <a:fontRef idx="minor">
            <a:schemeClr val="dk1"/>
          </a:fontRef>
        </p:style>
        <p:txBody>
          <a:bodyPr lIns="97965" tIns="48983" rIns="97965" bIns="48983" rtlCol="0" anchor="t"/>
          <a:lstStyle/>
          <a:p>
            <a:pPr algn="ctr"/>
            <a:endParaRPr lang="en-US" altLang="ja-JP" sz="1600" b="1" dirty="0" smtClean="0">
              <a:solidFill>
                <a:prstClr val="black"/>
              </a:solidFill>
            </a:endParaRPr>
          </a:p>
        </p:txBody>
      </p:sp>
      <p:sp>
        <p:nvSpPr>
          <p:cNvPr id="45" name="正方形/長方形 44"/>
          <p:cNvSpPr/>
          <p:nvPr/>
        </p:nvSpPr>
        <p:spPr>
          <a:xfrm>
            <a:off x="6876256" y="4293096"/>
            <a:ext cx="2176242" cy="216024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7965" tIns="48983" rIns="97965" bIns="48983" rtlCol="0" anchor="t"/>
          <a:lstStyle/>
          <a:p>
            <a:r>
              <a:rPr lang="en-US" altLang="ja-JP" sz="1600" b="1" dirty="0" smtClean="0">
                <a:solidFill>
                  <a:prstClr val="black"/>
                </a:solidFill>
              </a:rPr>
              <a:t>Domain 0</a:t>
            </a:r>
          </a:p>
        </p:txBody>
      </p:sp>
      <p:sp>
        <p:nvSpPr>
          <p:cNvPr id="42" name="正方形/長方形 41"/>
          <p:cNvSpPr/>
          <p:nvPr/>
        </p:nvSpPr>
        <p:spPr>
          <a:xfrm>
            <a:off x="0" y="4293096"/>
            <a:ext cx="2176242" cy="2160240"/>
          </a:xfrm>
          <a:prstGeom prst="rect">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7965" tIns="48983" rIns="97965" bIns="48983" rtlCol="0" anchor="t"/>
          <a:lstStyle/>
          <a:p>
            <a:r>
              <a:rPr lang="en-US" altLang="ja-JP" sz="1600" b="1" dirty="0" smtClean="0">
                <a:solidFill>
                  <a:prstClr val="black"/>
                </a:solidFill>
              </a:rPr>
              <a:t>Domain 0</a:t>
            </a:r>
          </a:p>
        </p:txBody>
      </p:sp>
      <p:sp>
        <p:nvSpPr>
          <p:cNvPr id="4" name="正方形/長方形 3"/>
          <p:cNvSpPr/>
          <p:nvPr/>
        </p:nvSpPr>
        <p:spPr>
          <a:xfrm>
            <a:off x="3419872" y="3131840"/>
            <a:ext cx="2048228"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b="1" dirty="0" err="1" smtClean="0"/>
              <a:t>Supernode</a:t>
            </a:r>
            <a:endParaRPr kumimoji="1" lang="ja-JP" altLang="en-US" sz="1600" b="1" dirty="0"/>
          </a:p>
        </p:txBody>
      </p:sp>
      <p:graphicFrame>
        <p:nvGraphicFramePr>
          <p:cNvPr id="5" name="表 4"/>
          <p:cNvGraphicFramePr>
            <a:graphicFrameLocks noGrp="1"/>
          </p:cNvGraphicFramePr>
          <p:nvPr/>
        </p:nvGraphicFramePr>
        <p:xfrm>
          <a:off x="2587780" y="1988840"/>
          <a:ext cx="3968440" cy="1112520"/>
        </p:xfrm>
        <a:graphic>
          <a:graphicData uri="http://schemas.openxmlformats.org/drawingml/2006/table">
            <a:tbl>
              <a:tblPr firstRow="1" bandRow="1">
                <a:tableStyleId>{D7AC3CCA-C797-4891-BE02-D94E43425B78}</a:tableStyleId>
              </a:tblPr>
              <a:tblGrid>
                <a:gridCol w="832092"/>
                <a:gridCol w="1856206"/>
                <a:gridCol w="1280142"/>
              </a:tblGrid>
              <a:tr h="370840">
                <a:tc>
                  <a:txBody>
                    <a:bodyPr/>
                    <a:lstStyle/>
                    <a:p>
                      <a:r>
                        <a:rPr kumimoji="1" lang="en-US" altLang="ja-JP" sz="1600" b="0" dirty="0" smtClean="0"/>
                        <a:t>node</a:t>
                      </a:r>
                      <a:endParaRPr kumimoji="1" lang="ja-JP" altLang="en-US" sz="1600" b="0" dirty="0"/>
                    </a:p>
                  </a:txBody>
                  <a:tcPr marL="81280" marR="81280">
                    <a:solidFill>
                      <a:schemeClr val="bg1"/>
                    </a:solidFill>
                  </a:tcPr>
                </a:tc>
                <a:tc>
                  <a:txBody>
                    <a:bodyPr/>
                    <a:lstStyle/>
                    <a:p>
                      <a:r>
                        <a:rPr kumimoji="1" lang="en-US" altLang="ja-JP" sz="1600" b="0" dirty="0" smtClean="0"/>
                        <a:t>MAC</a:t>
                      </a:r>
                      <a:r>
                        <a:rPr kumimoji="1" lang="en-US" altLang="ja-JP" sz="1600" b="0" baseline="0" dirty="0" smtClean="0"/>
                        <a:t> </a:t>
                      </a:r>
                      <a:r>
                        <a:rPr kumimoji="1" lang="ja-JP" altLang="en-US" sz="1600" b="0" baseline="0" dirty="0" smtClean="0"/>
                        <a:t> </a:t>
                      </a:r>
                      <a:r>
                        <a:rPr kumimoji="1" lang="en-US" altLang="ja-JP" sz="1600" b="0" baseline="0" dirty="0" smtClean="0"/>
                        <a:t>address</a:t>
                      </a:r>
                      <a:endParaRPr kumimoji="1" lang="ja-JP" altLang="en-US" sz="1600" b="0" dirty="0"/>
                    </a:p>
                  </a:txBody>
                  <a:tcPr marL="81280" marR="81280">
                    <a:solidFill>
                      <a:schemeClr val="bg1"/>
                    </a:solidFill>
                  </a:tcPr>
                </a:tc>
                <a:tc>
                  <a:txBody>
                    <a:bodyPr/>
                    <a:lstStyle/>
                    <a:p>
                      <a:r>
                        <a:rPr kumimoji="1" lang="en-US" altLang="ja-JP" sz="1600" b="0" dirty="0" smtClean="0"/>
                        <a:t>Community</a:t>
                      </a:r>
                      <a:endParaRPr kumimoji="1" lang="ja-JP" altLang="en-US" sz="1600" b="0" dirty="0"/>
                    </a:p>
                  </a:txBody>
                  <a:tcPr marL="81280" marR="81280">
                    <a:solidFill>
                      <a:schemeClr val="bg1"/>
                    </a:solidFill>
                  </a:tcPr>
                </a:tc>
              </a:tr>
              <a:tr h="370840">
                <a:tc>
                  <a:txBody>
                    <a:bodyPr/>
                    <a:lstStyle/>
                    <a:p>
                      <a:r>
                        <a:rPr kumimoji="1" lang="en-US" altLang="ja-JP" sz="1600" b="0" dirty="0" err="1" smtClean="0"/>
                        <a:t>EdgeA</a:t>
                      </a:r>
                      <a:endParaRPr kumimoji="1" lang="ja-JP" altLang="en-US" sz="1600" b="0" dirty="0"/>
                    </a:p>
                  </a:txBody>
                  <a:tcPr marL="81280" marR="81280">
                    <a:solidFill>
                      <a:schemeClr val="bg1"/>
                    </a:solidFill>
                  </a:tcPr>
                </a:tc>
                <a:tc>
                  <a:txBody>
                    <a:bodyPr/>
                    <a:lstStyle/>
                    <a:p>
                      <a:r>
                        <a:rPr kumimoji="1" lang="en-US" altLang="ja-JP" sz="1600" b="0" dirty="0" smtClean="0">
                          <a:solidFill>
                            <a:srgbClr val="FF0000"/>
                          </a:solidFill>
                        </a:rPr>
                        <a:t>11:22:33:44:55:66</a:t>
                      </a:r>
                      <a:endParaRPr kumimoji="1" lang="ja-JP" altLang="en-US" sz="1600" b="0" dirty="0">
                        <a:solidFill>
                          <a:srgbClr val="FF0000"/>
                        </a:solidFill>
                      </a:endParaRPr>
                    </a:p>
                  </a:txBody>
                  <a:tcPr marL="81280" marR="81280">
                    <a:solidFill>
                      <a:schemeClr val="bg1"/>
                    </a:solidFill>
                  </a:tcPr>
                </a:tc>
                <a:tc>
                  <a:txBody>
                    <a:bodyPr/>
                    <a:lstStyle/>
                    <a:p>
                      <a:r>
                        <a:rPr kumimoji="1" lang="en-US" altLang="ja-JP" sz="1600" b="0" dirty="0" smtClean="0"/>
                        <a:t>Osaka</a:t>
                      </a:r>
                      <a:endParaRPr kumimoji="1" lang="ja-JP" altLang="en-US" sz="1600" b="0" dirty="0"/>
                    </a:p>
                  </a:txBody>
                  <a:tcPr marL="81280" marR="81280">
                    <a:solidFill>
                      <a:schemeClr val="bg1"/>
                    </a:solidFill>
                  </a:tcPr>
                </a:tc>
              </a:tr>
              <a:tr h="370840">
                <a:tc>
                  <a:txBody>
                    <a:bodyPr/>
                    <a:lstStyle/>
                    <a:p>
                      <a:r>
                        <a:rPr kumimoji="1" lang="en-US" altLang="ja-JP" sz="1600" dirty="0" err="1" smtClean="0"/>
                        <a:t>EdgeB</a:t>
                      </a:r>
                      <a:endParaRPr kumimoji="1" lang="ja-JP" altLang="en-US" sz="1600" dirty="0"/>
                    </a:p>
                  </a:txBody>
                  <a:tcPr marL="81280" marR="81280">
                    <a:solidFill>
                      <a:schemeClr val="bg1"/>
                    </a:solidFill>
                  </a:tcPr>
                </a:tc>
                <a:tc>
                  <a:txBody>
                    <a:bodyPr/>
                    <a:lstStyle/>
                    <a:p>
                      <a:r>
                        <a:rPr kumimoji="1" lang="en-US" altLang="ja-JP" sz="1600" dirty="0" smtClean="0">
                          <a:solidFill>
                            <a:schemeClr val="tx1"/>
                          </a:solidFill>
                        </a:rPr>
                        <a:t>13:14:15:16:18:26</a:t>
                      </a:r>
                      <a:endParaRPr kumimoji="1" lang="ja-JP" altLang="en-US" sz="1600" dirty="0">
                        <a:solidFill>
                          <a:schemeClr val="tx1"/>
                        </a:solidFill>
                      </a:endParaRPr>
                    </a:p>
                  </a:txBody>
                  <a:tcPr marL="81280" marR="81280">
                    <a:solidFill>
                      <a:schemeClr val="bg1"/>
                    </a:solidFill>
                  </a:tcPr>
                </a:tc>
                <a:tc>
                  <a:txBody>
                    <a:bodyPr/>
                    <a:lstStyle/>
                    <a:p>
                      <a:r>
                        <a:rPr kumimoji="1" lang="en-US" altLang="ja-JP" sz="1600" dirty="0" smtClean="0"/>
                        <a:t>Osaka</a:t>
                      </a:r>
                      <a:endParaRPr kumimoji="1" lang="ja-JP" altLang="en-US" sz="1600" dirty="0"/>
                    </a:p>
                  </a:txBody>
                  <a:tcPr marL="81280" marR="81280">
                    <a:solidFill>
                      <a:schemeClr val="bg1"/>
                    </a:solidFill>
                  </a:tcPr>
                </a:tc>
              </a:tr>
            </a:tbl>
          </a:graphicData>
        </a:graphic>
      </p:graphicFrame>
      <p:cxnSp>
        <p:nvCxnSpPr>
          <p:cNvPr id="8" name="直線矢印コネクタ 7"/>
          <p:cNvCxnSpPr>
            <a:endCxn id="4" idx="3"/>
          </p:cNvCxnSpPr>
          <p:nvPr/>
        </p:nvCxnSpPr>
        <p:spPr>
          <a:xfrm rot="10800000">
            <a:off x="5468100" y="3815916"/>
            <a:ext cx="1664185" cy="1886476"/>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endCxn id="4" idx="1"/>
          </p:cNvCxnSpPr>
          <p:nvPr/>
        </p:nvCxnSpPr>
        <p:spPr>
          <a:xfrm flipV="1">
            <a:off x="1953100" y="3815916"/>
            <a:ext cx="1466772" cy="181446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 name="グループ化 22"/>
          <p:cNvGrpSpPr/>
          <p:nvPr/>
        </p:nvGrpSpPr>
        <p:grpSpPr>
          <a:xfrm>
            <a:off x="219516" y="4932040"/>
            <a:ext cx="1733584" cy="1195108"/>
            <a:chOff x="246956" y="4365104"/>
            <a:chExt cx="1950282" cy="1195108"/>
          </a:xfrm>
        </p:grpSpPr>
        <p:sp>
          <p:nvSpPr>
            <p:cNvPr id="21" name="正方形/長方形 20"/>
            <p:cNvSpPr/>
            <p:nvPr/>
          </p:nvSpPr>
          <p:spPr bwMode="auto">
            <a:xfrm>
              <a:off x="246956" y="4566684"/>
              <a:ext cx="1950282" cy="993528"/>
            </a:xfrm>
            <a:prstGeom prst="rect">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tLang="ja-JP" sz="1600" b="1" dirty="0" smtClean="0">
                <a:latin typeface="+mj-ea"/>
                <a:ea typeface="+mj-ea"/>
                <a:cs typeface="Times New Roman" pitchFamily="18" charset="0"/>
              </a:endParaRPr>
            </a:p>
            <a:p>
              <a:pPr algn="ctr">
                <a:defRPr/>
              </a:pPr>
              <a:r>
                <a:rPr lang="en-US" altLang="ja-JP" sz="1600" b="1" dirty="0" smtClean="0">
                  <a:latin typeface="+mj-ea"/>
                  <a:ea typeface="+mj-ea"/>
                  <a:cs typeface="Times New Roman" pitchFamily="18" charset="0"/>
                </a:rPr>
                <a:t>Edge A</a:t>
              </a:r>
              <a:endParaRPr lang="en-US" altLang="ja-JP" sz="1600" b="1" dirty="0">
                <a:latin typeface="+mj-ea"/>
                <a:ea typeface="+mj-ea"/>
                <a:cs typeface="Times New Roman" pitchFamily="18" charset="0"/>
              </a:endParaRPr>
            </a:p>
            <a:p>
              <a:pPr algn="ctr">
                <a:defRPr/>
              </a:pPr>
              <a:r>
                <a:rPr lang="en-US" altLang="ja-JP" sz="1600" b="1" dirty="0" smtClean="0">
                  <a:solidFill>
                    <a:srgbClr val="FF0000"/>
                  </a:solidFill>
                  <a:latin typeface="+mj-ea"/>
                  <a:ea typeface="+mj-ea"/>
                  <a:cs typeface="Times New Roman" pitchFamily="18" charset="0"/>
                </a:rPr>
                <a:t>11:22:33:44:55:66</a:t>
              </a:r>
              <a:endParaRPr lang="ja-JP" altLang="en-US" sz="1600" b="1" dirty="0">
                <a:solidFill>
                  <a:srgbClr val="FF0000"/>
                </a:solidFill>
                <a:latin typeface="+mj-ea"/>
                <a:ea typeface="+mj-ea"/>
                <a:cs typeface="Times New Roman" pitchFamily="18" charset="0"/>
              </a:endParaRPr>
            </a:p>
          </p:txBody>
        </p:sp>
        <p:sp>
          <p:nvSpPr>
            <p:cNvPr id="22" name="角丸四角形 21"/>
            <p:cNvSpPr/>
            <p:nvPr/>
          </p:nvSpPr>
          <p:spPr bwMode="auto">
            <a:xfrm>
              <a:off x="390972" y="4365104"/>
              <a:ext cx="1656184" cy="432048"/>
            </a:xfrm>
            <a:prstGeom prst="roundRect">
              <a:avLst/>
            </a:prstGeom>
            <a:solidFill>
              <a:schemeClr val="bg1"/>
            </a:solidFill>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altLang="ja-JP" sz="1600" b="1" dirty="0" smtClean="0">
                  <a:cs typeface="Times New Roman" pitchFamily="18" charset="0"/>
                </a:rPr>
                <a:t>N2N</a:t>
              </a:r>
              <a:endParaRPr lang="en-US" altLang="ja-JP" sz="1600" b="1" dirty="0">
                <a:cs typeface="Times New Roman" pitchFamily="18" charset="0"/>
              </a:endParaRPr>
            </a:p>
          </p:txBody>
        </p:sp>
      </p:grpSp>
      <p:grpSp>
        <p:nvGrpSpPr>
          <p:cNvPr id="3" name="グループ化 25"/>
          <p:cNvGrpSpPr/>
          <p:nvPr/>
        </p:nvGrpSpPr>
        <p:grpSpPr>
          <a:xfrm>
            <a:off x="7132284" y="5004048"/>
            <a:ext cx="1733584" cy="1195108"/>
            <a:chOff x="246956" y="4365104"/>
            <a:chExt cx="1950282" cy="1195108"/>
          </a:xfrm>
        </p:grpSpPr>
        <p:sp>
          <p:nvSpPr>
            <p:cNvPr id="27" name="正方形/長方形 26"/>
            <p:cNvSpPr/>
            <p:nvPr/>
          </p:nvSpPr>
          <p:spPr bwMode="auto">
            <a:xfrm>
              <a:off x="246956" y="4566684"/>
              <a:ext cx="1950282" cy="993528"/>
            </a:xfrm>
            <a:prstGeom prst="rect">
              <a:avLst/>
            </a:prstGeom>
            <a:solidFill>
              <a:schemeClr val="bg1"/>
            </a:solidFill>
            <a:ln w="285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tLang="ja-JP" sz="1600" b="1" dirty="0" smtClean="0">
                <a:latin typeface="+mj-ea"/>
                <a:ea typeface="+mj-ea"/>
                <a:cs typeface="Times New Roman" pitchFamily="18" charset="0"/>
              </a:endParaRPr>
            </a:p>
            <a:p>
              <a:pPr algn="ctr">
                <a:defRPr/>
              </a:pPr>
              <a:r>
                <a:rPr lang="en-US" altLang="ja-JP" sz="1600" b="1" dirty="0" smtClean="0">
                  <a:latin typeface="+mj-ea"/>
                  <a:ea typeface="+mj-ea"/>
                  <a:cs typeface="Times New Roman" pitchFamily="18" charset="0"/>
                </a:rPr>
                <a:t>Edge B</a:t>
              </a:r>
              <a:endParaRPr lang="en-US" altLang="ja-JP" sz="1600" b="1" dirty="0">
                <a:latin typeface="+mj-ea"/>
                <a:ea typeface="+mj-ea"/>
                <a:cs typeface="Times New Roman" pitchFamily="18" charset="0"/>
              </a:endParaRPr>
            </a:p>
            <a:p>
              <a:r>
                <a:rPr lang="en-US" altLang="ja-JP" sz="1600" b="1" dirty="0" smtClean="0">
                  <a:latin typeface="+mj-ea"/>
                  <a:ea typeface="+mj-ea"/>
                </a:rPr>
                <a:t>13:14:15:16:18:26</a:t>
              </a:r>
              <a:endParaRPr lang="ja-JP" altLang="en-US" sz="1600" b="1" dirty="0">
                <a:latin typeface="+mj-ea"/>
                <a:ea typeface="+mj-ea"/>
              </a:endParaRPr>
            </a:p>
          </p:txBody>
        </p:sp>
        <p:sp>
          <p:nvSpPr>
            <p:cNvPr id="28" name="角丸四角形 27"/>
            <p:cNvSpPr/>
            <p:nvPr/>
          </p:nvSpPr>
          <p:spPr bwMode="auto">
            <a:xfrm>
              <a:off x="390972" y="4365104"/>
              <a:ext cx="1656184" cy="432048"/>
            </a:xfrm>
            <a:prstGeom prst="roundRect">
              <a:avLst/>
            </a:prstGeom>
            <a:solidFill>
              <a:schemeClr val="bg1"/>
            </a:solidFill>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altLang="ja-JP" sz="1600" b="1" dirty="0" smtClean="0">
                  <a:cs typeface="Times New Roman" pitchFamily="18" charset="0"/>
                </a:rPr>
                <a:t>N2N</a:t>
              </a:r>
              <a:endParaRPr lang="en-US" altLang="ja-JP" sz="1600" b="1" dirty="0">
                <a:cs typeface="Times New Roman" pitchFamily="18" charset="0"/>
              </a:endParaRPr>
            </a:p>
          </p:txBody>
        </p:sp>
      </p:grpSp>
      <p:grpSp>
        <p:nvGrpSpPr>
          <p:cNvPr id="6" name="グループ化 33"/>
          <p:cNvGrpSpPr/>
          <p:nvPr/>
        </p:nvGrpSpPr>
        <p:grpSpPr>
          <a:xfrm>
            <a:off x="155509" y="1730846"/>
            <a:ext cx="1856206" cy="1770163"/>
            <a:chOff x="174948" y="2204864"/>
            <a:chExt cx="2088232" cy="1770163"/>
          </a:xfrm>
        </p:grpSpPr>
        <p:sp>
          <p:nvSpPr>
            <p:cNvPr id="32" name="Rectangle 13"/>
            <p:cNvSpPr/>
            <p:nvPr/>
          </p:nvSpPr>
          <p:spPr>
            <a:xfrm>
              <a:off x="174948" y="2204864"/>
              <a:ext cx="2088232" cy="1765920"/>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rPr>
                <a:t>VM</a:t>
              </a:r>
              <a:r>
                <a:rPr lang="en-US" altLang="ja-JP" sz="1600" dirty="0" smtClean="0">
                  <a:solidFill>
                    <a:sysClr val="windowText" lastClr="000000"/>
                  </a:solidFill>
                </a:rPr>
                <a:t>1</a:t>
              </a:r>
              <a:endParaRPr lang="en-US" sz="1600" dirty="0" smtClean="0">
                <a:solidFill>
                  <a:sysClr val="windowText" lastClr="000000"/>
                </a:solidFill>
              </a:endParaRPr>
            </a:p>
            <a:p>
              <a:pPr algn="ctr"/>
              <a:r>
                <a:rPr lang="en-US" sz="1600" dirty="0" smtClean="0">
                  <a:solidFill>
                    <a:sysClr val="windowText" lastClr="000000"/>
                  </a:solidFill>
                </a:rPr>
                <a:t>domain U</a:t>
              </a:r>
            </a:p>
            <a:p>
              <a:pPr algn="ctr"/>
              <a:endParaRPr lang="en-US" sz="1600" dirty="0">
                <a:solidFill>
                  <a:sysClr val="windowText" lastClr="000000"/>
                </a:solidFill>
              </a:endParaRPr>
            </a:p>
          </p:txBody>
        </p:sp>
        <p:sp>
          <p:nvSpPr>
            <p:cNvPr id="33" name="正方形/長方形 32"/>
            <p:cNvSpPr/>
            <p:nvPr/>
          </p:nvSpPr>
          <p:spPr>
            <a:xfrm>
              <a:off x="390972" y="3284985"/>
              <a:ext cx="1656184" cy="6900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chemeClr val="tx1"/>
                  </a:solidFill>
                </a:rPr>
                <a:t>eth0</a:t>
              </a:r>
            </a:p>
            <a:p>
              <a:pPr algn="ctr"/>
              <a:r>
                <a:rPr lang="en-US" altLang="ja-JP" sz="1600" dirty="0" smtClean="0">
                  <a:solidFill>
                    <a:srgbClr val="FF0000"/>
                  </a:solidFill>
                </a:rPr>
                <a:t>14:25:36:47:58</a:t>
              </a:r>
              <a:endParaRPr lang="ja-JP" altLang="en-US" sz="1600" dirty="0">
                <a:solidFill>
                  <a:srgbClr val="FF0000"/>
                </a:solidFill>
              </a:endParaRPr>
            </a:p>
          </p:txBody>
        </p:sp>
      </p:grpSp>
      <p:grpSp>
        <p:nvGrpSpPr>
          <p:cNvPr id="7" name="グループ化 34"/>
          <p:cNvGrpSpPr/>
          <p:nvPr/>
        </p:nvGrpSpPr>
        <p:grpSpPr>
          <a:xfrm>
            <a:off x="7098418" y="1844824"/>
            <a:ext cx="1856206" cy="1770163"/>
            <a:chOff x="208856" y="2204864"/>
            <a:chExt cx="2088232" cy="1770163"/>
          </a:xfrm>
        </p:grpSpPr>
        <p:sp>
          <p:nvSpPr>
            <p:cNvPr id="36" name="Rectangle 13"/>
            <p:cNvSpPr/>
            <p:nvPr/>
          </p:nvSpPr>
          <p:spPr>
            <a:xfrm>
              <a:off x="208856" y="2204864"/>
              <a:ext cx="2088232" cy="1765920"/>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rPr>
                <a:t>VM</a:t>
              </a:r>
              <a:r>
                <a:rPr lang="en-US" altLang="ja-JP" sz="1600" dirty="0" smtClean="0">
                  <a:solidFill>
                    <a:sysClr val="windowText" lastClr="000000"/>
                  </a:solidFill>
                </a:rPr>
                <a:t>2</a:t>
              </a:r>
              <a:endParaRPr lang="en-US" sz="1600" dirty="0" smtClean="0">
                <a:solidFill>
                  <a:sysClr val="windowText" lastClr="000000"/>
                </a:solidFill>
              </a:endParaRPr>
            </a:p>
            <a:p>
              <a:pPr algn="ctr"/>
              <a:r>
                <a:rPr lang="en-US" sz="1600" dirty="0" smtClean="0">
                  <a:solidFill>
                    <a:sysClr val="windowText" lastClr="000000"/>
                  </a:solidFill>
                </a:rPr>
                <a:t>domain U</a:t>
              </a:r>
            </a:p>
            <a:p>
              <a:pPr algn="ctr"/>
              <a:endParaRPr lang="en-US" sz="1600" dirty="0">
                <a:solidFill>
                  <a:sysClr val="windowText" lastClr="000000"/>
                </a:solidFill>
              </a:endParaRPr>
            </a:p>
          </p:txBody>
        </p:sp>
        <p:sp>
          <p:nvSpPr>
            <p:cNvPr id="37" name="正方形/長方形 36"/>
            <p:cNvSpPr/>
            <p:nvPr/>
          </p:nvSpPr>
          <p:spPr>
            <a:xfrm>
              <a:off x="390972" y="3284985"/>
              <a:ext cx="1656184" cy="6900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chemeClr val="tx1"/>
                  </a:solidFill>
                </a:rPr>
                <a:t>eth0</a:t>
              </a:r>
            </a:p>
            <a:p>
              <a:pPr algn="ctr"/>
              <a:r>
                <a:rPr lang="en-US" altLang="ja-JP" sz="1600" dirty="0" smtClean="0">
                  <a:solidFill>
                    <a:schemeClr val="tx1"/>
                  </a:solidFill>
                </a:rPr>
                <a:t>41:52:63:74:85</a:t>
              </a:r>
              <a:endParaRPr lang="ja-JP" altLang="en-US" sz="1600" dirty="0">
                <a:solidFill>
                  <a:schemeClr val="tx1"/>
                </a:solidFill>
              </a:endParaRPr>
            </a:p>
          </p:txBody>
        </p:sp>
      </p:grpSp>
      <p:cxnSp>
        <p:nvCxnSpPr>
          <p:cNvPr id="39" name="直線コネクタ 38"/>
          <p:cNvCxnSpPr>
            <a:stCxn id="33" idx="2"/>
          </p:cNvCxnSpPr>
          <p:nvPr/>
        </p:nvCxnSpPr>
        <p:spPr>
          <a:xfrm rot="16200000" flipH="1">
            <a:off x="368098" y="4216523"/>
            <a:ext cx="1431031"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37" idx="2"/>
          </p:cNvCxnSpPr>
          <p:nvPr/>
        </p:nvCxnSpPr>
        <p:spPr>
          <a:xfrm rot="16200000" flipH="1">
            <a:off x="7301850" y="4309517"/>
            <a:ext cx="138906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1947708" y="4283968"/>
            <a:ext cx="1600178" cy="165618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5340085" y="4283968"/>
            <a:ext cx="1792199" cy="1728192"/>
          </a:xfrm>
          <a:prstGeom prst="line">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V="1">
            <a:off x="3530953" y="4283968"/>
            <a:ext cx="1809132" cy="1905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3" name="ドーナツ 62"/>
          <p:cNvSpPr/>
          <p:nvPr/>
        </p:nvSpPr>
        <p:spPr>
          <a:xfrm>
            <a:off x="4123950" y="3995936"/>
            <a:ext cx="704078" cy="792088"/>
          </a:xfrm>
          <a:prstGeom prst="donut">
            <a:avLst>
              <a:gd name="adj" fmla="val 15380"/>
            </a:avLst>
          </a:prstGeom>
          <a:solidFill>
            <a:schemeClr val="tx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6" name="直線コネクタ 75"/>
          <p:cNvCxnSpPr>
            <a:stCxn id="22" idx="3"/>
          </p:cNvCxnSpPr>
          <p:nvPr/>
        </p:nvCxnSpPr>
        <p:spPr>
          <a:xfrm flipV="1">
            <a:off x="1819694" y="3347864"/>
            <a:ext cx="1664185" cy="18002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rot="10800000" flipV="1">
            <a:off x="3483881" y="3347864"/>
            <a:ext cx="960106" cy="838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2" name="加算記号 61"/>
          <p:cNvSpPr/>
          <p:nvPr/>
        </p:nvSpPr>
        <p:spPr>
          <a:xfrm rot="2865923">
            <a:off x="3847176" y="2942367"/>
            <a:ext cx="1134126" cy="896100"/>
          </a:xfrm>
          <a:prstGeom prst="mathPlus">
            <a:avLst>
              <a:gd name="adj1" fmla="val 11816"/>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lIns="97965" tIns="48983" rIns="97965" bIns="48983" rtlCol="0" anchor="ctr"/>
          <a:lstStyle/>
          <a:p>
            <a:pPr algn="ctr"/>
            <a:endParaRPr kumimoji="1" lang="ja-JP" altLang="en-US" sz="1600"/>
          </a:p>
        </p:txBody>
      </p:sp>
      <p:sp>
        <p:nvSpPr>
          <p:cNvPr id="88" name="角丸四角形吹き出し 87"/>
          <p:cNvSpPr/>
          <p:nvPr/>
        </p:nvSpPr>
        <p:spPr>
          <a:xfrm>
            <a:off x="3419872" y="404664"/>
            <a:ext cx="3584398" cy="1008112"/>
          </a:xfrm>
          <a:prstGeom prst="wedgeRoundRectCallout">
            <a:avLst>
              <a:gd name="adj1" fmla="val -12507"/>
              <a:gd name="adj2" fmla="val 10946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err="1" smtClean="0"/>
              <a:t>Supernode</a:t>
            </a:r>
            <a:r>
              <a:rPr kumimoji="1" lang="en-US" altLang="ja-JP" sz="1600" dirty="0" smtClean="0"/>
              <a:t> drops Ethernet flames </a:t>
            </a:r>
          </a:p>
          <a:p>
            <a:pPr algn="ctr"/>
            <a:r>
              <a:rPr kumimoji="1" lang="en-US" altLang="ja-JP" sz="1600" dirty="0" smtClean="0"/>
              <a:t>if the MAC </a:t>
            </a:r>
            <a:r>
              <a:rPr lang="en-US" altLang="ja-JP" sz="1600" dirty="0" smtClean="0"/>
              <a:t>address of source  host is </a:t>
            </a:r>
            <a:r>
              <a:rPr kumimoji="1" lang="en-US" altLang="ja-JP" sz="1600" dirty="0" smtClean="0"/>
              <a:t>not registered at </a:t>
            </a:r>
            <a:r>
              <a:rPr kumimoji="1" lang="en-US" altLang="ja-JP" sz="1600" dirty="0" err="1" smtClean="0"/>
              <a:t>Supernode</a:t>
            </a:r>
            <a:r>
              <a:rPr kumimoji="1" lang="en-US" altLang="ja-JP" sz="1600" dirty="0" smtClean="0"/>
              <a:t>.</a:t>
            </a:r>
            <a:endParaRPr kumimoji="1" lang="ja-JP" altLang="en-US" sz="1600" dirty="0"/>
          </a:p>
        </p:txBody>
      </p:sp>
      <p:sp>
        <p:nvSpPr>
          <p:cNvPr id="89" name="角丸四角形吹き出し 88"/>
          <p:cNvSpPr/>
          <p:nvPr/>
        </p:nvSpPr>
        <p:spPr>
          <a:xfrm>
            <a:off x="5212071" y="3212976"/>
            <a:ext cx="768085" cy="504056"/>
          </a:xfrm>
          <a:prstGeom prst="wedgeRoundRectCallout">
            <a:avLst>
              <a:gd name="adj1" fmla="val -138327"/>
              <a:gd name="adj2" fmla="val -454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drop</a:t>
            </a:r>
            <a:endParaRPr kumimoji="1" lang="ja-JP" altLang="en-US" sz="1600" dirty="0"/>
          </a:p>
        </p:txBody>
      </p:sp>
      <p:sp>
        <p:nvSpPr>
          <p:cNvPr id="90" name="角丸四角形吹き出し 89"/>
          <p:cNvSpPr/>
          <p:nvPr/>
        </p:nvSpPr>
        <p:spPr>
          <a:xfrm>
            <a:off x="4379979" y="5013176"/>
            <a:ext cx="960107" cy="504056"/>
          </a:xfrm>
          <a:prstGeom prst="wedgeRoundRectCallout">
            <a:avLst>
              <a:gd name="adj1" fmla="val -36915"/>
              <a:gd name="adj2" fmla="val -12107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through</a:t>
            </a:r>
            <a:endParaRPr kumimoji="1" lang="ja-JP" altLang="en-US" sz="1600" dirty="0"/>
          </a:p>
        </p:txBody>
      </p:sp>
      <p:cxnSp>
        <p:nvCxnSpPr>
          <p:cNvPr id="31" name="直線コネクタ 30"/>
          <p:cNvCxnSpPr>
            <a:stCxn id="22" idx="3"/>
            <a:endCxn id="33" idx="3"/>
          </p:cNvCxnSpPr>
          <p:nvPr/>
        </p:nvCxnSpPr>
        <p:spPr>
          <a:xfrm flipV="1">
            <a:off x="1819694" y="3155988"/>
            <a:ext cx="0" cy="199207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pPr/>
              <a:t>24</a:t>
            </a:fld>
            <a:endParaRPr kumimoji="1" lang="ja-JP" altLang="en-US"/>
          </a:p>
        </p:txBody>
      </p:sp>
      <p:sp>
        <p:nvSpPr>
          <p:cNvPr id="29" name="Rounded Rectangle 30"/>
          <p:cNvSpPr/>
          <p:nvPr/>
        </p:nvSpPr>
        <p:spPr>
          <a:xfrm>
            <a:off x="35496" y="2109936"/>
            <a:ext cx="4824536" cy="43434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0" name="正方形/長方形 29"/>
          <p:cNvSpPr/>
          <p:nvPr/>
        </p:nvSpPr>
        <p:spPr>
          <a:xfrm>
            <a:off x="228954" y="3757736"/>
            <a:ext cx="4482498" cy="2376265"/>
          </a:xfrm>
          <a:prstGeom prst="rect">
            <a:avLst/>
          </a:prstGeom>
          <a:solidFill>
            <a:srgbClr val="4F81BD">
              <a:lumMod val="20000"/>
              <a:lumOff val="80000"/>
            </a:srgbClr>
          </a:solidFill>
          <a:ln w="38100" cap="flat" cmpd="sng" algn="ctr">
            <a:solidFill>
              <a:srgbClr val="4F81BD">
                <a:shade val="50000"/>
              </a:srgbClr>
            </a:solidFill>
            <a:prstDash val="solid"/>
          </a:ln>
          <a:effectLst/>
        </p:spPr>
        <p:txBody>
          <a:bodyPr lIns="97965" tIns="48983" rIns="97965" bIns="48983"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100" b="1" i="0" u="none" strike="noStrike" kern="0" cap="none" spc="0" normalizeH="0" baseline="0" noProof="0" dirty="0" smtClean="0">
                <a:ln>
                  <a:noFill/>
                </a:ln>
                <a:solidFill>
                  <a:prstClr val="black"/>
                </a:solidFill>
                <a:effectLst/>
                <a:uLnTx/>
                <a:uFillTx/>
                <a:latin typeface="Calibri"/>
                <a:ea typeface="ＭＳ Ｐゴシック"/>
                <a:cs typeface="+mn-cs"/>
              </a:rPr>
              <a:t>domain 0</a:t>
            </a:r>
            <a:endParaRPr kumimoji="0" lang="ja-JP" altLang="en-US" sz="2100" b="1" i="0" u="none" strike="noStrike" kern="0" cap="none" spc="0" normalizeH="0" baseline="0" noProof="0" dirty="0">
              <a:ln>
                <a:noFill/>
              </a:ln>
              <a:solidFill>
                <a:prstClr val="black"/>
              </a:solidFill>
              <a:effectLst/>
              <a:uLnTx/>
              <a:uFillTx/>
              <a:latin typeface="Calibri"/>
              <a:ea typeface="ＭＳ Ｐゴシック"/>
              <a:cs typeface="+mn-cs"/>
            </a:endParaRPr>
          </a:p>
        </p:txBody>
      </p:sp>
      <p:sp>
        <p:nvSpPr>
          <p:cNvPr id="31" name="Rounded Rectangle 4"/>
          <p:cNvSpPr/>
          <p:nvPr/>
        </p:nvSpPr>
        <p:spPr>
          <a:xfrm>
            <a:off x="1123629" y="5996136"/>
            <a:ext cx="2971800" cy="304800"/>
          </a:xfrm>
          <a:prstGeom prst="round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peth0</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2" name="Rounded Rectangle 8"/>
          <p:cNvSpPr/>
          <p:nvPr/>
        </p:nvSpPr>
        <p:spPr>
          <a:xfrm>
            <a:off x="679004" y="4219872"/>
            <a:ext cx="1371600" cy="7620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eth0</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3" name="Rounded Rectangle 9"/>
          <p:cNvSpPr/>
          <p:nvPr/>
        </p:nvSpPr>
        <p:spPr>
          <a:xfrm>
            <a:off x="2767236" y="4045768"/>
            <a:ext cx="1872208" cy="936104"/>
          </a:xfrm>
          <a:prstGeom prst="roundRect">
            <a:avLst/>
          </a:prstGeom>
          <a:solidFill>
            <a:sysClr val="window" lastClr="FFFFFF"/>
          </a:solidFill>
          <a:ln w="28575" cap="flat" cmpd="sng" algn="ctr">
            <a:solidFill>
              <a:sysClr val="windowText" lastClr="000000"/>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TAP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Virtual network interface</a:t>
            </a:r>
          </a:p>
        </p:txBody>
      </p:sp>
      <p:sp>
        <p:nvSpPr>
          <p:cNvPr id="34" name="Rounded Rectangle 10"/>
          <p:cNvSpPr/>
          <p:nvPr/>
        </p:nvSpPr>
        <p:spPr>
          <a:xfrm>
            <a:off x="2623857" y="5011960"/>
            <a:ext cx="1975048" cy="7620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xenbr.edge1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(bridge)</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5" name="Rectangle 13"/>
          <p:cNvSpPr/>
          <p:nvPr/>
        </p:nvSpPr>
        <p:spPr>
          <a:xfrm>
            <a:off x="2973283" y="2461592"/>
            <a:ext cx="1296143" cy="1117848"/>
          </a:xfrm>
          <a:prstGeom prst="rect">
            <a:avLst/>
          </a:prstGeom>
          <a:solidFill>
            <a:srgbClr val="4F81BD">
              <a:lumMod val="20000"/>
              <a:lumOff val="80000"/>
            </a:srgbClr>
          </a:solidFill>
          <a:ln w="381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alibri"/>
                <a:ea typeface="+mn-ea"/>
                <a:cs typeface="+mn-cs"/>
              </a:rPr>
              <a:t>domainU</a:t>
            </a:r>
            <a:endPar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36" name="Straight Connector 17"/>
          <p:cNvCxnSpPr>
            <a:stCxn id="35" idx="2"/>
            <a:endCxn id="33" idx="0"/>
          </p:cNvCxnSpPr>
          <p:nvPr/>
        </p:nvCxnSpPr>
        <p:spPr>
          <a:xfrm rot="16200000" flipH="1">
            <a:off x="3429183" y="3771611"/>
            <a:ext cx="466328" cy="81986"/>
          </a:xfrm>
          <a:prstGeom prst="line">
            <a:avLst/>
          </a:prstGeom>
          <a:noFill/>
          <a:ln w="38100" cap="flat" cmpd="sng" algn="ctr">
            <a:solidFill>
              <a:sysClr val="windowText" lastClr="000000"/>
            </a:solidFill>
            <a:prstDash val="solid"/>
          </a:ln>
          <a:effectLst/>
        </p:spPr>
      </p:cxnSp>
      <p:cxnSp>
        <p:nvCxnSpPr>
          <p:cNvPr id="37" name="Straight Connector 22"/>
          <p:cNvCxnSpPr/>
          <p:nvPr/>
        </p:nvCxnSpPr>
        <p:spPr>
          <a:xfrm rot="5400000">
            <a:off x="3423957" y="5881836"/>
            <a:ext cx="228600" cy="0"/>
          </a:xfrm>
          <a:prstGeom prst="line">
            <a:avLst/>
          </a:prstGeom>
          <a:noFill/>
          <a:ln w="38100" cap="flat" cmpd="sng" algn="ctr">
            <a:solidFill>
              <a:sysClr val="windowText" lastClr="000000"/>
            </a:solidFill>
            <a:prstDash val="solid"/>
          </a:ln>
          <a:effectLst/>
        </p:spPr>
      </p:cxnSp>
      <p:sp>
        <p:nvSpPr>
          <p:cNvPr id="38" name="Rounded Rectangle 25"/>
          <p:cNvSpPr/>
          <p:nvPr/>
        </p:nvSpPr>
        <p:spPr>
          <a:xfrm>
            <a:off x="693519" y="5000922"/>
            <a:ext cx="1447800" cy="7620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xenbr.eth0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(bridge)</a:t>
            </a: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  </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39" name="Straight Connector 28"/>
          <p:cNvCxnSpPr/>
          <p:nvPr/>
        </p:nvCxnSpPr>
        <p:spPr>
          <a:xfrm rot="5400000">
            <a:off x="1265018" y="5881836"/>
            <a:ext cx="228600" cy="0"/>
          </a:xfrm>
          <a:prstGeom prst="line">
            <a:avLst/>
          </a:prstGeom>
          <a:noFill/>
          <a:ln w="38100" cap="flat" cmpd="sng" algn="ctr">
            <a:solidFill>
              <a:sysClr val="windowText" lastClr="000000"/>
            </a:solidFill>
            <a:prstDash val="solid"/>
          </a:ln>
          <a:effectLst/>
        </p:spPr>
      </p:cxnSp>
      <p:grpSp>
        <p:nvGrpSpPr>
          <p:cNvPr id="40" name="グループ化 39"/>
          <p:cNvGrpSpPr/>
          <p:nvPr/>
        </p:nvGrpSpPr>
        <p:grpSpPr>
          <a:xfrm>
            <a:off x="2191173" y="3109665"/>
            <a:ext cx="806602" cy="1700496"/>
            <a:chOff x="6196715" y="2852936"/>
            <a:chExt cx="806602" cy="2009678"/>
          </a:xfrm>
          <a:solidFill>
            <a:sysClr val="windowText" lastClr="000000"/>
          </a:solidFill>
        </p:grpSpPr>
        <p:sp>
          <p:nvSpPr>
            <p:cNvPr id="41" name="曲折矢印 40"/>
            <p:cNvSpPr/>
            <p:nvPr/>
          </p:nvSpPr>
          <p:spPr>
            <a:xfrm>
              <a:off x="6211229" y="2852936"/>
              <a:ext cx="792088" cy="1584177"/>
            </a:xfrm>
            <a:prstGeom prst="bentArrow">
              <a:avLst>
                <a:gd name="adj1" fmla="val 25000"/>
                <a:gd name="adj2" fmla="val 25000"/>
                <a:gd name="adj3" fmla="val 29810"/>
                <a:gd name="adj4" fmla="val 41345"/>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latin typeface="Calibri"/>
                <a:ea typeface="ＭＳ Ｐゴシック"/>
                <a:cs typeface="+mn-cs"/>
              </a:endParaRPr>
            </a:p>
          </p:txBody>
        </p:sp>
        <p:sp>
          <p:nvSpPr>
            <p:cNvPr id="42" name="曲折矢印 41"/>
            <p:cNvSpPr/>
            <p:nvPr/>
          </p:nvSpPr>
          <p:spPr>
            <a:xfrm rot="10800000" flipH="1">
              <a:off x="6196715" y="3278437"/>
              <a:ext cx="792088" cy="1584177"/>
            </a:xfrm>
            <a:prstGeom prst="bentArrow">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latin typeface="Calibri"/>
                <a:ea typeface="ＭＳ Ｐゴシック"/>
                <a:cs typeface="+mn-cs"/>
              </a:endParaRPr>
            </a:p>
          </p:txBody>
        </p:sp>
      </p:grpSp>
      <p:cxnSp>
        <p:nvCxnSpPr>
          <p:cNvPr id="43" name="直線コネクタ 42"/>
          <p:cNvCxnSpPr>
            <a:stCxn id="33" idx="3"/>
            <a:endCxn id="44" idx="1"/>
          </p:cNvCxnSpPr>
          <p:nvPr/>
        </p:nvCxnSpPr>
        <p:spPr bwMode="auto">
          <a:xfrm flipV="1">
            <a:off x="4639444" y="3685728"/>
            <a:ext cx="1944217" cy="828092"/>
          </a:xfrm>
          <a:prstGeom prst="line">
            <a:avLst/>
          </a:prstGeom>
          <a:noFill/>
          <a:ln w="57150" cap="flat" cmpd="sng" algn="ctr">
            <a:solidFill>
              <a:sysClr val="windowText" lastClr="000000"/>
            </a:solidFill>
            <a:prstDash val="solid"/>
          </a:ln>
          <a:effectLst/>
        </p:spPr>
      </p:cxnSp>
      <p:sp>
        <p:nvSpPr>
          <p:cNvPr id="44" name="正方形/長方形 43"/>
          <p:cNvSpPr/>
          <p:nvPr/>
        </p:nvSpPr>
        <p:spPr>
          <a:xfrm>
            <a:off x="6583662" y="3253680"/>
            <a:ext cx="1368152" cy="86409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err="1" smtClean="0">
                <a:ln>
                  <a:noFill/>
                </a:ln>
                <a:solidFill>
                  <a:sysClr val="windowText" lastClr="000000"/>
                </a:solidFill>
                <a:effectLst/>
                <a:uLnTx/>
                <a:uFillTx/>
                <a:latin typeface="Calibri"/>
                <a:ea typeface="ＭＳ Ｐゴシック"/>
                <a:cs typeface="+mn-cs"/>
              </a:rPr>
              <a:t>Supernode</a:t>
            </a:r>
            <a:endParaRPr kumimoji="1"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graphicFrame>
        <p:nvGraphicFramePr>
          <p:cNvPr id="45" name="表 44"/>
          <p:cNvGraphicFramePr>
            <a:graphicFrameLocks noGrp="1"/>
          </p:cNvGraphicFramePr>
          <p:nvPr/>
        </p:nvGraphicFramePr>
        <p:xfrm>
          <a:off x="5004049" y="4045768"/>
          <a:ext cx="4109019" cy="1112520"/>
        </p:xfrm>
        <a:graphic>
          <a:graphicData uri="http://schemas.openxmlformats.org/drawingml/2006/table">
            <a:tbl>
              <a:tblPr firstRow="1" bandRow="1"/>
              <a:tblGrid>
                <a:gridCol w="861568"/>
                <a:gridCol w="1921961"/>
                <a:gridCol w="1325490"/>
              </a:tblGrid>
              <a:tr h="370840">
                <a:tc>
                  <a:txBody>
                    <a:bodyPr/>
                    <a:lstStyle>
                      <a:lvl1pPr marL="0" algn="l" rtl="0" eaLnBrk="1" latinLnBrk="0" hangingPunct="1">
                        <a:defRPr kumimoji="1" b="1" kern="1200">
                          <a:solidFill>
                            <a:schemeClr val="dk1"/>
                          </a:solidFill>
                          <a:latin typeface="Calibri"/>
                        </a:defRPr>
                      </a:lvl1pPr>
                      <a:lvl2pPr marL="457200" algn="l" rtl="0" eaLnBrk="1" latinLnBrk="0" hangingPunct="1">
                        <a:defRPr kumimoji="1" b="1" kern="1200">
                          <a:solidFill>
                            <a:schemeClr val="dk1"/>
                          </a:solidFill>
                          <a:latin typeface="Calibri"/>
                        </a:defRPr>
                      </a:lvl2pPr>
                      <a:lvl3pPr marL="914400" algn="l" rtl="0" eaLnBrk="1" latinLnBrk="0" hangingPunct="1">
                        <a:defRPr kumimoji="1" b="1" kern="1200">
                          <a:solidFill>
                            <a:schemeClr val="dk1"/>
                          </a:solidFill>
                          <a:latin typeface="Calibri"/>
                        </a:defRPr>
                      </a:lvl3pPr>
                      <a:lvl4pPr marL="1371600" algn="l" rtl="0" eaLnBrk="1" latinLnBrk="0" hangingPunct="1">
                        <a:defRPr kumimoji="1" b="1" kern="1200">
                          <a:solidFill>
                            <a:schemeClr val="dk1"/>
                          </a:solidFill>
                          <a:latin typeface="Calibri"/>
                        </a:defRPr>
                      </a:lvl4pPr>
                      <a:lvl5pPr marL="1828800" algn="l" rtl="0" eaLnBrk="1" latinLnBrk="0" hangingPunct="1">
                        <a:defRPr kumimoji="1" b="1" kern="1200">
                          <a:solidFill>
                            <a:schemeClr val="dk1"/>
                          </a:solidFill>
                          <a:latin typeface="Calibri"/>
                        </a:defRPr>
                      </a:lvl5pPr>
                      <a:lvl6pPr marL="2286000" algn="l" rtl="0" eaLnBrk="1" latinLnBrk="0" hangingPunct="1">
                        <a:defRPr kumimoji="1" b="1" kern="1200">
                          <a:solidFill>
                            <a:schemeClr val="dk1"/>
                          </a:solidFill>
                          <a:latin typeface="Calibri"/>
                        </a:defRPr>
                      </a:lvl6pPr>
                      <a:lvl7pPr marL="2743200" algn="l" rtl="0" eaLnBrk="1" latinLnBrk="0" hangingPunct="1">
                        <a:defRPr kumimoji="1" b="1" kern="1200">
                          <a:solidFill>
                            <a:schemeClr val="dk1"/>
                          </a:solidFill>
                          <a:latin typeface="Calibri"/>
                        </a:defRPr>
                      </a:lvl7pPr>
                      <a:lvl8pPr marL="3200400" algn="l" rtl="0" eaLnBrk="1" latinLnBrk="0" hangingPunct="1">
                        <a:defRPr kumimoji="1" b="1" kern="1200">
                          <a:solidFill>
                            <a:schemeClr val="dk1"/>
                          </a:solidFill>
                          <a:latin typeface="Calibri"/>
                        </a:defRPr>
                      </a:lvl8pPr>
                      <a:lvl9pPr marL="3657600" algn="l" rtl="0" eaLnBrk="1" latinLnBrk="0" hangingPunct="1">
                        <a:defRPr kumimoji="1" b="1" kern="1200">
                          <a:solidFill>
                            <a:schemeClr val="dk1"/>
                          </a:solidFill>
                          <a:latin typeface="Calibri"/>
                        </a:defRPr>
                      </a:lvl9pPr>
                    </a:lstStyle>
                    <a:p>
                      <a:r>
                        <a:rPr kumimoji="1" lang="en-US" altLang="ja-JP" b="0" dirty="0" smtClean="0"/>
                        <a:t>node</a:t>
                      </a:r>
                      <a:endParaRPr kumimoji="1" lang="ja-JP" altLang="en-US" b="0"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rtl="0" eaLnBrk="1" latinLnBrk="0" hangingPunct="1">
                        <a:defRPr kumimoji="1" b="1" kern="1200">
                          <a:solidFill>
                            <a:schemeClr val="dk1"/>
                          </a:solidFill>
                          <a:latin typeface="Calibri"/>
                        </a:defRPr>
                      </a:lvl1pPr>
                      <a:lvl2pPr marL="457200" algn="l" rtl="0" eaLnBrk="1" latinLnBrk="0" hangingPunct="1">
                        <a:defRPr kumimoji="1" b="1" kern="1200">
                          <a:solidFill>
                            <a:schemeClr val="dk1"/>
                          </a:solidFill>
                          <a:latin typeface="Calibri"/>
                        </a:defRPr>
                      </a:lvl2pPr>
                      <a:lvl3pPr marL="914400" algn="l" rtl="0" eaLnBrk="1" latinLnBrk="0" hangingPunct="1">
                        <a:defRPr kumimoji="1" b="1" kern="1200">
                          <a:solidFill>
                            <a:schemeClr val="dk1"/>
                          </a:solidFill>
                          <a:latin typeface="Calibri"/>
                        </a:defRPr>
                      </a:lvl3pPr>
                      <a:lvl4pPr marL="1371600" algn="l" rtl="0" eaLnBrk="1" latinLnBrk="0" hangingPunct="1">
                        <a:defRPr kumimoji="1" b="1" kern="1200">
                          <a:solidFill>
                            <a:schemeClr val="dk1"/>
                          </a:solidFill>
                          <a:latin typeface="Calibri"/>
                        </a:defRPr>
                      </a:lvl4pPr>
                      <a:lvl5pPr marL="1828800" algn="l" rtl="0" eaLnBrk="1" latinLnBrk="0" hangingPunct="1">
                        <a:defRPr kumimoji="1" b="1" kern="1200">
                          <a:solidFill>
                            <a:schemeClr val="dk1"/>
                          </a:solidFill>
                          <a:latin typeface="Calibri"/>
                        </a:defRPr>
                      </a:lvl5pPr>
                      <a:lvl6pPr marL="2286000" algn="l" rtl="0" eaLnBrk="1" latinLnBrk="0" hangingPunct="1">
                        <a:defRPr kumimoji="1" b="1" kern="1200">
                          <a:solidFill>
                            <a:schemeClr val="dk1"/>
                          </a:solidFill>
                          <a:latin typeface="Calibri"/>
                        </a:defRPr>
                      </a:lvl6pPr>
                      <a:lvl7pPr marL="2743200" algn="l" rtl="0" eaLnBrk="1" latinLnBrk="0" hangingPunct="1">
                        <a:defRPr kumimoji="1" b="1" kern="1200">
                          <a:solidFill>
                            <a:schemeClr val="dk1"/>
                          </a:solidFill>
                          <a:latin typeface="Calibri"/>
                        </a:defRPr>
                      </a:lvl7pPr>
                      <a:lvl8pPr marL="3200400" algn="l" rtl="0" eaLnBrk="1" latinLnBrk="0" hangingPunct="1">
                        <a:defRPr kumimoji="1" b="1" kern="1200">
                          <a:solidFill>
                            <a:schemeClr val="dk1"/>
                          </a:solidFill>
                          <a:latin typeface="Calibri"/>
                        </a:defRPr>
                      </a:lvl8pPr>
                      <a:lvl9pPr marL="3657600" algn="l" rtl="0" eaLnBrk="1" latinLnBrk="0" hangingPunct="1">
                        <a:defRPr kumimoji="1" b="1" kern="1200">
                          <a:solidFill>
                            <a:schemeClr val="dk1"/>
                          </a:solidFill>
                          <a:latin typeface="Calibri"/>
                        </a:defRPr>
                      </a:lvl9pPr>
                    </a:lstStyle>
                    <a:p>
                      <a:r>
                        <a:rPr kumimoji="1" lang="en-US" altLang="ja-JP" b="0" dirty="0" smtClean="0"/>
                        <a:t>MAC</a:t>
                      </a:r>
                      <a:r>
                        <a:rPr kumimoji="1" lang="en-US" altLang="ja-JP" b="0" baseline="0" dirty="0" smtClean="0"/>
                        <a:t> </a:t>
                      </a:r>
                      <a:r>
                        <a:rPr kumimoji="1" lang="ja-JP" altLang="en-US" b="0" baseline="0" dirty="0" smtClean="0"/>
                        <a:t> </a:t>
                      </a:r>
                      <a:r>
                        <a:rPr kumimoji="1" lang="en-US" altLang="ja-JP" b="0" baseline="0" dirty="0" smtClean="0"/>
                        <a:t>address</a:t>
                      </a:r>
                      <a:endParaRPr kumimoji="1" lang="ja-JP" altLang="en-US" b="0"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rtl="0" eaLnBrk="1" latinLnBrk="0" hangingPunct="1">
                        <a:defRPr kumimoji="1" b="1" kern="1200">
                          <a:solidFill>
                            <a:schemeClr val="dk1"/>
                          </a:solidFill>
                          <a:latin typeface="Calibri"/>
                        </a:defRPr>
                      </a:lvl1pPr>
                      <a:lvl2pPr marL="457200" algn="l" rtl="0" eaLnBrk="1" latinLnBrk="0" hangingPunct="1">
                        <a:defRPr kumimoji="1" b="1" kern="1200">
                          <a:solidFill>
                            <a:schemeClr val="dk1"/>
                          </a:solidFill>
                          <a:latin typeface="Calibri"/>
                        </a:defRPr>
                      </a:lvl2pPr>
                      <a:lvl3pPr marL="914400" algn="l" rtl="0" eaLnBrk="1" latinLnBrk="0" hangingPunct="1">
                        <a:defRPr kumimoji="1" b="1" kern="1200">
                          <a:solidFill>
                            <a:schemeClr val="dk1"/>
                          </a:solidFill>
                          <a:latin typeface="Calibri"/>
                        </a:defRPr>
                      </a:lvl3pPr>
                      <a:lvl4pPr marL="1371600" algn="l" rtl="0" eaLnBrk="1" latinLnBrk="0" hangingPunct="1">
                        <a:defRPr kumimoji="1" b="1" kern="1200">
                          <a:solidFill>
                            <a:schemeClr val="dk1"/>
                          </a:solidFill>
                          <a:latin typeface="Calibri"/>
                        </a:defRPr>
                      </a:lvl4pPr>
                      <a:lvl5pPr marL="1828800" algn="l" rtl="0" eaLnBrk="1" latinLnBrk="0" hangingPunct="1">
                        <a:defRPr kumimoji="1" b="1" kern="1200">
                          <a:solidFill>
                            <a:schemeClr val="dk1"/>
                          </a:solidFill>
                          <a:latin typeface="Calibri"/>
                        </a:defRPr>
                      </a:lvl5pPr>
                      <a:lvl6pPr marL="2286000" algn="l" rtl="0" eaLnBrk="1" latinLnBrk="0" hangingPunct="1">
                        <a:defRPr kumimoji="1" b="1" kern="1200">
                          <a:solidFill>
                            <a:schemeClr val="dk1"/>
                          </a:solidFill>
                          <a:latin typeface="Calibri"/>
                        </a:defRPr>
                      </a:lvl6pPr>
                      <a:lvl7pPr marL="2743200" algn="l" rtl="0" eaLnBrk="1" latinLnBrk="0" hangingPunct="1">
                        <a:defRPr kumimoji="1" b="1" kern="1200">
                          <a:solidFill>
                            <a:schemeClr val="dk1"/>
                          </a:solidFill>
                          <a:latin typeface="Calibri"/>
                        </a:defRPr>
                      </a:lvl7pPr>
                      <a:lvl8pPr marL="3200400" algn="l" rtl="0" eaLnBrk="1" latinLnBrk="0" hangingPunct="1">
                        <a:defRPr kumimoji="1" b="1" kern="1200">
                          <a:solidFill>
                            <a:schemeClr val="dk1"/>
                          </a:solidFill>
                          <a:latin typeface="Calibri"/>
                        </a:defRPr>
                      </a:lvl8pPr>
                      <a:lvl9pPr marL="3657600" algn="l" rtl="0" eaLnBrk="1" latinLnBrk="0" hangingPunct="1">
                        <a:defRPr kumimoji="1" b="1" kern="1200">
                          <a:solidFill>
                            <a:schemeClr val="dk1"/>
                          </a:solidFill>
                          <a:latin typeface="Calibri"/>
                        </a:defRPr>
                      </a:lvl9pPr>
                    </a:lstStyle>
                    <a:p>
                      <a:r>
                        <a:rPr kumimoji="1" lang="en-US" altLang="ja-JP" b="0" dirty="0" smtClean="0"/>
                        <a:t>Community</a:t>
                      </a:r>
                      <a:endParaRPr kumimoji="1" lang="ja-JP" altLang="en-US" b="0"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r>
              <a:tr h="370840">
                <a:tc>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lstStyle>
                    <a:p>
                      <a:r>
                        <a:rPr kumimoji="1" lang="en-US" altLang="ja-JP" b="0" dirty="0" err="1" smtClean="0"/>
                        <a:t>EdgeA</a:t>
                      </a:r>
                      <a:endParaRPr kumimoji="1" lang="ja-JP" altLang="en-US" b="0"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lstStyle>
                    <a:p>
                      <a:r>
                        <a:rPr kumimoji="1" lang="en-US" altLang="ja-JP" b="0" dirty="0" smtClean="0"/>
                        <a:t>11:22:33:44:55:66</a:t>
                      </a:r>
                      <a:endParaRPr kumimoji="1" lang="ja-JP" altLang="en-US" b="0"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lstStyle>
                    <a:p>
                      <a:r>
                        <a:rPr kumimoji="1" lang="en-US" altLang="ja-JP" b="0" dirty="0" smtClean="0"/>
                        <a:t>Osaka</a:t>
                      </a:r>
                      <a:endParaRPr kumimoji="1" lang="ja-JP" altLang="en-US" b="0"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r>
              <a:tr h="370840">
                <a:tc>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lstStyle>
                    <a:p>
                      <a:r>
                        <a:rPr kumimoji="1" lang="en-US" altLang="ja-JP" dirty="0" err="1" smtClean="0"/>
                        <a:t>EdgeB</a:t>
                      </a:r>
                      <a:endParaRPr kumimoji="1" lang="ja-JP"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lstStyle>
                    <a:p>
                      <a:r>
                        <a:rPr kumimoji="1" lang="en-US" altLang="ja-JP" dirty="0" smtClean="0">
                          <a:solidFill>
                            <a:srgbClr val="FF0000"/>
                          </a:solidFill>
                        </a:rPr>
                        <a:t>13:14:15:16:18:26</a:t>
                      </a:r>
                      <a:endParaRPr kumimoji="1" lang="ja-JP" altLang="en-US" dirty="0">
                        <a:solidFill>
                          <a:srgbClr val="FF0000"/>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rtl="0" eaLnBrk="1" latinLnBrk="0" hangingPunct="1">
                        <a:defRPr kumimoji="1" kern="1200">
                          <a:solidFill>
                            <a:schemeClr val="dk1"/>
                          </a:solidFill>
                          <a:latin typeface="Calibri"/>
                        </a:defRPr>
                      </a:lvl1pPr>
                      <a:lvl2pPr marL="457200" algn="l" rtl="0" eaLnBrk="1" latinLnBrk="0" hangingPunct="1">
                        <a:defRPr kumimoji="1" kern="1200">
                          <a:solidFill>
                            <a:schemeClr val="dk1"/>
                          </a:solidFill>
                          <a:latin typeface="Calibri"/>
                        </a:defRPr>
                      </a:lvl2pPr>
                      <a:lvl3pPr marL="914400" algn="l" rtl="0" eaLnBrk="1" latinLnBrk="0" hangingPunct="1">
                        <a:defRPr kumimoji="1" kern="1200">
                          <a:solidFill>
                            <a:schemeClr val="dk1"/>
                          </a:solidFill>
                          <a:latin typeface="Calibri"/>
                        </a:defRPr>
                      </a:lvl3pPr>
                      <a:lvl4pPr marL="1371600" algn="l" rtl="0" eaLnBrk="1" latinLnBrk="0" hangingPunct="1">
                        <a:defRPr kumimoji="1" kern="1200">
                          <a:solidFill>
                            <a:schemeClr val="dk1"/>
                          </a:solidFill>
                          <a:latin typeface="Calibri"/>
                        </a:defRPr>
                      </a:lvl4pPr>
                      <a:lvl5pPr marL="1828800" algn="l" rtl="0" eaLnBrk="1" latinLnBrk="0" hangingPunct="1">
                        <a:defRPr kumimoji="1" kern="1200">
                          <a:solidFill>
                            <a:schemeClr val="dk1"/>
                          </a:solidFill>
                          <a:latin typeface="Calibri"/>
                        </a:defRPr>
                      </a:lvl5pPr>
                      <a:lvl6pPr marL="2286000" algn="l" rtl="0" eaLnBrk="1" latinLnBrk="0" hangingPunct="1">
                        <a:defRPr kumimoji="1" kern="1200">
                          <a:solidFill>
                            <a:schemeClr val="dk1"/>
                          </a:solidFill>
                          <a:latin typeface="Calibri"/>
                        </a:defRPr>
                      </a:lvl6pPr>
                      <a:lvl7pPr marL="2743200" algn="l" rtl="0" eaLnBrk="1" latinLnBrk="0" hangingPunct="1">
                        <a:defRPr kumimoji="1" kern="1200">
                          <a:solidFill>
                            <a:schemeClr val="dk1"/>
                          </a:solidFill>
                          <a:latin typeface="Calibri"/>
                        </a:defRPr>
                      </a:lvl7pPr>
                      <a:lvl8pPr marL="3200400" algn="l" rtl="0" eaLnBrk="1" latinLnBrk="0" hangingPunct="1">
                        <a:defRPr kumimoji="1" kern="1200">
                          <a:solidFill>
                            <a:schemeClr val="dk1"/>
                          </a:solidFill>
                          <a:latin typeface="Calibri"/>
                        </a:defRPr>
                      </a:lvl8pPr>
                      <a:lvl9pPr marL="3657600" algn="l" rtl="0" eaLnBrk="1" latinLnBrk="0" hangingPunct="1">
                        <a:defRPr kumimoji="1" kern="1200">
                          <a:solidFill>
                            <a:schemeClr val="dk1"/>
                          </a:solidFill>
                          <a:latin typeface="Calibri"/>
                        </a:defRPr>
                      </a:lvl9pPr>
                    </a:lstStyle>
                    <a:p>
                      <a:r>
                        <a:rPr kumimoji="1" lang="en-US" altLang="ja-JP" dirty="0" smtClean="0"/>
                        <a:t>Osaka</a:t>
                      </a:r>
                      <a:endParaRPr kumimoji="1" lang="ja-JP" altLang="en-US" dirty="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r>
            </a:tbl>
          </a:graphicData>
        </a:graphic>
      </p:graphicFrame>
      <p:sp>
        <p:nvSpPr>
          <p:cNvPr id="46" name="強調線吹き出し 1 45"/>
          <p:cNvSpPr/>
          <p:nvPr/>
        </p:nvSpPr>
        <p:spPr>
          <a:xfrm>
            <a:off x="5503540" y="5773960"/>
            <a:ext cx="2160240" cy="432048"/>
          </a:xfrm>
          <a:prstGeom prst="accentCallout1">
            <a:avLst>
              <a:gd name="adj1" fmla="val 18750"/>
              <a:gd name="adj2" fmla="val -8333"/>
              <a:gd name="adj3" fmla="val -62190"/>
              <a:gd name="adj4" fmla="val -53114"/>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FF0000"/>
                </a:solidFill>
                <a:effectLst/>
                <a:uLnTx/>
                <a:uFillTx/>
                <a:latin typeface="Calibri"/>
                <a:ea typeface="ＭＳ Ｐゴシック"/>
                <a:cs typeface="+mn-cs"/>
              </a:rPr>
              <a:t>13:14:15:16:18:26</a:t>
            </a:r>
            <a:endParaRPr kumimoji="0" lang="ja-JP" altLang="en-US" sz="1800" b="0" i="0" u="none" strike="noStrike" kern="0" cap="none" spc="0" normalizeH="0" baseline="0" noProof="0" dirty="0">
              <a:ln>
                <a:noFill/>
              </a:ln>
              <a:solidFill>
                <a:srgbClr val="FF0000"/>
              </a:solidFill>
              <a:effectLst/>
              <a:uLnTx/>
              <a:uFillTx/>
              <a:latin typeface="Calibri"/>
              <a:ea typeface="ＭＳ Ｐゴシック"/>
              <a:cs typeface="+mn-cs"/>
            </a:endParaRPr>
          </a:p>
        </p:txBody>
      </p:sp>
      <p:sp>
        <p:nvSpPr>
          <p:cNvPr id="47" name="強調線吹き出し 1 46"/>
          <p:cNvSpPr/>
          <p:nvPr/>
        </p:nvSpPr>
        <p:spPr>
          <a:xfrm>
            <a:off x="5359524" y="2317576"/>
            <a:ext cx="2160240" cy="432048"/>
          </a:xfrm>
          <a:prstGeom prst="accentCallout1">
            <a:avLst>
              <a:gd name="adj1" fmla="val 18750"/>
              <a:gd name="adj2" fmla="val -8333"/>
              <a:gd name="adj3" fmla="val 263674"/>
              <a:gd name="adj4" fmla="val -68568"/>
            </a:avLst>
          </a:prstGeom>
          <a:solidFill>
            <a:sysClr val="window" lastClr="FFFFFF"/>
          </a:soli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FF0000"/>
                </a:solidFill>
                <a:effectLst/>
                <a:uLnTx/>
                <a:uFillTx/>
                <a:latin typeface="Calibri"/>
                <a:ea typeface="ＭＳ Ｐゴシック"/>
                <a:cs typeface="+mn-cs"/>
              </a:rPr>
              <a:t>13:14:15:16:18:26</a:t>
            </a:r>
            <a:endParaRPr kumimoji="0" lang="ja-JP" altLang="en-US" sz="1800" b="0" i="0" u="none" strike="noStrike" kern="0" cap="none" spc="0" normalizeH="0" baseline="0" noProof="0" dirty="0">
              <a:ln>
                <a:noFill/>
              </a:ln>
              <a:solidFill>
                <a:srgbClr val="FF0000"/>
              </a:solidFill>
              <a:effectLst/>
              <a:uLnTx/>
              <a:uFillTx/>
              <a:latin typeface="Calibri"/>
              <a:ea typeface="ＭＳ Ｐゴシック"/>
              <a:cs typeface="+mn-cs"/>
            </a:endParaRPr>
          </a:p>
        </p:txBody>
      </p:sp>
      <p:sp>
        <p:nvSpPr>
          <p:cNvPr id="48" name="テキスト ボックス 47"/>
          <p:cNvSpPr txBox="1"/>
          <p:nvPr/>
        </p:nvSpPr>
        <p:spPr>
          <a:xfrm>
            <a:off x="5079604" y="1628801"/>
            <a:ext cx="4064396"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chemeClr val="accent1"/>
                </a:solidFill>
                <a:effectLst/>
                <a:uLnTx/>
                <a:uFillTx/>
              </a:rPr>
              <a:t>Can Connect to </a:t>
            </a:r>
            <a:r>
              <a:rPr kumimoji="1" lang="en-US" altLang="ja-JP" sz="1800" b="0" i="0" u="none" strike="noStrike" kern="0" cap="none" spc="0" normalizeH="0" baseline="0" noProof="0" dirty="0" smtClean="0">
                <a:ln>
                  <a:noFill/>
                </a:ln>
                <a:solidFill>
                  <a:schemeClr val="accent1"/>
                </a:solidFill>
                <a:effectLst/>
                <a:uLnTx/>
                <a:uFillTx/>
              </a:rPr>
              <a:t>N2N</a:t>
            </a:r>
            <a:r>
              <a:rPr kumimoji="0" lang="ja-JP" altLang="en-US" sz="1800" b="0" i="0" u="none" strike="noStrike" kern="0" cap="none" spc="0" normalizeH="0" baseline="0" noProof="0" dirty="0" smtClean="0">
                <a:ln>
                  <a:noFill/>
                </a:ln>
                <a:solidFill>
                  <a:schemeClr val="accent1"/>
                </a:solidFill>
                <a:effectLst/>
                <a:uLnTx/>
                <a:uFillTx/>
              </a:rPr>
              <a:t> </a:t>
            </a:r>
            <a:r>
              <a:rPr kumimoji="0" lang="en-US" altLang="ja-JP" sz="1800" b="0" i="0" u="none" strike="noStrike" kern="0" cap="none" spc="0" normalizeH="0" baseline="0" noProof="0" dirty="0" smtClean="0">
                <a:ln>
                  <a:noFill/>
                </a:ln>
                <a:solidFill>
                  <a:schemeClr val="accent1"/>
                </a:solidFill>
                <a:effectLst/>
                <a:uLnTx/>
                <a:uFillTx/>
              </a:rPr>
              <a:t>overlay</a:t>
            </a:r>
            <a:r>
              <a:rPr kumimoji="0" lang="en-US" altLang="ja-JP" sz="1800" b="0" i="0" u="none" strike="noStrike" kern="0" cap="none" spc="0" normalizeH="0" noProof="0" dirty="0" smtClean="0">
                <a:ln>
                  <a:noFill/>
                </a:ln>
                <a:solidFill>
                  <a:schemeClr val="accent1"/>
                </a:solidFill>
                <a:effectLst/>
                <a:uLnTx/>
                <a:uFillTx/>
              </a:rPr>
              <a:t> </a:t>
            </a:r>
            <a:r>
              <a:rPr kumimoji="0" lang="en-US" altLang="ja-JP" sz="1800" b="0" i="0" u="none" strike="noStrike" kern="0" cap="none" spc="0" normalizeH="0" baseline="0" noProof="0" dirty="0" smtClean="0">
                <a:ln>
                  <a:noFill/>
                </a:ln>
                <a:solidFill>
                  <a:schemeClr val="accent1"/>
                </a:solidFill>
                <a:effectLst/>
                <a:uLnTx/>
                <a:uFillTx/>
              </a:rPr>
              <a:t>network.</a:t>
            </a:r>
            <a:endParaRPr kumimoji="1" lang="ja-JP" altLang="en-US" sz="1800" b="0" i="0" u="none" strike="noStrike" kern="0" cap="none" spc="0" normalizeH="0" baseline="0" noProof="0" dirty="0">
              <a:ln>
                <a:noFill/>
              </a:ln>
              <a:solidFill>
                <a:schemeClr val="accent1"/>
              </a:solidFill>
              <a:effectLst/>
              <a:uLnTx/>
              <a:uFillTx/>
            </a:endParaRPr>
          </a:p>
        </p:txBody>
      </p:sp>
      <p:sp>
        <p:nvSpPr>
          <p:cNvPr id="49" name="テキスト ボックス 48"/>
          <p:cNvSpPr txBox="1"/>
          <p:nvPr/>
        </p:nvSpPr>
        <p:spPr>
          <a:xfrm>
            <a:off x="462980" y="2245568"/>
            <a:ext cx="2232248"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2000" b="0" i="0" u="none" strike="noStrike" kern="0" cap="none" spc="0" normalizeH="0" baseline="0" noProof="0" dirty="0" smtClean="0">
                <a:ln>
                  <a:noFill/>
                </a:ln>
                <a:solidFill>
                  <a:sysClr val="windowText" lastClr="000000"/>
                </a:solidFill>
                <a:effectLst/>
                <a:uLnTx/>
                <a:uFillTx/>
              </a:rPr>
              <a:t>VM</a:t>
            </a:r>
            <a:r>
              <a:rPr kumimoji="0" lang="ja-JP" altLang="en-US" sz="2000" b="0" i="0" u="none" strike="noStrike" kern="0" cap="none" spc="0" normalizeH="0" baseline="0" noProof="0" dirty="0" smtClean="0">
                <a:ln>
                  <a:noFill/>
                </a:ln>
                <a:solidFill>
                  <a:sysClr val="windowText" lastClr="000000"/>
                </a:solidFill>
                <a:effectLst/>
                <a:uLnTx/>
                <a:uFillTx/>
              </a:rPr>
              <a:t> </a:t>
            </a:r>
            <a:r>
              <a:rPr kumimoji="0" lang="en-US" altLang="ja-JP" sz="2000" b="0" i="0" u="none" strike="noStrike" kern="0" cap="none" spc="0" normalizeH="0" baseline="0" noProof="0" dirty="0" smtClean="0">
                <a:ln>
                  <a:noFill/>
                </a:ln>
                <a:solidFill>
                  <a:sysClr val="windowText" lastClr="000000"/>
                </a:solidFill>
                <a:effectLst/>
                <a:uLnTx/>
                <a:uFillTx/>
              </a:rPr>
              <a:t>container</a:t>
            </a:r>
            <a:endParaRPr kumimoji="1" lang="ja-JP" altLang="en-US" sz="2000" b="0" i="0" u="none" strike="noStrike" kern="0" cap="none" spc="0" normalizeH="0" baseline="0" noProof="0" dirty="0">
              <a:ln>
                <a:noFill/>
              </a:ln>
              <a:solidFill>
                <a:sysClr val="windowText" lastClr="000000"/>
              </a:solidFill>
              <a:effectLst/>
              <a:uLnTx/>
              <a:uFillTx/>
            </a:endParaRPr>
          </a:p>
        </p:txBody>
      </p:sp>
      <p:sp>
        <p:nvSpPr>
          <p:cNvPr id="50" name="正方形/長方形 49"/>
          <p:cNvSpPr/>
          <p:nvPr/>
        </p:nvSpPr>
        <p:spPr>
          <a:xfrm>
            <a:off x="3271293" y="3253680"/>
            <a:ext cx="648072" cy="330002"/>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eth0</a:t>
            </a:r>
            <a:endParaRPr kumimoji="0"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51" name="角丸四角形 50"/>
          <p:cNvSpPr/>
          <p:nvPr/>
        </p:nvSpPr>
        <p:spPr bwMode="auto">
          <a:xfrm>
            <a:off x="3055269" y="3814886"/>
            <a:ext cx="1200634" cy="288032"/>
          </a:xfrm>
          <a:prstGeom prst="roundRect">
            <a:avLst/>
          </a:prstGeom>
          <a:solidFill>
            <a:sysClr val="window" lastClr="FFFFFF"/>
          </a:solidFill>
          <a:ln w="28575" cap="flat" cmpd="sng" algn="ctr">
            <a:solidFill>
              <a:sysClr val="windowText" lastClr="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100" b="1" i="0" u="none" strike="noStrike" kern="0" cap="none" spc="0" normalizeH="0" baseline="0" noProof="0" dirty="0" smtClean="0">
                <a:ln>
                  <a:noFill/>
                </a:ln>
                <a:solidFill>
                  <a:sysClr val="windowText" lastClr="000000"/>
                </a:solidFill>
                <a:effectLst/>
                <a:uLnTx/>
                <a:uFillTx/>
                <a:latin typeface="Calibri"/>
                <a:ea typeface="ＭＳ Ｐゴシック"/>
                <a:cs typeface="Times New Roman" pitchFamily="18" charset="0"/>
              </a:rPr>
              <a:t>N2N</a:t>
            </a:r>
            <a:endParaRPr kumimoji="0" lang="en-US" altLang="ja-JP" sz="2100" b="1" i="0" u="none" strike="noStrike" kern="0" cap="none" spc="0" normalizeH="0" baseline="0" noProof="0" dirty="0">
              <a:ln>
                <a:noFill/>
              </a:ln>
              <a:solidFill>
                <a:sysClr val="windowText" lastClr="000000"/>
              </a:solidFill>
              <a:effectLst/>
              <a:uLnTx/>
              <a:uFillTx/>
              <a:latin typeface="Calibri"/>
              <a:ea typeface="ＭＳ Ｐゴシック"/>
              <a:cs typeface="Times New Roman" pitchFamily="18" charset="0"/>
            </a:endParaRPr>
          </a:p>
        </p:txBody>
      </p:sp>
      <p:sp>
        <p:nvSpPr>
          <p:cNvPr id="52" name="正方形/長方形 51"/>
          <p:cNvSpPr/>
          <p:nvPr/>
        </p:nvSpPr>
        <p:spPr>
          <a:xfrm>
            <a:off x="1399085" y="3613720"/>
            <a:ext cx="1800200" cy="648072"/>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MAC</a:t>
            </a:r>
            <a:r>
              <a:rPr kumimoji="0" lang="ja-JP" altLang="en-US" sz="18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 </a:t>
            </a:r>
            <a:r>
              <a:rPr kumimoji="0" lang="en-US" altLang="ja-JP" sz="18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address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ysClr val="windowText" lastClr="000000"/>
                </a:solidFill>
                <a:effectLst/>
                <a:uLnTx/>
                <a:uFillTx/>
                <a:latin typeface="Calibri"/>
                <a:ea typeface="ＭＳ Ｐゴシック"/>
                <a:cs typeface="+mn-cs"/>
              </a:rPr>
              <a:t>Synchronization</a:t>
            </a:r>
            <a:endParaRPr kumimoji="0" lang="ja-JP" altLang="en-US" sz="1800" b="0" i="0" u="none" strike="noStrike" kern="0" cap="none" spc="0" normalizeH="0" baseline="0" noProof="0" dirty="0">
              <a:ln>
                <a:noFill/>
              </a:ln>
              <a:solidFill>
                <a:sysClr val="windowText" lastClr="000000"/>
              </a:solidFill>
              <a:effectLst/>
              <a:uLnTx/>
              <a:uFillTx/>
              <a:latin typeface="Calibri"/>
              <a:ea typeface="ＭＳ Ｐゴシック"/>
              <a:cs typeface="+mn-cs"/>
            </a:endParaRPr>
          </a:p>
        </p:txBody>
      </p:sp>
      <p:sp>
        <p:nvSpPr>
          <p:cNvPr id="53" name="タイトル 1"/>
          <p:cNvSpPr>
            <a:spLocks noGrp="1"/>
          </p:cNvSpPr>
          <p:nvPr>
            <p:ph type="title"/>
          </p:nvPr>
        </p:nvSpPr>
        <p:spPr>
          <a:xfrm>
            <a:off x="251520" y="267494"/>
            <a:ext cx="8568952" cy="1399032"/>
          </a:xfrm>
        </p:spPr>
        <p:txBody>
          <a:bodyPr>
            <a:normAutofit/>
          </a:bodyPr>
          <a:lstStyle/>
          <a:p>
            <a:r>
              <a:rPr kumimoji="1" lang="en-US" altLang="ja-JP" sz="4000" dirty="0" smtClean="0"/>
              <a:t>MAC Address</a:t>
            </a:r>
            <a:r>
              <a:rPr kumimoji="1" lang="ja-JP" altLang="en-US" sz="4000" dirty="0" smtClean="0"/>
              <a:t> </a:t>
            </a:r>
            <a:r>
              <a:rPr kumimoji="1" lang="en-US" altLang="ja-JP" sz="4000" dirty="0" smtClean="0"/>
              <a:t>Synchronization.</a:t>
            </a:r>
            <a:endParaRPr kumimoji="1" lang="ja-JP" altLang="en-US"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グループ化 32"/>
          <p:cNvGrpSpPr/>
          <p:nvPr/>
        </p:nvGrpSpPr>
        <p:grpSpPr>
          <a:xfrm>
            <a:off x="3841012" y="4534243"/>
            <a:ext cx="1718132" cy="1869533"/>
            <a:chOff x="2639101" y="1340768"/>
            <a:chExt cx="2604572" cy="1869533"/>
          </a:xfrm>
          <a:solidFill>
            <a:schemeClr val="accent1">
              <a:lumMod val="20000"/>
              <a:lumOff val="80000"/>
            </a:schemeClr>
          </a:solidFill>
        </p:grpSpPr>
        <p:sp>
          <p:nvSpPr>
            <p:cNvPr id="46" name="正方形/長方形 45"/>
            <p:cNvSpPr/>
            <p:nvPr/>
          </p:nvSpPr>
          <p:spPr>
            <a:xfrm>
              <a:off x="2639101" y="1340768"/>
              <a:ext cx="2604572" cy="1869533"/>
            </a:xfrm>
            <a:prstGeom prst="rect">
              <a:avLst/>
            </a:prstGeom>
            <a:ln/>
          </p:spPr>
          <p:style>
            <a:lnRef idx="2">
              <a:schemeClr val="dk1"/>
            </a:lnRef>
            <a:fillRef idx="1">
              <a:schemeClr val="lt1"/>
            </a:fillRef>
            <a:effectRef idx="0">
              <a:schemeClr val="dk1"/>
            </a:effectRef>
            <a:fontRef idx="minor">
              <a:schemeClr val="dk1"/>
            </a:fontRef>
          </p:style>
          <p:txBody>
            <a:bodyPr rtlCol="0" anchor="b"/>
            <a:lstStyle/>
            <a:p>
              <a:endParaRPr lang="en-US" altLang="ja-JP" sz="1400" b="1" dirty="0" smtClean="0">
                <a:latin typeface="Courier New"/>
                <a:cs typeface="Courier New"/>
              </a:endParaRPr>
            </a:p>
            <a:p>
              <a:r>
                <a:rPr lang="en-US" altLang="ja-JP" sz="1400" b="1" dirty="0" smtClean="0">
                  <a:solidFill>
                    <a:srgbClr val="FF0000"/>
                  </a:solidFill>
                  <a:latin typeface="Courier New"/>
                  <a:cs typeface="Courier New"/>
                </a:rPr>
                <a:t>(ID)</a:t>
              </a:r>
            </a:p>
            <a:p>
              <a:r>
                <a:rPr lang="en-US" altLang="ja-JP" sz="1400" b="1" dirty="0" smtClean="0">
                  <a:latin typeface="Courier New"/>
                  <a:cs typeface="Courier New"/>
                </a:rPr>
                <a:t>(</a:t>
              </a:r>
              <a:r>
                <a:rPr lang="en-US" altLang="ja-JP" sz="1400" b="1" dirty="0" err="1" smtClean="0">
                  <a:latin typeface="Courier New"/>
                  <a:cs typeface="Courier New"/>
                </a:rPr>
                <a:t>Supernode</a:t>
              </a:r>
              <a:r>
                <a:rPr lang="en-US" altLang="ja-JP" sz="1400" b="1" dirty="0" smtClean="0">
                  <a:latin typeface="Courier New"/>
                  <a:cs typeface="Courier New"/>
                </a:rPr>
                <a:t> IP)</a:t>
              </a:r>
            </a:p>
            <a:p>
              <a:r>
                <a:rPr lang="en-US" altLang="ja-JP" sz="1400" b="1" dirty="0" smtClean="0">
                  <a:latin typeface="Courier New"/>
                  <a:cs typeface="Courier New"/>
                </a:rPr>
                <a:t>(</a:t>
              </a:r>
              <a:r>
                <a:rPr lang="en-US" altLang="ja-JP" sz="1400" b="1" dirty="0" err="1" smtClean="0">
                  <a:latin typeface="Courier New"/>
                  <a:cs typeface="Courier New"/>
                </a:rPr>
                <a:t>Supernode</a:t>
              </a:r>
              <a:r>
                <a:rPr lang="en-US" altLang="ja-JP" sz="1400" b="1" dirty="0" smtClean="0">
                  <a:latin typeface="Courier New"/>
                  <a:cs typeface="Courier New"/>
                </a:rPr>
                <a:t> Port)</a:t>
              </a:r>
            </a:p>
            <a:p>
              <a:r>
                <a:rPr lang="en-US" altLang="ja-JP" sz="1400" b="1" dirty="0" smtClean="0">
                  <a:latin typeface="Courier New"/>
                  <a:cs typeface="Courier New"/>
                </a:rPr>
                <a:t>(Community)</a:t>
              </a:r>
            </a:p>
            <a:p>
              <a:r>
                <a:rPr lang="en-US" altLang="ja-JP" sz="1400" b="1" dirty="0" smtClean="0">
                  <a:latin typeface="Courier New"/>
                  <a:cs typeface="Courier New"/>
                </a:rPr>
                <a:t>(Key)</a:t>
              </a:r>
            </a:p>
            <a:p>
              <a:r>
                <a:rPr lang="en-US" altLang="ja-JP" sz="1400" b="1" dirty="0" smtClean="0">
                  <a:latin typeface="Courier New"/>
                  <a:cs typeface="Courier New"/>
                </a:rPr>
                <a:t>(Edge port)</a:t>
              </a:r>
              <a:endParaRPr lang="ja-JP" altLang="en-US" sz="1400" b="1" dirty="0">
                <a:latin typeface="Courier New"/>
                <a:cs typeface="Courier New"/>
              </a:endParaRPr>
            </a:p>
          </p:txBody>
        </p:sp>
        <p:sp>
          <p:nvSpPr>
            <p:cNvPr id="47" name="正方形/長方形 46"/>
            <p:cNvSpPr/>
            <p:nvPr/>
          </p:nvSpPr>
          <p:spPr>
            <a:xfrm>
              <a:off x="2639101" y="1340768"/>
              <a:ext cx="2604572" cy="4026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Overlay</a:t>
              </a:r>
              <a:endParaRPr kumimoji="1" lang="ja-JP" altLang="en-US" dirty="0"/>
            </a:p>
          </p:txBody>
        </p:sp>
      </p:grpSp>
      <p:grpSp>
        <p:nvGrpSpPr>
          <p:cNvPr id="3" name="グループ化 31"/>
          <p:cNvGrpSpPr/>
          <p:nvPr/>
        </p:nvGrpSpPr>
        <p:grpSpPr>
          <a:xfrm>
            <a:off x="545611" y="4606250"/>
            <a:ext cx="2219270" cy="1656184"/>
            <a:chOff x="-1381063" y="3066285"/>
            <a:chExt cx="3385088" cy="1656184"/>
          </a:xfrm>
        </p:grpSpPr>
        <p:sp>
          <p:nvSpPr>
            <p:cNvPr id="49" name="正方形/長方形 48"/>
            <p:cNvSpPr/>
            <p:nvPr/>
          </p:nvSpPr>
          <p:spPr>
            <a:xfrm>
              <a:off x="-1381063" y="3066286"/>
              <a:ext cx="3385088" cy="1656183"/>
            </a:xfrm>
            <a:prstGeom prst="rect">
              <a:avLst/>
            </a:prstGeom>
            <a:ln/>
          </p:spPr>
          <p:style>
            <a:lnRef idx="2">
              <a:schemeClr val="dk1"/>
            </a:lnRef>
            <a:fillRef idx="1">
              <a:schemeClr val="lt1"/>
            </a:fillRef>
            <a:effectRef idx="0">
              <a:schemeClr val="dk1"/>
            </a:effectRef>
            <a:fontRef idx="minor">
              <a:schemeClr val="dk1"/>
            </a:fontRef>
          </p:style>
          <p:txBody>
            <a:bodyPr rtlCol="0" anchor="b"/>
            <a:lstStyle/>
            <a:p>
              <a:r>
                <a:rPr lang="en-US" altLang="ja-JP" sz="1400" dirty="0" smtClean="0">
                  <a:solidFill>
                    <a:srgbClr val="FF0000"/>
                  </a:solidFill>
                  <a:latin typeface="Courier New"/>
                  <a:cs typeface="Courier New"/>
                </a:rPr>
                <a:t>(ID)</a:t>
              </a:r>
            </a:p>
            <a:p>
              <a:r>
                <a:rPr lang="en-US" altLang="ja-JP" sz="1400" dirty="0" smtClean="0">
                  <a:latin typeface="Courier New"/>
                  <a:cs typeface="Courier New"/>
                </a:rPr>
                <a:t>(Node ID)</a:t>
              </a:r>
            </a:p>
            <a:p>
              <a:r>
                <a:rPr lang="en-US" altLang="ja-JP" sz="1400" dirty="0" smtClean="0">
                  <a:latin typeface="Courier New"/>
                  <a:cs typeface="Courier New"/>
                </a:rPr>
                <a:t>(MAC)</a:t>
              </a:r>
            </a:p>
            <a:p>
              <a:r>
                <a:rPr lang="en-US" altLang="ja-JP" sz="1400" dirty="0" smtClean="0">
                  <a:latin typeface="Courier New"/>
                  <a:cs typeface="Courier New"/>
                </a:rPr>
                <a:t>(Virtual Device name)</a:t>
              </a:r>
            </a:p>
            <a:p>
              <a:r>
                <a:rPr lang="en-US" altLang="ja-JP" sz="1400" b="1" dirty="0" smtClean="0">
                  <a:latin typeface="Courier New"/>
                  <a:cs typeface="Courier New"/>
                </a:rPr>
                <a:t>(Overlay ID)</a:t>
              </a:r>
              <a:endParaRPr lang="en-US" altLang="ja-JP" sz="1400" dirty="0" smtClean="0">
                <a:latin typeface="Courier New"/>
                <a:cs typeface="Courier New"/>
              </a:endParaRPr>
            </a:p>
          </p:txBody>
        </p:sp>
        <p:sp>
          <p:nvSpPr>
            <p:cNvPr id="50" name="正方形/長方形 49"/>
            <p:cNvSpPr/>
            <p:nvPr/>
          </p:nvSpPr>
          <p:spPr>
            <a:xfrm>
              <a:off x="-1381063" y="3066285"/>
              <a:ext cx="3385087" cy="4026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Networks for MVC</a:t>
              </a:r>
              <a:endParaRPr kumimoji="1" lang="ja-JP" altLang="en-US" dirty="0"/>
            </a:p>
          </p:txBody>
        </p:sp>
      </p:grpSp>
      <p:cxnSp>
        <p:nvCxnSpPr>
          <p:cNvPr id="51" name="直線矢印コネクタ 50"/>
          <p:cNvCxnSpPr/>
          <p:nvPr/>
        </p:nvCxnSpPr>
        <p:spPr>
          <a:xfrm>
            <a:off x="2764881" y="5434343"/>
            <a:ext cx="1076131" cy="34666"/>
          </a:xfrm>
          <a:prstGeom prst="straightConnector1">
            <a:avLst/>
          </a:prstGeom>
          <a:ln w="50800" cap="flat" cmpd="sng" algn="ctr">
            <a:solidFill>
              <a:srgbClr val="000000"/>
            </a:solidFill>
            <a:prstDash val="solid"/>
            <a:round/>
            <a:headEnd type="none" w="med" len="med"/>
            <a:tailEnd type="diamond" w="lg" len="lg"/>
          </a:ln>
        </p:spPr>
        <p:style>
          <a:lnRef idx="2">
            <a:schemeClr val="accent1"/>
          </a:lnRef>
          <a:fillRef idx="0">
            <a:schemeClr val="accent1"/>
          </a:fillRef>
          <a:effectRef idx="1">
            <a:schemeClr val="accent1"/>
          </a:effectRef>
          <a:fontRef idx="minor">
            <a:schemeClr val="tx1"/>
          </a:fontRef>
        </p:style>
      </p:cxnSp>
      <p:grpSp>
        <p:nvGrpSpPr>
          <p:cNvPr id="4" name="グループ化 29"/>
          <p:cNvGrpSpPr/>
          <p:nvPr/>
        </p:nvGrpSpPr>
        <p:grpSpPr>
          <a:xfrm>
            <a:off x="2254016" y="2246459"/>
            <a:ext cx="2452057" cy="1381377"/>
            <a:chOff x="2821548" y="3485108"/>
            <a:chExt cx="3622658" cy="1381377"/>
          </a:xfrm>
        </p:grpSpPr>
        <p:sp>
          <p:nvSpPr>
            <p:cNvPr id="53" name="正方形/長方形 52"/>
            <p:cNvSpPr/>
            <p:nvPr/>
          </p:nvSpPr>
          <p:spPr>
            <a:xfrm>
              <a:off x="2821548" y="3485108"/>
              <a:ext cx="3622658" cy="1381377"/>
            </a:xfrm>
            <a:prstGeom prst="rect">
              <a:avLst/>
            </a:prstGeom>
            <a:ln/>
          </p:spPr>
          <p:style>
            <a:lnRef idx="2">
              <a:schemeClr val="dk1"/>
            </a:lnRef>
            <a:fillRef idx="1">
              <a:schemeClr val="lt1"/>
            </a:fillRef>
            <a:effectRef idx="0">
              <a:schemeClr val="dk1"/>
            </a:effectRef>
            <a:fontRef idx="minor">
              <a:schemeClr val="dk1"/>
            </a:fontRef>
          </p:style>
          <p:txBody>
            <a:bodyPr rtlCol="0" anchor="b"/>
            <a:lstStyle/>
            <a:p>
              <a:endParaRPr lang="en-US" altLang="ja-JP" sz="1400" dirty="0" smtClean="0">
                <a:latin typeface="Courier New"/>
                <a:cs typeface="Courier New"/>
              </a:endParaRPr>
            </a:p>
            <a:p>
              <a:endParaRPr lang="en-US" altLang="ja-JP" sz="1400" dirty="0" smtClean="0">
                <a:latin typeface="Courier New"/>
                <a:cs typeface="Courier New"/>
              </a:endParaRPr>
            </a:p>
            <a:p>
              <a:r>
                <a:rPr lang="en-US" altLang="ja-JP" sz="1400" dirty="0" smtClean="0">
                  <a:solidFill>
                    <a:srgbClr val="FF0000"/>
                  </a:solidFill>
                  <a:latin typeface="Courier New"/>
                  <a:cs typeface="Courier New"/>
                </a:rPr>
                <a:t>(ID)</a:t>
              </a:r>
            </a:p>
            <a:p>
              <a:r>
                <a:rPr lang="en-US" altLang="ja-JP" sz="1400" b="1" dirty="0" smtClean="0">
                  <a:latin typeface="Courier New"/>
                  <a:cs typeface="Courier New"/>
                </a:rPr>
                <a:t>(node name</a:t>
              </a:r>
              <a:r>
                <a:rPr lang="en-US" altLang="ja-JP" sz="1400" dirty="0" smtClean="0">
                  <a:latin typeface="Courier New"/>
                  <a:cs typeface="Courier New"/>
                </a:rPr>
                <a:t>)</a:t>
              </a:r>
            </a:p>
            <a:p>
              <a:r>
                <a:rPr lang="en-US" altLang="ja-JP" sz="1400" dirty="0" smtClean="0">
                  <a:latin typeface="Courier New"/>
                  <a:cs typeface="Courier New"/>
                </a:rPr>
                <a:t>(site</a:t>
              </a:r>
              <a:r>
                <a:rPr lang="ja-JP" altLang="en-US" sz="1400" dirty="0" smtClean="0">
                  <a:latin typeface="Courier New"/>
                  <a:cs typeface="Courier New"/>
                </a:rPr>
                <a:t>　</a:t>
              </a:r>
              <a:r>
                <a:rPr lang="en-US" altLang="ja-JP" sz="1400" dirty="0" smtClean="0">
                  <a:latin typeface="Courier New"/>
                  <a:cs typeface="Courier New"/>
                </a:rPr>
                <a:t>ID)</a:t>
              </a:r>
            </a:p>
            <a:p>
              <a:r>
                <a:rPr lang="en-US" altLang="ja-JP" sz="1400" dirty="0" smtClean="0">
                  <a:latin typeface="Courier New"/>
                  <a:cs typeface="Courier New"/>
                </a:rPr>
                <a:t>(Membership, </a:t>
              </a:r>
              <a:r>
                <a:rPr lang="en-US" altLang="ja-JP" sz="1400" dirty="0" err="1" smtClean="0">
                  <a:latin typeface="Courier New"/>
                  <a:cs typeface="Courier New"/>
                </a:rPr>
                <a:t>cpus</a:t>
              </a:r>
              <a:r>
                <a:rPr lang="en-US" altLang="ja-JP" sz="1400" dirty="0" smtClean="0">
                  <a:latin typeface="Courier New"/>
                  <a:cs typeface="Courier New"/>
                </a:rPr>
                <a:t> etc..)</a:t>
              </a:r>
            </a:p>
          </p:txBody>
        </p:sp>
        <p:sp>
          <p:nvSpPr>
            <p:cNvPr id="54" name="正方形/長方形 53"/>
            <p:cNvSpPr/>
            <p:nvPr/>
          </p:nvSpPr>
          <p:spPr>
            <a:xfrm>
              <a:off x="2821548" y="3485108"/>
              <a:ext cx="3622658" cy="4026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nodes for MVC</a:t>
              </a:r>
              <a:endParaRPr kumimoji="1" lang="ja-JP" altLang="en-US" dirty="0"/>
            </a:p>
          </p:txBody>
        </p:sp>
      </p:grpSp>
      <p:cxnSp>
        <p:nvCxnSpPr>
          <p:cNvPr id="55" name="直線矢印コネクタ 54"/>
          <p:cNvCxnSpPr/>
          <p:nvPr/>
        </p:nvCxnSpPr>
        <p:spPr>
          <a:xfrm rot="5400000" flipH="1" flipV="1">
            <a:off x="2038307" y="3244774"/>
            <a:ext cx="1058674" cy="1824798"/>
          </a:xfrm>
          <a:prstGeom prst="straightConnector1">
            <a:avLst/>
          </a:prstGeom>
          <a:ln w="50800" cap="flat" cmpd="sng" algn="ctr">
            <a:solidFill>
              <a:srgbClr val="000000"/>
            </a:solidFill>
            <a:prstDash val="solid"/>
            <a:round/>
            <a:headEnd type="none" w="med" len="med"/>
            <a:tailEnd type="diamond" w="lg" len="lg"/>
          </a:ln>
        </p:spPr>
        <p:style>
          <a:lnRef idx="2">
            <a:schemeClr val="accent1"/>
          </a:lnRef>
          <a:fillRef idx="0">
            <a:schemeClr val="accent1"/>
          </a:fillRef>
          <a:effectRef idx="1">
            <a:schemeClr val="accent1"/>
          </a:effectRef>
          <a:fontRef idx="minor">
            <a:schemeClr val="tx1"/>
          </a:fontRef>
        </p:style>
      </p:cxnSp>
      <p:grpSp>
        <p:nvGrpSpPr>
          <p:cNvPr id="5" name="グループ化 30"/>
          <p:cNvGrpSpPr/>
          <p:nvPr/>
        </p:nvGrpSpPr>
        <p:grpSpPr>
          <a:xfrm>
            <a:off x="5847220" y="3843484"/>
            <a:ext cx="2202854" cy="1347083"/>
            <a:chOff x="2021781" y="5436234"/>
            <a:chExt cx="4422427" cy="1347083"/>
          </a:xfrm>
        </p:grpSpPr>
        <p:sp>
          <p:nvSpPr>
            <p:cNvPr id="57" name="正方形/長方形 56"/>
            <p:cNvSpPr/>
            <p:nvPr/>
          </p:nvSpPr>
          <p:spPr>
            <a:xfrm>
              <a:off x="2021781" y="5436234"/>
              <a:ext cx="4422427" cy="1347083"/>
            </a:xfrm>
            <a:prstGeom prst="rect">
              <a:avLst/>
            </a:prstGeom>
            <a:ln/>
          </p:spPr>
          <p:style>
            <a:lnRef idx="2">
              <a:schemeClr val="dk1"/>
            </a:lnRef>
            <a:fillRef idx="1">
              <a:schemeClr val="lt1"/>
            </a:fillRef>
            <a:effectRef idx="0">
              <a:schemeClr val="dk1"/>
            </a:effectRef>
            <a:fontRef idx="minor">
              <a:schemeClr val="dk1"/>
            </a:fontRef>
          </p:style>
          <p:txBody>
            <a:bodyPr rtlCol="0" anchor="b"/>
            <a:lstStyle/>
            <a:p>
              <a:endParaRPr lang="en-US" altLang="ja-JP" sz="1400" dirty="0" smtClean="0">
                <a:latin typeface="Courier New"/>
                <a:cs typeface="Courier New"/>
              </a:endParaRPr>
            </a:p>
            <a:p>
              <a:endParaRPr lang="en-US" altLang="ja-JP" sz="1400" dirty="0" smtClean="0">
                <a:latin typeface="Courier New"/>
                <a:cs typeface="Courier New"/>
              </a:endParaRPr>
            </a:p>
            <a:p>
              <a:r>
                <a:rPr lang="en-US" altLang="ja-JP" sz="1400" dirty="0" smtClean="0">
                  <a:solidFill>
                    <a:srgbClr val="FF0000"/>
                  </a:solidFill>
                  <a:latin typeface="Courier New"/>
                  <a:cs typeface="Courier New"/>
                </a:rPr>
                <a:t>(ID)</a:t>
              </a:r>
            </a:p>
            <a:p>
              <a:r>
                <a:rPr lang="en-US" altLang="ja-JP" sz="1400" dirty="0" smtClean="0">
                  <a:latin typeface="Courier New"/>
                  <a:cs typeface="Courier New"/>
                </a:rPr>
                <a:t>(Node id)</a:t>
              </a:r>
            </a:p>
            <a:p>
              <a:r>
                <a:rPr lang="en-US" altLang="ja-JP" sz="1400" dirty="0" smtClean="0">
                  <a:latin typeface="Courier New"/>
                  <a:cs typeface="Courier New"/>
                </a:rPr>
                <a:t>(Physical Node id)</a:t>
              </a:r>
            </a:p>
            <a:p>
              <a:r>
                <a:rPr lang="en-US" altLang="ja-JP" sz="1400" dirty="0" smtClean="0">
                  <a:latin typeface="Courier New"/>
                  <a:cs typeface="Courier New"/>
                </a:rPr>
                <a:t>(Memory, Slice etc..)</a:t>
              </a:r>
            </a:p>
          </p:txBody>
        </p:sp>
        <p:sp>
          <p:nvSpPr>
            <p:cNvPr id="58" name="正方形/長方形 57"/>
            <p:cNvSpPr/>
            <p:nvPr/>
          </p:nvSpPr>
          <p:spPr>
            <a:xfrm>
              <a:off x="2021781" y="5436234"/>
              <a:ext cx="4422427" cy="4026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vm_nodes</a:t>
              </a:r>
              <a:r>
                <a:rPr lang="en-US" altLang="ja-JP" dirty="0" smtClean="0"/>
                <a:t> for MVC</a:t>
              </a:r>
              <a:endParaRPr kumimoji="1" lang="ja-JP" altLang="en-US" dirty="0"/>
            </a:p>
          </p:txBody>
        </p:sp>
      </p:grpSp>
      <p:sp>
        <p:nvSpPr>
          <p:cNvPr id="59" name="正方形/長方形 58"/>
          <p:cNvSpPr/>
          <p:nvPr/>
        </p:nvSpPr>
        <p:spPr>
          <a:xfrm>
            <a:off x="2721852" y="5140593"/>
            <a:ext cx="1300356" cy="276999"/>
          </a:xfrm>
          <a:prstGeom prst="rect">
            <a:avLst/>
          </a:prstGeom>
        </p:spPr>
        <p:txBody>
          <a:bodyPr wrap="none">
            <a:spAutoFit/>
          </a:bodyPr>
          <a:lstStyle/>
          <a:p>
            <a:r>
              <a:rPr lang="en-US" altLang="ja-JP" sz="1200" dirty="0" smtClean="0">
                <a:latin typeface="Courier New"/>
                <a:cs typeface="Courier New"/>
              </a:rPr>
              <a:t>(overlay ID)</a:t>
            </a:r>
            <a:endParaRPr lang="ja-JP" altLang="en-US" sz="1200" dirty="0"/>
          </a:p>
        </p:txBody>
      </p:sp>
      <p:sp>
        <p:nvSpPr>
          <p:cNvPr id="60" name="正方形/長方形 59"/>
          <p:cNvSpPr/>
          <p:nvPr/>
        </p:nvSpPr>
        <p:spPr>
          <a:xfrm>
            <a:off x="1569725" y="3985684"/>
            <a:ext cx="1021433" cy="276999"/>
          </a:xfrm>
          <a:prstGeom prst="rect">
            <a:avLst/>
          </a:prstGeom>
        </p:spPr>
        <p:txBody>
          <a:bodyPr wrap="none">
            <a:spAutoFit/>
          </a:bodyPr>
          <a:lstStyle/>
          <a:p>
            <a:r>
              <a:rPr lang="en-US" altLang="ja-JP" sz="1200" dirty="0" smtClean="0">
                <a:latin typeface="Courier New"/>
                <a:cs typeface="Courier New"/>
              </a:rPr>
              <a:t>(Node ID)</a:t>
            </a:r>
            <a:endParaRPr lang="ja-JP" altLang="en-US" sz="1200" dirty="0"/>
          </a:p>
        </p:txBody>
      </p:sp>
      <p:grpSp>
        <p:nvGrpSpPr>
          <p:cNvPr id="6" name="グループ化 28"/>
          <p:cNvGrpSpPr/>
          <p:nvPr/>
        </p:nvGrpSpPr>
        <p:grpSpPr>
          <a:xfrm>
            <a:off x="5788135" y="2132856"/>
            <a:ext cx="2368263" cy="1547338"/>
            <a:chOff x="8532440" y="1709600"/>
            <a:chExt cx="2808312" cy="1547338"/>
          </a:xfrm>
          <a:solidFill>
            <a:schemeClr val="bg2">
              <a:lumMod val="85000"/>
            </a:schemeClr>
          </a:solidFill>
        </p:grpSpPr>
        <p:sp>
          <p:nvSpPr>
            <p:cNvPr id="62" name="正方形/長方形 61"/>
            <p:cNvSpPr/>
            <p:nvPr/>
          </p:nvSpPr>
          <p:spPr>
            <a:xfrm>
              <a:off x="8532440" y="1936085"/>
              <a:ext cx="2808312" cy="1320853"/>
            </a:xfrm>
            <a:prstGeom prst="rect">
              <a:avLst/>
            </a:prstGeom>
            <a:ln/>
          </p:spPr>
          <p:style>
            <a:lnRef idx="2">
              <a:schemeClr val="dk1"/>
            </a:lnRef>
            <a:fillRef idx="1">
              <a:schemeClr val="lt1"/>
            </a:fillRef>
            <a:effectRef idx="0">
              <a:schemeClr val="dk1"/>
            </a:effectRef>
            <a:fontRef idx="minor">
              <a:schemeClr val="dk1"/>
            </a:fontRef>
          </p:style>
          <p:txBody>
            <a:bodyPr rtlCol="0" anchor="b"/>
            <a:lstStyle/>
            <a:p>
              <a:endParaRPr lang="en-US" altLang="ja-JP" sz="1400" b="1" dirty="0" smtClean="0">
                <a:latin typeface="Courier New"/>
                <a:cs typeface="Courier New"/>
              </a:endParaRPr>
            </a:p>
            <a:p>
              <a:r>
                <a:rPr lang="en-US" altLang="ja-JP" sz="1400" b="1" dirty="0" smtClean="0">
                  <a:solidFill>
                    <a:srgbClr val="FF0000"/>
                  </a:solidFill>
                  <a:latin typeface="Courier New"/>
                  <a:cs typeface="Courier New"/>
                </a:rPr>
                <a:t>(ID)</a:t>
              </a:r>
            </a:p>
            <a:p>
              <a:r>
                <a:rPr lang="en-US" altLang="ja-JP" sz="1400" b="1" dirty="0" smtClean="0">
                  <a:latin typeface="Courier New"/>
                  <a:cs typeface="Courier New"/>
                </a:rPr>
                <a:t>(</a:t>
              </a:r>
              <a:r>
                <a:rPr lang="en-US" altLang="ja-JP" sz="1400" b="1" dirty="0" err="1" smtClean="0">
                  <a:latin typeface="Courier New"/>
                  <a:cs typeface="Courier New"/>
                </a:rPr>
                <a:t>fqdn</a:t>
              </a:r>
              <a:r>
                <a:rPr lang="en-US" altLang="ja-JP" sz="1400" b="1" dirty="0" smtClean="0">
                  <a:latin typeface="Courier New"/>
                  <a:cs typeface="Courier New"/>
                </a:rPr>
                <a:t>) (IP or DNS name)</a:t>
              </a:r>
            </a:p>
            <a:p>
              <a:r>
                <a:rPr lang="en-US" altLang="ja-JP" sz="1400" b="1" dirty="0" smtClean="0">
                  <a:latin typeface="Courier New"/>
                  <a:cs typeface="Courier New"/>
                </a:rPr>
                <a:t>(</a:t>
              </a:r>
              <a:r>
                <a:rPr lang="en-US" altLang="ja-JP" sz="1400" b="1" dirty="0" err="1" smtClean="0">
                  <a:latin typeface="Courier New"/>
                  <a:cs typeface="Courier New"/>
                </a:rPr>
                <a:t>headnode</a:t>
              </a:r>
              <a:r>
                <a:rPr lang="en-US" altLang="ja-JP" sz="1400" b="1" dirty="0" smtClean="0">
                  <a:latin typeface="Courier New"/>
                  <a:cs typeface="Courier New"/>
                </a:rPr>
                <a:t> name) </a:t>
              </a:r>
            </a:p>
            <a:p>
              <a:r>
                <a:rPr lang="en-US" altLang="ja-JP" sz="1400" b="1" dirty="0" smtClean="0">
                  <a:latin typeface="Courier New"/>
                  <a:cs typeface="Courier New"/>
                </a:rPr>
                <a:t>(user)</a:t>
              </a:r>
            </a:p>
            <a:p>
              <a:r>
                <a:rPr lang="en-US" altLang="ja-JP" sz="1400" b="1" dirty="0" smtClean="0">
                  <a:latin typeface="Courier New"/>
                  <a:cs typeface="Courier New"/>
                </a:rPr>
                <a:t>(</a:t>
              </a:r>
              <a:r>
                <a:rPr lang="en-US" altLang="ja-JP" sz="1400" b="1" dirty="0" err="1" smtClean="0">
                  <a:latin typeface="Courier New"/>
                  <a:cs typeface="Courier New"/>
                </a:rPr>
                <a:t>SSHpubkey</a:t>
              </a:r>
              <a:r>
                <a:rPr lang="en-US" altLang="ja-JP" sz="1400" b="1" dirty="0" smtClean="0">
                  <a:latin typeface="Courier New"/>
                  <a:cs typeface="Courier New"/>
                </a:rPr>
                <a:t>) (text)</a:t>
              </a:r>
              <a:endParaRPr lang="ja-JP" altLang="en-US" sz="1400" b="1" dirty="0">
                <a:latin typeface="Courier New"/>
                <a:cs typeface="Courier New"/>
              </a:endParaRPr>
            </a:p>
          </p:txBody>
        </p:sp>
        <p:sp>
          <p:nvSpPr>
            <p:cNvPr id="63" name="正方形/長方形 62"/>
            <p:cNvSpPr/>
            <p:nvPr/>
          </p:nvSpPr>
          <p:spPr>
            <a:xfrm>
              <a:off x="8532440" y="1709600"/>
              <a:ext cx="2808312" cy="38474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Site</a:t>
              </a:r>
              <a:endParaRPr kumimoji="1" lang="ja-JP" altLang="en-US" dirty="0"/>
            </a:p>
          </p:txBody>
        </p:sp>
      </p:grpSp>
      <p:cxnSp>
        <p:nvCxnSpPr>
          <p:cNvPr id="64" name="直線矢印コネクタ 63"/>
          <p:cNvCxnSpPr/>
          <p:nvPr/>
        </p:nvCxnSpPr>
        <p:spPr>
          <a:xfrm flipV="1">
            <a:off x="4706073" y="2924945"/>
            <a:ext cx="1082062" cy="12203"/>
          </a:xfrm>
          <a:prstGeom prst="straightConnector1">
            <a:avLst/>
          </a:prstGeom>
          <a:ln w="50800" cap="flat" cmpd="sng" algn="ctr">
            <a:solidFill>
              <a:srgbClr val="000000"/>
            </a:solidFill>
            <a:prstDash val="solid"/>
            <a:round/>
            <a:headEnd type="none" w="med" len="med"/>
            <a:tailEnd type="diamond" w="lg" len="lg"/>
          </a:ln>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a:xfrm>
            <a:off x="4898095" y="2609312"/>
            <a:ext cx="1021433" cy="276999"/>
          </a:xfrm>
          <a:prstGeom prst="rect">
            <a:avLst/>
          </a:prstGeom>
        </p:spPr>
        <p:txBody>
          <a:bodyPr wrap="none">
            <a:spAutoFit/>
          </a:bodyPr>
          <a:lstStyle/>
          <a:p>
            <a:r>
              <a:rPr lang="en-US" altLang="ja-JP" sz="1200" dirty="0" smtClean="0">
                <a:latin typeface="Courier New"/>
                <a:cs typeface="Courier New"/>
              </a:rPr>
              <a:t>(Site ID)</a:t>
            </a:r>
            <a:endParaRPr lang="ja-JP" altLang="en-US" sz="1200" dirty="0"/>
          </a:p>
        </p:txBody>
      </p:sp>
      <p:sp>
        <p:nvSpPr>
          <p:cNvPr id="66" name="正方形/長方形 65"/>
          <p:cNvSpPr/>
          <p:nvPr/>
        </p:nvSpPr>
        <p:spPr>
          <a:xfrm>
            <a:off x="4770081" y="3822415"/>
            <a:ext cx="1021433" cy="276999"/>
          </a:xfrm>
          <a:prstGeom prst="rect">
            <a:avLst/>
          </a:prstGeom>
        </p:spPr>
        <p:txBody>
          <a:bodyPr wrap="none">
            <a:spAutoFit/>
          </a:bodyPr>
          <a:lstStyle/>
          <a:p>
            <a:r>
              <a:rPr lang="en-US" altLang="ja-JP" sz="1200" dirty="0" smtClean="0">
                <a:latin typeface="Courier New"/>
                <a:cs typeface="Courier New"/>
              </a:rPr>
              <a:t>(Node ID)</a:t>
            </a:r>
            <a:endParaRPr lang="ja-JP" altLang="en-US" sz="1200" dirty="0"/>
          </a:p>
        </p:txBody>
      </p:sp>
      <p:cxnSp>
        <p:nvCxnSpPr>
          <p:cNvPr id="67" name="直線矢印コネクタ 66"/>
          <p:cNvCxnSpPr/>
          <p:nvPr/>
        </p:nvCxnSpPr>
        <p:spPr>
          <a:xfrm rot="10800000">
            <a:off x="3480045" y="3627835"/>
            <a:ext cx="2367175" cy="889190"/>
          </a:xfrm>
          <a:prstGeom prst="straightConnector1">
            <a:avLst/>
          </a:prstGeom>
          <a:ln w="50800" cap="flat" cmpd="sng" algn="ctr">
            <a:solidFill>
              <a:srgbClr val="000000"/>
            </a:solidFill>
            <a:prstDash val="solid"/>
            <a:round/>
            <a:headEnd type="none" w="med" len="med"/>
            <a:tailEnd type="diamond" w="lg" len="lg"/>
          </a:ln>
        </p:spPr>
        <p:style>
          <a:lnRef idx="2">
            <a:schemeClr val="accent1"/>
          </a:lnRef>
          <a:fillRef idx="0">
            <a:schemeClr val="accent1"/>
          </a:fillRef>
          <a:effectRef idx="1">
            <a:schemeClr val="accent1"/>
          </a:effectRef>
          <a:fontRef idx="minor">
            <a:schemeClr val="tx1"/>
          </a:fontRef>
        </p:style>
      </p:cxnSp>
      <p:sp>
        <p:nvSpPr>
          <p:cNvPr id="25" name="タイトル 1"/>
          <p:cNvSpPr>
            <a:spLocks noGrp="1"/>
          </p:cNvSpPr>
          <p:nvPr>
            <p:ph type="title"/>
          </p:nvPr>
        </p:nvSpPr>
        <p:spPr>
          <a:xfrm>
            <a:off x="251520" y="267494"/>
            <a:ext cx="8568952" cy="1399032"/>
          </a:xfrm>
        </p:spPr>
        <p:txBody>
          <a:bodyPr>
            <a:normAutofit/>
          </a:bodyPr>
          <a:lstStyle/>
          <a:p>
            <a:r>
              <a:rPr kumimoji="1" lang="en-US" altLang="ja-JP" sz="4000" dirty="0" smtClean="0"/>
              <a:t>Resource Manager</a:t>
            </a:r>
            <a:endParaRPr kumimoji="1" lang="ja-JP" altLang="en-US" sz="4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038992"/>
          </a:xfrm>
        </p:spPr>
        <p:txBody>
          <a:bodyPr/>
          <a:lstStyle/>
          <a:p>
            <a:r>
              <a:rPr lang="en-US" altLang="ja-JP" dirty="0" smtClean="0">
                <a:latin typeface="+mj-ea"/>
              </a:rPr>
              <a:t>Virtual cluster</a:t>
            </a:r>
            <a:endParaRPr kumimoji="1" lang="ja-JP" altLang="en-US" dirty="0">
              <a:latin typeface="+mj-ea"/>
            </a:endParaRPr>
          </a:p>
        </p:txBody>
      </p:sp>
      <p:sp>
        <p:nvSpPr>
          <p:cNvPr id="3" name="コンテンツ プレースホルダ 2"/>
          <p:cNvSpPr>
            <a:spLocks noGrp="1"/>
          </p:cNvSpPr>
          <p:nvPr>
            <p:ph idx="1"/>
          </p:nvPr>
        </p:nvSpPr>
        <p:spPr>
          <a:xfrm>
            <a:off x="0" y="836712"/>
            <a:ext cx="8892480" cy="1656184"/>
          </a:xfrm>
        </p:spPr>
        <p:txBody>
          <a:bodyPr>
            <a:noAutofit/>
          </a:bodyPr>
          <a:lstStyle/>
          <a:p>
            <a:pPr>
              <a:buNone/>
            </a:pPr>
            <a:r>
              <a:rPr lang="en-US" altLang="ja-JP" sz="2400" dirty="0" smtClean="0">
                <a:latin typeface="+mj-ea"/>
                <a:ea typeface="+mj-ea"/>
              </a:rPr>
              <a:t>	Virtualized cluster which is composed of virtual machines (VMs). </a:t>
            </a:r>
            <a:endParaRPr kumimoji="1" lang="en-US" altLang="ja-JP" sz="2400" dirty="0" smtClean="0">
              <a:latin typeface="+mj-ea"/>
              <a:ea typeface="+mj-ea"/>
            </a:endParaRPr>
          </a:p>
          <a:p>
            <a:pPr lvl="1"/>
            <a:r>
              <a:rPr lang="en-US" altLang="ja-JP" sz="2400" dirty="0" smtClean="0">
                <a:latin typeface="+mj-ea"/>
                <a:ea typeface="+mj-ea"/>
              </a:rPr>
              <a:t>build a private computational environment that can be customize for users.</a:t>
            </a:r>
            <a:endParaRPr lang="ja-JP" altLang="en-US" sz="2400" dirty="0" smtClean="0">
              <a:latin typeface="+mj-ea"/>
              <a:ea typeface="+mj-ea"/>
            </a:endParaRPr>
          </a:p>
          <a:p>
            <a:pPr lvl="1"/>
            <a:r>
              <a:rPr lang="en-US" altLang="ja-JP" sz="2400" dirty="0" smtClean="0">
                <a:latin typeface="+mj-ea"/>
                <a:ea typeface="+mj-ea"/>
              </a:rPr>
              <a:t>relatively easy to deploy on a single physical cluster by utilizing cluster building tools.</a:t>
            </a:r>
          </a:p>
        </p:txBody>
      </p:sp>
      <p:sp>
        <p:nvSpPr>
          <p:cNvPr id="4" name="スライド番号プレースホルダ 3"/>
          <p:cNvSpPr>
            <a:spLocks noGrp="1"/>
          </p:cNvSpPr>
          <p:nvPr>
            <p:ph type="sldNum" sz="quarter" idx="12"/>
          </p:nvPr>
        </p:nvSpPr>
        <p:spPr>
          <a:xfrm>
            <a:off x="7589520" y="6511624"/>
            <a:ext cx="502920" cy="301752"/>
          </a:xfrm>
        </p:spPr>
        <p:txBody>
          <a:bodyPr/>
          <a:lstStyle/>
          <a:p>
            <a:fld id="{DBBDEC3D-4D1D-43B1-919F-639CC5EF683F}" type="slidenum">
              <a:rPr kumimoji="1" lang="ja-JP" altLang="en-US" smtClean="0">
                <a:latin typeface="+mj-ea"/>
                <a:ea typeface="+mj-ea"/>
              </a:rPr>
              <a:pPr/>
              <a:t>3</a:t>
            </a:fld>
            <a:endParaRPr kumimoji="1" lang="ja-JP" altLang="en-US">
              <a:latin typeface="+mj-ea"/>
              <a:ea typeface="+mj-ea"/>
            </a:endParaRPr>
          </a:p>
        </p:txBody>
      </p:sp>
      <p:grpSp>
        <p:nvGrpSpPr>
          <p:cNvPr id="127" name="グループ化 126"/>
          <p:cNvGrpSpPr/>
          <p:nvPr/>
        </p:nvGrpSpPr>
        <p:grpSpPr>
          <a:xfrm>
            <a:off x="2380195" y="5098503"/>
            <a:ext cx="4455495" cy="418731"/>
            <a:chOff x="2699793" y="4464409"/>
            <a:chExt cx="3960440" cy="418731"/>
          </a:xfrm>
        </p:grpSpPr>
        <p:grpSp>
          <p:nvGrpSpPr>
            <p:cNvPr id="128" name="グループ化 61"/>
            <p:cNvGrpSpPr/>
            <p:nvPr/>
          </p:nvGrpSpPr>
          <p:grpSpPr>
            <a:xfrm flipV="1">
              <a:off x="2699793" y="4464409"/>
              <a:ext cx="3960440" cy="413138"/>
              <a:chOff x="2241843" y="3068960"/>
              <a:chExt cx="3960440" cy="447966"/>
            </a:xfrm>
          </p:grpSpPr>
          <p:grpSp>
            <p:nvGrpSpPr>
              <p:cNvPr id="133" name="グループ化 147"/>
              <p:cNvGrpSpPr/>
              <p:nvPr/>
            </p:nvGrpSpPr>
            <p:grpSpPr>
              <a:xfrm rot="10800000">
                <a:off x="2241843" y="3068981"/>
                <a:ext cx="3960440" cy="432046"/>
                <a:chOff x="1236048" y="3284041"/>
                <a:chExt cx="4540015" cy="480061"/>
              </a:xfrm>
            </p:grpSpPr>
            <p:cxnSp>
              <p:nvCxnSpPr>
                <p:cNvPr id="136" name="直線コネクタ 135"/>
                <p:cNvCxnSpPr/>
                <p:nvPr/>
              </p:nvCxnSpPr>
              <p:spPr>
                <a:xfrm flipV="1">
                  <a:off x="1236048" y="3284041"/>
                  <a:ext cx="4540015" cy="36214"/>
                </a:xfrm>
                <a:prstGeom prst="line">
                  <a:avLst/>
                </a:prstGeom>
                <a:noFill/>
                <a:ln w="57150" cap="flat" cmpd="sng" algn="ctr">
                  <a:solidFill>
                    <a:sysClr val="windowText" lastClr="000000"/>
                  </a:solidFill>
                  <a:prstDash val="solid"/>
                </a:ln>
                <a:effectLst/>
              </p:spPr>
            </p:cxnSp>
            <p:cxnSp>
              <p:nvCxnSpPr>
                <p:cNvPr id="137" name="直線コネクタ 136"/>
                <p:cNvCxnSpPr/>
                <p:nvPr/>
              </p:nvCxnSpPr>
              <p:spPr>
                <a:xfrm rot="5400000">
                  <a:off x="5521061" y="3511423"/>
                  <a:ext cx="450617" cy="0"/>
                </a:xfrm>
                <a:prstGeom prst="line">
                  <a:avLst/>
                </a:prstGeom>
                <a:noFill/>
                <a:ln w="57150" cap="flat" cmpd="sng" algn="ctr">
                  <a:solidFill>
                    <a:sysClr val="windowText" lastClr="000000"/>
                  </a:solidFill>
                  <a:prstDash val="solid"/>
                </a:ln>
                <a:effectLst/>
              </p:spPr>
            </p:cxnSp>
            <p:cxnSp>
              <p:nvCxnSpPr>
                <p:cNvPr id="138" name="直線コネクタ 137"/>
                <p:cNvCxnSpPr/>
                <p:nvPr/>
              </p:nvCxnSpPr>
              <p:spPr>
                <a:xfrm rot="5400000">
                  <a:off x="3466486" y="3523919"/>
                  <a:ext cx="477987" cy="2379"/>
                </a:xfrm>
                <a:prstGeom prst="line">
                  <a:avLst/>
                </a:prstGeom>
                <a:noFill/>
                <a:ln w="57150" cap="flat" cmpd="sng" algn="ctr">
                  <a:solidFill>
                    <a:sysClr val="windowText" lastClr="000000"/>
                  </a:solidFill>
                  <a:prstDash val="solid"/>
                </a:ln>
                <a:effectLst/>
              </p:spPr>
            </p:cxnSp>
          </p:grpSp>
          <p:cxnSp>
            <p:nvCxnSpPr>
              <p:cNvPr id="134" name="直線コネクタ 133"/>
              <p:cNvCxnSpPr/>
              <p:nvPr/>
            </p:nvCxnSpPr>
            <p:spPr>
              <a:xfrm rot="16200000">
                <a:off x="2641033" y="3314151"/>
                <a:ext cx="405550" cy="0"/>
              </a:xfrm>
              <a:prstGeom prst="line">
                <a:avLst/>
              </a:prstGeom>
              <a:noFill/>
              <a:ln w="57150" cap="flat" cmpd="sng" algn="ctr">
                <a:solidFill>
                  <a:sysClr val="windowText" lastClr="000000"/>
                </a:solidFill>
                <a:prstDash val="solid"/>
              </a:ln>
              <a:effectLst/>
            </p:spPr>
          </p:cxnSp>
          <p:cxnSp>
            <p:nvCxnSpPr>
              <p:cNvPr id="135" name="直線コネクタ 134"/>
              <p:cNvCxnSpPr/>
              <p:nvPr/>
            </p:nvCxnSpPr>
            <p:spPr>
              <a:xfrm rot="16200000">
                <a:off x="3217097" y="3271735"/>
                <a:ext cx="405549" cy="0"/>
              </a:xfrm>
              <a:prstGeom prst="line">
                <a:avLst/>
              </a:prstGeom>
              <a:noFill/>
              <a:ln w="57150" cap="flat" cmpd="sng" algn="ctr">
                <a:solidFill>
                  <a:sysClr val="windowText" lastClr="000000"/>
                </a:solidFill>
                <a:prstDash val="solid"/>
              </a:ln>
              <a:effectLst/>
            </p:spPr>
          </p:cxnSp>
        </p:grpSp>
        <p:cxnSp>
          <p:nvCxnSpPr>
            <p:cNvPr id="129" name="直線コネクタ 128"/>
            <p:cNvCxnSpPr/>
            <p:nvPr/>
          </p:nvCxnSpPr>
          <p:spPr>
            <a:xfrm rot="5400000" flipV="1">
              <a:off x="4889046" y="4682150"/>
              <a:ext cx="374020" cy="0"/>
            </a:xfrm>
            <a:prstGeom prst="line">
              <a:avLst/>
            </a:prstGeom>
            <a:noFill/>
            <a:ln w="57150" cap="flat" cmpd="sng" algn="ctr">
              <a:solidFill>
                <a:sysClr val="windowText" lastClr="000000"/>
              </a:solidFill>
              <a:prstDash val="solid"/>
            </a:ln>
            <a:effectLst/>
          </p:spPr>
        </p:cxnSp>
        <p:cxnSp>
          <p:nvCxnSpPr>
            <p:cNvPr id="130" name="直線コネクタ 129"/>
            <p:cNvCxnSpPr/>
            <p:nvPr/>
          </p:nvCxnSpPr>
          <p:spPr>
            <a:xfrm rot="5400000" flipV="1">
              <a:off x="5465110" y="4682150"/>
              <a:ext cx="374020" cy="0"/>
            </a:xfrm>
            <a:prstGeom prst="line">
              <a:avLst/>
            </a:prstGeom>
            <a:noFill/>
            <a:ln w="57150" cap="flat" cmpd="sng" algn="ctr">
              <a:solidFill>
                <a:sysClr val="windowText" lastClr="000000"/>
              </a:solidFill>
              <a:prstDash val="solid"/>
            </a:ln>
            <a:effectLst/>
          </p:spPr>
        </p:cxnSp>
        <p:cxnSp>
          <p:nvCxnSpPr>
            <p:cNvPr id="131" name="直線コネクタ 130"/>
            <p:cNvCxnSpPr/>
            <p:nvPr/>
          </p:nvCxnSpPr>
          <p:spPr>
            <a:xfrm rot="5400000" flipV="1">
              <a:off x="5969166" y="4696130"/>
              <a:ext cx="374020" cy="0"/>
            </a:xfrm>
            <a:prstGeom prst="line">
              <a:avLst/>
            </a:prstGeom>
            <a:noFill/>
            <a:ln w="57150" cap="flat" cmpd="sng" algn="ctr">
              <a:solidFill>
                <a:sysClr val="windowText" lastClr="000000"/>
              </a:solidFill>
              <a:prstDash val="solid"/>
            </a:ln>
            <a:effectLst/>
          </p:spPr>
        </p:cxnSp>
        <p:cxnSp>
          <p:nvCxnSpPr>
            <p:cNvPr id="132" name="直線コネクタ 131"/>
            <p:cNvCxnSpPr/>
            <p:nvPr/>
          </p:nvCxnSpPr>
          <p:spPr>
            <a:xfrm rot="5400000" flipV="1">
              <a:off x="6473222" y="4682150"/>
              <a:ext cx="374020" cy="0"/>
            </a:xfrm>
            <a:prstGeom prst="line">
              <a:avLst/>
            </a:prstGeom>
            <a:noFill/>
            <a:ln w="57150" cap="flat" cmpd="sng" algn="ctr">
              <a:solidFill>
                <a:sysClr val="windowText" lastClr="000000"/>
              </a:solidFill>
              <a:prstDash val="solid"/>
            </a:ln>
            <a:effectLst/>
          </p:spPr>
        </p:cxnSp>
      </p:grpSp>
      <p:grpSp>
        <p:nvGrpSpPr>
          <p:cNvPr id="139" name="グループ化 90"/>
          <p:cNvGrpSpPr/>
          <p:nvPr/>
        </p:nvGrpSpPr>
        <p:grpSpPr>
          <a:xfrm flipH="1">
            <a:off x="823021" y="4755799"/>
            <a:ext cx="6237694" cy="1864798"/>
            <a:chOff x="45892" y="5357826"/>
            <a:chExt cx="2488424" cy="928694"/>
          </a:xfrm>
          <a:noFill/>
        </p:grpSpPr>
        <p:sp>
          <p:nvSpPr>
            <p:cNvPr id="140" name="角丸四角形 139"/>
            <p:cNvSpPr/>
            <p:nvPr/>
          </p:nvSpPr>
          <p:spPr>
            <a:xfrm>
              <a:off x="45892" y="5357826"/>
              <a:ext cx="2488424" cy="928694"/>
            </a:xfrm>
            <a:prstGeom prst="roundRect">
              <a:avLst/>
            </a:prstGeom>
            <a:grp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Text" lastClr="000000"/>
                </a:solidFill>
                <a:effectLst/>
                <a:uLnTx/>
                <a:uFillTx/>
                <a:latin typeface="+mj-ea"/>
                <a:ea typeface="+mj-ea"/>
                <a:cs typeface="+mn-cs"/>
              </a:endParaRPr>
            </a:p>
          </p:txBody>
        </p:sp>
        <p:grpSp>
          <p:nvGrpSpPr>
            <p:cNvPr id="141" name="グループ化 94"/>
            <p:cNvGrpSpPr>
              <a:grpSpLocks/>
            </p:cNvGrpSpPr>
            <p:nvPr/>
          </p:nvGrpSpPr>
          <p:grpSpPr bwMode="auto">
            <a:xfrm>
              <a:off x="1643045" y="5615703"/>
              <a:ext cx="642938" cy="456503"/>
              <a:chOff x="2918925" y="5715016"/>
              <a:chExt cx="672937" cy="428628"/>
            </a:xfrm>
            <a:grpFill/>
          </p:grpSpPr>
          <p:pic>
            <p:nvPicPr>
              <p:cNvPr id="145"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a:off x="2918925" y="5715016"/>
                <a:ext cx="428628" cy="428628"/>
              </a:xfrm>
              <a:prstGeom prst="rect">
                <a:avLst/>
              </a:prstGeom>
              <a:grpFill/>
              <a:ln w="9525">
                <a:noFill/>
                <a:miter lim="800000"/>
                <a:headEnd/>
                <a:tailEnd/>
              </a:ln>
            </p:spPr>
          </p:pic>
          <p:pic>
            <p:nvPicPr>
              <p:cNvPr id="146"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a:off x="3163235" y="5715016"/>
                <a:ext cx="428627" cy="428628"/>
              </a:xfrm>
              <a:prstGeom prst="rect">
                <a:avLst/>
              </a:prstGeom>
              <a:grpFill/>
              <a:ln w="9525">
                <a:noFill/>
                <a:miter lim="800000"/>
                <a:headEnd/>
                <a:tailEnd/>
              </a:ln>
            </p:spPr>
          </p:pic>
        </p:grpSp>
        <p:grpSp>
          <p:nvGrpSpPr>
            <p:cNvPr id="142" name="グループ化 94"/>
            <p:cNvGrpSpPr>
              <a:grpSpLocks/>
            </p:cNvGrpSpPr>
            <p:nvPr/>
          </p:nvGrpSpPr>
          <p:grpSpPr bwMode="auto">
            <a:xfrm>
              <a:off x="1817767" y="5830017"/>
              <a:ext cx="642938" cy="456503"/>
              <a:chOff x="2918925" y="5715016"/>
              <a:chExt cx="672937" cy="428628"/>
            </a:xfrm>
            <a:grpFill/>
          </p:grpSpPr>
          <p:pic>
            <p:nvPicPr>
              <p:cNvPr id="143"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a:off x="2918925" y="5715016"/>
                <a:ext cx="428628" cy="428628"/>
              </a:xfrm>
              <a:prstGeom prst="rect">
                <a:avLst/>
              </a:prstGeom>
              <a:grpFill/>
              <a:ln w="9525">
                <a:noFill/>
                <a:miter lim="800000"/>
                <a:headEnd/>
                <a:tailEnd/>
              </a:ln>
            </p:spPr>
          </p:pic>
          <p:pic>
            <p:nvPicPr>
              <p:cNvPr id="144"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a:off x="3163235" y="5715016"/>
                <a:ext cx="428627" cy="428628"/>
              </a:xfrm>
              <a:prstGeom prst="rect">
                <a:avLst/>
              </a:prstGeom>
              <a:grpFill/>
              <a:ln w="9525">
                <a:noFill/>
                <a:miter lim="800000"/>
                <a:headEnd/>
                <a:tailEnd/>
              </a:ln>
            </p:spPr>
          </p:pic>
        </p:grpSp>
      </p:grpSp>
      <p:pic>
        <p:nvPicPr>
          <p:cNvPr id="147"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4431999" y="5259855"/>
            <a:ext cx="1026538" cy="916648"/>
          </a:xfrm>
          <a:prstGeom prst="rect">
            <a:avLst/>
          </a:prstGeom>
          <a:noFill/>
          <a:ln w="9525">
            <a:noFill/>
            <a:miter lim="800000"/>
            <a:headEnd/>
            <a:tailEnd/>
          </a:ln>
        </p:spPr>
      </p:pic>
      <p:pic>
        <p:nvPicPr>
          <p:cNvPr id="148"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3846891" y="5259855"/>
            <a:ext cx="1026536" cy="916648"/>
          </a:xfrm>
          <a:prstGeom prst="rect">
            <a:avLst/>
          </a:prstGeom>
          <a:noFill/>
          <a:ln w="9525">
            <a:noFill/>
            <a:miter lim="800000"/>
            <a:headEnd/>
            <a:tailEnd/>
          </a:ln>
        </p:spPr>
      </p:pic>
      <p:pic>
        <p:nvPicPr>
          <p:cNvPr id="149"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3210417" y="5259855"/>
            <a:ext cx="1026538" cy="916648"/>
          </a:xfrm>
          <a:prstGeom prst="rect">
            <a:avLst/>
          </a:prstGeom>
          <a:noFill/>
          <a:ln w="9525">
            <a:noFill/>
            <a:miter lim="800000"/>
            <a:headEnd/>
            <a:tailEnd/>
          </a:ln>
        </p:spPr>
      </p:pic>
      <p:pic>
        <p:nvPicPr>
          <p:cNvPr id="150"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3994025" y="5690193"/>
            <a:ext cx="1026538" cy="916648"/>
          </a:xfrm>
          <a:prstGeom prst="rect">
            <a:avLst/>
          </a:prstGeom>
          <a:noFill/>
          <a:ln w="9525">
            <a:noFill/>
            <a:miter lim="800000"/>
            <a:headEnd/>
            <a:tailEnd/>
          </a:ln>
        </p:spPr>
      </p:pic>
      <p:pic>
        <p:nvPicPr>
          <p:cNvPr id="151"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3408920" y="5690193"/>
            <a:ext cx="1026536" cy="916648"/>
          </a:xfrm>
          <a:prstGeom prst="rect">
            <a:avLst/>
          </a:prstGeom>
          <a:noFill/>
          <a:ln w="9525">
            <a:noFill/>
            <a:miter lim="800000"/>
            <a:headEnd/>
            <a:tailEnd/>
          </a:ln>
        </p:spPr>
      </p:pic>
      <p:pic>
        <p:nvPicPr>
          <p:cNvPr id="152"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2772446" y="5690193"/>
            <a:ext cx="1026538" cy="916648"/>
          </a:xfrm>
          <a:prstGeom prst="rect">
            <a:avLst/>
          </a:prstGeom>
          <a:noFill/>
          <a:ln w="9525">
            <a:noFill/>
            <a:miter lim="800000"/>
            <a:headEnd/>
            <a:tailEnd/>
          </a:ln>
        </p:spPr>
      </p:pic>
      <p:pic>
        <p:nvPicPr>
          <p:cNvPr id="153"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6307999" y="5259855"/>
            <a:ext cx="1026538" cy="916648"/>
          </a:xfrm>
          <a:prstGeom prst="rect">
            <a:avLst/>
          </a:prstGeom>
          <a:noFill/>
          <a:ln w="9525">
            <a:noFill/>
            <a:miter lim="800000"/>
            <a:headEnd/>
            <a:tailEnd/>
          </a:ln>
        </p:spPr>
      </p:pic>
      <p:pic>
        <p:nvPicPr>
          <p:cNvPr id="154"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5722893" y="5259855"/>
            <a:ext cx="1026536" cy="916648"/>
          </a:xfrm>
          <a:prstGeom prst="rect">
            <a:avLst/>
          </a:prstGeom>
          <a:noFill/>
          <a:ln w="9525">
            <a:noFill/>
            <a:miter lim="800000"/>
            <a:headEnd/>
            <a:tailEnd/>
          </a:ln>
        </p:spPr>
      </p:pic>
      <p:pic>
        <p:nvPicPr>
          <p:cNvPr id="155"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5086418" y="5259855"/>
            <a:ext cx="1026538" cy="916648"/>
          </a:xfrm>
          <a:prstGeom prst="rect">
            <a:avLst/>
          </a:prstGeom>
          <a:noFill/>
          <a:ln w="9525">
            <a:noFill/>
            <a:miter lim="800000"/>
            <a:headEnd/>
            <a:tailEnd/>
          </a:ln>
        </p:spPr>
      </p:pic>
      <p:pic>
        <p:nvPicPr>
          <p:cNvPr id="156"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5870026" y="5690193"/>
            <a:ext cx="1026538" cy="916648"/>
          </a:xfrm>
          <a:prstGeom prst="rect">
            <a:avLst/>
          </a:prstGeom>
          <a:noFill/>
          <a:ln w="9525">
            <a:noFill/>
            <a:miter lim="800000"/>
            <a:headEnd/>
            <a:tailEnd/>
          </a:ln>
        </p:spPr>
      </p:pic>
      <p:pic>
        <p:nvPicPr>
          <p:cNvPr id="157"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5284920" y="5690193"/>
            <a:ext cx="1026536" cy="916648"/>
          </a:xfrm>
          <a:prstGeom prst="rect">
            <a:avLst/>
          </a:prstGeom>
          <a:noFill/>
          <a:ln w="9525">
            <a:noFill/>
            <a:miter lim="800000"/>
            <a:headEnd/>
            <a:tailEnd/>
          </a:ln>
        </p:spPr>
      </p:pic>
      <p:pic>
        <p:nvPicPr>
          <p:cNvPr id="158" name="Picture 2" descr="C:\Users\a_crede\Pictures\Microsoft クリップ オーガナイザ\j0431616.png"/>
          <p:cNvPicPr>
            <a:picLocks noChangeAspect="1" noChangeArrowheads="1"/>
          </p:cNvPicPr>
          <p:nvPr/>
        </p:nvPicPr>
        <p:blipFill>
          <a:blip r:embed="rId3" cstate="print"/>
          <a:srcRect/>
          <a:stretch>
            <a:fillRect/>
          </a:stretch>
        </p:blipFill>
        <p:spPr bwMode="auto">
          <a:xfrm flipH="1">
            <a:off x="4648446" y="5690193"/>
            <a:ext cx="1026538" cy="916648"/>
          </a:xfrm>
          <a:prstGeom prst="rect">
            <a:avLst/>
          </a:prstGeom>
          <a:noFill/>
          <a:ln w="9525">
            <a:noFill/>
            <a:miter lim="800000"/>
            <a:headEnd/>
            <a:tailEnd/>
          </a:ln>
        </p:spPr>
      </p:pic>
      <p:sp>
        <p:nvSpPr>
          <p:cNvPr id="159" name="上矢印 158"/>
          <p:cNvSpPr/>
          <p:nvPr/>
        </p:nvSpPr>
        <p:spPr>
          <a:xfrm>
            <a:off x="2947258" y="4824524"/>
            <a:ext cx="2673297" cy="648072"/>
          </a:xfrm>
          <a:prstGeom prst="upArrow">
            <a:avLst>
              <a:gd name="adj1" fmla="val 50000"/>
              <a:gd name="adj2" fmla="val 35259"/>
            </a:avLst>
          </a:prstGeom>
          <a:solidFill>
            <a:srgbClr val="4F81BD"/>
          </a:solidFill>
          <a:ln w="25400" cap="flat" cmpd="sng" algn="ctr">
            <a:solidFill>
              <a:srgbClr val="4F81BD">
                <a:shade val="50000"/>
              </a:srgbClr>
            </a:solidFill>
            <a:prstDash val="solid"/>
          </a:ln>
          <a:effectLst/>
        </p:spPr>
        <p:txBody>
          <a:bodyPr lIns="97965" tIns="48983" rIns="97965" bIns="48983"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mj-ea"/>
              <a:ea typeface="+mj-ea"/>
              <a:cs typeface="+mn-cs"/>
            </a:endParaRPr>
          </a:p>
        </p:txBody>
      </p:sp>
      <p:sp>
        <p:nvSpPr>
          <p:cNvPr id="161" name="雲 160"/>
          <p:cNvSpPr/>
          <p:nvPr/>
        </p:nvSpPr>
        <p:spPr>
          <a:xfrm>
            <a:off x="1475656" y="4437114"/>
            <a:ext cx="5832648" cy="840093"/>
          </a:xfrm>
          <a:prstGeom prst="cloud">
            <a:avLst/>
          </a:prstGeom>
          <a:solidFill>
            <a:srgbClr val="8064A2">
              <a:alpha val="30196"/>
            </a:srgbClr>
          </a:solidFill>
          <a:ln w="25400" cap="flat" cmpd="sng" algn="ctr">
            <a:solidFill>
              <a:srgbClr val="8064A2">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0" i="0" u="none" strike="noStrike" kern="0" cap="none" spc="0" normalizeH="0" baseline="0" noProof="0" dirty="0">
              <a:ln>
                <a:noFill/>
              </a:ln>
              <a:solidFill>
                <a:sysClr val="window" lastClr="FFFFFF"/>
              </a:solidFill>
              <a:effectLst/>
              <a:uLnTx/>
              <a:uFillTx/>
              <a:latin typeface="+mj-ea"/>
              <a:ea typeface="+mj-ea"/>
              <a:cs typeface="Arial" pitchFamily="34" charset="0"/>
            </a:endParaRPr>
          </a:p>
        </p:txBody>
      </p:sp>
      <p:sp>
        <p:nvSpPr>
          <p:cNvPr id="185" name="正方形/長方形 184"/>
          <p:cNvSpPr/>
          <p:nvPr/>
        </p:nvSpPr>
        <p:spPr>
          <a:xfrm>
            <a:off x="2947258" y="6339975"/>
            <a:ext cx="2673297" cy="432048"/>
          </a:xfrm>
          <a:prstGeom prst="rect">
            <a:avLst/>
          </a:prstGeom>
          <a:solidFill>
            <a:sysClr val="window" lastClr="FFFFFF"/>
          </a:solidFill>
          <a:ln w="25400" cap="flat" cmpd="sng" algn="ctr">
            <a:solidFill>
              <a:sysClr val="windowText" lastClr="000000"/>
            </a:solidFill>
            <a:prstDash val="solid"/>
          </a:ln>
          <a:effectLst/>
        </p:spPr>
        <p:txBody>
          <a:bodyPr lIns="97965" tIns="48983" rIns="97965" bIns="4898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1" kern="0" dirty="0" smtClean="0">
                <a:solidFill>
                  <a:sysClr val="windowText" lastClr="000000"/>
                </a:solidFill>
                <a:latin typeface="+mj-ea"/>
                <a:ea typeface="+mj-ea"/>
                <a:cs typeface="Arial" pitchFamily="34" charset="0"/>
              </a:rPr>
              <a:t>Computers at a </a:t>
            </a:r>
            <a:r>
              <a:rPr kumimoji="0" lang="en-US" altLang="ja-JP" sz="1800" b="1" i="0" u="none" strike="noStrike" kern="0" cap="none" spc="0" normalizeH="0" baseline="0" noProof="0" dirty="0" smtClean="0">
                <a:ln>
                  <a:noFill/>
                </a:ln>
                <a:solidFill>
                  <a:sysClr val="windowText" lastClr="000000"/>
                </a:solidFill>
                <a:effectLst/>
                <a:uLnTx/>
                <a:uFillTx/>
                <a:latin typeface="+mj-ea"/>
                <a:ea typeface="+mj-ea"/>
                <a:cs typeface="Arial" pitchFamily="34" charset="0"/>
              </a:rPr>
              <a:t>Site</a:t>
            </a:r>
            <a:endParaRPr kumimoji="0" lang="ja-JP" altLang="en-US" sz="900" b="1" i="0" u="none" strike="noStrike" kern="0" cap="none" spc="0" normalizeH="0" baseline="0" noProof="0" dirty="0">
              <a:ln>
                <a:noFill/>
              </a:ln>
              <a:solidFill>
                <a:sysClr val="windowText" lastClr="000000"/>
              </a:solidFill>
              <a:effectLst/>
              <a:uLnTx/>
              <a:uFillTx/>
              <a:latin typeface="+mj-ea"/>
              <a:ea typeface="+mj-ea"/>
              <a:cs typeface="Arial" pitchFamily="34" charset="0"/>
            </a:endParaRPr>
          </a:p>
        </p:txBody>
      </p:sp>
      <p:sp>
        <p:nvSpPr>
          <p:cNvPr id="186" name="正方形/長方形 185"/>
          <p:cNvSpPr/>
          <p:nvPr/>
        </p:nvSpPr>
        <p:spPr>
          <a:xfrm>
            <a:off x="6228185" y="5589240"/>
            <a:ext cx="2673297" cy="432048"/>
          </a:xfrm>
          <a:prstGeom prst="rect">
            <a:avLst/>
          </a:prstGeom>
          <a:solidFill>
            <a:sysClr val="window" lastClr="FFFFFF"/>
          </a:solidFill>
          <a:ln w="25400" cap="flat" cmpd="sng" algn="ctr">
            <a:solidFill>
              <a:sysClr val="windowText" lastClr="000000"/>
            </a:solidFill>
            <a:prstDash val="solid"/>
          </a:ln>
          <a:effectLst/>
        </p:spPr>
        <p:txBody>
          <a:bodyPr lIns="97965" tIns="48983" rIns="97965" bIns="4898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solidFill>
                  <a:sysClr val="windowText" lastClr="000000"/>
                </a:solidFill>
                <a:effectLst/>
                <a:uLnTx/>
                <a:uFillTx/>
                <a:latin typeface="+mj-ea"/>
                <a:ea typeface="+mj-ea"/>
                <a:cs typeface="Arial" pitchFamily="34" charset="0"/>
              </a:rPr>
              <a:t>Local network</a:t>
            </a:r>
            <a:r>
              <a:rPr kumimoji="0" lang="en-US" altLang="ja-JP" sz="1800" b="1" i="0" u="none" strike="noStrike" kern="0" cap="none" spc="0" normalizeH="0" noProof="0" dirty="0" smtClean="0">
                <a:ln>
                  <a:noFill/>
                </a:ln>
                <a:solidFill>
                  <a:sysClr val="windowText" lastClr="000000"/>
                </a:solidFill>
                <a:effectLst/>
                <a:uLnTx/>
                <a:uFillTx/>
                <a:latin typeface="+mj-ea"/>
                <a:ea typeface="+mj-ea"/>
                <a:cs typeface="Arial" pitchFamily="34" charset="0"/>
              </a:rPr>
              <a:t> (LAN)</a:t>
            </a:r>
            <a:endParaRPr kumimoji="0" lang="ja-JP" altLang="en-US" sz="1800" b="1" i="0" u="none" strike="noStrike" kern="0" cap="none" spc="0" normalizeH="0" baseline="0" noProof="0" dirty="0">
              <a:ln>
                <a:noFill/>
              </a:ln>
              <a:solidFill>
                <a:sysClr val="windowText" lastClr="000000"/>
              </a:solidFill>
              <a:effectLst/>
              <a:uLnTx/>
              <a:uFillTx/>
              <a:latin typeface="+mj-ea"/>
              <a:ea typeface="+mj-ea"/>
              <a:cs typeface="Arial" pitchFamily="34" charset="0"/>
            </a:endParaRPr>
          </a:p>
        </p:txBody>
      </p:sp>
      <p:cxnSp>
        <p:nvCxnSpPr>
          <p:cNvPr id="187" name="直線矢印コネクタ 186"/>
          <p:cNvCxnSpPr/>
          <p:nvPr/>
        </p:nvCxnSpPr>
        <p:spPr>
          <a:xfrm rot="10800000">
            <a:off x="5868144" y="5013176"/>
            <a:ext cx="360040" cy="792088"/>
          </a:xfrm>
          <a:prstGeom prst="straightConnector1">
            <a:avLst/>
          </a:prstGeom>
          <a:noFill/>
          <a:ln w="57150" cap="flat" cmpd="sng" algn="ctr">
            <a:solidFill>
              <a:sysClr val="windowText" lastClr="000000"/>
            </a:solidFill>
            <a:prstDash val="solid"/>
            <a:tailEnd type="arrow"/>
          </a:ln>
          <a:effectLst/>
        </p:spPr>
      </p:cxnSp>
      <p:grpSp>
        <p:nvGrpSpPr>
          <p:cNvPr id="110" name="グループ化 109"/>
          <p:cNvGrpSpPr/>
          <p:nvPr/>
        </p:nvGrpSpPr>
        <p:grpSpPr>
          <a:xfrm>
            <a:off x="1835696" y="3356992"/>
            <a:ext cx="4930062" cy="1728192"/>
            <a:chOff x="1331640" y="3068960"/>
            <a:chExt cx="4930062" cy="1728192"/>
          </a:xfrm>
        </p:grpSpPr>
        <p:grpSp>
          <p:nvGrpSpPr>
            <p:cNvPr id="108" name="グループ化 107"/>
            <p:cNvGrpSpPr/>
            <p:nvPr/>
          </p:nvGrpSpPr>
          <p:grpSpPr>
            <a:xfrm>
              <a:off x="4119813" y="3068960"/>
              <a:ext cx="2141889" cy="1667422"/>
              <a:chOff x="4119813" y="3068960"/>
              <a:chExt cx="2141889" cy="1667422"/>
            </a:xfrm>
          </p:grpSpPr>
          <p:grpSp>
            <p:nvGrpSpPr>
              <p:cNvPr id="79" name="グループ化 78"/>
              <p:cNvGrpSpPr/>
              <p:nvPr/>
            </p:nvGrpSpPr>
            <p:grpSpPr>
              <a:xfrm>
                <a:off x="4119813" y="3501008"/>
                <a:ext cx="1981979" cy="1235374"/>
                <a:chOff x="4335837" y="3501008"/>
                <a:chExt cx="1981979" cy="1235374"/>
              </a:xfrm>
            </p:grpSpPr>
            <p:grpSp>
              <p:nvGrpSpPr>
                <p:cNvPr id="162" name="グループ化 1137"/>
                <p:cNvGrpSpPr>
                  <a:grpSpLocks/>
                </p:cNvGrpSpPr>
                <p:nvPr/>
              </p:nvGrpSpPr>
              <p:grpSpPr bwMode="auto">
                <a:xfrm>
                  <a:off x="4335837" y="3501008"/>
                  <a:ext cx="1950800" cy="1057198"/>
                  <a:chOff x="3071827" y="3401768"/>
                  <a:chExt cx="2727637" cy="1278889"/>
                </a:xfrm>
              </p:grpSpPr>
              <p:grpSp>
                <p:nvGrpSpPr>
                  <p:cNvPr id="163" name="グループ化 29"/>
                  <p:cNvGrpSpPr>
                    <a:grpSpLocks/>
                  </p:cNvGrpSpPr>
                  <p:nvPr/>
                </p:nvGrpSpPr>
                <p:grpSpPr bwMode="auto">
                  <a:xfrm>
                    <a:off x="4630476" y="3401768"/>
                    <a:ext cx="1168988" cy="1248956"/>
                    <a:chOff x="3428992" y="3448063"/>
                    <a:chExt cx="1695452" cy="1962138"/>
                  </a:xfrm>
                </p:grpSpPr>
                <p:pic>
                  <p:nvPicPr>
                    <p:cNvPr id="172" name="Picture 4"/>
                    <p:cNvPicPr>
                      <a:picLocks noChangeAspect="1" noChangeArrowheads="1"/>
                    </p:cNvPicPr>
                    <p:nvPr/>
                  </p:nvPicPr>
                  <p:blipFill>
                    <a:blip r:embed="rId4" cstate="print">
                      <a:lum bright="40000"/>
                    </a:blip>
                    <a:srcRect/>
                    <a:stretch>
                      <a:fillRect/>
                    </a:stretch>
                  </p:blipFill>
                  <p:spPr bwMode="auto">
                    <a:xfrm>
                      <a:off x="3714744" y="3448063"/>
                      <a:ext cx="1409700" cy="1838325"/>
                    </a:xfrm>
                    <a:prstGeom prst="rect">
                      <a:avLst/>
                    </a:prstGeom>
                    <a:noFill/>
                    <a:ln w="9525">
                      <a:noFill/>
                      <a:miter lim="800000"/>
                      <a:headEnd/>
                      <a:tailEnd/>
                    </a:ln>
                  </p:spPr>
                </p:pic>
                <p:pic>
                  <p:nvPicPr>
                    <p:cNvPr id="173" name="Picture 4"/>
                    <p:cNvPicPr>
                      <a:picLocks noChangeAspect="1" noChangeArrowheads="1"/>
                    </p:cNvPicPr>
                    <p:nvPr/>
                  </p:nvPicPr>
                  <p:blipFill>
                    <a:blip r:embed="rId4" cstate="print">
                      <a:lum bright="40000"/>
                    </a:blip>
                    <a:srcRect/>
                    <a:stretch>
                      <a:fillRect/>
                    </a:stretch>
                  </p:blipFill>
                  <p:spPr bwMode="auto">
                    <a:xfrm>
                      <a:off x="3571868" y="3500438"/>
                      <a:ext cx="1409700" cy="1838325"/>
                    </a:xfrm>
                    <a:prstGeom prst="rect">
                      <a:avLst/>
                    </a:prstGeom>
                    <a:noFill/>
                    <a:ln w="9525">
                      <a:noFill/>
                      <a:miter lim="800000"/>
                      <a:headEnd/>
                      <a:tailEnd/>
                    </a:ln>
                  </p:spPr>
                </p:pic>
                <p:pic>
                  <p:nvPicPr>
                    <p:cNvPr id="174" name="Picture 4"/>
                    <p:cNvPicPr>
                      <a:picLocks noChangeAspect="1" noChangeArrowheads="1"/>
                    </p:cNvPicPr>
                    <p:nvPr/>
                  </p:nvPicPr>
                  <p:blipFill>
                    <a:blip r:embed="rId4" cstate="print">
                      <a:lum bright="40000"/>
                    </a:blip>
                    <a:srcRect/>
                    <a:stretch>
                      <a:fillRect/>
                    </a:stretch>
                  </p:blipFill>
                  <p:spPr bwMode="auto">
                    <a:xfrm>
                      <a:off x="3428992" y="3571876"/>
                      <a:ext cx="1409700" cy="1838325"/>
                    </a:xfrm>
                    <a:prstGeom prst="rect">
                      <a:avLst/>
                    </a:prstGeom>
                    <a:noFill/>
                    <a:ln w="9525">
                      <a:noFill/>
                      <a:miter lim="800000"/>
                      <a:headEnd/>
                      <a:tailEnd/>
                    </a:ln>
                  </p:spPr>
                </p:pic>
              </p:grpSp>
              <p:grpSp>
                <p:nvGrpSpPr>
                  <p:cNvPr id="164" name="グループ化 29"/>
                  <p:cNvGrpSpPr>
                    <a:grpSpLocks/>
                  </p:cNvGrpSpPr>
                  <p:nvPr/>
                </p:nvGrpSpPr>
                <p:grpSpPr bwMode="auto">
                  <a:xfrm>
                    <a:off x="3786209" y="3401768"/>
                    <a:ext cx="1168988" cy="1248956"/>
                    <a:chOff x="3428992" y="3448063"/>
                    <a:chExt cx="1695452" cy="1962138"/>
                  </a:xfrm>
                </p:grpSpPr>
                <p:pic>
                  <p:nvPicPr>
                    <p:cNvPr id="169" name="Picture 4"/>
                    <p:cNvPicPr>
                      <a:picLocks noChangeAspect="1" noChangeArrowheads="1"/>
                    </p:cNvPicPr>
                    <p:nvPr/>
                  </p:nvPicPr>
                  <p:blipFill>
                    <a:blip r:embed="rId4" cstate="print">
                      <a:lum bright="40000"/>
                    </a:blip>
                    <a:srcRect/>
                    <a:stretch>
                      <a:fillRect/>
                    </a:stretch>
                  </p:blipFill>
                  <p:spPr bwMode="auto">
                    <a:xfrm>
                      <a:off x="3714744" y="3448063"/>
                      <a:ext cx="1409700" cy="1838325"/>
                    </a:xfrm>
                    <a:prstGeom prst="rect">
                      <a:avLst/>
                    </a:prstGeom>
                    <a:noFill/>
                    <a:ln w="9525">
                      <a:noFill/>
                      <a:miter lim="800000"/>
                      <a:headEnd/>
                      <a:tailEnd/>
                    </a:ln>
                  </p:spPr>
                </p:pic>
                <p:pic>
                  <p:nvPicPr>
                    <p:cNvPr id="170" name="Picture 4"/>
                    <p:cNvPicPr>
                      <a:picLocks noChangeAspect="1" noChangeArrowheads="1"/>
                    </p:cNvPicPr>
                    <p:nvPr/>
                  </p:nvPicPr>
                  <p:blipFill>
                    <a:blip r:embed="rId4" cstate="print">
                      <a:lum bright="40000"/>
                    </a:blip>
                    <a:srcRect/>
                    <a:stretch>
                      <a:fillRect/>
                    </a:stretch>
                  </p:blipFill>
                  <p:spPr bwMode="auto">
                    <a:xfrm>
                      <a:off x="3571868" y="3500438"/>
                      <a:ext cx="1409700" cy="1838325"/>
                    </a:xfrm>
                    <a:prstGeom prst="rect">
                      <a:avLst/>
                    </a:prstGeom>
                    <a:noFill/>
                    <a:ln w="9525">
                      <a:noFill/>
                      <a:miter lim="800000"/>
                      <a:headEnd/>
                      <a:tailEnd/>
                    </a:ln>
                  </p:spPr>
                </p:pic>
                <p:pic>
                  <p:nvPicPr>
                    <p:cNvPr id="171" name="Picture 4"/>
                    <p:cNvPicPr>
                      <a:picLocks noChangeAspect="1" noChangeArrowheads="1"/>
                    </p:cNvPicPr>
                    <p:nvPr/>
                  </p:nvPicPr>
                  <p:blipFill>
                    <a:blip r:embed="rId4" cstate="print">
                      <a:lum bright="40000"/>
                    </a:blip>
                    <a:srcRect/>
                    <a:stretch>
                      <a:fillRect/>
                    </a:stretch>
                  </p:blipFill>
                  <p:spPr bwMode="auto">
                    <a:xfrm>
                      <a:off x="3428992" y="3571876"/>
                      <a:ext cx="1409700" cy="1838325"/>
                    </a:xfrm>
                    <a:prstGeom prst="rect">
                      <a:avLst/>
                    </a:prstGeom>
                    <a:noFill/>
                    <a:ln w="9525">
                      <a:noFill/>
                      <a:miter lim="800000"/>
                      <a:headEnd/>
                      <a:tailEnd/>
                    </a:ln>
                  </p:spPr>
                </p:pic>
              </p:grpSp>
              <p:grpSp>
                <p:nvGrpSpPr>
                  <p:cNvPr id="165" name="グループ化 29"/>
                  <p:cNvGrpSpPr>
                    <a:grpSpLocks/>
                  </p:cNvGrpSpPr>
                  <p:nvPr/>
                </p:nvGrpSpPr>
                <p:grpSpPr bwMode="auto">
                  <a:xfrm>
                    <a:off x="3071827" y="3431699"/>
                    <a:ext cx="1168989" cy="1248958"/>
                    <a:chOff x="3428990" y="3448063"/>
                    <a:chExt cx="1695454" cy="1962141"/>
                  </a:xfrm>
                </p:grpSpPr>
                <p:pic>
                  <p:nvPicPr>
                    <p:cNvPr id="166" name="Picture 4"/>
                    <p:cNvPicPr>
                      <a:picLocks noChangeAspect="1" noChangeArrowheads="1"/>
                    </p:cNvPicPr>
                    <p:nvPr/>
                  </p:nvPicPr>
                  <p:blipFill>
                    <a:blip r:embed="rId4" cstate="print">
                      <a:lum bright="40000"/>
                    </a:blip>
                    <a:srcRect/>
                    <a:stretch>
                      <a:fillRect/>
                    </a:stretch>
                  </p:blipFill>
                  <p:spPr bwMode="auto">
                    <a:xfrm>
                      <a:off x="3714744" y="3448063"/>
                      <a:ext cx="1409700" cy="1838325"/>
                    </a:xfrm>
                    <a:prstGeom prst="rect">
                      <a:avLst/>
                    </a:prstGeom>
                    <a:noFill/>
                    <a:ln w="9525">
                      <a:noFill/>
                      <a:miter lim="800000"/>
                      <a:headEnd/>
                      <a:tailEnd/>
                    </a:ln>
                  </p:spPr>
                </p:pic>
                <p:pic>
                  <p:nvPicPr>
                    <p:cNvPr id="167" name="Picture 4"/>
                    <p:cNvPicPr>
                      <a:picLocks noChangeAspect="1" noChangeArrowheads="1"/>
                    </p:cNvPicPr>
                    <p:nvPr/>
                  </p:nvPicPr>
                  <p:blipFill>
                    <a:blip r:embed="rId4" cstate="print">
                      <a:lum bright="40000"/>
                    </a:blip>
                    <a:srcRect/>
                    <a:stretch>
                      <a:fillRect/>
                    </a:stretch>
                  </p:blipFill>
                  <p:spPr bwMode="auto">
                    <a:xfrm>
                      <a:off x="3571868" y="3500438"/>
                      <a:ext cx="1409700" cy="1838325"/>
                    </a:xfrm>
                    <a:prstGeom prst="rect">
                      <a:avLst/>
                    </a:prstGeom>
                    <a:noFill/>
                    <a:ln w="9525">
                      <a:noFill/>
                      <a:miter lim="800000"/>
                      <a:headEnd/>
                      <a:tailEnd/>
                    </a:ln>
                  </p:spPr>
                </p:pic>
                <p:pic>
                  <p:nvPicPr>
                    <p:cNvPr id="168" name="Picture 4"/>
                    <p:cNvPicPr>
                      <a:picLocks noChangeAspect="1" noChangeArrowheads="1"/>
                    </p:cNvPicPr>
                    <p:nvPr/>
                  </p:nvPicPr>
                  <p:blipFill>
                    <a:blip r:embed="rId4" cstate="print">
                      <a:lum bright="40000"/>
                    </a:blip>
                    <a:srcRect/>
                    <a:stretch>
                      <a:fillRect/>
                    </a:stretch>
                  </p:blipFill>
                  <p:spPr bwMode="auto">
                    <a:xfrm>
                      <a:off x="3428990" y="3571878"/>
                      <a:ext cx="1409700" cy="1838326"/>
                    </a:xfrm>
                    <a:prstGeom prst="rect">
                      <a:avLst/>
                    </a:prstGeom>
                    <a:noFill/>
                    <a:ln w="9525">
                      <a:noFill/>
                      <a:miter lim="800000"/>
                      <a:headEnd/>
                      <a:tailEnd/>
                    </a:ln>
                  </p:spPr>
                </p:pic>
              </p:grpSp>
            </p:grpSp>
            <p:grpSp>
              <p:nvGrpSpPr>
                <p:cNvPr id="175" name="グループ化 174"/>
                <p:cNvGrpSpPr/>
                <p:nvPr/>
              </p:nvGrpSpPr>
              <p:grpSpPr>
                <a:xfrm>
                  <a:off x="4494812" y="4364945"/>
                  <a:ext cx="1513609" cy="371437"/>
                  <a:chOff x="2241842" y="3068956"/>
                  <a:chExt cx="1853398" cy="477561"/>
                </a:xfrm>
              </p:grpSpPr>
              <p:grpSp>
                <p:nvGrpSpPr>
                  <p:cNvPr id="176" name="グループ化 147"/>
                  <p:cNvGrpSpPr/>
                  <p:nvPr/>
                </p:nvGrpSpPr>
                <p:grpSpPr>
                  <a:xfrm rot="10800000">
                    <a:off x="2241842" y="3068986"/>
                    <a:ext cx="1853398" cy="432046"/>
                    <a:chOff x="3651437" y="3284040"/>
                    <a:chExt cx="2124626" cy="480062"/>
                  </a:xfrm>
                </p:grpSpPr>
                <p:cxnSp>
                  <p:nvCxnSpPr>
                    <p:cNvPr id="179" name="直線コネクタ 178"/>
                    <p:cNvCxnSpPr/>
                    <p:nvPr/>
                  </p:nvCxnSpPr>
                  <p:spPr>
                    <a:xfrm flipV="1">
                      <a:off x="3651437" y="3284040"/>
                      <a:ext cx="2124626" cy="15097"/>
                    </a:xfrm>
                    <a:prstGeom prst="line">
                      <a:avLst/>
                    </a:prstGeom>
                    <a:noFill/>
                    <a:ln w="57150" cap="flat" cmpd="sng" algn="ctr">
                      <a:solidFill>
                        <a:srgbClr val="F79646"/>
                      </a:solidFill>
                      <a:prstDash val="solid"/>
                    </a:ln>
                    <a:effectLst/>
                  </p:spPr>
                </p:cxnSp>
                <p:cxnSp>
                  <p:nvCxnSpPr>
                    <p:cNvPr id="180" name="直線コネクタ 179"/>
                    <p:cNvCxnSpPr/>
                    <p:nvPr/>
                  </p:nvCxnSpPr>
                  <p:spPr>
                    <a:xfrm rot="5400000">
                      <a:off x="5521061" y="3511423"/>
                      <a:ext cx="450617" cy="0"/>
                    </a:xfrm>
                    <a:prstGeom prst="line">
                      <a:avLst/>
                    </a:prstGeom>
                    <a:noFill/>
                    <a:ln w="57150" cap="flat" cmpd="sng" algn="ctr">
                      <a:solidFill>
                        <a:srgbClr val="F79646"/>
                      </a:solidFill>
                      <a:prstDash val="solid"/>
                    </a:ln>
                    <a:effectLst/>
                  </p:spPr>
                </p:cxnSp>
                <p:cxnSp>
                  <p:nvCxnSpPr>
                    <p:cNvPr id="181" name="直線コネクタ 180"/>
                    <p:cNvCxnSpPr/>
                    <p:nvPr/>
                  </p:nvCxnSpPr>
                  <p:spPr>
                    <a:xfrm rot="5400000">
                      <a:off x="3466486" y="3523919"/>
                      <a:ext cx="477987" cy="2379"/>
                    </a:xfrm>
                    <a:prstGeom prst="line">
                      <a:avLst/>
                    </a:prstGeom>
                    <a:noFill/>
                    <a:ln w="57150" cap="flat" cmpd="sng" algn="ctr">
                      <a:solidFill>
                        <a:srgbClr val="F79646"/>
                      </a:solidFill>
                      <a:prstDash val="solid"/>
                    </a:ln>
                    <a:effectLst/>
                  </p:spPr>
                </p:cxnSp>
              </p:grpSp>
              <p:cxnSp>
                <p:nvCxnSpPr>
                  <p:cNvPr id="177" name="直線コネクタ 176"/>
                  <p:cNvCxnSpPr/>
                  <p:nvPr/>
                </p:nvCxnSpPr>
                <p:spPr>
                  <a:xfrm rot="16200000">
                    <a:off x="2641033" y="3343743"/>
                    <a:ext cx="405549" cy="0"/>
                  </a:xfrm>
                  <a:prstGeom prst="line">
                    <a:avLst/>
                  </a:prstGeom>
                  <a:noFill/>
                  <a:ln w="57150" cap="flat" cmpd="sng" algn="ctr">
                    <a:solidFill>
                      <a:srgbClr val="F79646"/>
                    </a:solidFill>
                    <a:prstDash val="solid"/>
                  </a:ln>
                  <a:effectLst/>
                </p:spPr>
              </p:cxnSp>
              <p:cxnSp>
                <p:nvCxnSpPr>
                  <p:cNvPr id="178" name="直線コネクタ 177"/>
                  <p:cNvCxnSpPr/>
                  <p:nvPr/>
                </p:nvCxnSpPr>
                <p:spPr>
                  <a:xfrm rot="16200000">
                    <a:off x="3217097" y="3271735"/>
                    <a:ext cx="405549" cy="0"/>
                  </a:xfrm>
                  <a:prstGeom prst="line">
                    <a:avLst/>
                  </a:prstGeom>
                  <a:noFill/>
                  <a:ln w="57150" cap="flat" cmpd="sng" algn="ctr">
                    <a:solidFill>
                      <a:srgbClr val="F79646"/>
                    </a:solidFill>
                    <a:prstDash val="solid"/>
                  </a:ln>
                  <a:effectLst/>
                </p:spPr>
              </p:cxnSp>
            </p:grpSp>
            <p:sp>
              <p:nvSpPr>
                <p:cNvPr id="182" name="正方形/長方形 181"/>
                <p:cNvSpPr/>
                <p:nvPr/>
              </p:nvSpPr>
              <p:spPr>
                <a:xfrm>
                  <a:off x="4377200" y="3861048"/>
                  <a:ext cx="1940616" cy="576064"/>
                </a:xfrm>
                <a:prstGeom prst="rect">
                  <a:avLst/>
                </a:prstGeom>
                <a:solidFill>
                  <a:sysClr val="window" lastClr="FFFFFF"/>
                </a:solidFill>
                <a:ln w="25400" cap="flat" cmpd="sng" algn="ctr">
                  <a:solidFill>
                    <a:srgbClr val="C0504D"/>
                  </a:solidFill>
                  <a:prstDash val="solid"/>
                </a:ln>
                <a:effectLst/>
              </p:spPr>
              <p:txBody>
                <a:bodyPr lIns="97965" tIns="48983" rIns="97965" bIns="4898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1" kern="0" dirty="0" smtClean="0">
                      <a:solidFill>
                        <a:sysClr val="windowText" lastClr="000000"/>
                      </a:solidFill>
                      <a:latin typeface="+mj-ea"/>
                      <a:ea typeface="+mj-ea"/>
                      <a:cs typeface="Arial" pitchFamily="34" charset="0"/>
                    </a:rPr>
                    <a:t>Virtual </a:t>
                  </a:r>
                  <a:r>
                    <a:rPr kumimoji="0" lang="en-US" altLang="ja-JP" sz="2000" b="1" kern="0" dirty="0" smtClean="0">
                      <a:solidFill>
                        <a:sysClr val="windowText" lastClr="000000"/>
                      </a:solidFill>
                      <a:latin typeface="+mj-ea"/>
                      <a:ea typeface="+mj-ea"/>
                      <a:cs typeface="Arial" pitchFamily="34" charset="0"/>
                    </a:rPr>
                    <a:t>machines </a:t>
                  </a:r>
                  <a:r>
                    <a:rPr kumimoji="0" lang="en-US" altLang="ja-JP" sz="2000" b="1" i="0" u="none" strike="noStrike" kern="0" cap="none" spc="0" normalizeH="0" baseline="0" noProof="0" dirty="0" smtClean="0">
                      <a:ln>
                        <a:noFill/>
                      </a:ln>
                      <a:solidFill>
                        <a:sysClr val="windowText" lastClr="000000"/>
                      </a:solidFill>
                      <a:effectLst/>
                      <a:uLnTx/>
                      <a:uFillTx/>
                      <a:latin typeface="+mj-ea"/>
                      <a:ea typeface="+mj-ea"/>
                      <a:cs typeface="Arial" pitchFamily="34" charset="0"/>
                    </a:rPr>
                    <a:t>(VMs)</a:t>
                  </a:r>
                  <a:endParaRPr kumimoji="0" lang="ja-JP" altLang="en-US" sz="900" b="1" i="0" u="none" strike="noStrike" kern="0" cap="none" spc="0" normalizeH="0" baseline="0" noProof="0" dirty="0">
                    <a:ln>
                      <a:noFill/>
                    </a:ln>
                    <a:solidFill>
                      <a:sysClr val="windowText" lastClr="000000"/>
                    </a:solidFill>
                    <a:effectLst/>
                    <a:uLnTx/>
                    <a:uFillTx/>
                    <a:latin typeface="+mj-ea"/>
                    <a:ea typeface="+mj-ea"/>
                    <a:cs typeface="Arial" pitchFamily="34" charset="0"/>
                  </a:endParaRPr>
                </a:p>
              </p:txBody>
            </p:sp>
          </p:grpSp>
          <p:grpSp>
            <p:nvGrpSpPr>
              <p:cNvPr id="76" name="グループ化 75"/>
              <p:cNvGrpSpPr/>
              <p:nvPr/>
            </p:nvGrpSpPr>
            <p:grpSpPr>
              <a:xfrm>
                <a:off x="4355976" y="3068960"/>
                <a:ext cx="1905726" cy="549523"/>
                <a:chOff x="445427" y="4143380"/>
                <a:chExt cx="1270475" cy="549523"/>
              </a:xfrm>
            </p:grpSpPr>
            <p:sp>
              <p:nvSpPr>
                <p:cNvPr id="77" name="正方形/長方形 76"/>
                <p:cNvSpPr/>
                <p:nvPr/>
              </p:nvSpPr>
              <p:spPr>
                <a:xfrm>
                  <a:off x="707797" y="4143380"/>
                  <a:ext cx="985760" cy="549523"/>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78" name="テキスト ボックス 77"/>
                <p:cNvSpPr txBox="1"/>
                <p:nvPr/>
              </p:nvSpPr>
              <p:spPr>
                <a:xfrm>
                  <a:off x="445427" y="4159709"/>
                  <a:ext cx="1270475"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i="0" u="none" strike="noStrike" kern="0" cap="none" spc="0" normalizeH="0" baseline="0" noProof="0" dirty="0" err="1" smtClean="0">
                      <a:ln>
                        <a:noFill/>
                      </a:ln>
                      <a:solidFill>
                        <a:sysClr val="windowText" lastClr="000000"/>
                      </a:solidFill>
                      <a:effectLst/>
                      <a:uLnTx/>
                      <a:uFillTx/>
                      <a:latin typeface="+mj-ea"/>
                      <a:ea typeface="+mj-ea"/>
                    </a:rPr>
                    <a:t>OS:Debian</a:t>
                  </a:r>
                  <a:endParaRPr kumimoji="0" lang="en-US" altLang="ja-JP" sz="1400" i="0" u="none" strike="noStrike" kern="0" cap="none" spc="0" normalizeH="0" baseline="0" noProof="0" dirty="0" smtClean="0">
                    <a:ln>
                      <a:noFill/>
                    </a:ln>
                    <a:solidFill>
                      <a:sysClr val="windowText" lastClr="000000"/>
                    </a:solidFill>
                    <a:effectLst/>
                    <a:uLnTx/>
                    <a:uFillTx/>
                    <a:latin typeface="+mj-ea"/>
                    <a:ea typeface="+mj-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i="0" u="none" strike="noStrike" kern="0" cap="none" spc="0" normalizeH="0" baseline="0" noProof="0" dirty="0" smtClean="0">
                      <a:ln>
                        <a:noFill/>
                      </a:ln>
                      <a:solidFill>
                        <a:sysClr val="windowText" lastClr="000000"/>
                      </a:solidFill>
                      <a:effectLst/>
                      <a:uLnTx/>
                      <a:uFillTx/>
                      <a:latin typeface="+mj-ea"/>
                      <a:ea typeface="+mj-ea"/>
                    </a:rPr>
                    <a:t>     　　 　</a:t>
                  </a:r>
                  <a:r>
                    <a:rPr kumimoji="0" lang="en-US" altLang="ja-JP" sz="1400" i="0" u="none" strike="noStrike" kern="0" cap="none" spc="0" normalizeH="0" baseline="0" noProof="0" dirty="0" smtClean="0">
                      <a:ln>
                        <a:noFill/>
                      </a:ln>
                      <a:solidFill>
                        <a:sysClr val="windowText" lastClr="000000"/>
                      </a:solidFill>
                      <a:effectLst/>
                      <a:uLnTx/>
                      <a:uFillTx/>
                      <a:latin typeface="+mj-ea"/>
                      <a:ea typeface="+mj-ea"/>
                    </a:rPr>
                    <a:t>lib: glibc2.0</a:t>
                  </a:r>
                  <a:endParaRPr kumimoji="1" lang="ja-JP" altLang="en-US" i="0" u="none" strike="noStrike" kern="0" cap="none" spc="0" normalizeH="0" baseline="0" noProof="0" dirty="0">
                    <a:ln>
                      <a:noFill/>
                    </a:ln>
                    <a:solidFill>
                      <a:sysClr val="windowText" lastClr="000000"/>
                    </a:solidFill>
                    <a:effectLst/>
                    <a:uLnTx/>
                    <a:uFillTx/>
                    <a:latin typeface="+mj-ea"/>
                    <a:ea typeface="+mj-ea"/>
                  </a:endParaRPr>
                </a:p>
              </p:txBody>
            </p:sp>
          </p:grpSp>
        </p:grpSp>
        <p:grpSp>
          <p:nvGrpSpPr>
            <p:cNvPr id="109" name="グループ化 108"/>
            <p:cNvGrpSpPr/>
            <p:nvPr/>
          </p:nvGrpSpPr>
          <p:grpSpPr>
            <a:xfrm>
              <a:off x="1331640" y="3068970"/>
              <a:ext cx="2088232" cy="1728182"/>
              <a:chOff x="1331640" y="3068970"/>
              <a:chExt cx="2088232" cy="1728182"/>
            </a:xfrm>
          </p:grpSpPr>
          <p:grpSp>
            <p:nvGrpSpPr>
              <p:cNvPr id="80" name="グループ化 79"/>
              <p:cNvGrpSpPr/>
              <p:nvPr/>
            </p:nvGrpSpPr>
            <p:grpSpPr>
              <a:xfrm>
                <a:off x="1331640" y="3561778"/>
                <a:ext cx="1981979" cy="1235374"/>
                <a:chOff x="4335837" y="3501008"/>
                <a:chExt cx="1981979" cy="1235374"/>
              </a:xfrm>
            </p:grpSpPr>
            <p:grpSp>
              <p:nvGrpSpPr>
                <p:cNvPr id="81" name="グループ化 1137"/>
                <p:cNvGrpSpPr>
                  <a:grpSpLocks/>
                </p:cNvGrpSpPr>
                <p:nvPr/>
              </p:nvGrpSpPr>
              <p:grpSpPr bwMode="auto">
                <a:xfrm>
                  <a:off x="4335841" y="3501009"/>
                  <a:ext cx="1950803" cy="1057200"/>
                  <a:chOff x="3071829" y="3401768"/>
                  <a:chExt cx="2727637" cy="1278891"/>
                </a:xfrm>
              </p:grpSpPr>
              <p:grpSp>
                <p:nvGrpSpPr>
                  <p:cNvPr id="90" name="グループ化 29"/>
                  <p:cNvGrpSpPr>
                    <a:grpSpLocks/>
                  </p:cNvGrpSpPr>
                  <p:nvPr/>
                </p:nvGrpSpPr>
                <p:grpSpPr bwMode="auto">
                  <a:xfrm>
                    <a:off x="4630478" y="3401768"/>
                    <a:ext cx="1168988" cy="1248956"/>
                    <a:chOff x="3428992" y="3448063"/>
                    <a:chExt cx="1695452" cy="1962138"/>
                  </a:xfrm>
                </p:grpSpPr>
                <p:pic>
                  <p:nvPicPr>
                    <p:cNvPr id="99" name="Picture 4"/>
                    <p:cNvPicPr>
                      <a:picLocks noChangeAspect="1" noChangeArrowheads="1"/>
                    </p:cNvPicPr>
                    <p:nvPr/>
                  </p:nvPicPr>
                  <p:blipFill>
                    <a:blip r:embed="rId4" cstate="print">
                      <a:lum bright="40000"/>
                    </a:blip>
                    <a:srcRect/>
                    <a:stretch>
                      <a:fillRect/>
                    </a:stretch>
                  </p:blipFill>
                  <p:spPr bwMode="auto">
                    <a:xfrm>
                      <a:off x="3714744" y="3448063"/>
                      <a:ext cx="1409700" cy="1838325"/>
                    </a:xfrm>
                    <a:prstGeom prst="rect">
                      <a:avLst/>
                    </a:prstGeom>
                    <a:noFill/>
                    <a:ln w="9525">
                      <a:noFill/>
                      <a:miter lim="800000"/>
                      <a:headEnd/>
                      <a:tailEnd/>
                    </a:ln>
                  </p:spPr>
                </p:pic>
                <p:pic>
                  <p:nvPicPr>
                    <p:cNvPr id="100" name="Picture 4"/>
                    <p:cNvPicPr>
                      <a:picLocks noChangeAspect="1" noChangeArrowheads="1"/>
                    </p:cNvPicPr>
                    <p:nvPr/>
                  </p:nvPicPr>
                  <p:blipFill>
                    <a:blip r:embed="rId4" cstate="print">
                      <a:lum bright="40000"/>
                    </a:blip>
                    <a:srcRect/>
                    <a:stretch>
                      <a:fillRect/>
                    </a:stretch>
                  </p:blipFill>
                  <p:spPr bwMode="auto">
                    <a:xfrm>
                      <a:off x="3571868" y="3500438"/>
                      <a:ext cx="1409700" cy="1838325"/>
                    </a:xfrm>
                    <a:prstGeom prst="rect">
                      <a:avLst/>
                    </a:prstGeom>
                    <a:noFill/>
                    <a:ln w="9525">
                      <a:noFill/>
                      <a:miter lim="800000"/>
                      <a:headEnd/>
                      <a:tailEnd/>
                    </a:ln>
                  </p:spPr>
                </p:pic>
                <p:pic>
                  <p:nvPicPr>
                    <p:cNvPr id="101" name="Picture 4"/>
                    <p:cNvPicPr>
                      <a:picLocks noChangeAspect="1" noChangeArrowheads="1"/>
                    </p:cNvPicPr>
                    <p:nvPr/>
                  </p:nvPicPr>
                  <p:blipFill>
                    <a:blip r:embed="rId4" cstate="print">
                      <a:lum bright="40000"/>
                    </a:blip>
                    <a:srcRect/>
                    <a:stretch>
                      <a:fillRect/>
                    </a:stretch>
                  </p:blipFill>
                  <p:spPr bwMode="auto">
                    <a:xfrm>
                      <a:off x="3428992" y="3571876"/>
                      <a:ext cx="1409700" cy="1838325"/>
                    </a:xfrm>
                    <a:prstGeom prst="rect">
                      <a:avLst/>
                    </a:prstGeom>
                    <a:noFill/>
                    <a:ln w="9525">
                      <a:noFill/>
                      <a:miter lim="800000"/>
                      <a:headEnd/>
                      <a:tailEnd/>
                    </a:ln>
                  </p:spPr>
                </p:pic>
              </p:grpSp>
              <p:grpSp>
                <p:nvGrpSpPr>
                  <p:cNvPr id="91" name="グループ化 29"/>
                  <p:cNvGrpSpPr>
                    <a:grpSpLocks/>
                  </p:cNvGrpSpPr>
                  <p:nvPr/>
                </p:nvGrpSpPr>
                <p:grpSpPr bwMode="auto">
                  <a:xfrm>
                    <a:off x="3786211" y="3401768"/>
                    <a:ext cx="1168988" cy="1248956"/>
                    <a:chOff x="3428992" y="3448063"/>
                    <a:chExt cx="1695452" cy="1962138"/>
                  </a:xfrm>
                </p:grpSpPr>
                <p:pic>
                  <p:nvPicPr>
                    <p:cNvPr id="96" name="Picture 4"/>
                    <p:cNvPicPr>
                      <a:picLocks noChangeAspect="1" noChangeArrowheads="1"/>
                    </p:cNvPicPr>
                    <p:nvPr/>
                  </p:nvPicPr>
                  <p:blipFill>
                    <a:blip r:embed="rId4" cstate="print">
                      <a:lum bright="40000"/>
                    </a:blip>
                    <a:srcRect/>
                    <a:stretch>
                      <a:fillRect/>
                    </a:stretch>
                  </p:blipFill>
                  <p:spPr bwMode="auto">
                    <a:xfrm>
                      <a:off x="3714744" y="3448063"/>
                      <a:ext cx="1409700" cy="1838325"/>
                    </a:xfrm>
                    <a:prstGeom prst="rect">
                      <a:avLst/>
                    </a:prstGeom>
                    <a:noFill/>
                    <a:ln w="9525">
                      <a:noFill/>
                      <a:miter lim="800000"/>
                      <a:headEnd/>
                      <a:tailEnd/>
                    </a:ln>
                  </p:spPr>
                </p:pic>
                <p:pic>
                  <p:nvPicPr>
                    <p:cNvPr id="97" name="Picture 4"/>
                    <p:cNvPicPr>
                      <a:picLocks noChangeAspect="1" noChangeArrowheads="1"/>
                    </p:cNvPicPr>
                    <p:nvPr/>
                  </p:nvPicPr>
                  <p:blipFill>
                    <a:blip r:embed="rId4" cstate="print">
                      <a:lum bright="40000"/>
                    </a:blip>
                    <a:srcRect/>
                    <a:stretch>
                      <a:fillRect/>
                    </a:stretch>
                  </p:blipFill>
                  <p:spPr bwMode="auto">
                    <a:xfrm>
                      <a:off x="3571868" y="3500438"/>
                      <a:ext cx="1409700" cy="1838325"/>
                    </a:xfrm>
                    <a:prstGeom prst="rect">
                      <a:avLst/>
                    </a:prstGeom>
                    <a:noFill/>
                    <a:ln w="9525">
                      <a:noFill/>
                      <a:miter lim="800000"/>
                      <a:headEnd/>
                      <a:tailEnd/>
                    </a:ln>
                  </p:spPr>
                </p:pic>
                <p:pic>
                  <p:nvPicPr>
                    <p:cNvPr id="98" name="Picture 4"/>
                    <p:cNvPicPr>
                      <a:picLocks noChangeAspect="1" noChangeArrowheads="1"/>
                    </p:cNvPicPr>
                    <p:nvPr/>
                  </p:nvPicPr>
                  <p:blipFill>
                    <a:blip r:embed="rId4" cstate="print">
                      <a:lum bright="40000"/>
                    </a:blip>
                    <a:srcRect/>
                    <a:stretch>
                      <a:fillRect/>
                    </a:stretch>
                  </p:blipFill>
                  <p:spPr bwMode="auto">
                    <a:xfrm>
                      <a:off x="3428992" y="3571876"/>
                      <a:ext cx="1409700" cy="1838325"/>
                    </a:xfrm>
                    <a:prstGeom prst="rect">
                      <a:avLst/>
                    </a:prstGeom>
                    <a:noFill/>
                    <a:ln w="9525">
                      <a:noFill/>
                      <a:miter lim="800000"/>
                      <a:headEnd/>
                      <a:tailEnd/>
                    </a:ln>
                  </p:spPr>
                </p:pic>
              </p:grpSp>
              <p:grpSp>
                <p:nvGrpSpPr>
                  <p:cNvPr id="92" name="グループ化 29"/>
                  <p:cNvGrpSpPr>
                    <a:grpSpLocks/>
                  </p:cNvGrpSpPr>
                  <p:nvPr/>
                </p:nvGrpSpPr>
                <p:grpSpPr bwMode="auto">
                  <a:xfrm>
                    <a:off x="3071829" y="3431701"/>
                    <a:ext cx="1168989" cy="1248958"/>
                    <a:chOff x="3428990" y="3448063"/>
                    <a:chExt cx="1695454" cy="1962141"/>
                  </a:xfrm>
                </p:grpSpPr>
                <p:pic>
                  <p:nvPicPr>
                    <p:cNvPr id="93" name="Picture 4"/>
                    <p:cNvPicPr>
                      <a:picLocks noChangeAspect="1" noChangeArrowheads="1"/>
                    </p:cNvPicPr>
                    <p:nvPr/>
                  </p:nvPicPr>
                  <p:blipFill>
                    <a:blip r:embed="rId4" cstate="print">
                      <a:lum bright="40000"/>
                    </a:blip>
                    <a:srcRect/>
                    <a:stretch>
                      <a:fillRect/>
                    </a:stretch>
                  </p:blipFill>
                  <p:spPr bwMode="auto">
                    <a:xfrm>
                      <a:off x="3714744" y="3448063"/>
                      <a:ext cx="1409700" cy="1838325"/>
                    </a:xfrm>
                    <a:prstGeom prst="rect">
                      <a:avLst/>
                    </a:prstGeom>
                    <a:noFill/>
                    <a:ln w="9525">
                      <a:noFill/>
                      <a:miter lim="800000"/>
                      <a:headEnd/>
                      <a:tailEnd/>
                    </a:ln>
                  </p:spPr>
                </p:pic>
                <p:pic>
                  <p:nvPicPr>
                    <p:cNvPr id="94" name="Picture 4"/>
                    <p:cNvPicPr>
                      <a:picLocks noChangeAspect="1" noChangeArrowheads="1"/>
                    </p:cNvPicPr>
                    <p:nvPr/>
                  </p:nvPicPr>
                  <p:blipFill>
                    <a:blip r:embed="rId4" cstate="print">
                      <a:lum bright="40000"/>
                    </a:blip>
                    <a:srcRect/>
                    <a:stretch>
                      <a:fillRect/>
                    </a:stretch>
                  </p:blipFill>
                  <p:spPr bwMode="auto">
                    <a:xfrm>
                      <a:off x="3571868" y="3500438"/>
                      <a:ext cx="1409700" cy="1838325"/>
                    </a:xfrm>
                    <a:prstGeom prst="rect">
                      <a:avLst/>
                    </a:prstGeom>
                    <a:noFill/>
                    <a:ln w="9525">
                      <a:noFill/>
                      <a:miter lim="800000"/>
                      <a:headEnd/>
                      <a:tailEnd/>
                    </a:ln>
                  </p:spPr>
                </p:pic>
                <p:pic>
                  <p:nvPicPr>
                    <p:cNvPr id="95" name="Picture 4"/>
                    <p:cNvPicPr>
                      <a:picLocks noChangeAspect="1" noChangeArrowheads="1"/>
                    </p:cNvPicPr>
                    <p:nvPr/>
                  </p:nvPicPr>
                  <p:blipFill>
                    <a:blip r:embed="rId4" cstate="print">
                      <a:lum bright="40000"/>
                    </a:blip>
                    <a:srcRect/>
                    <a:stretch>
                      <a:fillRect/>
                    </a:stretch>
                  </p:blipFill>
                  <p:spPr bwMode="auto">
                    <a:xfrm>
                      <a:off x="3428990" y="3571878"/>
                      <a:ext cx="1409700" cy="1838326"/>
                    </a:xfrm>
                    <a:prstGeom prst="rect">
                      <a:avLst/>
                    </a:prstGeom>
                    <a:noFill/>
                    <a:ln w="9525">
                      <a:noFill/>
                      <a:miter lim="800000"/>
                      <a:headEnd/>
                      <a:tailEnd/>
                    </a:ln>
                  </p:spPr>
                </p:pic>
              </p:grpSp>
            </p:grpSp>
            <p:grpSp>
              <p:nvGrpSpPr>
                <p:cNvPr id="82" name="グループ化 174"/>
                <p:cNvGrpSpPr/>
                <p:nvPr/>
              </p:nvGrpSpPr>
              <p:grpSpPr>
                <a:xfrm>
                  <a:off x="4494812" y="4364942"/>
                  <a:ext cx="1513609" cy="371433"/>
                  <a:chOff x="2241842" y="3068960"/>
                  <a:chExt cx="1853398" cy="477557"/>
                </a:xfrm>
              </p:grpSpPr>
              <p:grpSp>
                <p:nvGrpSpPr>
                  <p:cNvPr id="84" name="グループ化 147"/>
                  <p:cNvGrpSpPr/>
                  <p:nvPr/>
                </p:nvGrpSpPr>
                <p:grpSpPr>
                  <a:xfrm rot="10800000">
                    <a:off x="2241842" y="3068984"/>
                    <a:ext cx="1853398" cy="432046"/>
                    <a:chOff x="3651437" y="3284040"/>
                    <a:chExt cx="2124626" cy="480062"/>
                  </a:xfrm>
                </p:grpSpPr>
                <p:cxnSp>
                  <p:nvCxnSpPr>
                    <p:cNvPr id="87" name="直線コネクタ 86"/>
                    <p:cNvCxnSpPr/>
                    <p:nvPr/>
                  </p:nvCxnSpPr>
                  <p:spPr>
                    <a:xfrm flipV="1">
                      <a:off x="3651437" y="3284040"/>
                      <a:ext cx="2124626" cy="15097"/>
                    </a:xfrm>
                    <a:prstGeom prst="line">
                      <a:avLst/>
                    </a:prstGeom>
                    <a:noFill/>
                    <a:ln w="57150" cap="flat" cmpd="sng" algn="ctr">
                      <a:solidFill>
                        <a:srgbClr val="F79646"/>
                      </a:solidFill>
                      <a:prstDash val="solid"/>
                    </a:ln>
                    <a:effectLst/>
                  </p:spPr>
                </p:cxnSp>
                <p:cxnSp>
                  <p:nvCxnSpPr>
                    <p:cNvPr id="88" name="直線コネクタ 87"/>
                    <p:cNvCxnSpPr/>
                    <p:nvPr/>
                  </p:nvCxnSpPr>
                  <p:spPr>
                    <a:xfrm rot="5400000">
                      <a:off x="5521061" y="3511423"/>
                      <a:ext cx="450617" cy="0"/>
                    </a:xfrm>
                    <a:prstGeom prst="line">
                      <a:avLst/>
                    </a:prstGeom>
                    <a:noFill/>
                    <a:ln w="57150" cap="flat" cmpd="sng" algn="ctr">
                      <a:solidFill>
                        <a:srgbClr val="F79646"/>
                      </a:solidFill>
                      <a:prstDash val="solid"/>
                    </a:ln>
                    <a:effectLst/>
                  </p:spPr>
                </p:cxnSp>
                <p:cxnSp>
                  <p:nvCxnSpPr>
                    <p:cNvPr id="89" name="直線コネクタ 88"/>
                    <p:cNvCxnSpPr/>
                    <p:nvPr/>
                  </p:nvCxnSpPr>
                  <p:spPr>
                    <a:xfrm rot="5400000">
                      <a:off x="3466486" y="3523919"/>
                      <a:ext cx="477987" cy="2379"/>
                    </a:xfrm>
                    <a:prstGeom prst="line">
                      <a:avLst/>
                    </a:prstGeom>
                    <a:noFill/>
                    <a:ln w="57150" cap="flat" cmpd="sng" algn="ctr">
                      <a:solidFill>
                        <a:srgbClr val="F79646"/>
                      </a:solidFill>
                      <a:prstDash val="solid"/>
                    </a:ln>
                    <a:effectLst/>
                  </p:spPr>
                </p:cxnSp>
              </p:grpSp>
              <p:cxnSp>
                <p:nvCxnSpPr>
                  <p:cNvPr id="85" name="直線コネクタ 84"/>
                  <p:cNvCxnSpPr/>
                  <p:nvPr/>
                </p:nvCxnSpPr>
                <p:spPr>
                  <a:xfrm rot="16200000">
                    <a:off x="2641033" y="3343743"/>
                    <a:ext cx="405549" cy="0"/>
                  </a:xfrm>
                  <a:prstGeom prst="line">
                    <a:avLst/>
                  </a:prstGeom>
                  <a:noFill/>
                  <a:ln w="57150" cap="flat" cmpd="sng" algn="ctr">
                    <a:solidFill>
                      <a:srgbClr val="F79646"/>
                    </a:solidFill>
                    <a:prstDash val="solid"/>
                  </a:ln>
                  <a:effectLst/>
                </p:spPr>
              </p:cxnSp>
              <p:cxnSp>
                <p:nvCxnSpPr>
                  <p:cNvPr id="86" name="直線コネクタ 85"/>
                  <p:cNvCxnSpPr/>
                  <p:nvPr/>
                </p:nvCxnSpPr>
                <p:spPr>
                  <a:xfrm rot="16200000">
                    <a:off x="3217097" y="3271735"/>
                    <a:ext cx="405549" cy="0"/>
                  </a:xfrm>
                  <a:prstGeom prst="line">
                    <a:avLst/>
                  </a:prstGeom>
                  <a:noFill/>
                  <a:ln w="57150" cap="flat" cmpd="sng" algn="ctr">
                    <a:solidFill>
                      <a:srgbClr val="F79646"/>
                    </a:solidFill>
                    <a:prstDash val="solid"/>
                  </a:ln>
                  <a:effectLst/>
                </p:spPr>
              </p:cxnSp>
            </p:grpSp>
            <p:sp>
              <p:nvSpPr>
                <p:cNvPr id="83" name="正方形/長方形 82"/>
                <p:cNvSpPr/>
                <p:nvPr/>
              </p:nvSpPr>
              <p:spPr>
                <a:xfrm>
                  <a:off x="4377200" y="3861048"/>
                  <a:ext cx="1940616" cy="576064"/>
                </a:xfrm>
                <a:prstGeom prst="rect">
                  <a:avLst/>
                </a:prstGeom>
                <a:solidFill>
                  <a:sysClr val="window" lastClr="FFFFFF"/>
                </a:solidFill>
                <a:ln w="25400" cap="flat" cmpd="sng" algn="ctr">
                  <a:solidFill>
                    <a:srgbClr val="C0504D"/>
                  </a:solidFill>
                  <a:prstDash val="solid"/>
                </a:ln>
                <a:effectLst/>
              </p:spPr>
              <p:txBody>
                <a:bodyPr lIns="97965" tIns="48983" rIns="97965" bIns="4898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1" kern="0" dirty="0" smtClean="0">
                      <a:solidFill>
                        <a:sysClr val="windowText" lastClr="000000"/>
                      </a:solidFill>
                      <a:latin typeface="+mj-ea"/>
                      <a:ea typeface="+mj-ea"/>
                      <a:cs typeface="Arial" pitchFamily="34" charset="0"/>
                    </a:rPr>
                    <a:t>Virtual machines </a:t>
                  </a:r>
                  <a:r>
                    <a:rPr kumimoji="0" lang="en-US" altLang="ja-JP" sz="2000" b="1" i="0" u="none" strike="noStrike" kern="0" cap="none" spc="0" normalizeH="0" baseline="0" noProof="0" dirty="0" smtClean="0">
                      <a:ln>
                        <a:noFill/>
                      </a:ln>
                      <a:solidFill>
                        <a:sysClr val="windowText" lastClr="000000"/>
                      </a:solidFill>
                      <a:effectLst/>
                      <a:uLnTx/>
                      <a:uFillTx/>
                      <a:latin typeface="+mj-ea"/>
                      <a:ea typeface="+mj-ea"/>
                      <a:cs typeface="Arial" pitchFamily="34" charset="0"/>
                    </a:rPr>
                    <a:t>(VMs)</a:t>
                  </a:r>
                  <a:endParaRPr kumimoji="0" lang="ja-JP" altLang="en-US" sz="900" b="1" i="0" u="none" strike="noStrike" kern="0" cap="none" spc="0" normalizeH="0" baseline="0" noProof="0" dirty="0">
                    <a:ln>
                      <a:noFill/>
                    </a:ln>
                    <a:solidFill>
                      <a:sysClr val="windowText" lastClr="000000"/>
                    </a:solidFill>
                    <a:effectLst/>
                    <a:uLnTx/>
                    <a:uFillTx/>
                    <a:latin typeface="+mj-ea"/>
                    <a:ea typeface="+mj-ea"/>
                    <a:cs typeface="Arial" pitchFamily="34" charset="0"/>
                  </a:endParaRPr>
                </a:p>
              </p:txBody>
            </p:sp>
          </p:grpSp>
          <p:grpSp>
            <p:nvGrpSpPr>
              <p:cNvPr id="73" name="グループ化 72"/>
              <p:cNvGrpSpPr/>
              <p:nvPr/>
            </p:nvGrpSpPr>
            <p:grpSpPr>
              <a:xfrm>
                <a:off x="1659022" y="3068970"/>
                <a:ext cx="1760850" cy="576067"/>
                <a:chOff x="419869" y="4071367"/>
                <a:chExt cx="1378056" cy="393642"/>
              </a:xfrm>
            </p:grpSpPr>
            <p:sp>
              <p:nvSpPr>
                <p:cNvPr id="74" name="正方形/長方形 73"/>
                <p:cNvSpPr/>
                <p:nvPr/>
              </p:nvSpPr>
              <p:spPr>
                <a:xfrm>
                  <a:off x="571472" y="4071367"/>
                  <a:ext cx="1226453" cy="393642"/>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75" name="テキスト ボックス 74"/>
                <p:cNvSpPr txBox="1"/>
                <p:nvPr/>
              </p:nvSpPr>
              <p:spPr>
                <a:xfrm>
                  <a:off x="419869" y="4104834"/>
                  <a:ext cx="1296144" cy="3575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i="0" u="none" strike="noStrike" kern="0" cap="none" spc="0" normalizeH="0" baseline="0" noProof="0" dirty="0" smtClean="0">
                      <a:ln>
                        <a:noFill/>
                      </a:ln>
                      <a:solidFill>
                        <a:sysClr val="windowText" lastClr="000000"/>
                      </a:solidFill>
                      <a:effectLst/>
                      <a:uLnTx/>
                      <a:uFillTx/>
                      <a:latin typeface="+mj-ea"/>
                      <a:ea typeface="+mj-ea"/>
                    </a:rPr>
                    <a:t>OS: </a:t>
                  </a:r>
                  <a:r>
                    <a:rPr kumimoji="0" lang="en-US" altLang="ja-JP" sz="1400" i="0" u="none" strike="noStrike" kern="0" cap="none" spc="0" normalizeH="0" baseline="0" noProof="0" dirty="0" err="1" smtClean="0">
                      <a:ln>
                        <a:noFill/>
                      </a:ln>
                      <a:solidFill>
                        <a:sysClr val="windowText" lastClr="000000"/>
                      </a:solidFill>
                      <a:effectLst/>
                      <a:uLnTx/>
                      <a:uFillTx/>
                      <a:latin typeface="+mj-ea"/>
                      <a:ea typeface="+mj-ea"/>
                    </a:rPr>
                    <a:t>Redhat</a:t>
                  </a:r>
                  <a:endParaRPr kumimoji="0" lang="en-US" altLang="ja-JP" sz="1400" i="0" u="none" strike="noStrike" kern="0" cap="none" spc="0" normalizeH="0" baseline="0" noProof="0" dirty="0" smtClean="0">
                    <a:ln>
                      <a:noFill/>
                    </a:ln>
                    <a:solidFill>
                      <a:sysClr val="windowText" lastClr="000000"/>
                    </a:solidFill>
                    <a:effectLst/>
                    <a:uLnTx/>
                    <a:uFillTx/>
                    <a:latin typeface="+mj-ea"/>
                    <a:ea typeface="+mj-e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i="0" u="none" strike="noStrike" kern="0" cap="none" spc="0" normalizeH="0" baseline="0" noProof="0" dirty="0" smtClean="0">
                      <a:ln>
                        <a:noFill/>
                      </a:ln>
                      <a:solidFill>
                        <a:sysClr val="windowText" lastClr="000000"/>
                      </a:solidFill>
                      <a:effectLst/>
                      <a:uLnTx/>
                      <a:uFillTx/>
                      <a:latin typeface="+mj-ea"/>
                      <a:ea typeface="+mj-ea"/>
                    </a:rPr>
                    <a:t>　　 　 </a:t>
                  </a:r>
                  <a:r>
                    <a:rPr kumimoji="0" lang="ja-JP" altLang="en-US" sz="1400" i="0" u="none" strike="noStrike" kern="0" cap="none" spc="0" normalizeH="0" noProof="0" dirty="0" smtClean="0">
                      <a:ln>
                        <a:noFill/>
                      </a:ln>
                      <a:solidFill>
                        <a:sysClr val="windowText" lastClr="000000"/>
                      </a:solidFill>
                      <a:effectLst/>
                      <a:uLnTx/>
                      <a:uFillTx/>
                      <a:latin typeface="+mj-ea"/>
                      <a:ea typeface="+mj-ea"/>
                    </a:rPr>
                    <a:t> </a:t>
                  </a:r>
                  <a:r>
                    <a:rPr kumimoji="0" lang="en-US" altLang="ja-JP" sz="1400" i="0" u="none" strike="noStrike" kern="0" cap="none" spc="0" normalizeH="0" baseline="0" noProof="0" dirty="0" smtClean="0">
                      <a:ln>
                        <a:noFill/>
                      </a:ln>
                      <a:solidFill>
                        <a:sysClr val="windowText" lastClr="000000"/>
                      </a:solidFill>
                      <a:effectLst/>
                      <a:uLnTx/>
                      <a:uFillTx/>
                      <a:latin typeface="+mj-ea"/>
                      <a:ea typeface="+mj-ea"/>
                    </a:rPr>
                    <a:t>lib: glibc3.0</a:t>
                  </a:r>
                  <a:endParaRPr kumimoji="1" lang="ja-JP" altLang="en-US" i="0" u="none" strike="noStrike" kern="0" cap="none" spc="0" normalizeH="0" baseline="0" noProof="0" dirty="0">
                    <a:ln>
                      <a:noFill/>
                    </a:ln>
                    <a:solidFill>
                      <a:sysClr val="windowText" lastClr="000000"/>
                    </a:solidFill>
                    <a:effectLst/>
                    <a:uLnTx/>
                    <a:uFillTx/>
                    <a:latin typeface="+mj-ea"/>
                    <a:ea typeface="+mj-ea"/>
                  </a:endParaRPr>
                </a:p>
              </p:txBody>
            </p:sp>
          </p:grpSp>
        </p:grpSp>
      </p:grpSp>
      <p:grpSp>
        <p:nvGrpSpPr>
          <p:cNvPr id="111" name="グループ化 110"/>
          <p:cNvGrpSpPr/>
          <p:nvPr/>
        </p:nvGrpSpPr>
        <p:grpSpPr>
          <a:xfrm>
            <a:off x="3419879" y="4824524"/>
            <a:ext cx="5040553" cy="648072"/>
            <a:chOff x="2915832" y="4509120"/>
            <a:chExt cx="5040553" cy="648072"/>
          </a:xfrm>
        </p:grpSpPr>
        <p:grpSp>
          <p:nvGrpSpPr>
            <p:cNvPr id="70" name="グループ化 69"/>
            <p:cNvGrpSpPr/>
            <p:nvPr/>
          </p:nvGrpSpPr>
          <p:grpSpPr>
            <a:xfrm>
              <a:off x="5292096" y="4509120"/>
              <a:ext cx="2664289" cy="648072"/>
              <a:chOff x="5180029" y="3963712"/>
              <a:chExt cx="2664289" cy="648072"/>
            </a:xfrm>
          </p:grpSpPr>
          <p:sp>
            <p:nvSpPr>
              <p:cNvPr id="183" name="正方形/長方形 182"/>
              <p:cNvSpPr/>
              <p:nvPr/>
            </p:nvSpPr>
            <p:spPr>
              <a:xfrm>
                <a:off x="5872583" y="3963712"/>
                <a:ext cx="1971735" cy="648072"/>
              </a:xfrm>
              <a:prstGeom prst="rect">
                <a:avLst/>
              </a:prstGeom>
              <a:solidFill>
                <a:sysClr val="window" lastClr="FFFFFF"/>
              </a:solidFill>
              <a:ln w="25400" cap="flat" cmpd="sng" algn="ctr">
                <a:solidFill>
                  <a:srgbClr val="C0504D"/>
                </a:solidFill>
                <a:prstDash val="solid"/>
              </a:ln>
              <a:effectLst/>
            </p:spPr>
            <p:txBody>
              <a:bodyPr lIns="97965" tIns="48983" rIns="97965" bIns="4898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100" b="1" kern="0" dirty="0" smtClean="0">
                    <a:solidFill>
                      <a:sysClr val="windowText" lastClr="000000"/>
                    </a:solidFill>
                    <a:latin typeface="+mj-ea"/>
                    <a:ea typeface="+mj-ea"/>
                    <a:cs typeface="Arial" pitchFamily="34" charset="0"/>
                  </a:rPr>
                  <a:t>Virtual local network</a:t>
                </a:r>
                <a:endParaRPr kumimoji="0" lang="en-US" altLang="ja-JP" sz="2100" b="1" i="0" u="none" strike="noStrike" kern="0" cap="none" spc="0" normalizeH="0" baseline="0" noProof="0" dirty="0" smtClean="0">
                  <a:ln>
                    <a:noFill/>
                  </a:ln>
                  <a:solidFill>
                    <a:sysClr val="windowText" lastClr="000000"/>
                  </a:solidFill>
                  <a:effectLst/>
                  <a:uLnTx/>
                  <a:uFillTx/>
                  <a:latin typeface="+mj-ea"/>
                  <a:ea typeface="+mj-ea"/>
                  <a:cs typeface="Arial" pitchFamily="34" charset="0"/>
                </a:endParaRPr>
              </a:p>
            </p:txBody>
          </p:sp>
          <p:cxnSp>
            <p:nvCxnSpPr>
              <p:cNvPr id="184" name="直線矢印コネクタ 183"/>
              <p:cNvCxnSpPr>
                <a:stCxn id="183" idx="1"/>
              </p:cNvCxnSpPr>
              <p:nvPr/>
            </p:nvCxnSpPr>
            <p:spPr>
              <a:xfrm rot="10800000">
                <a:off x="5180029" y="3963712"/>
                <a:ext cx="692555" cy="324036"/>
              </a:xfrm>
              <a:prstGeom prst="straightConnector1">
                <a:avLst/>
              </a:prstGeom>
              <a:noFill/>
              <a:ln w="57150" cap="flat" cmpd="sng" algn="ctr">
                <a:solidFill>
                  <a:srgbClr val="F79646">
                    <a:lumMod val="75000"/>
                  </a:srgbClr>
                </a:solidFill>
                <a:prstDash val="solid"/>
                <a:tailEnd type="arrow"/>
              </a:ln>
              <a:effectLst/>
            </p:spPr>
          </p:cxnSp>
        </p:grpSp>
        <p:cxnSp>
          <p:nvCxnSpPr>
            <p:cNvPr id="105" name="直線矢印コネクタ 104"/>
            <p:cNvCxnSpPr>
              <a:stCxn id="183" idx="1"/>
            </p:cNvCxnSpPr>
            <p:nvPr/>
          </p:nvCxnSpPr>
          <p:spPr>
            <a:xfrm rot="10800000">
              <a:off x="2915832" y="4509120"/>
              <a:ext cx="3068819" cy="324036"/>
            </a:xfrm>
            <a:prstGeom prst="straightConnector1">
              <a:avLst/>
            </a:prstGeom>
            <a:noFill/>
            <a:ln w="57150" cap="flat" cmpd="sng" algn="ctr">
              <a:solidFill>
                <a:srgbClr val="F79646">
                  <a:lumMod val="75000"/>
                </a:srgbClr>
              </a:solidFill>
              <a:prstDash val="solid"/>
              <a:tailEnd type="arrow"/>
            </a:ln>
            <a:effectLst/>
          </p:spPr>
        </p:cxnSp>
      </p:grpSp>
      <p:pic>
        <p:nvPicPr>
          <p:cNvPr id="112" name="Picture 10" descr="C:\Documents and Settings\山田 正弘\Local Settings\Temporary Internet Files\Content.IE5\SDO7NBB6\MPj04331280000[1].jpg"/>
          <p:cNvPicPr>
            <a:picLocks noChangeAspect="1" noChangeArrowheads="1"/>
          </p:cNvPicPr>
          <p:nvPr/>
        </p:nvPicPr>
        <p:blipFill>
          <a:blip r:embed="rId5" cstate="print"/>
          <a:srcRect/>
          <a:stretch>
            <a:fillRect/>
          </a:stretch>
        </p:blipFill>
        <p:spPr bwMode="auto">
          <a:xfrm>
            <a:off x="7834080" y="3041590"/>
            <a:ext cx="914384" cy="686223"/>
          </a:xfrm>
          <a:prstGeom prst="rect">
            <a:avLst/>
          </a:prstGeom>
          <a:noFill/>
        </p:spPr>
      </p:pic>
      <p:pic>
        <p:nvPicPr>
          <p:cNvPr id="113" name="Picture 3" descr="C:\Program Files\Microsoft Office\MEDIA\CAGCAT10\j0292020.wmf"/>
          <p:cNvPicPr>
            <a:picLocks noChangeAspect="1" noChangeArrowheads="1"/>
          </p:cNvPicPr>
          <p:nvPr/>
        </p:nvPicPr>
        <p:blipFill>
          <a:blip r:embed="rId6" cstate="print"/>
          <a:srcRect/>
          <a:stretch>
            <a:fillRect/>
          </a:stretch>
        </p:blipFill>
        <p:spPr bwMode="auto">
          <a:xfrm flipH="1">
            <a:off x="6897977" y="3257612"/>
            <a:ext cx="1097629" cy="927875"/>
          </a:xfrm>
          <a:prstGeom prst="rect">
            <a:avLst/>
          </a:prstGeom>
          <a:noFill/>
        </p:spPr>
      </p:pic>
      <p:pic>
        <p:nvPicPr>
          <p:cNvPr id="114" name="Picture 42"/>
          <p:cNvPicPr>
            <a:picLocks noChangeAspect="1" noChangeArrowheads="1"/>
          </p:cNvPicPr>
          <p:nvPr/>
        </p:nvPicPr>
        <p:blipFill>
          <a:blip r:embed="rId7" cstate="print"/>
          <a:srcRect/>
          <a:stretch>
            <a:fillRect/>
          </a:stretch>
        </p:blipFill>
        <p:spPr bwMode="auto">
          <a:xfrm>
            <a:off x="179513" y="2897572"/>
            <a:ext cx="1007809" cy="714380"/>
          </a:xfrm>
          <a:prstGeom prst="rect">
            <a:avLst/>
          </a:prstGeom>
          <a:ln>
            <a:noFill/>
          </a:ln>
          <a:effectLst>
            <a:outerShdw blurRad="190500" algn="tl" rotWithShape="0">
              <a:srgbClr val="000000">
                <a:alpha val="70000"/>
              </a:srgbClr>
            </a:outerShdw>
          </a:effectLst>
        </p:spPr>
      </p:pic>
      <p:pic>
        <p:nvPicPr>
          <p:cNvPr id="115" name="Picture 2" descr="C:\Users\a_crede\Pictures\Microsoft クリップ オーガナイザ\j0332560.wmf"/>
          <p:cNvPicPr>
            <a:picLocks noChangeAspect="1" noChangeArrowheads="1"/>
          </p:cNvPicPr>
          <p:nvPr/>
        </p:nvPicPr>
        <p:blipFill>
          <a:blip r:embed="rId8" cstate="print"/>
          <a:srcRect/>
          <a:stretch>
            <a:fillRect/>
          </a:stretch>
        </p:blipFill>
        <p:spPr bwMode="auto">
          <a:xfrm flipH="1">
            <a:off x="683568" y="3257612"/>
            <a:ext cx="863870" cy="1064646"/>
          </a:xfrm>
          <a:prstGeom prst="rect">
            <a:avLst/>
          </a:prstGeom>
          <a:noFill/>
          <a:ln w="9525">
            <a:noFill/>
            <a:miter lim="800000"/>
            <a:headEnd/>
            <a:tailEnd/>
          </a:ln>
        </p:spPr>
      </p:pic>
      <p:cxnSp>
        <p:nvCxnSpPr>
          <p:cNvPr id="126" name="直線矢印コネクタ 125"/>
          <p:cNvCxnSpPr/>
          <p:nvPr/>
        </p:nvCxnSpPr>
        <p:spPr>
          <a:xfrm>
            <a:off x="1259632" y="3977692"/>
            <a:ext cx="792088" cy="28803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88" name="直線矢印コネクタ 187"/>
          <p:cNvCxnSpPr/>
          <p:nvPr/>
        </p:nvCxnSpPr>
        <p:spPr>
          <a:xfrm rot="10800000" flipV="1">
            <a:off x="6372200" y="3905684"/>
            <a:ext cx="1017420" cy="50405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922614" y="2980351"/>
            <a:ext cx="1656184" cy="315405"/>
            <a:chOff x="1066629" y="2287641"/>
            <a:chExt cx="1656184" cy="315405"/>
          </a:xfrm>
        </p:grpSpPr>
        <p:sp>
          <p:nvSpPr>
            <p:cNvPr id="192" name="正方形/長方形 191"/>
            <p:cNvSpPr/>
            <p:nvPr/>
          </p:nvSpPr>
          <p:spPr>
            <a:xfrm>
              <a:off x="1348682" y="2287641"/>
              <a:ext cx="1135086" cy="315405"/>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93" name="テキスト ボックス 192"/>
            <p:cNvSpPr txBox="1"/>
            <p:nvPr/>
          </p:nvSpPr>
          <p:spPr>
            <a:xfrm>
              <a:off x="1066629" y="2293201"/>
              <a:ext cx="165618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i="0" u="none" strike="noStrike" kern="0" cap="none" spc="0" normalizeH="0" baseline="0" noProof="0" dirty="0" smtClean="0">
                  <a:ln>
                    <a:noFill/>
                  </a:ln>
                  <a:solidFill>
                    <a:sysClr val="windowText" lastClr="000000"/>
                  </a:solidFill>
                  <a:effectLst/>
                  <a:uLnTx/>
                  <a:uFillTx/>
                  <a:latin typeface="+mj-ea"/>
                  <a:ea typeface="+mj-ea"/>
                </a:rPr>
                <a:t>lib: glibc3.0</a:t>
              </a:r>
              <a:endParaRPr kumimoji="1" lang="ja-JP" altLang="en-US" i="0" u="none" strike="noStrike" kern="0" cap="none" spc="0" normalizeH="0" baseline="0" noProof="0" dirty="0">
                <a:ln>
                  <a:noFill/>
                </a:ln>
                <a:solidFill>
                  <a:sysClr val="windowText" lastClr="000000"/>
                </a:solidFill>
                <a:effectLst/>
                <a:uLnTx/>
                <a:uFillTx/>
                <a:latin typeface="+mj-ea"/>
                <a:ea typeface="+mj-ea"/>
              </a:endParaRPr>
            </a:p>
          </p:txBody>
        </p:sp>
      </p:grpSp>
      <p:grpSp>
        <p:nvGrpSpPr>
          <p:cNvPr id="195" name="グループ化 194"/>
          <p:cNvGrpSpPr/>
          <p:nvPr/>
        </p:nvGrpSpPr>
        <p:grpSpPr>
          <a:xfrm>
            <a:off x="6411551" y="2969580"/>
            <a:ext cx="1656184" cy="332668"/>
            <a:chOff x="1082958" y="2276872"/>
            <a:chExt cx="1656184" cy="332668"/>
          </a:xfrm>
        </p:grpSpPr>
        <p:sp>
          <p:nvSpPr>
            <p:cNvPr id="196" name="正方形/長方形 195"/>
            <p:cNvSpPr/>
            <p:nvPr/>
          </p:nvSpPr>
          <p:spPr>
            <a:xfrm>
              <a:off x="1335916" y="2276879"/>
              <a:ext cx="1152128" cy="332661"/>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97" name="テキスト ボックス 196"/>
            <p:cNvSpPr txBox="1"/>
            <p:nvPr/>
          </p:nvSpPr>
          <p:spPr>
            <a:xfrm>
              <a:off x="1082958" y="2276872"/>
              <a:ext cx="165618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i="0" u="none" strike="noStrike" kern="0" cap="none" spc="0" normalizeH="0" baseline="0" noProof="0" dirty="0" smtClean="0">
                  <a:ln>
                    <a:noFill/>
                  </a:ln>
                  <a:solidFill>
                    <a:sysClr val="windowText" lastClr="000000"/>
                  </a:solidFill>
                  <a:effectLst/>
                  <a:uLnTx/>
                  <a:uFillTx/>
                  <a:latin typeface="+mj-ea"/>
                  <a:ea typeface="+mj-ea"/>
                </a:rPr>
                <a:t>lib: glibc2.0</a:t>
              </a:r>
              <a:endParaRPr kumimoji="1" lang="ja-JP" altLang="en-US" i="0" u="none" strike="noStrike" kern="0" cap="none" spc="0" normalizeH="0" baseline="0" noProof="0" dirty="0">
                <a:ln>
                  <a:noFill/>
                </a:ln>
                <a:solidFill>
                  <a:sysClr val="windowText" lastClr="000000"/>
                </a:solidFill>
                <a:effectLst/>
                <a:uLnTx/>
                <a:uFillTx/>
                <a:latin typeface="+mj-ea"/>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dissolve">
                                      <p:cBhvr>
                                        <p:cTn id="7" dur="500"/>
                                        <p:tgtEl>
                                          <p:spTgt spid="16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strips(upRight)">
                                      <p:cBhvr>
                                        <p:cTn id="15" dur="500"/>
                                        <p:tgtEl>
                                          <p:spTgt spid="111"/>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strips(downRight)">
                                      <p:cBhvr>
                                        <p:cTn id="19" dur="500"/>
                                        <p:tgtEl>
                                          <p:spTgt spid="126"/>
                                        </p:tgtEl>
                                      </p:cBhvr>
                                    </p:animEffect>
                                  </p:childTnLst>
                                </p:cTn>
                              </p:par>
                              <p:par>
                                <p:cTn id="20" presetID="18" presetClass="entr" presetSubtype="12" fill="hold" nodeType="withEffect">
                                  <p:stCondLst>
                                    <p:cond delay="0"/>
                                  </p:stCondLst>
                                  <p:childTnLst>
                                    <p:set>
                                      <p:cBhvr>
                                        <p:cTn id="21" dur="1" fill="hold">
                                          <p:stCondLst>
                                            <p:cond delay="0"/>
                                          </p:stCondLst>
                                        </p:cTn>
                                        <p:tgtEl>
                                          <p:spTgt spid="188"/>
                                        </p:tgtEl>
                                        <p:attrNameLst>
                                          <p:attrName>style.visibility</p:attrName>
                                        </p:attrNameLst>
                                      </p:cBhvr>
                                      <p:to>
                                        <p:strVal val="visible"/>
                                      </p:to>
                                    </p:set>
                                    <p:animEffect transition="in" filter="strips(downLeft)">
                                      <p:cBhvr>
                                        <p:cTn id="2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929258"/>
          </a:xfrm>
        </p:spPr>
        <p:txBody>
          <a:bodyPr/>
          <a:lstStyle/>
          <a:p>
            <a:r>
              <a:rPr lang="en-US" altLang="ja-JP" dirty="0" smtClean="0">
                <a:latin typeface="+mj-ea"/>
              </a:rPr>
              <a:t>Rocks</a:t>
            </a:r>
            <a:endParaRPr kumimoji="1" lang="ja-JP" altLang="en-US" dirty="0">
              <a:latin typeface="+mj-ea"/>
            </a:endParaRPr>
          </a:p>
        </p:txBody>
      </p:sp>
      <p:sp>
        <p:nvSpPr>
          <p:cNvPr id="3" name="コンテンツ プレースホルダ 2"/>
          <p:cNvSpPr>
            <a:spLocks noGrp="1"/>
          </p:cNvSpPr>
          <p:nvPr>
            <p:ph idx="1"/>
          </p:nvPr>
        </p:nvSpPr>
        <p:spPr>
          <a:xfrm>
            <a:off x="0" y="836712"/>
            <a:ext cx="9144000" cy="2880320"/>
          </a:xfrm>
        </p:spPr>
        <p:txBody>
          <a:bodyPr>
            <a:noAutofit/>
          </a:bodyPr>
          <a:lstStyle/>
          <a:p>
            <a:r>
              <a:rPr lang="en-US" altLang="ja-JP" sz="2400" dirty="0" smtClean="0">
                <a:latin typeface="+mj-ea"/>
                <a:ea typeface="+mj-ea"/>
              </a:rPr>
              <a:t>Developed by UCSD</a:t>
            </a:r>
            <a:endParaRPr kumimoji="1" lang="en-US" altLang="ja-JP" sz="2400" dirty="0" smtClean="0">
              <a:latin typeface="+mj-ea"/>
              <a:ea typeface="+mj-ea"/>
            </a:endParaRPr>
          </a:p>
          <a:p>
            <a:pPr>
              <a:buNone/>
            </a:pPr>
            <a:r>
              <a:rPr lang="en-US" altLang="ja-JP" sz="2400" dirty="0" smtClean="0">
                <a:latin typeface="+mj-ea"/>
                <a:ea typeface="+mj-ea"/>
              </a:rPr>
              <a:t>		Rocks is installed on clusters at Sites in PRAGMA test-bed.</a:t>
            </a:r>
            <a:endParaRPr kumimoji="1" lang="en-US" altLang="ja-JP" sz="2400" dirty="0" smtClean="0">
              <a:latin typeface="+mj-ea"/>
              <a:ea typeface="+mj-ea"/>
            </a:endParaRPr>
          </a:p>
          <a:p>
            <a:r>
              <a:rPr kumimoji="1" lang="en-US" altLang="ja-JP" sz="2400" dirty="0" smtClean="0">
                <a:latin typeface="+mj-ea"/>
                <a:ea typeface="+mj-ea"/>
              </a:rPr>
              <a:t>Rocks virtual cluster :</a:t>
            </a:r>
            <a:endParaRPr lang="en-US" altLang="ja-JP" sz="2400" dirty="0" smtClean="0">
              <a:solidFill>
                <a:srgbClr val="FFC000"/>
              </a:solidFill>
              <a:latin typeface="+mj-ea"/>
              <a:ea typeface="+mj-ea"/>
            </a:endParaRPr>
          </a:p>
          <a:p>
            <a:pPr marL="994410" lvl="1" indent="-457200">
              <a:buFont typeface="+mj-lt"/>
              <a:buAutoNum type="arabicPeriod"/>
            </a:pPr>
            <a:r>
              <a:rPr lang="en-US" altLang="ja-JP" sz="2400" dirty="0" smtClean="0">
                <a:solidFill>
                  <a:srgbClr val="FFC000"/>
                </a:solidFill>
                <a:latin typeface="+mj-ea"/>
                <a:ea typeface="+mj-ea"/>
              </a:rPr>
              <a:t>A virtual cluster is allocated a VLAN ID and network</a:t>
            </a:r>
          </a:p>
          <a:p>
            <a:pPr marL="994410" lvl="1" indent="-457200">
              <a:buFont typeface="+mj-lt"/>
              <a:buAutoNum type="arabicPeriod"/>
            </a:pPr>
            <a:r>
              <a:rPr lang="en-US" altLang="ja-JP" sz="2400" dirty="0" smtClean="0">
                <a:solidFill>
                  <a:srgbClr val="FFC000"/>
                </a:solidFill>
                <a:latin typeface="+mj-ea"/>
                <a:ea typeface="+mj-ea"/>
              </a:rPr>
              <a:t>Virtual compute nodes are automatically installed via network boot technology (PXE</a:t>
            </a:r>
            <a:r>
              <a:rPr lang="ja-JP" altLang="en-US" sz="2400" dirty="0" smtClean="0">
                <a:solidFill>
                  <a:srgbClr val="FFC000"/>
                </a:solidFill>
                <a:latin typeface="+mj-ea"/>
                <a:ea typeface="+mj-ea"/>
              </a:rPr>
              <a:t> </a:t>
            </a:r>
            <a:r>
              <a:rPr lang="en-US" altLang="ja-JP" sz="2400" dirty="0" smtClean="0">
                <a:solidFill>
                  <a:srgbClr val="FFC000"/>
                </a:solidFill>
                <a:latin typeface="+mj-ea"/>
                <a:ea typeface="+mj-ea"/>
              </a:rPr>
              <a:t>boot)</a:t>
            </a:r>
          </a:p>
        </p:txBody>
      </p:sp>
      <p:sp>
        <p:nvSpPr>
          <p:cNvPr id="6" name="角丸四角形 5"/>
          <p:cNvSpPr/>
          <p:nvPr/>
        </p:nvSpPr>
        <p:spPr>
          <a:xfrm>
            <a:off x="1763688" y="3666510"/>
            <a:ext cx="5616624" cy="26274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7" name="直線コネクタ 6"/>
          <p:cNvCxnSpPr/>
          <p:nvPr/>
        </p:nvCxnSpPr>
        <p:spPr>
          <a:xfrm rot="16200000" flipH="1">
            <a:off x="1120664" y="5399751"/>
            <a:ext cx="588634" cy="841430"/>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0" y="4799475"/>
            <a:ext cx="1475656" cy="646331"/>
          </a:xfrm>
          <a:prstGeom prst="rect">
            <a:avLst/>
          </a:prstGeom>
          <a:noFill/>
        </p:spPr>
        <p:txBody>
          <a:bodyPr wrap="square" rtlCol="0">
            <a:spAutoFit/>
          </a:bodyPr>
          <a:lstStyle/>
          <a:p>
            <a:pPr algn="ctr"/>
            <a:r>
              <a:rPr kumimoji="1" lang="en-US" altLang="ja-JP" dirty="0" smtClean="0">
                <a:latin typeface="+mj-ea"/>
                <a:ea typeface="+mj-ea"/>
              </a:rPr>
              <a:t>Frontend node</a:t>
            </a:r>
            <a:endParaRPr kumimoji="1" lang="ja-JP" altLang="en-US" dirty="0">
              <a:latin typeface="+mj-ea"/>
              <a:ea typeface="+mj-ea"/>
            </a:endParaRPr>
          </a:p>
        </p:txBody>
      </p:sp>
      <p:cxnSp>
        <p:nvCxnSpPr>
          <p:cNvPr id="13" name="直線コネクタ 12"/>
          <p:cNvCxnSpPr/>
          <p:nvPr/>
        </p:nvCxnSpPr>
        <p:spPr>
          <a:xfrm rot="16500000" flipH="1">
            <a:off x="6041741" y="6008786"/>
            <a:ext cx="189110" cy="23365"/>
          </a:xfrm>
          <a:prstGeom prst="line">
            <a:avLst/>
          </a:prstGeom>
          <a:noFill/>
          <a:ln w="57150" cap="flat" cmpd="sng" algn="ctr">
            <a:solidFill>
              <a:srgbClr val="727CA3"/>
            </a:solidFill>
            <a:prstDash val="solid"/>
          </a:ln>
          <a:effectLst/>
        </p:spPr>
      </p:cxnSp>
      <p:sp>
        <p:nvSpPr>
          <p:cNvPr id="15" name="正方形/長方形 14"/>
          <p:cNvSpPr/>
          <p:nvPr/>
        </p:nvSpPr>
        <p:spPr>
          <a:xfrm>
            <a:off x="2195737" y="3851881"/>
            <a:ext cx="1672539"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p:txBody>
      </p:sp>
      <p:cxnSp>
        <p:nvCxnSpPr>
          <p:cNvPr id="16" name="直線コネクタ 15"/>
          <p:cNvCxnSpPr>
            <a:stCxn id="58" idx="2"/>
          </p:cNvCxnSpPr>
          <p:nvPr/>
        </p:nvCxnSpPr>
        <p:spPr>
          <a:xfrm rot="5400000">
            <a:off x="2453112" y="5386973"/>
            <a:ext cx="686463" cy="49082"/>
          </a:xfrm>
          <a:prstGeom prst="line">
            <a:avLst/>
          </a:prstGeom>
          <a:noFill/>
          <a:ln w="57150" cap="flat" cmpd="sng" algn="ctr">
            <a:solidFill>
              <a:srgbClr val="FF0000"/>
            </a:solidFill>
            <a:prstDash val="solid"/>
          </a:ln>
          <a:effectLst/>
        </p:spPr>
      </p:cxnSp>
      <p:cxnSp>
        <p:nvCxnSpPr>
          <p:cNvPr id="17" name="直線コネクタ 16"/>
          <p:cNvCxnSpPr/>
          <p:nvPr/>
        </p:nvCxnSpPr>
        <p:spPr>
          <a:xfrm>
            <a:off x="3563888" y="6114784"/>
            <a:ext cx="3744416" cy="41353"/>
          </a:xfrm>
          <a:prstGeom prst="line">
            <a:avLst/>
          </a:prstGeom>
          <a:noFill/>
          <a:ln w="57150" cap="flat" cmpd="sng" algn="ctr">
            <a:solidFill>
              <a:srgbClr val="727CA3"/>
            </a:solidFill>
            <a:prstDash val="solid"/>
          </a:ln>
          <a:effectLst/>
        </p:spPr>
      </p:cxnSp>
      <p:cxnSp>
        <p:nvCxnSpPr>
          <p:cNvPr id="18" name="直線コネクタ 17"/>
          <p:cNvCxnSpPr/>
          <p:nvPr/>
        </p:nvCxnSpPr>
        <p:spPr>
          <a:xfrm rot="16500000" flipH="1">
            <a:off x="3518709" y="5997937"/>
            <a:ext cx="189110" cy="23365"/>
          </a:xfrm>
          <a:prstGeom prst="line">
            <a:avLst/>
          </a:prstGeom>
          <a:noFill/>
          <a:ln w="57150" cap="flat" cmpd="sng" algn="ctr">
            <a:solidFill>
              <a:srgbClr val="727CA3"/>
            </a:solidFill>
            <a:prstDash val="solid"/>
          </a:ln>
          <a:effectLst/>
        </p:spPr>
      </p:cxnSp>
      <p:cxnSp>
        <p:nvCxnSpPr>
          <p:cNvPr id="19" name="直線コネクタ 18"/>
          <p:cNvCxnSpPr/>
          <p:nvPr/>
        </p:nvCxnSpPr>
        <p:spPr>
          <a:xfrm rot="5400000">
            <a:off x="2743621" y="5999845"/>
            <a:ext cx="215125" cy="14748"/>
          </a:xfrm>
          <a:prstGeom prst="line">
            <a:avLst/>
          </a:prstGeom>
          <a:noFill/>
          <a:ln w="57150" cap="flat" cmpd="sng" algn="ctr">
            <a:solidFill>
              <a:schemeClr val="bg1">
                <a:lumMod val="75000"/>
                <a:lumOff val="25000"/>
              </a:schemeClr>
            </a:solidFill>
            <a:prstDash val="solid"/>
          </a:ln>
          <a:effectLst/>
        </p:spPr>
      </p:cxnSp>
      <p:cxnSp>
        <p:nvCxnSpPr>
          <p:cNvPr id="20" name="直線コネクタ 19"/>
          <p:cNvCxnSpPr/>
          <p:nvPr/>
        </p:nvCxnSpPr>
        <p:spPr>
          <a:xfrm>
            <a:off x="1835696" y="6114782"/>
            <a:ext cx="1008112" cy="0"/>
          </a:xfrm>
          <a:prstGeom prst="line">
            <a:avLst/>
          </a:prstGeom>
          <a:noFill/>
          <a:ln w="57150" cap="flat" cmpd="sng" algn="ctr">
            <a:solidFill>
              <a:schemeClr val="bg1">
                <a:lumMod val="75000"/>
                <a:lumOff val="25000"/>
              </a:schemeClr>
            </a:solidFill>
            <a:prstDash val="solid"/>
          </a:ln>
          <a:effectLst/>
        </p:spPr>
      </p:cxnSp>
      <p:sp>
        <p:nvSpPr>
          <p:cNvPr id="21" name="テキスト ボックス 20"/>
          <p:cNvSpPr txBox="1"/>
          <p:nvPr/>
        </p:nvSpPr>
        <p:spPr>
          <a:xfrm>
            <a:off x="7524328" y="3090447"/>
            <a:ext cx="1619672" cy="646331"/>
          </a:xfrm>
          <a:prstGeom prst="rect">
            <a:avLst/>
          </a:prstGeom>
          <a:noFill/>
        </p:spPr>
        <p:txBody>
          <a:bodyPr wrap="square" rtlCol="0">
            <a:spAutoFit/>
          </a:bodyPr>
          <a:lstStyle/>
          <a:p>
            <a:r>
              <a:rPr lang="en-US" altLang="ja-JP" dirty="0" smtClean="0">
                <a:latin typeface="+mj-ea"/>
                <a:ea typeface="+mj-ea"/>
              </a:rPr>
              <a:t>Compute nodes</a:t>
            </a:r>
            <a:endParaRPr kumimoji="1" lang="ja-JP" altLang="en-US" dirty="0">
              <a:latin typeface="+mj-ea"/>
              <a:ea typeface="+mj-ea"/>
            </a:endParaRPr>
          </a:p>
        </p:txBody>
      </p:sp>
      <p:cxnSp>
        <p:nvCxnSpPr>
          <p:cNvPr id="23" name="直線矢印コネクタ 22"/>
          <p:cNvCxnSpPr>
            <a:stCxn id="12" idx="3"/>
            <a:endCxn id="15" idx="1"/>
          </p:cNvCxnSpPr>
          <p:nvPr/>
        </p:nvCxnSpPr>
        <p:spPr>
          <a:xfrm flipV="1">
            <a:off x="1475656" y="4854125"/>
            <a:ext cx="720081" cy="26851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5562528" y="3810526"/>
            <a:ext cx="1368152" cy="2016224"/>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sp>
        <p:nvSpPr>
          <p:cNvPr id="25" name="正方形/長方形 24"/>
          <p:cNvSpPr/>
          <p:nvPr/>
        </p:nvSpPr>
        <p:spPr>
          <a:xfrm>
            <a:off x="4067944" y="3810528"/>
            <a:ext cx="1368152"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30" name="直線矢印コネクタ 29"/>
          <p:cNvCxnSpPr>
            <a:stCxn id="21" idx="1"/>
            <a:endCxn id="25" idx="0"/>
          </p:cNvCxnSpPr>
          <p:nvPr/>
        </p:nvCxnSpPr>
        <p:spPr>
          <a:xfrm rot="10800000" flipV="1">
            <a:off x="4752020" y="3413612"/>
            <a:ext cx="2772308" cy="39691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21" idx="1"/>
            <a:endCxn id="24" idx="0"/>
          </p:cNvCxnSpPr>
          <p:nvPr/>
        </p:nvCxnSpPr>
        <p:spPr>
          <a:xfrm rot="10800000" flipV="1">
            <a:off x="6246604" y="3413612"/>
            <a:ext cx="1277724" cy="3969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rot="16500000" flipH="1">
            <a:off x="4601581" y="5982290"/>
            <a:ext cx="189110" cy="23365"/>
          </a:xfrm>
          <a:prstGeom prst="line">
            <a:avLst/>
          </a:prstGeom>
          <a:noFill/>
          <a:ln w="57150" cap="flat" cmpd="sng" algn="ctr">
            <a:solidFill>
              <a:srgbClr val="727CA3"/>
            </a:solidFill>
            <a:prstDash val="solid"/>
          </a:ln>
          <a:effectLst/>
        </p:spPr>
      </p:cxnSp>
      <p:pic>
        <p:nvPicPr>
          <p:cNvPr id="35" name="Picture 2"/>
          <p:cNvPicPr>
            <a:picLocks noChangeAspect="1" noChangeArrowheads="1"/>
          </p:cNvPicPr>
          <p:nvPr/>
        </p:nvPicPr>
        <p:blipFill>
          <a:blip r:embed="rId3" cstate="print"/>
          <a:srcRect/>
          <a:stretch>
            <a:fillRect/>
          </a:stretch>
        </p:blipFill>
        <p:spPr bwMode="auto">
          <a:xfrm>
            <a:off x="611561" y="3594504"/>
            <a:ext cx="746433" cy="746433"/>
          </a:xfrm>
          <a:prstGeom prst="rect">
            <a:avLst/>
          </a:prstGeom>
          <a:noFill/>
          <a:ln w="9525">
            <a:noFill/>
            <a:miter lim="800000"/>
            <a:headEnd/>
            <a:tailEnd/>
          </a:ln>
        </p:spPr>
      </p:pic>
      <p:cxnSp>
        <p:nvCxnSpPr>
          <p:cNvPr id="36" name="直線矢印コネクタ 35"/>
          <p:cNvCxnSpPr>
            <a:stCxn id="35" idx="3"/>
          </p:cNvCxnSpPr>
          <p:nvPr/>
        </p:nvCxnSpPr>
        <p:spPr>
          <a:xfrm>
            <a:off x="1357994" y="3967721"/>
            <a:ext cx="981759" cy="63489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rot="16500000" flipH="1">
            <a:off x="4604503" y="5478234"/>
            <a:ext cx="189110" cy="23365"/>
          </a:xfrm>
          <a:prstGeom prst="line">
            <a:avLst/>
          </a:prstGeom>
          <a:noFill/>
          <a:ln w="57150" cap="flat" cmpd="sng" algn="ctr">
            <a:solidFill>
              <a:srgbClr val="727CA3"/>
            </a:solidFill>
            <a:prstDash val="solid"/>
          </a:ln>
          <a:effectLst/>
        </p:spPr>
      </p:cxnSp>
      <p:cxnSp>
        <p:nvCxnSpPr>
          <p:cNvPr id="40" name="直線コネクタ 39"/>
          <p:cNvCxnSpPr/>
          <p:nvPr/>
        </p:nvCxnSpPr>
        <p:spPr>
          <a:xfrm rot="16500000" flipH="1">
            <a:off x="6027078" y="5478234"/>
            <a:ext cx="189110" cy="23365"/>
          </a:xfrm>
          <a:prstGeom prst="line">
            <a:avLst/>
          </a:prstGeom>
          <a:noFill/>
          <a:ln w="57150" cap="flat" cmpd="sng" algn="ctr">
            <a:solidFill>
              <a:srgbClr val="727CA3"/>
            </a:solidFill>
            <a:prstDash val="solid"/>
          </a:ln>
          <a:effectLst/>
        </p:spPr>
      </p:cxnSp>
      <p:sp>
        <p:nvSpPr>
          <p:cNvPr id="43" name="正方形/長方形 42"/>
          <p:cNvSpPr/>
          <p:nvPr/>
        </p:nvSpPr>
        <p:spPr>
          <a:xfrm>
            <a:off x="4391146" y="5068003"/>
            <a:ext cx="576064"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noProof="0" dirty="0" smtClean="0">
                <a:solidFill>
                  <a:sysClr val="windowText" lastClr="000000"/>
                </a:solidFill>
                <a:latin typeface="+mj-ea"/>
                <a:ea typeface="+mj-ea"/>
              </a:rPr>
              <a:t>VLAN 2</a:t>
            </a:r>
            <a:endParaRPr kumimoji="1" lang="ja-JP" altLang="en-US" sz="12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44" name="正方形/長方形 43"/>
          <p:cNvSpPr/>
          <p:nvPr/>
        </p:nvSpPr>
        <p:spPr>
          <a:xfrm>
            <a:off x="5868144" y="5068003"/>
            <a:ext cx="576064"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noProof="0" dirty="0" smtClean="0">
                <a:solidFill>
                  <a:sysClr val="windowText" lastClr="000000"/>
                </a:solidFill>
                <a:latin typeface="+mj-ea"/>
                <a:ea typeface="+mj-ea"/>
              </a:rPr>
              <a:t>VLAN 2</a:t>
            </a:r>
            <a:endParaRPr kumimoji="1" lang="ja-JP" altLang="en-US" sz="12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49" name="正方形/長方形 48"/>
          <p:cNvSpPr/>
          <p:nvPr/>
        </p:nvSpPr>
        <p:spPr>
          <a:xfrm>
            <a:off x="5769980" y="5580071"/>
            <a:ext cx="890253"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defRPr/>
            </a:pPr>
            <a:r>
              <a:rPr lang="en-US" altLang="ja-JP" sz="1400" kern="0" dirty="0" smtClean="0">
                <a:solidFill>
                  <a:sysClr val="windowText" lastClr="000000"/>
                </a:solidFill>
                <a:latin typeface="+mj-ea"/>
              </a:rPr>
              <a:t>Physical NIC</a:t>
            </a:r>
            <a:endParaRPr lang="ja-JP" altLang="en-US" sz="1600" kern="0" dirty="0">
              <a:solidFill>
                <a:sysClr val="windowText" lastClr="000000"/>
              </a:solidFill>
              <a:latin typeface="+mj-ea"/>
            </a:endParaRPr>
          </a:p>
        </p:txBody>
      </p:sp>
      <p:sp>
        <p:nvSpPr>
          <p:cNvPr id="51" name="正方形/長方形 50"/>
          <p:cNvSpPr/>
          <p:nvPr/>
        </p:nvSpPr>
        <p:spPr>
          <a:xfrm>
            <a:off x="4329820" y="5580071"/>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defRPr/>
            </a:pPr>
            <a:r>
              <a:rPr lang="en-US" altLang="ja-JP" sz="1200" kern="0" dirty="0" smtClean="0">
                <a:solidFill>
                  <a:sysClr val="windowText" lastClr="000000"/>
                </a:solidFill>
                <a:latin typeface="+mj-ea"/>
              </a:rPr>
              <a:t>Physical NIC</a:t>
            </a:r>
            <a:endParaRPr lang="ja-JP" altLang="en-US" sz="1400" kern="0" dirty="0">
              <a:solidFill>
                <a:sysClr val="windowText" lastClr="000000"/>
              </a:solidFill>
              <a:latin typeface="+mj-ea"/>
            </a:endParaRPr>
          </a:p>
        </p:txBody>
      </p:sp>
      <p:cxnSp>
        <p:nvCxnSpPr>
          <p:cNvPr id="59" name="直線コネクタ 58"/>
          <p:cNvCxnSpPr/>
          <p:nvPr/>
        </p:nvCxnSpPr>
        <p:spPr>
          <a:xfrm rot="16500000" flipH="1">
            <a:off x="3449453" y="5519587"/>
            <a:ext cx="189110" cy="23365"/>
          </a:xfrm>
          <a:prstGeom prst="line">
            <a:avLst/>
          </a:prstGeom>
          <a:noFill/>
          <a:ln w="57150" cap="flat" cmpd="sng" algn="ctr">
            <a:solidFill>
              <a:srgbClr val="727CA3"/>
            </a:solidFill>
            <a:prstDash val="solid"/>
          </a:ln>
          <a:effectLst/>
        </p:spPr>
      </p:cxnSp>
      <p:sp>
        <p:nvSpPr>
          <p:cNvPr id="60" name="正方形/長方形 59"/>
          <p:cNvSpPr/>
          <p:nvPr/>
        </p:nvSpPr>
        <p:spPr>
          <a:xfrm>
            <a:off x="3275856" y="5148023"/>
            <a:ext cx="576064"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noProof="0" dirty="0" smtClean="0">
                <a:solidFill>
                  <a:sysClr val="windowText" lastClr="000000"/>
                </a:solidFill>
                <a:latin typeface="+mj-ea"/>
                <a:ea typeface="+mj-ea"/>
              </a:rPr>
              <a:t>VLAN 2</a:t>
            </a:r>
            <a:endParaRPr kumimoji="1" lang="ja-JP" altLang="en-US" sz="1200" b="0" i="0" u="none" strike="noStrike" kern="0" cap="none" spc="0" normalizeH="0" baseline="0" noProof="0" dirty="0">
              <a:ln>
                <a:noFill/>
              </a:ln>
              <a:solidFill>
                <a:sysClr val="windowText" lastClr="000000"/>
              </a:solidFill>
              <a:effectLst/>
              <a:uLnTx/>
              <a:uFillTx/>
              <a:latin typeface="+mj-ea"/>
              <a:ea typeface="+mj-ea"/>
              <a:cs typeface="+mn-cs"/>
            </a:endParaRPr>
          </a:p>
        </p:txBody>
      </p:sp>
      <p:cxnSp>
        <p:nvCxnSpPr>
          <p:cNvPr id="62" name="直線コネクタ 61"/>
          <p:cNvCxnSpPr>
            <a:endCxn id="60" idx="0"/>
          </p:cNvCxnSpPr>
          <p:nvPr/>
        </p:nvCxnSpPr>
        <p:spPr>
          <a:xfrm rot="5400000">
            <a:off x="3491880" y="5076015"/>
            <a:ext cx="144016" cy="0"/>
          </a:xfrm>
          <a:prstGeom prst="line">
            <a:avLst/>
          </a:prstGeom>
          <a:noFill/>
          <a:ln w="57150" cap="flat" cmpd="sng" algn="ctr">
            <a:solidFill>
              <a:schemeClr val="bg1">
                <a:lumMod val="75000"/>
                <a:lumOff val="25000"/>
              </a:schemeClr>
            </a:solidFill>
            <a:prstDash val="solid"/>
          </a:ln>
          <a:effectLst/>
        </p:spPr>
      </p:cxnSp>
      <p:cxnSp>
        <p:nvCxnSpPr>
          <p:cNvPr id="64" name="直線コネクタ 63"/>
          <p:cNvCxnSpPr/>
          <p:nvPr/>
        </p:nvCxnSpPr>
        <p:spPr>
          <a:xfrm rot="5400000">
            <a:off x="4535995" y="4895995"/>
            <a:ext cx="360041" cy="0"/>
          </a:xfrm>
          <a:prstGeom prst="line">
            <a:avLst/>
          </a:prstGeom>
          <a:noFill/>
          <a:ln w="57150" cap="flat" cmpd="sng" algn="ctr">
            <a:solidFill>
              <a:schemeClr val="bg1">
                <a:lumMod val="75000"/>
                <a:lumOff val="25000"/>
              </a:schemeClr>
            </a:solidFill>
            <a:prstDash val="solid"/>
          </a:ln>
          <a:effectLst/>
        </p:spPr>
      </p:cxnSp>
      <p:cxnSp>
        <p:nvCxnSpPr>
          <p:cNvPr id="65" name="直線コネクタ 64"/>
          <p:cNvCxnSpPr>
            <a:endCxn id="44" idx="0"/>
          </p:cNvCxnSpPr>
          <p:nvPr/>
        </p:nvCxnSpPr>
        <p:spPr>
          <a:xfrm rot="5400000">
            <a:off x="5924826" y="4836651"/>
            <a:ext cx="462703" cy="0"/>
          </a:xfrm>
          <a:prstGeom prst="line">
            <a:avLst/>
          </a:prstGeom>
          <a:noFill/>
          <a:ln w="57150" cap="flat" cmpd="sng" algn="ctr">
            <a:solidFill>
              <a:schemeClr val="bg1">
                <a:lumMod val="75000"/>
                <a:lumOff val="25000"/>
              </a:schemeClr>
            </a:solidFill>
            <a:prstDash val="solid"/>
          </a:ln>
          <a:effectLst/>
        </p:spPr>
      </p:cxnSp>
      <p:pic>
        <p:nvPicPr>
          <p:cNvPr id="71" name="Picture 3"/>
          <p:cNvPicPr>
            <a:picLocks noChangeAspect="1" noChangeArrowheads="1"/>
          </p:cNvPicPr>
          <p:nvPr/>
        </p:nvPicPr>
        <p:blipFill>
          <a:blip r:embed="rId4" cstate="print"/>
          <a:srcRect/>
          <a:stretch>
            <a:fillRect/>
          </a:stretch>
        </p:blipFill>
        <p:spPr bwMode="auto">
          <a:xfrm>
            <a:off x="3491880" y="5970766"/>
            <a:ext cx="720080" cy="288032"/>
          </a:xfrm>
          <a:prstGeom prst="rect">
            <a:avLst/>
          </a:prstGeom>
          <a:noFill/>
          <a:ln w="9525">
            <a:noFill/>
            <a:miter lim="800000"/>
            <a:headEnd/>
            <a:tailEnd/>
          </a:ln>
          <a:effectLst/>
        </p:spPr>
      </p:pic>
      <p:sp>
        <p:nvSpPr>
          <p:cNvPr id="75" name="正方形/長方形 40"/>
          <p:cNvSpPr/>
          <p:nvPr/>
        </p:nvSpPr>
        <p:spPr>
          <a:xfrm>
            <a:off x="6948264" y="4149080"/>
            <a:ext cx="1458162" cy="585233"/>
          </a:xfrm>
          <a:prstGeom prst="rect">
            <a:avLst/>
          </a:prstGeom>
          <a:solidFill>
            <a:sysClr val="window" lastClr="FFFFFF"/>
          </a:solidFill>
          <a:ln w="25400" cap="flat" cmpd="sng" algn="ctr">
            <a:solidFill>
              <a:srgbClr val="F79646"/>
            </a:solidFill>
            <a:prstDash val="solid"/>
          </a:ln>
          <a:effectLst/>
        </p:spPr>
        <p:txBody>
          <a:bodyPr lIns="97965" tIns="48983" rIns="97965" bIns="48983"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smtClean="0">
                <a:ln>
                  <a:noFill/>
                </a:ln>
                <a:solidFill>
                  <a:sysClr val="windowText" lastClr="000000"/>
                </a:solidFill>
                <a:effectLst/>
                <a:uLnTx/>
                <a:uFillTx/>
                <a:latin typeface="+mj-ea"/>
                <a:ea typeface="+mj-ea"/>
                <a:cs typeface="+mn-cs"/>
              </a:rPr>
              <a:t>VLAN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b="1" kern="0" dirty="0" smtClean="0">
                <a:solidFill>
                  <a:sysClr val="windowText" lastClr="000000"/>
                </a:solidFill>
                <a:latin typeface="+mj-ea"/>
                <a:ea typeface="+mj-ea"/>
              </a:rPr>
              <a:t>Construction</a:t>
            </a:r>
            <a:endParaRPr kumimoji="1" lang="ja-JP" altLang="en-US" sz="1800" b="1" i="0" u="none" strike="noStrike" kern="0" cap="none" spc="0" normalizeH="0" baseline="0" noProof="0" dirty="0">
              <a:ln>
                <a:noFill/>
              </a:ln>
              <a:solidFill>
                <a:sysClr val="windowText" lastClr="000000"/>
              </a:solidFill>
              <a:effectLst/>
              <a:uLnTx/>
              <a:uFillTx/>
              <a:latin typeface="+mj-ea"/>
              <a:ea typeface="+mj-ea"/>
              <a:cs typeface="+mn-cs"/>
            </a:endParaRPr>
          </a:p>
        </p:txBody>
      </p:sp>
      <p:cxnSp>
        <p:nvCxnSpPr>
          <p:cNvPr id="85" name="直線矢印コネクタ 84"/>
          <p:cNvCxnSpPr/>
          <p:nvPr/>
        </p:nvCxnSpPr>
        <p:spPr>
          <a:xfrm flipV="1">
            <a:off x="3662054" y="4787410"/>
            <a:ext cx="2522339" cy="2109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3177692" y="5597656"/>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defRPr/>
            </a:pPr>
            <a:r>
              <a:rPr lang="en-US" altLang="ja-JP" sz="1200" kern="0" dirty="0" smtClean="0">
                <a:solidFill>
                  <a:sysClr val="windowText" lastClr="000000"/>
                </a:solidFill>
                <a:latin typeface="+mj-ea"/>
              </a:rPr>
              <a:t>Physical NIC</a:t>
            </a:r>
            <a:endParaRPr lang="ja-JP" altLang="en-US" sz="1400" kern="0" dirty="0">
              <a:solidFill>
                <a:sysClr val="windowText" lastClr="000000"/>
              </a:solidFill>
              <a:latin typeface="+mj-ea"/>
            </a:endParaRPr>
          </a:p>
        </p:txBody>
      </p:sp>
      <p:sp>
        <p:nvSpPr>
          <p:cNvPr id="82" name="正方形/長方形 81"/>
          <p:cNvSpPr/>
          <p:nvPr/>
        </p:nvSpPr>
        <p:spPr>
          <a:xfrm>
            <a:off x="2241588" y="5580071"/>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29" name="Picture 2" descr="C:\Documents and Settings\agosyu\Local Settings\Temporary Internet Files\Content.IE5\RTHA7RRJ\MCj04316220000[1].png"/>
          <p:cNvPicPr>
            <a:picLocks noChangeAspect="1" noChangeArrowheads="1"/>
          </p:cNvPicPr>
          <p:nvPr/>
        </p:nvPicPr>
        <p:blipFill>
          <a:blip r:embed="rId5" cstate="print"/>
          <a:srcRect/>
          <a:stretch>
            <a:fillRect/>
          </a:stretch>
        </p:blipFill>
        <p:spPr bwMode="auto">
          <a:xfrm flipH="1">
            <a:off x="1691680" y="5682734"/>
            <a:ext cx="642936" cy="642936"/>
          </a:xfrm>
          <a:prstGeom prst="rect">
            <a:avLst/>
          </a:prstGeom>
          <a:noFill/>
        </p:spPr>
      </p:pic>
      <p:grpSp>
        <p:nvGrpSpPr>
          <p:cNvPr id="55" name="グループ化 213"/>
          <p:cNvGrpSpPr/>
          <p:nvPr/>
        </p:nvGrpSpPr>
        <p:grpSpPr>
          <a:xfrm>
            <a:off x="2555776" y="4204759"/>
            <a:ext cx="1106277" cy="864096"/>
            <a:chOff x="2555776" y="4725144"/>
            <a:chExt cx="1106277" cy="864096"/>
          </a:xfrm>
        </p:grpSpPr>
        <p:sp>
          <p:nvSpPr>
            <p:cNvPr id="56" name="正方形/長方形 55"/>
            <p:cNvSpPr/>
            <p:nvPr/>
          </p:nvSpPr>
          <p:spPr>
            <a:xfrm>
              <a:off x="2555776" y="4725144"/>
              <a:ext cx="1080120"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lang="en-US" altLang="ja-JP" sz="1600" kern="0" noProof="0" dirty="0" smtClean="0">
                <a:solidFill>
                  <a:schemeClr val="tx1"/>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lang="en-US" altLang="ja-JP" sz="1600" kern="0" noProof="0" dirty="0" smtClean="0">
                  <a:solidFill>
                    <a:schemeClr val="tx1"/>
                  </a:solidFill>
                  <a:latin typeface="+mj-ea"/>
                  <a:ea typeface="+mj-ea"/>
                </a:rPr>
                <a:t>Virtual</a:t>
              </a:r>
            </a:p>
            <a:p>
              <a:pPr marL="0" marR="0" lvl="0" indent="0" algn="ctr" defTabSz="914400" eaLnBrk="1" fontAlgn="auto" latinLnBrk="0" hangingPunct="1">
                <a:lnSpc>
                  <a:spcPts val="1200"/>
                </a:lnSpc>
                <a:spcBef>
                  <a:spcPts val="0"/>
                </a:spcBef>
                <a:spcAft>
                  <a:spcPts val="0"/>
                </a:spcAft>
                <a:buClrTx/>
                <a:buSzTx/>
                <a:buFontTx/>
                <a:buNone/>
                <a:tabLst/>
                <a:defRPr/>
              </a:pPr>
              <a:r>
                <a:rPr kumimoji="1" lang="en-US" altLang="ja-JP" sz="1600" b="0" i="0" u="none" strike="noStrike" kern="0" cap="none" spc="0" normalizeH="0" baseline="0" dirty="0" smtClean="0">
                  <a:ln>
                    <a:noFill/>
                  </a:ln>
                  <a:solidFill>
                    <a:schemeClr val="tx1"/>
                  </a:solidFill>
                  <a:effectLst/>
                  <a:uLnTx/>
                  <a:uFillTx/>
                  <a:latin typeface="+mj-ea"/>
                  <a:ea typeface="+mj-ea"/>
                  <a:cs typeface="+mn-cs"/>
                </a:rPr>
                <a:t>Frontend</a:t>
              </a:r>
            </a:p>
            <a:p>
              <a:pPr marL="0" marR="0" lvl="0" indent="0" algn="ctr" defTabSz="914400" eaLnBrk="1" fontAlgn="auto" latinLnBrk="0" hangingPunct="1">
                <a:lnSpc>
                  <a:spcPts val="1200"/>
                </a:lnSpc>
                <a:spcBef>
                  <a:spcPts val="0"/>
                </a:spcBef>
                <a:spcAft>
                  <a:spcPts val="0"/>
                </a:spcAft>
                <a:buClrTx/>
                <a:buSzTx/>
                <a:buFontTx/>
                <a:buNone/>
                <a:tabLst/>
                <a:defRPr/>
              </a:pPr>
              <a:r>
                <a:rPr lang="en-US" altLang="ja-JP" sz="1600" kern="0" noProof="0" dirty="0" smtClean="0">
                  <a:solidFill>
                    <a:schemeClr val="tx1"/>
                  </a:solidFill>
                  <a:latin typeface="+mj-ea"/>
                  <a:ea typeface="+mj-ea"/>
                </a:rPr>
                <a:t>node</a:t>
              </a:r>
              <a:endParaRPr kumimoji="1" lang="en-US" altLang="ja-JP" sz="1600" b="0" i="0" u="none" strike="noStrike" kern="0" cap="none" spc="0" normalizeH="0" baseline="0" noProof="0" dirty="0" smtClean="0">
                <a:ln>
                  <a:noFill/>
                </a:ln>
                <a:solidFill>
                  <a:schemeClr val="tx1"/>
                </a:solidFill>
                <a:effectLst/>
                <a:uLnTx/>
                <a:uFillTx/>
                <a:latin typeface="+mj-ea"/>
                <a:ea typeface="+mj-ea"/>
                <a:cs typeface="+mn-cs"/>
              </a:endParaRPr>
            </a:p>
          </p:txBody>
        </p:sp>
        <p:sp>
          <p:nvSpPr>
            <p:cNvPr id="57" name="正方形/長方形 56"/>
            <p:cNvSpPr/>
            <p:nvPr/>
          </p:nvSpPr>
          <p:spPr>
            <a:xfrm>
              <a:off x="3131840" y="5373216"/>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sp>
          <p:nvSpPr>
            <p:cNvPr id="58" name="正方形/長方形 57"/>
            <p:cNvSpPr/>
            <p:nvPr/>
          </p:nvSpPr>
          <p:spPr>
            <a:xfrm>
              <a:off x="2555776" y="5373216"/>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eth1</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grpSp>
        <p:nvGrpSpPr>
          <p:cNvPr id="52" name="グループ化 203"/>
          <p:cNvGrpSpPr/>
          <p:nvPr/>
        </p:nvGrpSpPr>
        <p:grpSpPr>
          <a:xfrm>
            <a:off x="5724128" y="3923887"/>
            <a:ext cx="1008112" cy="864096"/>
            <a:chOff x="7026391" y="3789613"/>
            <a:chExt cx="1008112" cy="864096"/>
          </a:xfrm>
        </p:grpSpPr>
        <p:sp>
          <p:nvSpPr>
            <p:cNvPr id="53" name="正方形/長方形 52"/>
            <p:cNvSpPr/>
            <p:nvPr/>
          </p:nvSpPr>
          <p:spPr>
            <a:xfrm>
              <a:off x="7026391" y="3789613"/>
              <a:ext cx="1008112"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lvl="0" algn="ctr">
                <a:lnSpc>
                  <a:spcPts val="1200"/>
                </a:lnSpc>
                <a:defRPr/>
              </a:pPr>
              <a:endParaRPr lang="en-US" altLang="ja-JP" sz="1600" kern="0" dirty="0" smtClean="0">
                <a:solidFill>
                  <a:schemeClr val="tx1"/>
                </a:solidFill>
                <a:latin typeface="+mj-ea"/>
              </a:endParaRPr>
            </a:p>
            <a:p>
              <a:pPr lvl="0" algn="ctr">
                <a:lnSpc>
                  <a:spcPts val="1200"/>
                </a:lnSpc>
                <a:defRPr/>
              </a:pPr>
              <a:r>
                <a:rPr lang="en-US" altLang="ja-JP" sz="1600" kern="0" dirty="0" smtClean="0">
                  <a:solidFill>
                    <a:schemeClr val="tx1"/>
                  </a:solidFill>
                  <a:latin typeface="+mj-ea"/>
                </a:rPr>
                <a:t>Virtual </a:t>
              </a:r>
            </a:p>
            <a:p>
              <a:pPr lvl="0" algn="ctr">
                <a:lnSpc>
                  <a:spcPts val="1200"/>
                </a:lnSpc>
                <a:defRPr/>
              </a:pPr>
              <a:r>
                <a:rPr lang="en-US" altLang="ja-JP" sz="1600" kern="0" dirty="0" smtClean="0">
                  <a:solidFill>
                    <a:schemeClr val="tx1"/>
                  </a:solidFill>
                  <a:latin typeface="+mj-ea"/>
                </a:rPr>
                <a:t>Compute node</a:t>
              </a:r>
            </a:p>
          </p:txBody>
        </p:sp>
        <p:sp>
          <p:nvSpPr>
            <p:cNvPr id="54" name="正方形/長方形 53"/>
            <p:cNvSpPr/>
            <p:nvPr/>
          </p:nvSpPr>
          <p:spPr>
            <a:xfrm>
              <a:off x="7221548" y="4437685"/>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sp>
        <p:nvSpPr>
          <p:cNvPr id="83" name="正方形/長方形 82"/>
          <p:cNvSpPr/>
          <p:nvPr/>
        </p:nvSpPr>
        <p:spPr>
          <a:xfrm>
            <a:off x="251520" y="5436055"/>
            <a:ext cx="1080120" cy="6480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pic>
        <p:nvPicPr>
          <p:cNvPr id="84" name="図 83" descr="W1100z.png"/>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2119142" y="4932001"/>
            <a:ext cx="508643" cy="532825"/>
          </a:xfrm>
          <a:prstGeom prst="rect">
            <a:avLst/>
          </a:prstGeom>
        </p:spPr>
      </p:pic>
      <p:pic>
        <p:nvPicPr>
          <p:cNvPr id="86" name="図 85" descr="W1100z.png"/>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6444209" y="4932001"/>
            <a:ext cx="508643" cy="532825"/>
          </a:xfrm>
          <a:prstGeom prst="rect">
            <a:avLst/>
          </a:prstGeom>
        </p:spPr>
      </p:pic>
      <p:pic>
        <p:nvPicPr>
          <p:cNvPr id="88" name="図 87" descr="W1100z.png"/>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4999462" y="4932001"/>
            <a:ext cx="508643" cy="532825"/>
          </a:xfrm>
          <a:prstGeom prst="rect">
            <a:avLst/>
          </a:prstGeom>
        </p:spPr>
      </p:pic>
      <p:cxnSp>
        <p:nvCxnSpPr>
          <p:cNvPr id="92" name="直線矢印コネクタ 84"/>
          <p:cNvCxnSpPr/>
          <p:nvPr/>
        </p:nvCxnSpPr>
        <p:spPr>
          <a:xfrm flipV="1">
            <a:off x="3662053" y="4787410"/>
            <a:ext cx="1154187" cy="2109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6" name="グループ化 241"/>
          <p:cNvGrpSpPr/>
          <p:nvPr/>
        </p:nvGrpSpPr>
        <p:grpSpPr>
          <a:xfrm>
            <a:off x="3396946" y="4725147"/>
            <a:ext cx="2759230" cy="1557367"/>
            <a:chOff x="3396946" y="5135134"/>
            <a:chExt cx="2759230" cy="1557367"/>
          </a:xfrm>
        </p:grpSpPr>
        <p:cxnSp>
          <p:nvCxnSpPr>
            <p:cNvPr id="67" name="直線コネクタ 66"/>
            <p:cNvCxnSpPr/>
            <p:nvPr/>
          </p:nvCxnSpPr>
          <p:spPr>
            <a:xfrm rot="16200000" flipH="1">
              <a:off x="2789070" y="6061697"/>
              <a:ext cx="1238680" cy="229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rot="16200000" flipH="1">
              <a:off x="4059690" y="5891683"/>
              <a:ext cx="1526710" cy="136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rot="5400000">
              <a:off x="5411122" y="5902247"/>
              <a:ext cx="149010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V="1">
              <a:off x="3419872" y="6613016"/>
              <a:ext cx="2736304" cy="3122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6" name="直線矢印コネクタ 75"/>
          <p:cNvCxnSpPr>
            <a:stCxn id="75" idx="1"/>
            <a:endCxn id="44" idx="3"/>
          </p:cNvCxnSpPr>
          <p:nvPr/>
        </p:nvCxnSpPr>
        <p:spPr>
          <a:xfrm rot="10800000" flipV="1">
            <a:off x="6444208" y="4441697"/>
            <a:ext cx="504056" cy="806326"/>
          </a:xfrm>
          <a:prstGeom prst="straightConnector1">
            <a:avLst/>
          </a:prstGeom>
          <a:noFill/>
          <a:ln w="38100" cap="flat" cmpd="sng" algn="ctr">
            <a:solidFill>
              <a:srgbClr val="F79646"/>
            </a:solidFill>
            <a:prstDash val="solid"/>
            <a:tailEnd type="arrow"/>
          </a:ln>
          <a:effectLst/>
        </p:spPr>
      </p:cxnSp>
      <p:sp>
        <p:nvSpPr>
          <p:cNvPr id="77" name="正方形/長方形 76"/>
          <p:cNvSpPr/>
          <p:nvPr/>
        </p:nvSpPr>
        <p:spPr>
          <a:xfrm>
            <a:off x="2411760" y="5229202"/>
            <a:ext cx="4320480" cy="683527"/>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b="1" dirty="0" smtClean="0">
                <a:solidFill>
                  <a:schemeClr val="bg1"/>
                </a:solidFill>
                <a:latin typeface="+mj-ea"/>
                <a:ea typeface="+mj-ea"/>
              </a:rPr>
              <a:t>Layer 2 communication is needed</a:t>
            </a:r>
          </a:p>
          <a:p>
            <a:pPr algn="ctr"/>
            <a:r>
              <a:rPr lang="ja-JP" altLang="en-US" b="1" dirty="0" smtClean="0">
                <a:solidFill>
                  <a:schemeClr val="bg1"/>
                </a:solidFill>
                <a:latin typeface="+mj-ea"/>
                <a:ea typeface="+mj-ea"/>
              </a:rPr>
              <a:t>（</a:t>
            </a:r>
            <a:r>
              <a:rPr lang="en-US" altLang="ja-JP" b="1" dirty="0" smtClean="0">
                <a:solidFill>
                  <a:schemeClr val="bg1"/>
                </a:solidFill>
                <a:latin typeface="+mj-ea"/>
                <a:ea typeface="+mj-ea"/>
              </a:rPr>
              <a:t>LAN</a:t>
            </a:r>
            <a:r>
              <a:rPr lang="ja-JP" altLang="en-US" b="1" dirty="0" smtClean="0">
                <a:solidFill>
                  <a:schemeClr val="bg1"/>
                </a:solidFill>
                <a:latin typeface="+mj-ea"/>
                <a:ea typeface="+mj-ea"/>
              </a:rPr>
              <a:t>）</a:t>
            </a:r>
            <a:endParaRPr lang="en-US" altLang="ja-JP" b="1" dirty="0" smtClean="0">
              <a:solidFill>
                <a:schemeClr val="bg1"/>
              </a:solidFill>
              <a:latin typeface="+mj-ea"/>
              <a:ea typeface="+mj-ea"/>
            </a:endParaRPr>
          </a:p>
        </p:txBody>
      </p:sp>
      <p:grpSp>
        <p:nvGrpSpPr>
          <p:cNvPr id="26" name="グループ化 133"/>
          <p:cNvGrpSpPr/>
          <p:nvPr/>
        </p:nvGrpSpPr>
        <p:grpSpPr>
          <a:xfrm>
            <a:off x="4355976" y="3923887"/>
            <a:ext cx="1008112" cy="864096"/>
            <a:chOff x="7026391" y="3789613"/>
            <a:chExt cx="1008112" cy="864096"/>
          </a:xfrm>
        </p:grpSpPr>
        <p:sp>
          <p:nvSpPr>
            <p:cNvPr id="27" name="正方形/長方形 26"/>
            <p:cNvSpPr/>
            <p:nvPr/>
          </p:nvSpPr>
          <p:spPr>
            <a:xfrm>
              <a:off x="7026391" y="3789613"/>
              <a:ext cx="1008112" cy="864096"/>
            </a:xfrm>
            <a:prstGeom prst="rect">
              <a:avLst/>
            </a:prstGeom>
            <a:ln/>
          </p:spPr>
          <p:style>
            <a:lnRef idx="3">
              <a:schemeClr val="lt1"/>
            </a:lnRef>
            <a:fillRef idx="1">
              <a:schemeClr val="accent3"/>
            </a:fillRef>
            <a:effectRef idx="1">
              <a:schemeClr val="accent3"/>
            </a:effectRef>
            <a:fontRef idx="minor">
              <a:schemeClr val="lt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lang="en-US" altLang="ja-JP" sz="1600" kern="0" noProof="0" dirty="0" smtClean="0">
                <a:solidFill>
                  <a:schemeClr val="tx1"/>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lang="en-US" altLang="ja-JP" sz="1600" kern="0" noProof="0" dirty="0" smtClean="0">
                  <a:solidFill>
                    <a:schemeClr val="tx1"/>
                  </a:solidFill>
                  <a:latin typeface="+mj-ea"/>
                  <a:ea typeface="+mj-ea"/>
                </a:rPr>
                <a:t>Virtual </a:t>
              </a:r>
            </a:p>
            <a:p>
              <a:pPr marL="0" marR="0" lvl="0" indent="0" algn="ctr" defTabSz="914400" eaLnBrk="1" fontAlgn="auto" latinLnBrk="0" hangingPunct="1">
                <a:lnSpc>
                  <a:spcPts val="1200"/>
                </a:lnSpc>
                <a:spcBef>
                  <a:spcPts val="0"/>
                </a:spcBef>
                <a:spcAft>
                  <a:spcPts val="0"/>
                </a:spcAft>
                <a:buClrTx/>
                <a:buSzTx/>
                <a:buFontTx/>
                <a:buNone/>
                <a:tabLst/>
                <a:defRPr/>
              </a:pPr>
              <a:r>
                <a:rPr kumimoji="1" lang="en-US" altLang="ja-JP" sz="1600" b="0" i="0" u="none" strike="noStrike" kern="0" cap="none" spc="0" normalizeH="0" baseline="0" dirty="0" smtClean="0">
                  <a:ln>
                    <a:noFill/>
                  </a:ln>
                  <a:solidFill>
                    <a:schemeClr val="tx1"/>
                  </a:solidFill>
                  <a:effectLst/>
                  <a:uLnTx/>
                  <a:uFillTx/>
                  <a:latin typeface="+mj-ea"/>
                  <a:ea typeface="+mj-ea"/>
                  <a:cs typeface="+mn-cs"/>
                </a:rPr>
                <a:t>Compute</a:t>
              </a:r>
              <a:r>
                <a:rPr kumimoji="1" lang="en-US" altLang="ja-JP" sz="1600" b="0" i="0" u="none" strike="noStrike" kern="0" cap="none" spc="0" normalizeH="0" dirty="0" smtClean="0">
                  <a:ln>
                    <a:noFill/>
                  </a:ln>
                  <a:solidFill>
                    <a:schemeClr val="tx1"/>
                  </a:solidFill>
                  <a:effectLst/>
                  <a:uLnTx/>
                  <a:uFillTx/>
                  <a:latin typeface="+mj-ea"/>
                  <a:ea typeface="+mj-ea"/>
                  <a:cs typeface="+mn-cs"/>
                </a:rPr>
                <a:t> </a:t>
              </a:r>
              <a:r>
                <a:rPr kumimoji="1" lang="en-US" altLang="ja-JP" sz="1600" b="0" i="0" u="none" strike="noStrike" kern="0" cap="none" spc="0" normalizeH="0" baseline="0" dirty="0" smtClean="0">
                  <a:ln>
                    <a:noFill/>
                  </a:ln>
                  <a:solidFill>
                    <a:schemeClr val="tx1"/>
                  </a:solidFill>
                  <a:effectLst/>
                  <a:uLnTx/>
                  <a:uFillTx/>
                  <a:latin typeface="+mj-ea"/>
                  <a:ea typeface="+mj-ea"/>
                  <a:cs typeface="+mn-cs"/>
                </a:rPr>
                <a:t>node</a:t>
              </a:r>
              <a:endParaRPr kumimoji="1" lang="en-US" altLang="ja-JP" sz="1600" b="0" i="0" u="none" strike="noStrike" kern="0" cap="none" spc="0" normalizeH="0" baseline="0" noProof="0" dirty="0" smtClean="0">
                <a:ln>
                  <a:noFill/>
                </a:ln>
                <a:solidFill>
                  <a:schemeClr val="tx1"/>
                </a:solidFill>
                <a:effectLst/>
                <a:uLnTx/>
                <a:uFillTx/>
                <a:latin typeface="+mj-ea"/>
                <a:ea typeface="+mj-ea"/>
                <a:cs typeface="+mn-cs"/>
              </a:endParaRPr>
            </a:p>
          </p:txBody>
        </p:sp>
        <p:sp>
          <p:nvSpPr>
            <p:cNvPr id="28" name="正方形/長方形 27"/>
            <p:cNvSpPr/>
            <p:nvPr/>
          </p:nvSpPr>
          <p:spPr>
            <a:xfrm>
              <a:off x="7221548" y="4437685"/>
              <a:ext cx="530213" cy="215451"/>
            </a:xfrm>
            <a:prstGeom prst="rect">
              <a:avLst/>
            </a:prstGeom>
            <a:solidFill>
              <a:schemeClr val="bg1">
                <a:lumMod val="75000"/>
                <a:lumOff val="25000"/>
              </a:schemeClr>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smtClean="0">
                  <a:ln>
                    <a:noFill/>
                  </a:ln>
                  <a:solidFill>
                    <a:schemeClr val="tx1"/>
                  </a:solidFill>
                  <a:effectLst/>
                  <a:uLnTx/>
                  <a:uFillTx/>
                  <a:latin typeface="+mj-ea"/>
                  <a:ea typeface="+mj-ea"/>
                  <a:cs typeface="+mn-cs"/>
                </a:rPr>
                <a:t>eth0</a:t>
              </a:r>
              <a:endParaRPr kumimoji="1" lang="ja-JP" altLang="en-US" sz="1600" b="0" i="0" u="none" strike="noStrike" kern="0" cap="none" spc="0" normalizeH="0" baseline="0" noProof="0" dirty="0">
                <a:ln>
                  <a:noFill/>
                </a:ln>
                <a:solidFill>
                  <a:schemeClr val="tx1"/>
                </a:solidFill>
                <a:effectLst/>
                <a:uLnTx/>
                <a:uFillTx/>
                <a:latin typeface="+mj-ea"/>
                <a:ea typeface="+mj-ea"/>
                <a:cs typeface="+mn-cs"/>
              </a:endParaRPr>
            </a:p>
          </p:txBody>
        </p:sp>
      </p:grpSp>
      <p:sp>
        <p:nvSpPr>
          <p:cNvPr id="87" name="正方形/長方形 40"/>
          <p:cNvSpPr/>
          <p:nvPr/>
        </p:nvSpPr>
        <p:spPr>
          <a:xfrm>
            <a:off x="4139952" y="4653136"/>
            <a:ext cx="1458162" cy="648072"/>
          </a:xfrm>
          <a:prstGeom prst="rect">
            <a:avLst/>
          </a:prstGeom>
          <a:solidFill>
            <a:sysClr val="window" lastClr="FFFFFF"/>
          </a:solidFill>
          <a:ln w="25400" cap="flat" cmpd="sng" algn="ctr">
            <a:solidFill>
              <a:schemeClr val="accent1"/>
            </a:solidFill>
            <a:prstDash val="solid"/>
          </a:ln>
          <a:effectLst/>
        </p:spPr>
        <p:txBody>
          <a:bodyPr lIns="97965" tIns="48983" rIns="97965" bIns="48983"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b="1" kern="0" dirty="0" smtClean="0">
                <a:solidFill>
                  <a:sysClr val="windowText" lastClr="000000"/>
                </a:solidFill>
                <a:latin typeface="+mj-ea"/>
                <a:ea typeface="+mj-ea"/>
              </a:rPr>
              <a:t>PXE</a:t>
            </a:r>
            <a:r>
              <a:rPr lang="ja-JP" altLang="en-US" b="1" kern="0" dirty="0" smtClean="0">
                <a:solidFill>
                  <a:sysClr val="windowText" lastClr="000000"/>
                </a:solidFill>
                <a:latin typeface="+mj-ea"/>
                <a:ea typeface="+mj-ea"/>
              </a:rPr>
              <a:t> </a:t>
            </a:r>
            <a:r>
              <a:rPr lang="en-US" altLang="ja-JP" b="1" kern="0" dirty="0" smtClean="0">
                <a:solidFill>
                  <a:sysClr val="windowText" lastClr="000000"/>
                </a:solidFill>
                <a:latin typeface="+mj-ea"/>
                <a:ea typeface="+mj-ea"/>
              </a:rPr>
              <a:t>booting</a:t>
            </a:r>
            <a:endParaRPr kumimoji="1" lang="ja-JP" altLang="en-US" sz="1800" b="1"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63" name="角丸四角形 62"/>
          <p:cNvSpPr/>
          <p:nvPr/>
        </p:nvSpPr>
        <p:spPr>
          <a:xfrm>
            <a:off x="661792" y="5805264"/>
            <a:ext cx="8230688" cy="98132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2800" dirty="0" smtClean="0">
                <a:latin typeface="+mj-ea"/>
                <a:ea typeface="+mj-ea"/>
              </a:rPr>
              <a:t>Issue </a:t>
            </a:r>
            <a:r>
              <a:rPr lang="ja-JP" altLang="en-US" sz="2800" dirty="0" smtClean="0">
                <a:latin typeface="+mj-ea"/>
                <a:ea typeface="+mj-ea"/>
              </a:rPr>
              <a:t>：</a:t>
            </a:r>
            <a:r>
              <a:rPr lang="en-US" altLang="ja-JP" sz="2800" dirty="0" smtClean="0">
                <a:latin typeface="+mj-ea"/>
                <a:ea typeface="+mj-ea"/>
              </a:rPr>
              <a:t>It is difficult to build  a virtual cluster over multiple clusters at Grid site with Rocks.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upRight)">
                                      <p:cBhvr>
                                        <p:cTn id="7" dur="500"/>
                                        <p:tgtEl>
                                          <p:spTgt spid="3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dissolve">
                                      <p:cBhvr>
                                        <p:cTn id="11" dur="500"/>
                                        <p:tgtEl>
                                          <p:spTgt spid="44"/>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dissolve">
                                      <p:cBhvr>
                                        <p:cTn id="14" dur="500"/>
                                        <p:tgtEl>
                                          <p:spTgt spid="43"/>
                                        </p:tgtEl>
                                      </p:cBhvr>
                                    </p:animEffect>
                                  </p:childTnLst>
                                </p:cTn>
                              </p:par>
                              <p:par>
                                <p:cTn id="15" presetID="9"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par>
                                <p:cTn id="18" presetID="9"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dissolve">
                                      <p:cBhvr>
                                        <p:cTn id="20" dur="500"/>
                                        <p:tgtEl>
                                          <p:spTgt spid="3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dissolve">
                                      <p:cBhvr>
                                        <p:cTn id="23" dur="500"/>
                                        <p:tgtEl>
                                          <p:spTgt spid="60"/>
                                        </p:tgtEl>
                                      </p:cBhvr>
                                    </p:animEffect>
                                  </p:childTnLst>
                                </p:cTn>
                              </p:par>
                              <p:par>
                                <p:cTn id="24" presetID="9" presetClass="entr" presetSubtype="0"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dissolve">
                                      <p:cBhvr>
                                        <p:cTn id="26" dur="500"/>
                                        <p:tgtEl>
                                          <p:spTgt spid="5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dissolve">
                                      <p:cBhvr>
                                        <p:cTn id="29" dur="500"/>
                                        <p:tgtEl>
                                          <p:spTgt spid="75"/>
                                        </p:tgtEl>
                                      </p:cBhvr>
                                    </p:animEffect>
                                  </p:childTnLst>
                                </p:cTn>
                              </p:par>
                              <p:par>
                                <p:cTn id="30" presetID="9" presetClass="entr" presetSubtype="0" fill="hold"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dissolve">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dissolve">
                                      <p:cBhvr>
                                        <p:cTn id="37" dur="500"/>
                                        <p:tgtEl>
                                          <p:spTgt spid="55"/>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dissolve">
                                      <p:cBhvr>
                                        <p:cTn id="41" dur="500"/>
                                        <p:tgtEl>
                                          <p:spTgt spid="62"/>
                                        </p:tgtEl>
                                      </p:cBhvr>
                                    </p:animEffect>
                                  </p:childTnLst>
                                </p:cTn>
                              </p:par>
                              <p:par>
                                <p:cTn id="42" presetID="1"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par>
                          <p:cTn id="44" fill="hold">
                            <p:stCondLst>
                              <p:cond delay="1000"/>
                            </p:stCondLst>
                            <p:childTnLst>
                              <p:par>
                                <p:cTn id="45" presetID="9" presetClass="entr" presetSubtype="0" fill="hold" nodeType="afterEffect">
                                  <p:stCondLst>
                                    <p:cond delay="50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18" presetClass="entr" presetSubtype="3" fill="hold" nodeType="with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strips(upRight)">
                                      <p:cBhvr>
                                        <p:cTn id="50" dur="500"/>
                                        <p:tgtEl>
                                          <p:spTgt spid="92"/>
                                        </p:tgtEl>
                                      </p:cBhvr>
                                    </p:animEffect>
                                  </p:childTnLst>
                                </p:cTn>
                              </p:par>
                              <p:par>
                                <p:cTn id="51" presetID="9"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dissolve">
                                      <p:cBhvr>
                                        <p:cTn id="53" dur="500"/>
                                        <p:tgtEl>
                                          <p:spTgt spid="64"/>
                                        </p:tgtEl>
                                      </p:cBhvr>
                                    </p:animEffect>
                                  </p:childTnLst>
                                </p:cTn>
                              </p:par>
                            </p:childTnLst>
                          </p:cTn>
                        </p:par>
                        <p:par>
                          <p:cTn id="54" fill="hold">
                            <p:stCondLst>
                              <p:cond delay="2000"/>
                            </p:stCondLst>
                            <p:childTnLst>
                              <p:par>
                                <p:cTn id="55" presetID="9" presetClass="entr" presetSubtype="0" fill="hold" nodeType="after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dissolve">
                                      <p:cBhvr>
                                        <p:cTn id="57" dur="500"/>
                                        <p:tgtEl>
                                          <p:spTgt spid="52"/>
                                        </p:tgtEl>
                                      </p:cBhvr>
                                    </p:animEffect>
                                  </p:childTnLst>
                                </p:cTn>
                              </p:par>
                              <p:par>
                                <p:cTn id="58" presetID="9" presetClass="entr" presetSubtype="0" fill="hold" grpId="1"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dissolve">
                                      <p:cBhvr>
                                        <p:cTn id="60" dur="500"/>
                                        <p:tgtEl>
                                          <p:spTgt spid="87"/>
                                        </p:tgtEl>
                                      </p:cBhvr>
                                    </p:animEffect>
                                  </p:childTnLst>
                                </p:cTn>
                              </p:par>
                              <p:par>
                                <p:cTn id="61" presetID="9"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dissolve">
                                      <p:cBhvr>
                                        <p:cTn id="63" dur="500"/>
                                        <p:tgtEl>
                                          <p:spTgt spid="65"/>
                                        </p:tgtEl>
                                      </p:cBhvr>
                                    </p:animEffect>
                                  </p:childTnLst>
                                </p:cTn>
                              </p:par>
                              <p:par>
                                <p:cTn id="64" presetID="18" presetClass="entr" presetSubtype="3" fill="hold" nodeType="with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strips(upRight)">
                                      <p:cBhvr>
                                        <p:cTn id="66" dur="500"/>
                                        <p:tgtEl>
                                          <p:spTgt spid="85"/>
                                        </p:tgtEl>
                                      </p:cBhvr>
                                    </p:animEffect>
                                  </p:childTnLst>
                                </p:cTn>
                              </p:par>
                            </p:childTnLst>
                          </p:cTn>
                        </p:par>
                        <p:par>
                          <p:cTn id="67" fill="hold">
                            <p:stCondLst>
                              <p:cond delay="2500"/>
                            </p:stCondLst>
                            <p:childTnLst>
                              <p:par>
                                <p:cTn id="68" presetID="9" presetClass="entr" presetSubtype="0" fill="hold" nodeType="afterEffect">
                                  <p:stCondLst>
                                    <p:cond delay="1500"/>
                                  </p:stCondLst>
                                  <p:childTnLst>
                                    <p:set>
                                      <p:cBhvr>
                                        <p:cTn id="69" dur="1" fill="hold">
                                          <p:stCondLst>
                                            <p:cond delay="0"/>
                                          </p:stCondLst>
                                        </p:cTn>
                                        <p:tgtEl>
                                          <p:spTgt spid="66"/>
                                        </p:tgtEl>
                                        <p:attrNameLst>
                                          <p:attrName>style.visibility</p:attrName>
                                        </p:attrNameLst>
                                      </p:cBhvr>
                                      <p:to>
                                        <p:strVal val="visible"/>
                                      </p:to>
                                    </p:set>
                                    <p:animEffect transition="in" filter="dissolve">
                                      <p:cBhvr>
                                        <p:cTn id="70" dur="500"/>
                                        <p:tgtEl>
                                          <p:spTgt spid="66"/>
                                        </p:tgtEl>
                                      </p:cBhvr>
                                    </p:animEffect>
                                  </p:childTnLst>
                                </p:cTn>
                              </p:par>
                            </p:childTnLst>
                          </p:cTn>
                        </p:par>
                        <p:par>
                          <p:cTn id="71" fill="hold">
                            <p:stCondLst>
                              <p:cond delay="4500"/>
                            </p:stCondLst>
                            <p:childTnLst>
                              <p:par>
                                <p:cTn id="72" presetID="9" presetClass="entr" presetSubtype="0" fill="hold" nodeType="after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dissolve">
                                      <p:cBhvr>
                                        <p:cTn id="74" dur="500"/>
                                        <p:tgtEl>
                                          <p:spTgt spid="7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dissolve">
                                      <p:cBhvr>
                                        <p:cTn id="7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60" grpId="0" animBg="1"/>
      <p:bldP spid="75" grpId="0" animBg="1"/>
      <p:bldP spid="87" grpId="1" animBg="1"/>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5752"/>
            <a:ext cx="8229600" cy="1399032"/>
          </a:xfrm>
        </p:spPr>
        <p:txBody>
          <a:bodyPr/>
          <a:lstStyle/>
          <a:p>
            <a:r>
              <a:rPr lang="en-US" altLang="ja-JP" dirty="0" smtClean="0"/>
              <a:t>Our Goal</a:t>
            </a:r>
            <a:endParaRPr kumimoji="1" lang="ja-JP" altLang="en-US" dirty="0"/>
          </a:p>
        </p:txBody>
      </p:sp>
      <p:sp>
        <p:nvSpPr>
          <p:cNvPr id="3" name="コンテンツ プレースホルダ 2"/>
          <p:cNvSpPr>
            <a:spLocks noGrp="1"/>
          </p:cNvSpPr>
          <p:nvPr>
            <p:ph idx="1"/>
          </p:nvPr>
        </p:nvSpPr>
        <p:spPr>
          <a:xfrm>
            <a:off x="-72008" y="2276872"/>
            <a:ext cx="8964488" cy="1584176"/>
          </a:xfrm>
        </p:spPr>
        <p:txBody>
          <a:bodyPr>
            <a:normAutofit/>
          </a:bodyPr>
          <a:lstStyle/>
          <a:p>
            <a:r>
              <a:rPr lang="en-US" altLang="ja-JP" sz="2800" dirty="0" smtClean="0">
                <a:latin typeface="+mj-ea"/>
                <a:ea typeface="+mj-ea"/>
              </a:rPr>
              <a:t>Our Approach</a:t>
            </a:r>
            <a:endParaRPr lang="en-US" altLang="ja-JP" sz="2400" dirty="0" smtClean="0">
              <a:latin typeface="+mj-ea"/>
              <a:ea typeface="+mj-ea"/>
            </a:endParaRPr>
          </a:p>
          <a:p>
            <a:pPr lvl="1"/>
            <a:r>
              <a:rPr lang="en-US" altLang="ja-JP" sz="2400" dirty="0" smtClean="0">
                <a:solidFill>
                  <a:srgbClr val="FFC000"/>
                </a:solidFill>
                <a:latin typeface="+mj-ea"/>
                <a:ea typeface="+mj-ea"/>
              </a:rPr>
              <a:t>Focus on </a:t>
            </a:r>
            <a:r>
              <a:rPr kumimoji="1" lang="en-US" altLang="ja-JP" sz="2400" dirty="0" smtClean="0">
                <a:solidFill>
                  <a:srgbClr val="FFC000"/>
                </a:solidFill>
                <a:latin typeface="+mj-ea"/>
                <a:ea typeface="+mj-ea"/>
              </a:rPr>
              <a:t>Rocks</a:t>
            </a:r>
          </a:p>
          <a:p>
            <a:pPr lvl="1">
              <a:lnSpc>
                <a:spcPct val="110000"/>
              </a:lnSpc>
            </a:pPr>
            <a:r>
              <a:rPr lang="en-US" altLang="ja-JP" sz="2400" dirty="0" smtClean="0">
                <a:solidFill>
                  <a:schemeClr val="accent1"/>
                </a:solidFill>
                <a:latin typeface="+mj-ea"/>
                <a:ea typeface="+mj-ea"/>
              </a:rPr>
              <a:t>Seamlessly integrate N2N overlay network with Rocks</a:t>
            </a:r>
            <a:endParaRPr kumimoji="1" lang="ja-JP" altLang="en-US" sz="2400" dirty="0">
              <a:solidFill>
                <a:schemeClr val="accent1"/>
              </a:solidFill>
              <a:latin typeface="+mj-ea"/>
              <a:ea typeface="+mj-ea"/>
            </a:endParaRPr>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latin typeface="+mj-ea"/>
                <a:ea typeface="+mj-ea"/>
              </a:rPr>
              <a:pPr/>
              <a:t>5</a:t>
            </a:fld>
            <a:endParaRPr kumimoji="1" lang="ja-JP" altLang="en-US">
              <a:latin typeface="+mj-ea"/>
              <a:ea typeface="+mj-ea"/>
            </a:endParaRPr>
          </a:p>
        </p:txBody>
      </p:sp>
      <p:sp>
        <p:nvSpPr>
          <p:cNvPr id="8" name="角丸四角形 7"/>
          <p:cNvSpPr/>
          <p:nvPr/>
        </p:nvSpPr>
        <p:spPr>
          <a:xfrm>
            <a:off x="127083" y="1124744"/>
            <a:ext cx="8892480" cy="122413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2400" b="1" dirty="0" smtClean="0">
                <a:latin typeface="+mj-ea"/>
                <a:ea typeface="+mj-ea"/>
              </a:rPr>
              <a:t>Develop a system which can build a virtual cluster over multiple clusters at Grid sites for computational intensive applications.</a:t>
            </a:r>
          </a:p>
        </p:txBody>
      </p:sp>
      <p:grpSp>
        <p:nvGrpSpPr>
          <p:cNvPr id="112" name="グループ化 26"/>
          <p:cNvGrpSpPr/>
          <p:nvPr/>
        </p:nvGrpSpPr>
        <p:grpSpPr>
          <a:xfrm>
            <a:off x="928663" y="5385630"/>
            <a:ext cx="7715304" cy="1479876"/>
            <a:chOff x="886720" y="5120206"/>
            <a:chExt cx="7715304" cy="1714512"/>
          </a:xfrm>
        </p:grpSpPr>
        <p:grpSp>
          <p:nvGrpSpPr>
            <p:cNvPr id="203" name="グループ化 11"/>
            <p:cNvGrpSpPr/>
            <p:nvPr/>
          </p:nvGrpSpPr>
          <p:grpSpPr>
            <a:xfrm>
              <a:off x="886720" y="5120206"/>
              <a:ext cx="7715304" cy="1714512"/>
              <a:chOff x="886720" y="5120206"/>
              <a:chExt cx="7715304" cy="1714512"/>
            </a:xfrm>
          </p:grpSpPr>
          <p:pic>
            <p:nvPicPr>
              <p:cNvPr id="205" name="Picture 51" descr="ot_001"/>
              <p:cNvPicPr>
                <a:picLocks noChangeAspect="1" noChangeArrowheads="1"/>
              </p:cNvPicPr>
              <p:nvPr/>
            </p:nvPicPr>
            <p:blipFill>
              <a:blip r:embed="rId3" cstate="print">
                <a:lum bright="-30000" contrast="10000"/>
              </a:blip>
              <a:srcRect/>
              <a:stretch>
                <a:fillRect/>
              </a:stretch>
            </p:blipFill>
            <p:spPr bwMode="auto">
              <a:xfrm>
                <a:off x="886720" y="5120206"/>
                <a:ext cx="7715304" cy="1714512"/>
              </a:xfrm>
              <a:prstGeom prst="rect">
                <a:avLst/>
              </a:prstGeom>
              <a:noFill/>
              <a:ln w="9525">
                <a:noFill/>
                <a:miter lim="800000"/>
                <a:headEnd/>
                <a:tailEnd/>
              </a:ln>
              <a:scene3d>
                <a:camera prst="perspectiveRelaxedModerately"/>
                <a:lightRig rig="threePt" dir="t"/>
              </a:scene3d>
            </p:spPr>
          </p:pic>
          <p:sp>
            <p:nvSpPr>
              <p:cNvPr id="206" name="円/楕円 205"/>
              <p:cNvSpPr/>
              <p:nvPr/>
            </p:nvSpPr>
            <p:spPr>
              <a:xfrm>
                <a:off x="4029992" y="6263214"/>
                <a:ext cx="785818" cy="214314"/>
              </a:xfrm>
              <a:prstGeom prst="ellipse">
                <a:avLst/>
              </a:prstGeom>
              <a:solidFill>
                <a:srgbClr val="F5EBFD"/>
              </a:solidFill>
              <a:ln w="19050" cap="flat" cmpd="sng" algn="ctr">
                <a:solidFill>
                  <a:srgbClr val="49345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rgbClr val="49345F"/>
                  </a:solidFill>
                  <a:effectLst/>
                  <a:uLnTx/>
                  <a:uFillTx/>
                  <a:latin typeface="+mj-ea"/>
                  <a:ea typeface="+mj-ea"/>
                  <a:cs typeface="+mn-cs"/>
                </a:endParaRPr>
              </a:p>
            </p:txBody>
          </p:sp>
          <p:cxnSp>
            <p:nvCxnSpPr>
              <p:cNvPr id="207" name="直線コネクタ 206"/>
              <p:cNvCxnSpPr>
                <a:stCxn id="206" idx="7"/>
                <a:endCxn id="206" idx="3"/>
              </p:cNvCxnSpPr>
              <p:nvPr/>
            </p:nvCxnSpPr>
            <p:spPr>
              <a:xfrm rot="16200000" flipH="1" flipV="1">
                <a:off x="4347130" y="6092543"/>
                <a:ext cx="151542" cy="555656"/>
              </a:xfrm>
              <a:prstGeom prst="line">
                <a:avLst/>
              </a:prstGeom>
              <a:solidFill>
                <a:srgbClr val="F5EBFD"/>
              </a:solidFill>
              <a:ln w="19050" cap="flat" cmpd="sng" algn="ctr">
                <a:solidFill>
                  <a:srgbClr val="49345F"/>
                </a:solidFill>
                <a:prstDash val="solid"/>
              </a:ln>
              <a:effectLst/>
            </p:spPr>
          </p:cxnSp>
          <p:cxnSp>
            <p:nvCxnSpPr>
              <p:cNvPr id="208" name="直線コネクタ 207"/>
              <p:cNvCxnSpPr>
                <a:stCxn id="206" idx="6"/>
              </p:cNvCxnSpPr>
              <p:nvPr/>
            </p:nvCxnSpPr>
            <p:spPr>
              <a:xfrm flipV="1">
                <a:off x="4815810" y="6025323"/>
                <a:ext cx="1500198" cy="345048"/>
              </a:xfrm>
              <a:prstGeom prst="line">
                <a:avLst/>
              </a:prstGeom>
              <a:noFill/>
              <a:ln w="28575" cap="flat" cmpd="sng" algn="ctr">
                <a:solidFill>
                  <a:srgbClr val="49345F"/>
                </a:solidFill>
                <a:prstDash val="solid"/>
              </a:ln>
              <a:effectLst/>
            </p:spPr>
          </p:cxnSp>
          <p:cxnSp>
            <p:nvCxnSpPr>
              <p:cNvPr id="209" name="直線コネクタ 208"/>
              <p:cNvCxnSpPr>
                <a:endCxn id="206" idx="2"/>
              </p:cNvCxnSpPr>
              <p:nvPr/>
            </p:nvCxnSpPr>
            <p:spPr>
              <a:xfrm>
                <a:off x="3172736" y="6025323"/>
                <a:ext cx="857256" cy="345048"/>
              </a:xfrm>
              <a:prstGeom prst="line">
                <a:avLst/>
              </a:prstGeom>
              <a:noFill/>
              <a:ln w="28575" cap="flat" cmpd="sng" algn="ctr">
                <a:solidFill>
                  <a:srgbClr val="49345F"/>
                </a:solidFill>
                <a:prstDash val="solid"/>
              </a:ln>
              <a:effectLst/>
            </p:spPr>
          </p:cxnSp>
          <p:sp>
            <p:nvSpPr>
              <p:cNvPr id="210" name="テキスト ボックス 209"/>
              <p:cNvSpPr txBox="1"/>
              <p:nvPr/>
            </p:nvSpPr>
            <p:spPr>
              <a:xfrm>
                <a:off x="1998391" y="6393948"/>
                <a:ext cx="915635" cy="42789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b="1" kern="0" noProof="0" dirty="0" smtClean="0">
                    <a:solidFill>
                      <a:sysClr val="windowText" lastClr="000000"/>
                    </a:solidFill>
                    <a:latin typeface="+mj-ea"/>
                    <a:ea typeface="+mj-ea"/>
                  </a:rPr>
                  <a:t>Site </a:t>
                </a:r>
                <a:r>
                  <a:rPr kumimoji="0" lang="en-US" altLang="ja-JP" sz="1800" b="1" i="0" u="none" strike="noStrike" kern="0" cap="none" spc="0" normalizeH="0" baseline="0" noProof="0" dirty="0" smtClean="0">
                    <a:ln>
                      <a:noFill/>
                    </a:ln>
                    <a:solidFill>
                      <a:sysClr val="windowText" lastClr="000000"/>
                    </a:solidFill>
                    <a:effectLst/>
                    <a:uLnTx/>
                    <a:uFillTx/>
                    <a:latin typeface="+mj-ea"/>
                    <a:ea typeface="+mj-ea"/>
                  </a:rPr>
                  <a:t>  </a:t>
                </a:r>
                <a:r>
                  <a:rPr kumimoji="0" lang="en-US" altLang="ja-JP" sz="1600" b="1" i="0" u="none" strike="noStrike" kern="0" cap="none" spc="0" normalizeH="0" baseline="0" noProof="0" dirty="0" smtClean="0">
                    <a:ln>
                      <a:noFill/>
                    </a:ln>
                    <a:solidFill>
                      <a:sysClr val="windowText" lastClr="000000"/>
                    </a:solidFill>
                    <a:effectLst/>
                    <a:uLnTx/>
                    <a:uFillTx/>
                    <a:latin typeface="+mj-ea"/>
                    <a:ea typeface="+mj-ea"/>
                  </a:rPr>
                  <a:t>A</a:t>
                </a:r>
              </a:p>
            </p:txBody>
          </p:sp>
          <p:sp>
            <p:nvSpPr>
              <p:cNvPr id="211" name="テキスト ボックス 210"/>
              <p:cNvSpPr txBox="1"/>
              <p:nvPr/>
            </p:nvSpPr>
            <p:spPr>
              <a:xfrm>
                <a:off x="6641583" y="6406091"/>
                <a:ext cx="915635" cy="42789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solidFill>
                      <a:sysClr val="windowText" lastClr="000000"/>
                    </a:solidFill>
                    <a:effectLst/>
                    <a:uLnTx/>
                    <a:uFillTx/>
                    <a:latin typeface="+mj-ea"/>
                    <a:ea typeface="+mj-ea"/>
                  </a:rPr>
                  <a:t>Site   </a:t>
                </a:r>
                <a:r>
                  <a:rPr kumimoji="0" lang="en-US" altLang="ja-JP" sz="1600" b="1" i="0" u="none" strike="noStrike" kern="0" cap="none" spc="0" normalizeH="0" baseline="0" noProof="0" dirty="0" smtClean="0">
                    <a:ln>
                      <a:noFill/>
                    </a:ln>
                    <a:solidFill>
                      <a:sysClr val="windowText" lastClr="000000"/>
                    </a:solidFill>
                    <a:effectLst/>
                    <a:uLnTx/>
                    <a:uFillTx/>
                    <a:latin typeface="+mj-ea"/>
                    <a:ea typeface="+mj-ea"/>
                  </a:rPr>
                  <a:t>B</a:t>
                </a:r>
              </a:p>
            </p:txBody>
          </p:sp>
          <p:sp>
            <p:nvSpPr>
              <p:cNvPr id="212" name="テキスト ボックス 211"/>
              <p:cNvSpPr txBox="1"/>
              <p:nvPr/>
            </p:nvSpPr>
            <p:spPr>
              <a:xfrm>
                <a:off x="4530058" y="6398133"/>
                <a:ext cx="1866217" cy="42789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1" kern="0" noProof="0" dirty="0" smtClean="0">
                    <a:solidFill>
                      <a:sysClr val="windowText" lastClr="000000"/>
                    </a:solidFill>
                    <a:latin typeface="+mj-ea"/>
                    <a:ea typeface="+mj-ea"/>
                  </a:rPr>
                  <a:t>Physical Network</a:t>
                </a:r>
                <a:endParaRPr kumimoji="1" lang="ja-JP" altLang="en-US" sz="1800" b="1" i="0" u="none" strike="noStrike" kern="0" cap="none" spc="0" normalizeH="0" baseline="0" noProof="0" dirty="0">
                  <a:ln>
                    <a:noFill/>
                  </a:ln>
                  <a:solidFill>
                    <a:sysClr val="windowText" lastClr="000000"/>
                  </a:solidFill>
                  <a:effectLst/>
                  <a:uLnTx/>
                  <a:uFillTx/>
                  <a:latin typeface="+mj-ea"/>
                  <a:ea typeface="+mj-ea"/>
                </a:endParaRPr>
              </a:p>
            </p:txBody>
          </p:sp>
        </p:grpSp>
        <p:cxnSp>
          <p:nvCxnSpPr>
            <p:cNvPr id="204" name="直線コネクタ 24"/>
            <p:cNvCxnSpPr/>
            <p:nvPr/>
          </p:nvCxnSpPr>
          <p:spPr>
            <a:xfrm rot="16200000" flipH="1">
              <a:off x="4347130" y="6092543"/>
              <a:ext cx="151542" cy="555656"/>
            </a:xfrm>
            <a:prstGeom prst="line">
              <a:avLst/>
            </a:prstGeom>
            <a:solidFill>
              <a:srgbClr val="F5EBFD"/>
            </a:solidFill>
            <a:ln w="19050" cap="flat" cmpd="sng" algn="ctr">
              <a:solidFill>
                <a:srgbClr val="49345F"/>
              </a:solidFill>
              <a:prstDash val="solid"/>
            </a:ln>
            <a:effectLst/>
          </p:spPr>
        </p:cxnSp>
      </p:grpSp>
      <p:grpSp>
        <p:nvGrpSpPr>
          <p:cNvPr id="113" name="グループ化 128"/>
          <p:cNvGrpSpPr/>
          <p:nvPr/>
        </p:nvGrpSpPr>
        <p:grpSpPr>
          <a:xfrm>
            <a:off x="467544" y="5185641"/>
            <a:ext cx="2857520" cy="1160557"/>
            <a:chOff x="958371" y="4509120"/>
            <a:chExt cx="2857520" cy="1344564"/>
          </a:xfrm>
        </p:grpSpPr>
        <p:sp>
          <p:nvSpPr>
            <p:cNvPr id="194" name="角丸四角形 18"/>
            <p:cNvSpPr/>
            <p:nvPr/>
          </p:nvSpPr>
          <p:spPr>
            <a:xfrm>
              <a:off x="958371" y="4509120"/>
              <a:ext cx="2857520" cy="1285884"/>
            </a:xfrm>
            <a:prstGeom prst="roundRect">
              <a:avLst/>
            </a:prstGeom>
            <a:solidFill>
              <a:srgbClr val="F5EBFD"/>
            </a:solidFill>
            <a:ln w="19050" cap="flat" cmpd="sng" algn="ctr">
              <a:solidFill>
                <a:srgbClr val="49345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rgbClr val="F5EBFD"/>
                </a:solidFill>
                <a:effectLst/>
                <a:uLnTx/>
                <a:uFillTx/>
                <a:latin typeface="+mj-ea"/>
                <a:ea typeface="+mj-ea"/>
                <a:cs typeface="+mn-cs"/>
              </a:endParaRPr>
            </a:p>
          </p:txBody>
        </p:sp>
        <p:grpSp>
          <p:nvGrpSpPr>
            <p:cNvPr id="195" name="グループ化 4"/>
            <p:cNvGrpSpPr/>
            <p:nvPr/>
          </p:nvGrpSpPr>
          <p:grpSpPr>
            <a:xfrm>
              <a:off x="1482305" y="4917870"/>
              <a:ext cx="2255536" cy="723308"/>
              <a:chOff x="3810050" y="4052064"/>
              <a:chExt cx="2255536" cy="723308"/>
            </a:xfrm>
          </p:grpSpPr>
          <p:pic>
            <p:nvPicPr>
              <p:cNvPr id="198" name="Picture 2" descr="C:\Users\a_crede\Pictures\Microsoft クリップ オーガナイザ\j0431637.png"/>
              <p:cNvPicPr>
                <a:picLocks noChangeAspect="1" noChangeArrowheads="1"/>
              </p:cNvPicPr>
              <p:nvPr/>
            </p:nvPicPr>
            <p:blipFill>
              <a:blip r:embed="rId4" cstate="print"/>
              <a:srcRect/>
              <a:stretch>
                <a:fillRect/>
              </a:stretch>
            </p:blipFill>
            <p:spPr bwMode="auto">
              <a:xfrm>
                <a:off x="3810050" y="4052064"/>
                <a:ext cx="771530" cy="723308"/>
              </a:xfrm>
              <a:prstGeom prst="rect">
                <a:avLst/>
              </a:prstGeom>
              <a:noFill/>
            </p:spPr>
          </p:pic>
          <p:pic>
            <p:nvPicPr>
              <p:cNvPr id="199" name="Picture 2" descr="C:\Users\a_crede\Pictures\Microsoft クリップ オーガナイザ\j0431637.png"/>
              <p:cNvPicPr>
                <a:picLocks noChangeAspect="1" noChangeArrowheads="1"/>
              </p:cNvPicPr>
              <p:nvPr/>
            </p:nvPicPr>
            <p:blipFill>
              <a:blip r:embed="rId4" cstate="print"/>
              <a:srcRect/>
              <a:stretch>
                <a:fillRect/>
              </a:stretch>
            </p:blipFill>
            <p:spPr bwMode="auto">
              <a:xfrm>
                <a:off x="4167240" y="4052064"/>
                <a:ext cx="771530" cy="723308"/>
              </a:xfrm>
              <a:prstGeom prst="rect">
                <a:avLst/>
              </a:prstGeom>
              <a:noFill/>
            </p:spPr>
          </p:pic>
          <p:pic>
            <p:nvPicPr>
              <p:cNvPr id="200" name="Picture 2" descr="C:\Users\a_crede\Pictures\Microsoft クリップ オーガナイザ\j0431637.png"/>
              <p:cNvPicPr>
                <a:picLocks noChangeAspect="1" noChangeArrowheads="1"/>
              </p:cNvPicPr>
              <p:nvPr/>
            </p:nvPicPr>
            <p:blipFill>
              <a:blip r:embed="rId4" cstate="print"/>
              <a:srcRect/>
              <a:stretch>
                <a:fillRect/>
              </a:stretch>
            </p:blipFill>
            <p:spPr bwMode="auto">
              <a:xfrm>
                <a:off x="4488858" y="4052064"/>
                <a:ext cx="771530" cy="723308"/>
              </a:xfrm>
              <a:prstGeom prst="rect">
                <a:avLst/>
              </a:prstGeom>
              <a:noFill/>
            </p:spPr>
          </p:pic>
          <p:pic>
            <p:nvPicPr>
              <p:cNvPr id="201" name="Picture 2" descr="C:\Users\a_crede\Pictures\Microsoft クリップ オーガナイザ\j0431637.png"/>
              <p:cNvPicPr>
                <a:picLocks noChangeAspect="1" noChangeArrowheads="1"/>
              </p:cNvPicPr>
              <p:nvPr/>
            </p:nvPicPr>
            <p:blipFill>
              <a:blip r:embed="rId4" cstate="print"/>
              <a:srcRect/>
              <a:stretch>
                <a:fillRect/>
              </a:stretch>
            </p:blipFill>
            <p:spPr bwMode="auto">
              <a:xfrm>
                <a:off x="4912100" y="4052064"/>
                <a:ext cx="771530" cy="723308"/>
              </a:xfrm>
              <a:prstGeom prst="rect">
                <a:avLst/>
              </a:prstGeom>
              <a:noFill/>
            </p:spPr>
          </p:pic>
          <p:pic>
            <p:nvPicPr>
              <p:cNvPr id="202" name="Picture 2" descr="C:\Users\a_crede\Pictures\Microsoft クリップ オーガナイザ\j0431637.png"/>
              <p:cNvPicPr>
                <a:picLocks noChangeAspect="1" noChangeArrowheads="1"/>
              </p:cNvPicPr>
              <p:nvPr/>
            </p:nvPicPr>
            <p:blipFill>
              <a:blip r:embed="rId4" cstate="print"/>
              <a:srcRect/>
              <a:stretch>
                <a:fillRect/>
              </a:stretch>
            </p:blipFill>
            <p:spPr bwMode="auto">
              <a:xfrm>
                <a:off x="5294056" y="4052064"/>
                <a:ext cx="771530" cy="723308"/>
              </a:xfrm>
              <a:prstGeom prst="rect">
                <a:avLst/>
              </a:prstGeom>
              <a:noFill/>
            </p:spPr>
          </p:pic>
        </p:grpSp>
        <p:sp>
          <p:nvSpPr>
            <p:cNvPr id="196" name="正方形/長方形 40"/>
            <p:cNvSpPr/>
            <p:nvPr/>
          </p:nvSpPr>
          <p:spPr>
            <a:xfrm>
              <a:off x="1606443" y="5560687"/>
              <a:ext cx="1872208" cy="292997"/>
            </a:xfrm>
            <a:prstGeom prst="rect">
              <a:avLst/>
            </a:prstGeom>
            <a:solidFill>
              <a:srgbClr val="F5EBFD"/>
            </a:solidFill>
            <a:ln w="19050" cap="flat" cmpd="sng" algn="ctr">
              <a:solidFill>
                <a:srgbClr val="31009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b="1" kern="0" dirty="0" smtClean="0">
                  <a:solidFill>
                    <a:srgbClr val="49345F"/>
                  </a:solidFill>
                  <a:latin typeface="+mj-ea"/>
                  <a:ea typeface="+mj-ea"/>
                </a:rPr>
                <a:t>Rocks</a:t>
              </a:r>
              <a:r>
                <a:rPr lang="ja-JP" altLang="en-US" b="1" kern="0" dirty="0" smtClean="0">
                  <a:solidFill>
                    <a:srgbClr val="49345F"/>
                  </a:solidFill>
                  <a:latin typeface="+mj-ea"/>
                  <a:ea typeface="+mj-ea"/>
                </a:rPr>
                <a:t> </a:t>
              </a:r>
              <a:r>
                <a:rPr lang="en-US" altLang="ja-JP" b="1" kern="0" dirty="0" smtClean="0">
                  <a:solidFill>
                    <a:srgbClr val="49345F"/>
                  </a:solidFill>
                  <a:latin typeface="+mj-ea"/>
                  <a:ea typeface="+mj-ea"/>
                </a:rPr>
                <a:t>cluster</a:t>
              </a:r>
              <a:r>
                <a:rPr kumimoji="1" lang="en-US" altLang="ja-JP" sz="1800" b="1" i="0" u="none" strike="noStrike" kern="0" cap="none" spc="0" normalizeH="0" baseline="0" noProof="0" dirty="0" smtClean="0">
                  <a:ln>
                    <a:noFill/>
                  </a:ln>
                  <a:solidFill>
                    <a:srgbClr val="49345F"/>
                  </a:solidFill>
                  <a:effectLst/>
                  <a:uLnTx/>
                  <a:uFillTx/>
                  <a:latin typeface="+mj-ea"/>
                  <a:ea typeface="+mj-ea"/>
                  <a:cs typeface="+mn-cs"/>
                </a:rPr>
                <a:t> A</a:t>
              </a:r>
              <a:endParaRPr kumimoji="1" lang="ja-JP" altLang="en-US" sz="1800" b="1" i="0" u="none" strike="noStrike" kern="0" cap="none" spc="0" normalizeH="0" baseline="0" noProof="0" dirty="0">
                <a:ln>
                  <a:noFill/>
                </a:ln>
                <a:solidFill>
                  <a:srgbClr val="49345F"/>
                </a:solidFill>
                <a:effectLst/>
                <a:uLnTx/>
                <a:uFillTx/>
                <a:latin typeface="+mj-ea"/>
                <a:ea typeface="+mj-ea"/>
                <a:cs typeface="+mn-cs"/>
              </a:endParaRPr>
            </a:p>
          </p:txBody>
        </p:sp>
        <p:cxnSp>
          <p:nvCxnSpPr>
            <p:cNvPr id="197" name="直線矢印コネクタ 196"/>
            <p:cNvCxnSpPr/>
            <p:nvPr/>
          </p:nvCxnSpPr>
          <p:spPr>
            <a:xfrm flipV="1">
              <a:off x="1102387" y="5223500"/>
              <a:ext cx="357190" cy="9526"/>
            </a:xfrm>
            <a:prstGeom prst="straightConnector1">
              <a:avLst/>
            </a:prstGeom>
            <a:noFill/>
            <a:ln w="76200" cap="flat" cmpd="sng" algn="ctr">
              <a:solidFill>
                <a:srgbClr val="49345F"/>
              </a:solidFill>
              <a:prstDash val="sysDot"/>
              <a:headEnd type="none" w="med" len="med"/>
              <a:tailEnd type="none" w="med" len="med"/>
            </a:ln>
            <a:effectLst/>
          </p:spPr>
        </p:cxnSp>
      </p:grpSp>
      <p:sp>
        <p:nvSpPr>
          <p:cNvPr id="114" name="角丸四角形 113"/>
          <p:cNvSpPr/>
          <p:nvPr/>
        </p:nvSpPr>
        <p:spPr>
          <a:xfrm>
            <a:off x="6012160" y="5203093"/>
            <a:ext cx="2786082" cy="1109907"/>
          </a:xfrm>
          <a:prstGeom prst="roundRect">
            <a:avLst/>
          </a:prstGeom>
          <a:solidFill>
            <a:srgbClr val="F5EBFD"/>
          </a:solidFill>
          <a:ln w="19050" cap="flat" cmpd="sng" algn="ctr">
            <a:solidFill>
              <a:srgbClr val="49345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rgbClr val="F5EBFD"/>
              </a:solidFill>
              <a:effectLst/>
              <a:uLnTx/>
              <a:uFillTx/>
              <a:latin typeface="+mj-ea"/>
              <a:ea typeface="+mj-ea"/>
              <a:cs typeface="+mn-cs"/>
            </a:endParaRPr>
          </a:p>
        </p:txBody>
      </p:sp>
      <p:grpSp>
        <p:nvGrpSpPr>
          <p:cNvPr id="115" name="グループ化 12"/>
          <p:cNvGrpSpPr/>
          <p:nvPr/>
        </p:nvGrpSpPr>
        <p:grpSpPr>
          <a:xfrm>
            <a:off x="6156176" y="5637895"/>
            <a:ext cx="2255536" cy="624321"/>
            <a:chOff x="3428992" y="4071942"/>
            <a:chExt cx="2255536" cy="723308"/>
          </a:xfrm>
        </p:grpSpPr>
        <p:pic>
          <p:nvPicPr>
            <p:cNvPr id="189" name="Picture 2" descr="C:\Users\a_crede\Pictures\Microsoft クリップ オーガナイザ\j0431637.png"/>
            <p:cNvPicPr>
              <a:picLocks noChangeAspect="1" noChangeArrowheads="1"/>
            </p:cNvPicPr>
            <p:nvPr/>
          </p:nvPicPr>
          <p:blipFill>
            <a:blip r:embed="rId4" cstate="print"/>
            <a:srcRect/>
            <a:stretch>
              <a:fillRect/>
            </a:stretch>
          </p:blipFill>
          <p:spPr bwMode="auto">
            <a:xfrm>
              <a:off x="3428992" y="4071942"/>
              <a:ext cx="771530" cy="723308"/>
            </a:xfrm>
            <a:prstGeom prst="rect">
              <a:avLst/>
            </a:prstGeom>
            <a:noFill/>
          </p:spPr>
        </p:pic>
        <p:pic>
          <p:nvPicPr>
            <p:cNvPr id="190" name="Picture 2" descr="C:\Users\a_crede\Pictures\Microsoft クリップ オーガナイザ\j0431637.png"/>
            <p:cNvPicPr>
              <a:picLocks noChangeAspect="1" noChangeArrowheads="1"/>
            </p:cNvPicPr>
            <p:nvPr/>
          </p:nvPicPr>
          <p:blipFill>
            <a:blip r:embed="rId4" cstate="print"/>
            <a:srcRect/>
            <a:stretch>
              <a:fillRect/>
            </a:stretch>
          </p:blipFill>
          <p:spPr bwMode="auto">
            <a:xfrm>
              <a:off x="3786182" y="4071942"/>
              <a:ext cx="771530" cy="723308"/>
            </a:xfrm>
            <a:prstGeom prst="rect">
              <a:avLst/>
            </a:prstGeom>
            <a:noFill/>
          </p:spPr>
        </p:pic>
        <p:pic>
          <p:nvPicPr>
            <p:cNvPr id="191" name="Picture 2" descr="C:\Users\a_crede\Pictures\Microsoft クリップ オーガナイザ\j0431637.png"/>
            <p:cNvPicPr>
              <a:picLocks noChangeAspect="1" noChangeArrowheads="1"/>
            </p:cNvPicPr>
            <p:nvPr/>
          </p:nvPicPr>
          <p:blipFill>
            <a:blip r:embed="rId4" cstate="print"/>
            <a:srcRect/>
            <a:stretch>
              <a:fillRect/>
            </a:stretch>
          </p:blipFill>
          <p:spPr bwMode="auto">
            <a:xfrm>
              <a:off x="4157660" y="4071942"/>
              <a:ext cx="771530" cy="723308"/>
            </a:xfrm>
            <a:prstGeom prst="rect">
              <a:avLst/>
            </a:prstGeom>
            <a:noFill/>
          </p:spPr>
        </p:pic>
        <p:pic>
          <p:nvPicPr>
            <p:cNvPr id="192" name="Picture 2" descr="C:\Users\a_crede\Pictures\Microsoft クリップ オーガナイザ\j0431637.png"/>
            <p:cNvPicPr>
              <a:picLocks noChangeAspect="1" noChangeArrowheads="1"/>
            </p:cNvPicPr>
            <p:nvPr/>
          </p:nvPicPr>
          <p:blipFill>
            <a:blip r:embed="rId4" cstate="print"/>
            <a:srcRect/>
            <a:stretch>
              <a:fillRect/>
            </a:stretch>
          </p:blipFill>
          <p:spPr bwMode="auto">
            <a:xfrm>
              <a:off x="4531042" y="4071942"/>
              <a:ext cx="771530" cy="723308"/>
            </a:xfrm>
            <a:prstGeom prst="rect">
              <a:avLst/>
            </a:prstGeom>
            <a:noFill/>
          </p:spPr>
        </p:pic>
        <p:pic>
          <p:nvPicPr>
            <p:cNvPr id="193" name="Picture 2" descr="C:\Users\a_crede\Pictures\Microsoft クリップ オーガナイザ\j0431637.png"/>
            <p:cNvPicPr>
              <a:picLocks noChangeAspect="1" noChangeArrowheads="1"/>
            </p:cNvPicPr>
            <p:nvPr/>
          </p:nvPicPr>
          <p:blipFill>
            <a:blip r:embed="rId4" cstate="print"/>
            <a:srcRect/>
            <a:stretch>
              <a:fillRect/>
            </a:stretch>
          </p:blipFill>
          <p:spPr bwMode="auto">
            <a:xfrm>
              <a:off x="4912998" y="4071942"/>
              <a:ext cx="771530" cy="723308"/>
            </a:xfrm>
            <a:prstGeom prst="rect">
              <a:avLst/>
            </a:prstGeom>
            <a:noFill/>
          </p:spPr>
        </p:pic>
      </p:grpSp>
      <p:sp>
        <p:nvSpPr>
          <p:cNvPr id="117" name="正方形/長方形 116"/>
          <p:cNvSpPr/>
          <p:nvPr/>
        </p:nvSpPr>
        <p:spPr>
          <a:xfrm>
            <a:off x="6197135" y="6165304"/>
            <a:ext cx="2191290" cy="246542"/>
          </a:xfrm>
          <a:prstGeom prst="rect">
            <a:avLst/>
          </a:prstGeom>
          <a:solidFill>
            <a:srgbClr val="F5EBFD"/>
          </a:solidFill>
          <a:ln w="19050" cap="flat" cmpd="sng" algn="ctr">
            <a:solidFill>
              <a:srgbClr val="31009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1" kern="0" dirty="0" smtClean="0">
                <a:solidFill>
                  <a:srgbClr val="49345F"/>
                </a:solidFill>
                <a:latin typeface="+mj-ea"/>
                <a:ea typeface="+mj-ea"/>
              </a:rPr>
              <a:t>Rocks</a:t>
            </a:r>
            <a:r>
              <a:rPr kumimoji="0" lang="ja-JP" altLang="en-US" b="1" kern="0" dirty="0" smtClean="0">
                <a:solidFill>
                  <a:srgbClr val="49345F"/>
                </a:solidFill>
                <a:latin typeface="+mj-ea"/>
                <a:ea typeface="+mj-ea"/>
              </a:rPr>
              <a:t> </a:t>
            </a:r>
            <a:r>
              <a:rPr kumimoji="0" lang="en-US" altLang="ja-JP" b="1" kern="0" dirty="0" smtClean="0">
                <a:solidFill>
                  <a:srgbClr val="49345F"/>
                </a:solidFill>
                <a:latin typeface="+mj-ea"/>
                <a:ea typeface="+mj-ea"/>
              </a:rPr>
              <a:t>cluster </a:t>
            </a:r>
            <a:r>
              <a:rPr kumimoji="0" lang="en-US" altLang="ja-JP" sz="1800" b="1" i="0" u="none" strike="noStrike" kern="0" cap="none" spc="0" normalizeH="0" baseline="0" noProof="0" dirty="0" smtClean="0">
                <a:ln>
                  <a:noFill/>
                </a:ln>
                <a:solidFill>
                  <a:srgbClr val="49345F"/>
                </a:solidFill>
                <a:effectLst/>
                <a:uLnTx/>
                <a:uFillTx/>
                <a:latin typeface="+mj-ea"/>
                <a:ea typeface="+mj-ea"/>
                <a:cs typeface="+mn-cs"/>
              </a:rPr>
              <a:t>B</a:t>
            </a:r>
            <a:endParaRPr kumimoji="1" lang="ja-JP" altLang="en-US" sz="1800" b="1" i="0" u="none" strike="noStrike" kern="0" cap="none" spc="0" normalizeH="0" baseline="0" noProof="0" dirty="0">
              <a:ln>
                <a:noFill/>
              </a:ln>
              <a:solidFill>
                <a:srgbClr val="49345F"/>
              </a:solidFill>
              <a:effectLst/>
              <a:uLnTx/>
              <a:uFillTx/>
              <a:latin typeface="+mj-ea"/>
              <a:ea typeface="+mj-ea"/>
              <a:cs typeface="+mn-cs"/>
            </a:endParaRPr>
          </a:p>
        </p:txBody>
      </p:sp>
      <p:cxnSp>
        <p:nvCxnSpPr>
          <p:cNvPr id="119" name="直線矢印コネクタ 118"/>
          <p:cNvCxnSpPr/>
          <p:nvPr/>
        </p:nvCxnSpPr>
        <p:spPr>
          <a:xfrm flipV="1">
            <a:off x="8340274" y="5892245"/>
            <a:ext cx="357190" cy="8222"/>
          </a:xfrm>
          <a:prstGeom prst="straightConnector1">
            <a:avLst/>
          </a:prstGeom>
          <a:noFill/>
          <a:ln w="76200" cap="flat" cmpd="sng" algn="ctr">
            <a:solidFill>
              <a:srgbClr val="49345F"/>
            </a:solidFill>
            <a:prstDash val="sysDot"/>
            <a:headEnd type="none" w="med" len="med"/>
            <a:tailEnd type="none" w="med" len="med"/>
          </a:ln>
          <a:effectLst/>
        </p:spPr>
      </p:cxnSp>
      <p:pic>
        <p:nvPicPr>
          <p:cNvPr id="122" name="Picture 3" descr="C:\Program Files\Microsoft Office\MEDIA\CAGCAT10\j0292020.wmf"/>
          <p:cNvPicPr>
            <a:picLocks noChangeAspect="1" noChangeArrowheads="1"/>
          </p:cNvPicPr>
          <p:nvPr/>
        </p:nvPicPr>
        <p:blipFill>
          <a:blip r:embed="rId5" cstate="print"/>
          <a:srcRect/>
          <a:stretch>
            <a:fillRect/>
          </a:stretch>
        </p:blipFill>
        <p:spPr bwMode="auto">
          <a:xfrm>
            <a:off x="251520" y="3861050"/>
            <a:ext cx="1132620" cy="927875"/>
          </a:xfrm>
          <a:prstGeom prst="rect">
            <a:avLst/>
          </a:prstGeom>
          <a:noFill/>
        </p:spPr>
      </p:pic>
      <p:pic>
        <p:nvPicPr>
          <p:cNvPr id="128" name="Picture 2" descr="C:\Documents and Settings\agosyu\Local Settings\Temporary Internet Files\Content.IE5\RTHA7RRJ\MCj04316220000[1].png"/>
          <p:cNvPicPr>
            <a:picLocks noChangeAspect="1" noChangeArrowheads="1"/>
          </p:cNvPicPr>
          <p:nvPr/>
        </p:nvPicPr>
        <p:blipFill>
          <a:blip r:embed="rId6" cstate="print"/>
          <a:srcRect/>
          <a:stretch>
            <a:fillRect/>
          </a:stretch>
        </p:blipFill>
        <p:spPr bwMode="auto">
          <a:xfrm>
            <a:off x="3428992" y="5953738"/>
            <a:ext cx="642936" cy="554948"/>
          </a:xfrm>
          <a:prstGeom prst="rect">
            <a:avLst/>
          </a:prstGeom>
          <a:noFill/>
        </p:spPr>
      </p:pic>
      <p:pic>
        <p:nvPicPr>
          <p:cNvPr id="129" name="Picture 2" descr="C:\Documents and Settings\agosyu\Local Settings\Temporary Internet Files\Content.IE5\RTHA7RRJ\MCj04316220000[1].png"/>
          <p:cNvPicPr>
            <a:picLocks noChangeAspect="1" noChangeArrowheads="1"/>
          </p:cNvPicPr>
          <p:nvPr/>
        </p:nvPicPr>
        <p:blipFill>
          <a:blip r:embed="rId6" cstate="print"/>
          <a:srcRect/>
          <a:stretch>
            <a:fillRect/>
          </a:stretch>
        </p:blipFill>
        <p:spPr bwMode="auto">
          <a:xfrm flipH="1">
            <a:off x="5214943" y="6015399"/>
            <a:ext cx="642936" cy="554948"/>
          </a:xfrm>
          <a:prstGeom prst="rect">
            <a:avLst/>
          </a:prstGeom>
          <a:noFill/>
        </p:spPr>
      </p:pic>
      <p:grpSp>
        <p:nvGrpSpPr>
          <p:cNvPr id="238" name="グループ化 237"/>
          <p:cNvGrpSpPr/>
          <p:nvPr/>
        </p:nvGrpSpPr>
        <p:grpSpPr>
          <a:xfrm>
            <a:off x="251520" y="4221089"/>
            <a:ext cx="8286808" cy="1331350"/>
            <a:chOff x="251520" y="4221089"/>
            <a:chExt cx="8286808" cy="1331350"/>
          </a:xfrm>
        </p:grpSpPr>
        <p:grpSp>
          <p:nvGrpSpPr>
            <p:cNvPr id="116" name="グループ化 20"/>
            <p:cNvGrpSpPr/>
            <p:nvPr/>
          </p:nvGrpSpPr>
          <p:grpSpPr>
            <a:xfrm>
              <a:off x="251520" y="4221089"/>
              <a:ext cx="8286808" cy="1331350"/>
              <a:chOff x="642910" y="4328795"/>
              <a:chExt cx="8286808" cy="1497258"/>
            </a:xfrm>
          </p:grpSpPr>
          <p:sp>
            <p:nvSpPr>
              <p:cNvPr id="170" name="平行四辺形 169"/>
              <p:cNvSpPr/>
              <p:nvPr/>
            </p:nvSpPr>
            <p:spPr>
              <a:xfrm>
                <a:off x="642910" y="4714884"/>
                <a:ext cx="8286808" cy="1071570"/>
              </a:xfrm>
              <a:prstGeom prst="parallelogram">
                <a:avLst>
                  <a:gd name="adj" fmla="val 164870"/>
                </a:avLst>
              </a:prstGeom>
              <a:solidFill>
                <a:srgbClr val="4F81BD">
                  <a:alpha val="30196"/>
                </a:srgbClr>
              </a:solidFill>
              <a:ln w="19050" cap="flat" cmpd="sng" algn="ctr">
                <a:solidFill>
                  <a:srgbClr val="31009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F5EBFD"/>
                  </a:solidFill>
                  <a:effectLst/>
                  <a:uLnTx/>
                  <a:uFillTx/>
                  <a:latin typeface="+mj-ea"/>
                  <a:ea typeface="+mj-ea"/>
                  <a:cs typeface="+mn-cs"/>
                </a:endParaRPr>
              </a:p>
            </p:txBody>
          </p:sp>
          <p:sp>
            <p:nvSpPr>
              <p:cNvPr id="172" name="円/楕円 23"/>
              <p:cNvSpPr/>
              <p:nvPr/>
            </p:nvSpPr>
            <p:spPr>
              <a:xfrm>
                <a:off x="3572874" y="5214949"/>
                <a:ext cx="427621" cy="180685"/>
              </a:xfrm>
              <a:prstGeom prst="ellipse">
                <a:avLst/>
              </a:prstGeom>
              <a:solidFill>
                <a:srgbClr val="886286">
                  <a:tint val="50000"/>
                </a:srgbClr>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sp>
            <p:nvSpPr>
              <p:cNvPr id="173" name="円/楕円 24"/>
              <p:cNvSpPr/>
              <p:nvPr/>
            </p:nvSpPr>
            <p:spPr>
              <a:xfrm>
                <a:off x="4323476" y="4786312"/>
                <a:ext cx="427622" cy="180685"/>
              </a:xfrm>
              <a:prstGeom prst="ellipse">
                <a:avLst/>
              </a:prstGeom>
              <a:solidFill>
                <a:srgbClr val="886286">
                  <a:tint val="50000"/>
                </a:srgbClr>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sp>
            <p:nvSpPr>
              <p:cNvPr id="174" name="円/楕円 25"/>
              <p:cNvSpPr/>
              <p:nvPr/>
            </p:nvSpPr>
            <p:spPr>
              <a:xfrm>
                <a:off x="2843788" y="4870631"/>
                <a:ext cx="427622" cy="180685"/>
              </a:xfrm>
              <a:prstGeom prst="ellipse">
                <a:avLst/>
              </a:prstGeom>
              <a:solidFill>
                <a:srgbClr val="886286">
                  <a:tint val="50000"/>
                </a:srgbClr>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cxnSp>
            <p:nvCxnSpPr>
              <p:cNvPr id="176" name="直線コネクタ 175"/>
              <p:cNvCxnSpPr>
                <a:endCxn id="158" idx="2"/>
              </p:cNvCxnSpPr>
              <p:nvPr/>
            </p:nvCxnSpPr>
            <p:spPr>
              <a:xfrm rot="5400000" flipH="1" flipV="1">
                <a:off x="2879796" y="5133982"/>
                <a:ext cx="106066" cy="1278076"/>
              </a:xfrm>
              <a:prstGeom prst="line">
                <a:avLst/>
              </a:prstGeom>
              <a:solidFill>
                <a:srgbClr val="886286">
                  <a:tint val="50000"/>
                </a:srgbClr>
              </a:solidFill>
              <a:ln w="10000" cap="flat" cmpd="sng" algn="ctr">
                <a:solidFill>
                  <a:srgbClr val="886286"/>
                </a:solidFill>
                <a:prstDash val="solid"/>
                <a:headEnd type="none"/>
                <a:tailEnd type="none"/>
              </a:ln>
              <a:effectLst>
                <a:outerShdw blurRad="38100" dist="30000" dir="5400000" rotWithShape="0">
                  <a:srgbClr val="000000">
                    <a:alpha val="45000"/>
                  </a:srgbClr>
                </a:outerShdw>
              </a:effectLst>
            </p:spPr>
          </p:cxnSp>
          <p:cxnSp>
            <p:nvCxnSpPr>
              <p:cNvPr id="177" name="直線コネクタ 28"/>
              <p:cNvCxnSpPr/>
              <p:nvPr/>
            </p:nvCxnSpPr>
            <p:spPr>
              <a:xfrm rot="16200000" flipH="1">
                <a:off x="3251501" y="4838513"/>
                <a:ext cx="190094" cy="577899"/>
              </a:xfrm>
              <a:prstGeom prst="line">
                <a:avLst/>
              </a:prstGeom>
              <a:solidFill>
                <a:srgbClr val="886286">
                  <a:tint val="50000"/>
                </a:srgbClr>
              </a:solidFill>
              <a:ln w="10000" cap="flat" cmpd="sng" algn="ctr">
                <a:solidFill>
                  <a:srgbClr val="886286"/>
                </a:solidFill>
                <a:prstDash val="solid"/>
                <a:headEnd type="none"/>
                <a:tailEnd type="none"/>
              </a:ln>
              <a:effectLst>
                <a:outerShdw blurRad="38100" dist="30000" dir="5400000" rotWithShape="0">
                  <a:srgbClr val="000000">
                    <a:alpha val="45000"/>
                  </a:srgbClr>
                </a:outerShdw>
              </a:effectLst>
            </p:spPr>
          </p:cxnSp>
          <p:cxnSp>
            <p:nvCxnSpPr>
              <p:cNvPr id="178" name="直線コネクタ 177"/>
              <p:cNvCxnSpPr/>
              <p:nvPr/>
            </p:nvCxnSpPr>
            <p:spPr>
              <a:xfrm rot="5400000" flipH="1" flipV="1">
                <a:off x="4011548" y="4847959"/>
                <a:ext cx="300874" cy="448229"/>
              </a:xfrm>
              <a:prstGeom prst="line">
                <a:avLst/>
              </a:prstGeom>
              <a:solidFill>
                <a:srgbClr val="886286">
                  <a:tint val="50000"/>
                </a:srgbClr>
              </a:solidFill>
              <a:ln w="10000" cap="flat" cmpd="sng" algn="ctr">
                <a:solidFill>
                  <a:srgbClr val="886286"/>
                </a:solidFill>
                <a:prstDash val="solid"/>
                <a:headEnd type="none"/>
                <a:tailEnd type="none"/>
              </a:ln>
              <a:effectLst>
                <a:outerShdw blurRad="38100" dist="30000" dir="5400000" rotWithShape="0">
                  <a:srgbClr val="000000">
                    <a:alpha val="45000"/>
                  </a:srgbClr>
                </a:outerShdw>
              </a:effectLst>
            </p:spPr>
          </p:cxnSp>
          <p:cxnSp>
            <p:nvCxnSpPr>
              <p:cNvPr id="179" name="直線コネクタ 178"/>
              <p:cNvCxnSpPr>
                <a:endCxn id="185" idx="2"/>
              </p:cNvCxnSpPr>
              <p:nvPr/>
            </p:nvCxnSpPr>
            <p:spPr>
              <a:xfrm>
                <a:off x="4000495" y="5305292"/>
                <a:ext cx="571505" cy="142876"/>
              </a:xfrm>
              <a:prstGeom prst="line">
                <a:avLst/>
              </a:prstGeom>
              <a:solidFill>
                <a:srgbClr val="886286">
                  <a:tint val="50000"/>
                </a:srgbClr>
              </a:solidFill>
              <a:ln w="10000" cap="flat" cmpd="sng" algn="ctr">
                <a:solidFill>
                  <a:srgbClr val="886286"/>
                </a:solidFill>
                <a:prstDash val="solid"/>
                <a:headEnd type="none"/>
                <a:tailEnd type="none"/>
              </a:ln>
              <a:effectLst>
                <a:outerShdw blurRad="38100" dist="30000" dir="5400000" rotWithShape="0">
                  <a:srgbClr val="000000">
                    <a:alpha val="45000"/>
                  </a:srgbClr>
                </a:outerShdw>
              </a:effectLst>
            </p:spPr>
          </p:cxnSp>
          <p:cxnSp>
            <p:nvCxnSpPr>
              <p:cNvPr id="180" name="直線コネクタ 179"/>
              <p:cNvCxnSpPr>
                <a:stCxn id="187" idx="4"/>
                <a:endCxn id="186" idx="7"/>
              </p:cNvCxnSpPr>
              <p:nvPr/>
            </p:nvCxnSpPr>
            <p:spPr>
              <a:xfrm rot="5400000">
                <a:off x="6005052" y="4756210"/>
                <a:ext cx="202975" cy="624569"/>
              </a:xfrm>
              <a:prstGeom prst="line">
                <a:avLst/>
              </a:prstGeom>
              <a:solidFill>
                <a:srgbClr val="886286">
                  <a:tint val="50000"/>
                </a:srgbClr>
              </a:solidFill>
              <a:ln w="10000" cap="flat" cmpd="sng" algn="ctr">
                <a:solidFill>
                  <a:srgbClr val="886286"/>
                </a:solidFill>
                <a:prstDash val="solid"/>
                <a:headEnd type="none"/>
                <a:tailEnd type="none"/>
              </a:ln>
              <a:effectLst>
                <a:outerShdw blurRad="38100" dist="30000" dir="5400000" rotWithShape="0">
                  <a:srgbClr val="000000">
                    <a:alpha val="45000"/>
                  </a:srgbClr>
                </a:outerShdw>
              </a:effectLst>
            </p:spPr>
          </p:cxnSp>
          <p:cxnSp>
            <p:nvCxnSpPr>
              <p:cNvPr id="183" name="直線コネクタ 182"/>
              <p:cNvCxnSpPr>
                <a:endCxn id="186" idx="1"/>
              </p:cNvCxnSpPr>
              <p:nvPr/>
            </p:nvCxnSpPr>
            <p:spPr>
              <a:xfrm rot="16200000" flipH="1">
                <a:off x="4975454" y="4653556"/>
                <a:ext cx="229446" cy="803406"/>
              </a:xfrm>
              <a:prstGeom prst="line">
                <a:avLst/>
              </a:prstGeom>
              <a:solidFill>
                <a:srgbClr val="886286">
                  <a:tint val="50000"/>
                </a:srgbClr>
              </a:solidFill>
              <a:ln w="10000" cap="flat" cmpd="sng" algn="ctr">
                <a:solidFill>
                  <a:srgbClr val="886286"/>
                </a:solidFill>
                <a:prstDash val="solid"/>
                <a:headEnd type="none"/>
                <a:tailEnd type="none"/>
              </a:ln>
              <a:effectLst>
                <a:outerShdw blurRad="38100" dist="30000" dir="5400000" rotWithShape="0">
                  <a:srgbClr val="000000">
                    <a:alpha val="45000"/>
                  </a:srgbClr>
                </a:outerShdw>
              </a:effectLst>
            </p:spPr>
          </p:cxnSp>
          <p:sp>
            <p:nvSpPr>
              <p:cNvPr id="184" name="テキスト ボックス 183"/>
              <p:cNvSpPr txBox="1"/>
              <p:nvPr/>
            </p:nvSpPr>
            <p:spPr>
              <a:xfrm>
                <a:off x="6321049" y="4328795"/>
                <a:ext cx="2291012" cy="41535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smtClean="0">
                    <a:ln>
                      <a:noFill/>
                    </a:ln>
                    <a:effectLst/>
                    <a:uLnTx/>
                    <a:uFillTx/>
                    <a:latin typeface="+mj-ea"/>
                    <a:ea typeface="+mj-ea"/>
                  </a:rPr>
                  <a:t>N2N</a:t>
                </a:r>
                <a:r>
                  <a:rPr lang="ja-JP" altLang="en-US" b="1" kern="0" dirty="0" smtClean="0">
                    <a:latin typeface="+mj-ea"/>
                    <a:ea typeface="+mj-ea"/>
                  </a:rPr>
                  <a:t> </a:t>
                </a:r>
                <a:r>
                  <a:rPr lang="en-US" altLang="ja-JP" b="1" kern="0" dirty="0" smtClean="0">
                    <a:latin typeface="+mj-ea"/>
                    <a:ea typeface="+mj-ea"/>
                  </a:rPr>
                  <a:t>Overlay Network</a:t>
                </a:r>
                <a:endParaRPr kumimoji="1" lang="ja-JP" altLang="en-US" sz="1800" b="1" i="0" u="none" strike="noStrike" kern="0" cap="none" spc="0" normalizeH="0" baseline="0" noProof="0" dirty="0">
                  <a:ln>
                    <a:noFill/>
                  </a:ln>
                  <a:effectLst/>
                  <a:uLnTx/>
                  <a:uFillTx/>
                  <a:latin typeface="+mj-ea"/>
                  <a:ea typeface="+mj-ea"/>
                </a:endParaRPr>
              </a:p>
            </p:txBody>
          </p:sp>
          <p:sp>
            <p:nvSpPr>
              <p:cNvPr id="185" name="円/楕円 184"/>
              <p:cNvSpPr/>
              <p:nvPr/>
            </p:nvSpPr>
            <p:spPr>
              <a:xfrm>
                <a:off x="4572000" y="5357826"/>
                <a:ext cx="427622" cy="180683"/>
              </a:xfrm>
              <a:prstGeom prst="ellipse">
                <a:avLst/>
              </a:prstGeom>
              <a:solidFill>
                <a:srgbClr val="886286">
                  <a:tint val="50000"/>
                </a:srgbClr>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sp>
            <p:nvSpPr>
              <p:cNvPr id="186" name="円/楕円 185"/>
              <p:cNvSpPr/>
              <p:nvPr/>
            </p:nvSpPr>
            <p:spPr>
              <a:xfrm>
                <a:off x="5429256" y="5143521"/>
                <a:ext cx="427622" cy="180685"/>
              </a:xfrm>
              <a:prstGeom prst="ellipse">
                <a:avLst/>
              </a:prstGeom>
              <a:solidFill>
                <a:srgbClr val="886286">
                  <a:tint val="50000"/>
                </a:srgbClr>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sp>
            <p:nvSpPr>
              <p:cNvPr id="187" name="円/楕円 186"/>
              <p:cNvSpPr/>
              <p:nvPr/>
            </p:nvSpPr>
            <p:spPr>
              <a:xfrm>
                <a:off x="6205012" y="4786322"/>
                <a:ext cx="427622" cy="180685"/>
              </a:xfrm>
              <a:prstGeom prst="ellipse">
                <a:avLst/>
              </a:prstGeom>
              <a:solidFill>
                <a:srgbClr val="886286">
                  <a:tint val="50000"/>
                </a:srgbClr>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cxnSp>
            <p:nvCxnSpPr>
              <p:cNvPr id="188" name="直線コネクタ 187"/>
              <p:cNvCxnSpPr>
                <a:stCxn id="185" idx="6"/>
              </p:cNvCxnSpPr>
              <p:nvPr/>
            </p:nvCxnSpPr>
            <p:spPr>
              <a:xfrm flipV="1">
                <a:off x="4999622" y="5357836"/>
                <a:ext cx="492258" cy="90332"/>
              </a:xfrm>
              <a:prstGeom prst="line">
                <a:avLst/>
              </a:prstGeom>
              <a:solidFill>
                <a:srgbClr val="886286">
                  <a:tint val="50000"/>
                </a:srgbClr>
              </a:solidFill>
              <a:ln w="10000" cap="flat" cmpd="sng" algn="ctr">
                <a:solidFill>
                  <a:srgbClr val="886286"/>
                </a:solidFill>
                <a:prstDash val="solid"/>
                <a:headEnd type="none"/>
                <a:tailEnd type="none"/>
              </a:ln>
              <a:effectLst>
                <a:outerShdw blurRad="38100" dist="30000" dir="5400000" rotWithShape="0">
                  <a:srgbClr val="000000">
                    <a:alpha val="45000"/>
                  </a:srgbClr>
                </a:outerShdw>
              </a:effectLst>
            </p:spPr>
          </p:cxnSp>
        </p:grpSp>
        <p:grpSp>
          <p:nvGrpSpPr>
            <p:cNvPr id="120" name="グループ化 53"/>
            <p:cNvGrpSpPr/>
            <p:nvPr/>
          </p:nvGrpSpPr>
          <p:grpSpPr>
            <a:xfrm>
              <a:off x="3180478" y="4571730"/>
              <a:ext cx="3070827" cy="657470"/>
              <a:chOff x="3357554" y="4286256"/>
              <a:chExt cx="3070827" cy="761713"/>
            </a:xfrm>
          </p:grpSpPr>
          <p:sp>
            <p:nvSpPr>
              <p:cNvPr id="158" name="円/楕円 157"/>
              <p:cNvSpPr/>
              <p:nvPr/>
            </p:nvSpPr>
            <p:spPr>
              <a:xfrm>
                <a:off x="3357554" y="4714884"/>
                <a:ext cx="427621" cy="180685"/>
              </a:xfrm>
              <a:prstGeom prst="ellipse">
                <a:avLst/>
              </a:prstGeom>
              <a:solidFill>
                <a:srgbClr val="FF0000"/>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sp>
            <p:nvSpPr>
              <p:cNvPr id="159" name="円/楕円 158"/>
              <p:cNvSpPr/>
              <p:nvPr/>
            </p:nvSpPr>
            <p:spPr>
              <a:xfrm>
                <a:off x="4358693" y="4867284"/>
                <a:ext cx="427621" cy="180685"/>
              </a:xfrm>
              <a:prstGeom prst="ellipse">
                <a:avLst/>
              </a:prstGeom>
              <a:solidFill>
                <a:srgbClr val="FF0000"/>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sp>
            <p:nvSpPr>
              <p:cNvPr id="160" name="円/楕円 159"/>
              <p:cNvSpPr/>
              <p:nvPr/>
            </p:nvSpPr>
            <p:spPr>
              <a:xfrm>
                <a:off x="5215949" y="4661835"/>
                <a:ext cx="427621" cy="180685"/>
              </a:xfrm>
              <a:prstGeom prst="ellipse">
                <a:avLst/>
              </a:prstGeom>
              <a:solidFill>
                <a:srgbClr val="FF0000"/>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sp>
            <p:nvSpPr>
              <p:cNvPr id="161" name="円/楕円 160"/>
              <p:cNvSpPr/>
              <p:nvPr/>
            </p:nvSpPr>
            <p:spPr>
              <a:xfrm>
                <a:off x="6000760" y="4286256"/>
                <a:ext cx="427621" cy="180685"/>
              </a:xfrm>
              <a:prstGeom prst="ellipse">
                <a:avLst/>
              </a:prstGeom>
              <a:solidFill>
                <a:srgbClr val="FF0000"/>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grpSp>
        <p:sp>
          <p:nvSpPr>
            <p:cNvPr id="130" name="円/楕円 129"/>
            <p:cNvSpPr/>
            <p:nvPr/>
          </p:nvSpPr>
          <p:spPr>
            <a:xfrm>
              <a:off x="3896103" y="4609346"/>
              <a:ext cx="427621" cy="155958"/>
            </a:xfrm>
            <a:prstGeom prst="ellipse">
              <a:avLst/>
            </a:prstGeom>
            <a:solidFill>
              <a:srgbClr val="FF0000"/>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sp>
          <p:nvSpPr>
            <p:cNvPr id="131" name="円/楕円 130"/>
            <p:cNvSpPr/>
            <p:nvPr/>
          </p:nvSpPr>
          <p:spPr>
            <a:xfrm>
              <a:off x="2468317" y="4671499"/>
              <a:ext cx="427621" cy="155958"/>
            </a:xfrm>
            <a:prstGeom prst="ellipse">
              <a:avLst/>
            </a:prstGeom>
            <a:solidFill>
              <a:srgbClr val="FF0000"/>
            </a:solidFill>
            <a:ln w="10000" cap="flat" cmpd="sng" algn="ctr">
              <a:solidFill>
                <a:srgbClr val="886286"/>
              </a:solidFill>
              <a:prstDash val="solid"/>
              <a:headEnd type="none"/>
              <a:tailEnd type="triangle"/>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49345F"/>
                </a:solidFill>
                <a:effectLst/>
                <a:uLnTx/>
                <a:uFillTx/>
                <a:latin typeface="+mj-ea"/>
                <a:ea typeface="+mj-ea"/>
                <a:cs typeface="+mn-cs"/>
              </a:endParaRPr>
            </a:p>
          </p:txBody>
        </p:sp>
      </p:grpSp>
      <p:grpSp>
        <p:nvGrpSpPr>
          <p:cNvPr id="233" name="グループ化 232"/>
          <p:cNvGrpSpPr/>
          <p:nvPr/>
        </p:nvGrpSpPr>
        <p:grpSpPr>
          <a:xfrm>
            <a:off x="1619673" y="4653138"/>
            <a:ext cx="6406273" cy="988185"/>
            <a:chOff x="1619672" y="4653136"/>
            <a:chExt cx="6406273" cy="988185"/>
          </a:xfrm>
        </p:grpSpPr>
        <p:grpSp>
          <p:nvGrpSpPr>
            <p:cNvPr id="118" name="グループ化 42"/>
            <p:cNvGrpSpPr/>
            <p:nvPr/>
          </p:nvGrpSpPr>
          <p:grpSpPr>
            <a:xfrm>
              <a:off x="1619672" y="4653136"/>
              <a:ext cx="6406273" cy="988185"/>
              <a:chOff x="1661974" y="6298688"/>
              <a:chExt cx="6406273" cy="1144864"/>
            </a:xfrm>
          </p:grpSpPr>
          <p:cxnSp>
            <p:nvCxnSpPr>
              <p:cNvPr id="162" name="直線矢印コネクタ 161"/>
              <p:cNvCxnSpPr>
                <a:stCxn id="193" idx="0"/>
                <a:endCxn id="161" idx="6"/>
              </p:cNvCxnSpPr>
              <p:nvPr/>
            </p:nvCxnSpPr>
            <p:spPr>
              <a:xfrm rot="16200000" flipV="1">
                <a:off x="6608494" y="5983799"/>
                <a:ext cx="1144863" cy="1774642"/>
              </a:xfrm>
              <a:prstGeom prst="straightConnector1">
                <a:avLst/>
              </a:prstGeom>
              <a:noFill/>
              <a:ln w="76200" cap="flat" cmpd="sng" algn="ctr">
                <a:solidFill>
                  <a:srgbClr val="49345F"/>
                </a:solidFill>
                <a:prstDash val="sysDot"/>
                <a:headEnd type="none" w="med" len="med"/>
                <a:tailEnd type="triangle" w="med" len="med"/>
              </a:ln>
              <a:effectLst/>
            </p:spPr>
          </p:cxnSp>
          <p:cxnSp>
            <p:nvCxnSpPr>
              <p:cNvPr id="164" name="直線矢印コネクタ 163"/>
              <p:cNvCxnSpPr>
                <a:endCxn id="159" idx="3"/>
              </p:cNvCxnSpPr>
              <p:nvPr/>
            </p:nvCxnSpPr>
            <p:spPr>
              <a:xfrm flipV="1">
                <a:off x="3030123" y="6943600"/>
                <a:ext cx="1256417" cy="443587"/>
              </a:xfrm>
              <a:prstGeom prst="straightConnector1">
                <a:avLst/>
              </a:prstGeom>
              <a:noFill/>
              <a:ln w="76200" cap="flat" cmpd="sng" algn="ctr">
                <a:solidFill>
                  <a:srgbClr val="49345F"/>
                </a:solidFill>
                <a:prstDash val="sysDot"/>
                <a:headEnd type="none" w="med" len="med"/>
                <a:tailEnd type="triangle" w="med" len="med"/>
              </a:ln>
              <a:effectLst/>
            </p:spPr>
          </p:cxnSp>
          <p:cxnSp>
            <p:nvCxnSpPr>
              <p:cNvPr id="165" name="直線矢印コネクタ 164"/>
              <p:cNvCxnSpPr>
                <a:stCxn id="192" idx="0"/>
                <a:endCxn id="160" idx="5"/>
              </p:cNvCxnSpPr>
              <p:nvPr/>
            </p:nvCxnSpPr>
            <p:spPr>
              <a:xfrm rot="16200000" flipV="1">
                <a:off x="6213530" y="5970790"/>
                <a:ext cx="705402" cy="2240121"/>
              </a:xfrm>
              <a:prstGeom prst="straightConnector1">
                <a:avLst/>
              </a:prstGeom>
              <a:noFill/>
              <a:ln w="76200" cap="flat" cmpd="sng" algn="ctr">
                <a:solidFill>
                  <a:srgbClr val="49345F"/>
                </a:solidFill>
                <a:prstDash val="sysDot"/>
                <a:headEnd type="none" w="med" len="med"/>
                <a:tailEnd type="triangle" w="med" len="med"/>
              </a:ln>
              <a:effectLst/>
            </p:spPr>
          </p:cxnSp>
          <p:cxnSp>
            <p:nvCxnSpPr>
              <p:cNvPr id="166" name="直線矢印コネクタ 165"/>
              <p:cNvCxnSpPr>
                <a:endCxn id="130" idx="3"/>
              </p:cNvCxnSpPr>
              <p:nvPr/>
            </p:nvCxnSpPr>
            <p:spPr>
              <a:xfrm flipV="1">
                <a:off x="2526067" y="6406150"/>
                <a:ext cx="1474959" cy="981034"/>
              </a:xfrm>
              <a:prstGeom prst="straightConnector1">
                <a:avLst/>
              </a:prstGeom>
              <a:noFill/>
              <a:ln w="76200" cap="flat" cmpd="sng" algn="ctr">
                <a:solidFill>
                  <a:srgbClr val="49345F"/>
                </a:solidFill>
                <a:prstDash val="sysDot"/>
                <a:headEnd type="none" w="med" len="med"/>
                <a:tailEnd type="triangle" w="med" len="med"/>
              </a:ln>
              <a:effectLst/>
            </p:spPr>
          </p:cxnSp>
          <p:cxnSp>
            <p:nvCxnSpPr>
              <p:cNvPr id="168" name="直線矢印コネクタ 167"/>
              <p:cNvCxnSpPr/>
              <p:nvPr/>
            </p:nvCxnSpPr>
            <p:spPr>
              <a:xfrm flipV="1">
                <a:off x="1661974" y="6474432"/>
                <a:ext cx="1046535" cy="908781"/>
              </a:xfrm>
              <a:prstGeom prst="straightConnector1">
                <a:avLst/>
              </a:prstGeom>
              <a:noFill/>
              <a:ln w="76200" cap="flat" cmpd="sng" algn="ctr">
                <a:solidFill>
                  <a:srgbClr val="49345F"/>
                </a:solidFill>
                <a:prstDash val="sysDot"/>
                <a:headEnd type="none" w="med" len="med"/>
                <a:tailEnd type="triangle" w="med" len="med"/>
              </a:ln>
              <a:effectLst/>
            </p:spPr>
          </p:cxnSp>
        </p:grpSp>
        <p:cxnSp>
          <p:nvCxnSpPr>
            <p:cNvPr id="229" name="直線矢印コネクタ 228"/>
            <p:cNvCxnSpPr>
              <a:endCxn id="158" idx="3"/>
            </p:cNvCxnSpPr>
            <p:nvPr/>
          </p:nvCxnSpPr>
          <p:spPr>
            <a:xfrm flipV="1">
              <a:off x="2123728" y="5074817"/>
              <a:ext cx="1119374" cy="442416"/>
            </a:xfrm>
            <a:prstGeom prst="straightConnector1">
              <a:avLst/>
            </a:prstGeom>
            <a:noFill/>
            <a:ln w="76200" cap="flat" cmpd="sng" algn="ctr">
              <a:solidFill>
                <a:srgbClr val="49345F"/>
              </a:solidFill>
              <a:prstDash val="sysDot"/>
              <a:headEnd type="none" w="med" len="med"/>
              <a:tailEnd type="triangle" w="med" len="med"/>
            </a:ln>
            <a:effectLst/>
          </p:spPr>
        </p:cxnSp>
      </p:grpSp>
      <p:grpSp>
        <p:nvGrpSpPr>
          <p:cNvPr id="138" name="グループ化 183"/>
          <p:cNvGrpSpPr/>
          <p:nvPr/>
        </p:nvGrpSpPr>
        <p:grpSpPr>
          <a:xfrm>
            <a:off x="2483768" y="3933057"/>
            <a:ext cx="3888432" cy="1053957"/>
            <a:chOff x="2458356" y="2605838"/>
            <a:chExt cx="2357454" cy="808694"/>
          </a:xfrm>
        </p:grpSpPr>
        <p:sp>
          <p:nvSpPr>
            <p:cNvPr id="140" name="雲 139"/>
            <p:cNvSpPr/>
            <p:nvPr/>
          </p:nvSpPr>
          <p:spPr>
            <a:xfrm>
              <a:off x="2458356" y="3057342"/>
              <a:ext cx="2357454" cy="357190"/>
            </a:xfrm>
            <a:prstGeom prst="cloud">
              <a:avLst/>
            </a:prstGeom>
            <a:solidFill>
              <a:srgbClr val="310095">
                <a:tint val="50000"/>
              </a:srgbClr>
            </a:solidFill>
            <a:ln w="10000" cap="flat" cmpd="sng" algn="ctr">
              <a:solidFill>
                <a:srgbClr val="310095"/>
              </a:solidFill>
              <a:prstDash val="solid"/>
            </a:ln>
            <a:effectLst>
              <a:outerShdw blurRad="38100" dist="30000" dir="5400000" rotWithShape="0">
                <a:srgbClr val="000000">
                  <a:alpha val="4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800" b="0" i="0" u="none" strike="noStrike" kern="0" cap="none" spc="0" normalizeH="0" baseline="0" noProof="0" dirty="0">
                <a:ln>
                  <a:noFill/>
                </a:ln>
                <a:solidFill>
                  <a:srgbClr val="49345F"/>
                </a:solidFill>
                <a:effectLst/>
                <a:uLnTx/>
                <a:uFillTx/>
                <a:latin typeface="+mj-ea"/>
                <a:ea typeface="+mj-ea"/>
                <a:cs typeface="Arial" pitchFamily="34" charset="0"/>
              </a:endParaRPr>
            </a:p>
          </p:txBody>
        </p:sp>
        <p:pic>
          <p:nvPicPr>
            <p:cNvPr id="141" name="Picture 4"/>
            <p:cNvPicPr>
              <a:picLocks noChangeAspect="1" noChangeArrowheads="1"/>
            </p:cNvPicPr>
            <p:nvPr/>
          </p:nvPicPr>
          <p:blipFill>
            <a:blip r:embed="rId7" cstate="print">
              <a:lum bright="40000"/>
            </a:blip>
            <a:srcRect/>
            <a:stretch>
              <a:fillRect/>
            </a:stretch>
          </p:blipFill>
          <p:spPr bwMode="auto">
            <a:xfrm>
              <a:off x="3025891" y="2609143"/>
              <a:ext cx="285752" cy="496762"/>
            </a:xfrm>
            <a:prstGeom prst="rect">
              <a:avLst/>
            </a:prstGeom>
            <a:noFill/>
            <a:ln w="28575">
              <a:noFill/>
              <a:miter lim="800000"/>
              <a:headEnd/>
              <a:tailEnd/>
            </a:ln>
          </p:spPr>
        </p:pic>
        <p:pic>
          <p:nvPicPr>
            <p:cNvPr id="142" name="Picture 4"/>
            <p:cNvPicPr>
              <a:picLocks noChangeAspect="1" noChangeArrowheads="1"/>
            </p:cNvPicPr>
            <p:nvPr/>
          </p:nvPicPr>
          <p:blipFill>
            <a:blip r:embed="rId7" cstate="print">
              <a:lum bright="40000"/>
            </a:blip>
            <a:srcRect/>
            <a:stretch>
              <a:fillRect/>
            </a:stretch>
          </p:blipFill>
          <p:spPr bwMode="auto">
            <a:xfrm>
              <a:off x="3311643" y="2605839"/>
              <a:ext cx="285752" cy="496762"/>
            </a:xfrm>
            <a:prstGeom prst="rect">
              <a:avLst/>
            </a:prstGeom>
            <a:noFill/>
            <a:ln w="28575">
              <a:noFill/>
              <a:miter lim="800000"/>
              <a:headEnd/>
              <a:tailEnd/>
            </a:ln>
          </p:spPr>
        </p:pic>
        <p:pic>
          <p:nvPicPr>
            <p:cNvPr id="143" name="Picture 4"/>
            <p:cNvPicPr>
              <a:picLocks noChangeAspect="1" noChangeArrowheads="1"/>
            </p:cNvPicPr>
            <p:nvPr/>
          </p:nvPicPr>
          <p:blipFill>
            <a:blip r:embed="rId7" cstate="print">
              <a:lum bright="40000"/>
            </a:blip>
            <a:srcRect/>
            <a:stretch>
              <a:fillRect/>
            </a:stretch>
          </p:blipFill>
          <p:spPr bwMode="auto">
            <a:xfrm>
              <a:off x="3597395" y="2605838"/>
              <a:ext cx="285752" cy="496762"/>
            </a:xfrm>
            <a:prstGeom prst="rect">
              <a:avLst/>
            </a:prstGeom>
            <a:noFill/>
            <a:ln w="28575">
              <a:noFill/>
              <a:miter lim="800000"/>
              <a:headEnd/>
              <a:tailEnd/>
            </a:ln>
          </p:spPr>
        </p:pic>
        <p:pic>
          <p:nvPicPr>
            <p:cNvPr id="144" name="Picture 4"/>
            <p:cNvPicPr>
              <a:picLocks noChangeAspect="1" noChangeArrowheads="1"/>
            </p:cNvPicPr>
            <p:nvPr/>
          </p:nvPicPr>
          <p:blipFill>
            <a:blip r:embed="rId7" cstate="print">
              <a:lum bright="40000"/>
            </a:blip>
            <a:srcRect/>
            <a:stretch>
              <a:fillRect/>
            </a:stretch>
          </p:blipFill>
          <p:spPr bwMode="auto">
            <a:xfrm>
              <a:off x="3883147" y="2605839"/>
              <a:ext cx="285752" cy="496762"/>
            </a:xfrm>
            <a:prstGeom prst="rect">
              <a:avLst/>
            </a:prstGeom>
            <a:noFill/>
            <a:ln w="28575">
              <a:noFill/>
              <a:miter lim="800000"/>
              <a:headEnd/>
              <a:tailEnd/>
            </a:ln>
          </p:spPr>
        </p:pic>
        <p:sp>
          <p:nvSpPr>
            <p:cNvPr id="145" name="正方形/長方形 144"/>
            <p:cNvSpPr/>
            <p:nvPr/>
          </p:nvSpPr>
          <p:spPr>
            <a:xfrm>
              <a:off x="2851265" y="3047849"/>
              <a:ext cx="1571636" cy="2143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1" kern="0" dirty="0" smtClean="0">
                  <a:solidFill>
                    <a:schemeClr val="bg1"/>
                  </a:solidFill>
                  <a:latin typeface="+mj-ea"/>
                  <a:ea typeface="+mj-ea"/>
                </a:rPr>
                <a:t>Rocks</a:t>
              </a:r>
              <a:r>
                <a:rPr kumimoji="0" lang="ja-JP" altLang="en-US" b="1" kern="0" dirty="0" smtClean="0">
                  <a:solidFill>
                    <a:schemeClr val="bg1"/>
                  </a:solidFill>
                  <a:latin typeface="+mj-ea"/>
                  <a:ea typeface="+mj-ea"/>
                </a:rPr>
                <a:t> </a:t>
              </a:r>
              <a:r>
                <a:rPr kumimoji="0" lang="en-US" altLang="ja-JP" b="1" kern="0" dirty="0" smtClean="0">
                  <a:solidFill>
                    <a:schemeClr val="bg1"/>
                  </a:solidFill>
                  <a:latin typeface="+mj-ea"/>
                  <a:ea typeface="+mj-ea"/>
                </a:rPr>
                <a:t>virtual cluster</a:t>
              </a:r>
              <a:endParaRPr kumimoji="1" lang="ja-JP" altLang="en-US" sz="1800" b="1" i="0" u="none" strike="noStrike" kern="0" cap="none" spc="0" normalizeH="0" baseline="0" noProof="0" dirty="0">
                <a:ln>
                  <a:noFill/>
                </a:ln>
                <a:solidFill>
                  <a:schemeClr val="bg1"/>
                </a:solidFill>
                <a:effectLst/>
                <a:uLnTx/>
                <a:uFillTx/>
                <a:latin typeface="+mj-ea"/>
                <a:ea typeface="+mj-ea"/>
                <a:cs typeface="+mn-cs"/>
              </a:endParaRPr>
            </a:p>
          </p:txBody>
        </p:sp>
      </p:grpSp>
      <p:cxnSp>
        <p:nvCxnSpPr>
          <p:cNvPr id="139" name="直線矢印コネクタ 138"/>
          <p:cNvCxnSpPr/>
          <p:nvPr/>
        </p:nvCxnSpPr>
        <p:spPr>
          <a:xfrm>
            <a:off x="1547664" y="4437114"/>
            <a:ext cx="1872208" cy="39985"/>
          </a:xfrm>
          <a:prstGeom prst="straightConnector1">
            <a:avLst/>
          </a:prstGeom>
          <a:noFill/>
          <a:ln w="76200" cap="flat" cmpd="sng" algn="ctr">
            <a:solidFill>
              <a:srgbClr val="FFFFFF">
                <a:lumMod val="50000"/>
              </a:srgbClr>
            </a:solidFill>
            <a:prstDash val="sysDot"/>
            <a:headEnd type="none" w="med" len="med"/>
            <a:tailEnd type="triangle" w="med" len="med"/>
          </a:ln>
          <a:effectLst>
            <a:glow rad="101600">
              <a:srgbClr val="00AAAA">
                <a:satMod val="175000"/>
                <a:alpha val="40000"/>
              </a:srgbClr>
            </a:glo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238"/>
                                        </p:tgtEl>
                                        <p:attrNameLst>
                                          <p:attrName>style.visibility</p:attrName>
                                        </p:attrNameLst>
                                      </p:cBhvr>
                                      <p:to>
                                        <p:strVal val="visible"/>
                                      </p:to>
                                    </p:set>
                                    <p:animEffect transition="in" filter="dissolve">
                                      <p:cBhvr>
                                        <p:cTn id="10" dur="500"/>
                                        <p:tgtEl>
                                          <p:spTgt spid="238"/>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38"/>
                                        </p:tgtEl>
                                        <p:attrNameLst>
                                          <p:attrName>style.visibility</p:attrName>
                                        </p:attrNameLst>
                                      </p:cBhvr>
                                      <p:to>
                                        <p:strVal val="visible"/>
                                      </p:to>
                                    </p:set>
                                    <p:animEffect transition="in" filter="dissolve">
                                      <p:cBhvr>
                                        <p:cTn id="14" dur="3000"/>
                                        <p:tgtEl>
                                          <p:spTgt spid="138"/>
                                        </p:tgtEl>
                                      </p:cBhvr>
                                    </p:animEffect>
                                  </p:childTnLst>
                                </p:cTn>
                              </p:par>
                            </p:childTnLst>
                          </p:cTn>
                        </p:par>
                        <p:par>
                          <p:cTn id="15" fill="hold">
                            <p:stCondLst>
                              <p:cond delay="3500"/>
                            </p:stCondLst>
                            <p:childTnLst>
                              <p:par>
                                <p:cTn id="16" presetID="18" presetClass="entr" presetSubtype="6" fill="hold" nodeType="after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in" filter="strips(downRight)">
                                      <p:cBhvr>
                                        <p:cTn id="18"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56" y="188640"/>
            <a:ext cx="8435280" cy="1224136"/>
          </a:xfrm>
        </p:spPr>
        <p:txBody>
          <a:bodyPr>
            <a:noAutofit/>
          </a:bodyPr>
          <a:lstStyle/>
          <a:p>
            <a:r>
              <a:rPr kumimoji="1" lang="en-US" altLang="ja-JP" sz="3600" dirty="0" smtClean="0">
                <a:latin typeface="+mj-ea"/>
              </a:rPr>
              <a:t>N2N : Overlay network technology</a:t>
            </a:r>
            <a:endParaRPr kumimoji="1" lang="ja-JP" altLang="en-US" sz="3600" dirty="0">
              <a:latin typeface="+mj-ea"/>
            </a:endParaRPr>
          </a:p>
        </p:txBody>
      </p:sp>
      <p:sp>
        <p:nvSpPr>
          <p:cNvPr id="3" name="コンテンツ プレースホルダ 2"/>
          <p:cNvSpPr>
            <a:spLocks noGrp="1"/>
          </p:cNvSpPr>
          <p:nvPr>
            <p:ph idx="1"/>
          </p:nvPr>
        </p:nvSpPr>
        <p:spPr>
          <a:xfrm>
            <a:off x="683568" y="1052736"/>
            <a:ext cx="8424936" cy="2736304"/>
          </a:xfrm>
        </p:spPr>
        <p:txBody>
          <a:bodyPr>
            <a:normAutofit lnSpcReduction="10000"/>
          </a:bodyPr>
          <a:lstStyle/>
          <a:p>
            <a:r>
              <a:rPr lang="en-US" altLang="ja-JP" sz="2400" dirty="0" smtClean="0">
                <a:latin typeface="+mj-ea"/>
                <a:ea typeface="+mj-ea"/>
              </a:rPr>
              <a:t>Developed by </a:t>
            </a:r>
            <a:r>
              <a:rPr lang="en-US" altLang="ja-JP" sz="2400" dirty="0" err="1" smtClean="0">
                <a:latin typeface="+mj-ea"/>
                <a:ea typeface="+mj-ea"/>
              </a:rPr>
              <a:t>ntop</a:t>
            </a:r>
            <a:r>
              <a:rPr lang="en-US" altLang="ja-JP" sz="2400" dirty="0" smtClean="0">
                <a:latin typeface="+mj-ea"/>
                <a:ea typeface="+mj-ea"/>
              </a:rPr>
              <a:t> project in Italy</a:t>
            </a:r>
          </a:p>
          <a:p>
            <a:pPr marL="521208" indent="-457200">
              <a:buFont typeface="+mj-lt"/>
              <a:buAutoNum type="arabicPeriod"/>
            </a:pPr>
            <a:r>
              <a:rPr lang="en-US" altLang="ja-JP" sz="2400" dirty="0" smtClean="0">
                <a:latin typeface="+mj-ea"/>
                <a:ea typeface="+mj-ea"/>
              </a:rPr>
              <a:t>Creates an encrypted layer 2 overlay network using P2P protocol.</a:t>
            </a:r>
          </a:p>
          <a:p>
            <a:pPr marL="521208" indent="-457200">
              <a:buFont typeface="+mj-lt"/>
              <a:buAutoNum type="arabicPeriod"/>
            </a:pPr>
            <a:r>
              <a:rPr lang="en-US" altLang="ja-JP" sz="2400" dirty="0" smtClean="0">
                <a:latin typeface="+mj-ea"/>
                <a:ea typeface="+mj-ea"/>
              </a:rPr>
              <a:t>Can establishes layer 2 network spanned on multiple sites.</a:t>
            </a:r>
            <a:endParaRPr kumimoji="1" lang="en-US" altLang="ja-JP" sz="2400" dirty="0" smtClean="0">
              <a:latin typeface="+mj-ea"/>
              <a:ea typeface="+mj-ea"/>
            </a:endParaRPr>
          </a:p>
          <a:p>
            <a:pPr lvl="1"/>
            <a:r>
              <a:rPr lang="en-US" altLang="ja-JP" sz="2000" dirty="0" smtClean="0">
                <a:latin typeface="+mj-ea"/>
                <a:ea typeface="+mj-ea"/>
              </a:rPr>
              <a:t>Utilize TAP virtual network interface</a:t>
            </a:r>
            <a:r>
              <a:rPr lang="ja-JP" altLang="en-US" sz="2000" dirty="0" smtClean="0">
                <a:latin typeface="+mj-ea"/>
                <a:ea typeface="+mj-ea"/>
              </a:rPr>
              <a:t> </a:t>
            </a:r>
            <a:r>
              <a:rPr lang="en-US" altLang="ja-JP" sz="2000" dirty="0" smtClean="0">
                <a:latin typeface="+mj-ea"/>
                <a:ea typeface="+mj-ea"/>
              </a:rPr>
              <a:t>(VNIC) </a:t>
            </a:r>
            <a:endParaRPr kumimoji="1" lang="en-US" altLang="ja-JP" sz="2000" dirty="0" smtClean="0">
              <a:latin typeface="+mj-ea"/>
              <a:ea typeface="+mj-ea"/>
            </a:endParaRPr>
          </a:p>
          <a:p>
            <a:pPr marL="521208" indent="-457200">
              <a:buFont typeface="+mj-lt"/>
              <a:buAutoNum type="arabicPeriod"/>
            </a:pPr>
            <a:r>
              <a:rPr lang="en-US" altLang="ja-JP" sz="2400" dirty="0" smtClean="0">
                <a:latin typeface="+mj-ea"/>
                <a:ea typeface="+mj-ea"/>
              </a:rPr>
              <a:t>Divides overlay networks in similar manner to</a:t>
            </a:r>
            <a:r>
              <a:rPr kumimoji="1" lang="en-US" altLang="ja-JP" sz="2400" dirty="0" smtClean="0">
                <a:latin typeface="+mj-ea"/>
                <a:ea typeface="+mj-ea"/>
              </a:rPr>
              <a:t> VLAN ID</a:t>
            </a:r>
          </a:p>
          <a:p>
            <a:pPr marL="896112" lvl="1" indent="-457200"/>
            <a:r>
              <a:rPr kumimoji="1" lang="en-US" altLang="ja-JP" sz="2000" dirty="0" smtClean="0">
                <a:latin typeface="+mj-ea"/>
                <a:ea typeface="+mj-ea"/>
              </a:rPr>
              <a:t>Community name</a:t>
            </a:r>
          </a:p>
        </p:txBody>
      </p:sp>
      <p:sp>
        <p:nvSpPr>
          <p:cNvPr id="4" name="スライド番号プレースホルダ 3"/>
          <p:cNvSpPr>
            <a:spLocks noGrp="1"/>
          </p:cNvSpPr>
          <p:nvPr>
            <p:ph type="sldNum" sz="quarter" idx="12"/>
          </p:nvPr>
        </p:nvSpPr>
        <p:spPr/>
        <p:txBody>
          <a:bodyPr/>
          <a:lstStyle/>
          <a:p>
            <a:fld id="{DBBDEC3D-4D1D-43B1-919F-639CC5EF683F}" type="slidenum">
              <a:rPr kumimoji="1" lang="ja-JP" altLang="en-US" smtClean="0">
                <a:latin typeface="+mj-ea"/>
                <a:ea typeface="+mj-ea"/>
              </a:rPr>
              <a:pPr/>
              <a:t>6</a:t>
            </a:fld>
            <a:endParaRPr kumimoji="1" lang="ja-JP" altLang="en-US">
              <a:latin typeface="+mj-ea"/>
              <a:ea typeface="+mj-ea"/>
            </a:endParaRPr>
          </a:p>
        </p:txBody>
      </p:sp>
      <p:sp>
        <p:nvSpPr>
          <p:cNvPr id="5" name="テキスト ボックス 4"/>
          <p:cNvSpPr txBox="1"/>
          <p:nvPr/>
        </p:nvSpPr>
        <p:spPr>
          <a:xfrm>
            <a:off x="-144016" y="3419708"/>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A</a:t>
            </a:r>
          </a:p>
        </p:txBody>
      </p:sp>
      <p:sp>
        <p:nvSpPr>
          <p:cNvPr id="6" name="テキスト ボックス 5"/>
          <p:cNvSpPr txBox="1"/>
          <p:nvPr/>
        </p:nvSpPr>
        <p:spPr>
          <a:xfrm>
            <a:off x="5364088" y="3491716"/>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B</a:t>
            </a:r>
          </a:p>
        </p:txBody>
      </p:sp>
      <p:sp>
        <p:nvSpPr>
          <p:cNvPr id="7" name="角丸四角形 6"/>
          <p:cNvSpPr/>
          <p:nvPr/>
        </p:nvSpPr>
        <p:spPr>
          <a:xfrm>
            <a:off x="936432" y="3789040"/>
            <a:ext cx="2504104" cy="1872208"/>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8" name="正方形/長方形 7"/>
          <p:cNvSpPr/>
          <p:nvPr/>
        </p:nvSpPr>
        <p:spPr>
          <a:xfrm>
            <a:off x="2016550" y="5556802"/>
            <a:ext cx="1035799" cy="39247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500" kern="0" dirty="0" smtClean="0">
                <a:solidFill>
                  <a:schemeClr val="bg1"/>
                </a:solidFill>
                <a:latin typeface="+mj-ea"/>
                <a:ea typeface="+mj-ea"/>
              </a:rPr>
              <a:t>Physical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500" b="0" i="0" u="none" strike="noStrike" kern="0" cap="none" spc="0" normalizeH="0" baseline="0" noProof="0" dirty="0" smtClean="0">
                <a:ln>
                  <a:noFill/>
                </a:ln>
                <a:solidFill>
                  <a:schemeClr val="bg1"/>
                </a:solidFill>
                <a:effectLst/>
                <a:uLnTx/>
                <a:uFillTx/>
                <a:latin typeface="+mj-ea"/>
                <a:ea typeface="+mj-ea"/>
                <a:cs typeface="+mn-cs"/>
              </a:rPr>
              <a:t>NIC</a:t>
            </a:r>
            <a:endParaRPr kumimoji="0" lang="ja-JP" altLang="en-US" sz="1500" b="0" i="0" u="none" strike="noStrike" kern="0" cap="none" spc="0" normalizeH="0" baseline="0" noProof="0" dirty="0">
              <a:ln>
                <a:noFill/>
              </a:ln>
              <a:solidFill>
                <a:schemeClr val="bg1"/>
              </a:solidFill>
              <a:effectLst/>
              <a:uLnTx/>
              <a:uFillTx/>
              <a:latin typeface="+mj-ea"/>
              <a:ea typeface="+mj-ea"/>
              <a:cs typeface="+mn-cs"/>
            </a:endParaRPr>
          </a:p>
        </p:txBody>
      </p:sp>
      <p:pic>
        <p:nvPicPr>
          <p:cNvPr id="9" name="図 8" descr="W1100z.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28713" y="4621102"/>
            <a:ext cx="852343" cy="892865"/>
          </a:xfrm>
          <a:prstGeom prst="rect">
            <a:avLst/>
          </a:prstGeom>
        </p:spPr>
      </p:pic>
      <p:grpSp>
        <p:nvGrpSpPr>
          <p:cNvPr id="68" name="グループ化 67"/>
          <p:cNvGrpSpPr/>
          <p:nvPr/>
        </p:nvGrpSpPr>
        <p:grpSpPr>
          <a:xfrm>
            <a:off x="2051720" y="4673452"/>
            <a:ext cx="1296144" cy="879874"/>
            <a:chOff x="2499685" y="4509120"/>
            <a:chExt cx="1296144" cy="879874"/>
          </a:xfrm>
        </p:grpSpPr>
        <p:cxnSp>
          <p:nvCxnSpPr>
            <p:cNvPr id="10" name="直線コネクタ 9"/>
            <p:cNvCxnSpPr/>
            <p:nvPr/>
          </p:nvCxnSpPr>
          <p:spPr>
            <a:xfrm>
              <a:off x="3189265" y="5173278"/>
              <a:ext cx="0" cy="215716"/>
            </a:xfrm>
            <a:prstGeom prst="line">
              <a:avLst/>
            </a:prstGeom>
            <a:noFill/>
            <a:ln w="57150" cap="flat" cmpd="sng" algn="ctr">
              <a:solidFill>
                <a:srgbClr val="C0504D">
                  <a:lumMod val="75000"/>
                </a:srgbClr>
              </a:solidFill>
              <a:prstDash val="solid"/>
            </a:ln>
            <a:effectLst>
              <a:outerShdw blurRad="40000" dist="20000" dir="5400000" rotWithShape="0">
                <a:srgbClr val="000000">
                  <a:alpha val="38000"/>
                </a:srgbClr>
              </a:outerShdw>
            </a:effectLst>
          </p:spPr>
        </p:cxnSp>
        <p:sp>
          <p:nvSpPr>
            <p:cNvPr id="11" name="正方形/長方形 10"/>
            <p:cNvSpPr/>
            <p:nvPr/>
          </p:nvSpPr>
          <p:spPr>
            <a:xfrm>
              <a:off x="2499685" y="4509120"/>
              <a:ext cx="1296144" cy="75580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kern="0" dirty="0" smtClean="0">
                  <a:solidFill>
                    <a:schemeClr val="tx1"/>
                  </a:solidFill>
                  <a:latin typeface="+mj-ea"/>
                  <a:ea typeface="+mj-ea"/>
                </a:rPr>
                <a:t>N2N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kern="0" dirty="0" smtClean="0">
                  <a:solidFill>
                    <a:schemeClr val="tx1"/>
                  </a:solidFill>
                  <a:latin typeface="+mj-ea"/>
                  <a:ea typeface="+mj-ea"/>
                </a:rPr>
                <a:t>VNIC</a:t>
              </a:r>
            </a:p>
          </p:txBody>
        </p:sp>
      </p:grpSp>
      <p:cxnSp>
        <p:nvCxnSpPr>
          <p:cNvPr id="13" name="直線コネクタ 12"/>
          <p:cNvCxnSpPr/>
          <p:nvPr/>
        </p:nvCxnSpPr>
        <p:spPr>
          <a:xfrm rot="5400000">
            <a:off x="2749488" y="4963480"/>
            <a:ext cx="3501008" cy="0"/>
          </a:xfrm>
          <a:prstGeom prst="line">
            <a:avLst/>
          </a:prstGeom>
          <a:noFill/>
          <a:ln w="12700" cap="flat" cmpd="sng" algn="ctr">
            <a:solidFill>
              <a:schemeClr val="tx1"/>
            </a:solidFill>
            <a:prstDash val="dash"/>
          </a:ln>
          <a:effectLst/>
        </p:spPr>
      </p:cxnSp>
      <p:sp>
        <p:nvSpPr>
          <p:cNvPr id="14" name="角丸四角形 13"/>
          <p:cNvSpPr/>
          <p:nvPr/>
        </p:nvSpPr>
        <p:spPr>
          <a:xfrm>
            <a:off x="5216885" y="3828609"/>
            <a:ext cx="2542720" cy="1872208"/>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5" name="正方形/長方形 14"/>
          <p:cNvSpPr/>
          <p:nvPr/>
        </p:nvSpPr>
        <p:spPr>
          <a:xfrm>
            <a:off x="6247438" y="5556800"/>
            <a:ext cx="1080120" cy="39248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500" kern="0" dirty="0" smtClean="0">
                <a:solidFill>
                  <a:schemeClr val="bg1"/>
                </a:solidFill>
                <a:latin typeface="+mj-ea"/>
                <a:ea typeface="+mj-ea"/>
              </a:rPr>
              <a:t>Physical </a:t>
            </a:r>
            <a:r>
              <a:rPr kumimoji="0" lang="en-US" altLang="ja-JP" sz="1500" b="0" i="0" u="none" strike="noStrike" kern="0" cap="none" spc="0" normalizeH="0" baseline="0" noProof="0" dirty="0" smtClean="0">
                <a:ln>
                  <a:noFill/>
                </a:ln>
                <a:solidFill>
                  <a:schemeClr val="bg1"/>
                </a:solidFill>
                <a:effectLst/>
                <a:uLnTx/>
                <a:uFillTx/>
                <a:latin typeface="+mj-ea"/>
                <a:ea typeface="+mj-ea"/>
                <a:cs typeface="+mn-cs"/>
              </a:rPr>
              <a:t>NIC</a:t>
            </a:r>
            <a:endParaRPr kumimoji="0" lang="ja-JP" altLang="en-US" sz="1500" b="0" i="0" u="none" strike="noStrike" kern="0" cap="none" spc="0" normalizeH="0" baseline="0" noProof="0" dirty="0">
              <a:ln>
                <a:noFill/>
              </a:ln>
              <a:solidFill>
                <a:schemeClr val="bg1"/>
              </a:solidFill>
              <a:effectLst/>
              <a:uLnTx/>
              <a:uFillTx/>
              <a:latin typeface="+mj-ea"/>
              <a:ea typeface="+mj-ea"/>
              <a:cs typeface="+mn-cs"/>
            </a:endParaRPr>
          </a:p>
        </p:txBody>
      </p:sp>
      <p:pic>
        <p:nvPicPr>
          <p:cNvPr id="21" name="図 20" descr="W1100z.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372654" y="4660671"/>
            <a:ext cx="852343" cy="892865"/>
          </a:xfrm>
          <a:prstGeom prst="rect">
            <a:avLst/>
          </a:prstGeom>
        </p:spPr>
      </p:pic>
      <p:grpSp>
        <p:nvGrpSpPr>
          <p:cNvPr id="72" name="グループ化 71"/>
          <p:cNvGrpSpPr/>
          <p:nvPr/>
        </p:nvGrpSpPr>
        <p:grpSpPr>
          <a:xfrm>
            <a:off x="6381583" y="4655867"/>
            <a:ext cx="1286762" cy="879874"/>
            <a:chOff x="2545905" y="4509120"/>
            <a:chExt cx="1286762" cy="879874"/>
          </a:xfrm>
        </p:grpSpPr>
        <p:cxnSp>
          <p:nvCxnSpPr>
            <p:cNvPr id="73" name="直線コネクタ 72"/>
            <p:cNvCxnSpPr/>
            <p:nvPr/>
          </p:nvCxnSpPr>
          <p:spPr>
            <a:xfrm>
              <a:off x="3189265" y="5173278"/>
              <a:ext cx="0" cy="215716"/>
            </a:xfrm>
            <a:prstGeom prst="line">
              <a:avLst/>
            </a:prstGeom>
            <a:noFill/>
            <a:ln w="57150" cap="flat" cmpd="sng" algn="ctr">
              <a:solidFill>
                <a:srgbClr val="C0504D">
                  <a:lumMod val="75000"/>
                </a:srgbClr>
              </a:solidFill>
              <a:prstDash val="solid"/>
            </a:ln>
            <a:effectLst>
              <a:outerShdw blurRad="40000" dist="20000" dir="5400000" rotWithShape="0">
                <a:srgbClr val="000000">
                  <a:alpha val="38000"/>
                </a:srgbClr>
              </a:outerShdw>
            </a:effectLst>
          </p:spPr>
        </p:cxnSp>
        <p:sp>
          <p:nvSpPr>
            <p:cNvPr id="74" name="正方形/長方形 73"/>
            <p:cNvSpPr/>
            <p:nvPr/>
          </p:nvSpPr>
          <p:spPr>
            <a:xfrm>
              <a:off x="2545905" y="4509120"/>
              <a:ext cx="1286762" cy="75580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kern="0" dirty="0" smtClean="0">
                  <a:solidFill>
                    <a:schemeClr val="tx1"/>
                  </a:solidFill>
                  <a:latin typeface="+mj-ea"/>
                  <a:ea typeface="+mj-ea"/>
                </a:rPr>
                <a:t>N2N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kern="0" dirty="0" smtClean="0">
                  <a:solidFill>
                    <a:schemeClr val="tx1"/>
                  </a:solidFill>
                  <a:latin typeface="+mj-ea"/>
                  <a:ea typeface="+mj-ea"/>
                </a:rPr>
                <a:t>VNIC</a:t>
              </a:r>
            </a:p>
          </p:txBody>
        </p:sp>
      </p:grpSp>
      <p:cxnSp>
        <p:nvCxnSpPr>
          <p:cNvPr id="93" name="直線コネクタ 92"/>
          <p:cNvCxnSpPr/>
          <p:nvPr/>
        </p:nvCxnSpPr>
        <p:spPr>
          <a:xfrm rot="5100000">
            <a:off x="2527733" y="6154075"/>
            <a:ext cx="447964" cy="40175"/>
          </a:xfrm>
          <a:prstGeom prst="line">
            <a:avLst/>
          </a:prstGeom>
          <a:noFill/>
          <a:ln w="57150" cap="flat" cmpd="sng" algn="ctr">
            <a:solidFill>
              <a:schemeClr val="accent6"/>
            </a:solidFill>
            <a:prstDash val="solid"/>
          </a:ln>
          <a:effectLst>
            <a:outerShdw blurRad="40000" dist="20000" dir="5400000" rotWithShape="0">
              <a:srgbClr val="000000">
                <a:alpha val="38000"/>
              </a:srgbClr>
            </a:outerShdw>
          </a:effectLst>
        </p:spPr>
      </p:cxnSp>
      <p:cxnSp>
        <p:nvCxnSpPr>
          <p:cNvPr id="99" name="直線コネクタ 98"/>
          <p:cNvCxnSpPr/>
          <p:nvPr/>
        </p:nvCxnSpPr>
        <p:spPr>
          <a:xfrm rot="5100000">
            <a:off x="6828765" y="6154075"/>
            <a:ext cx="447964" cy="40175"/>
          </a:xfrm>
          <a:prstGeom prst="line">
            <a:avLst/>
          </a:prstGeom>
          <a:noFill/>
          <a:ln w="57150" cap="flat" cmpd="sng" algn="ctr">
            <a:solidFill>
              <a:schemeClr val="accent6"/>
            </a:solidFill>
            <a:prstDash val="solid"/>
          </a:ln>
          <a:effectLst>
            <a:outerShdw blurRad="40000" dist="20000" dir="5400000" rotWithShape="0">
              <a:srgbClr val="000000">
                <a:alpha val="38000"/>
              </a:srgbClr>
            </a:outerShdw>
          </a:effectLst>
        </p:spPr>
      </p:cxnSp>
      <p:sp>
        <p:nvSpPr>
          <p:cNvPr id="57" name="正方形/長方形 56"/>
          <p:cNvSpPr/>
          <p:nvPr/>
        </p:nvSpPr>
        <p:spPr>
          <a:xfrm>
            <a:off x="1331640" y="6099991"/>
            <a:ext cx="2088232" cy="32487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sp>
        <p:nvSpPr>
          <p:cNvPr id="58" name="正方形/長方形 57"/>
          <p:cNvSpPr/>
          <p:nvPr/>
        </p:nvSpPr>
        <p:spPr>
          <a:xfrm>
            <a:off x="6228184" y="6083535"/>
            <a:ext cx="1584176" cy="32487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pic>
        <p:nvPicPr>
          <p:cNvPr id="76" name="Picture 2" descr="C:\Documents and Settings\agosyu\Local Settings\Temporary Internet Files\Content.IE5\RTHA7RRJ\MCj04316220000[1].png"/>
          <p:cNvPicPr>
            <a:picLocks noChangeAspect="1" noChangeArrowheads="1"/>
          </p:cNvPicPr>
          <p:nvPr/>
        </p:nvPicPr>
        <p:blipFill>
          <a:blip r:embed="rId4" cstate="print"/>
          <a:srcRect/>
          <a:stretch>
            <a:fillRect/>
          </a:stretch>
        </p:blipFill>
        <p:spPr bwMode="auto">
          <a:xfrm>
            <a:off x="2808639" y="6093296"/>
            <a:ext cx="642936" cy="554948"/>
          </a:xfrm>
          <a:prstGeom prst="rect">
            <a:avLst/>
          </a:prstGeom>
          <a:noFill/>
        </p:spPr>
      </p:pic>
      <p:pic>
        <p:nvPicPr>
          <p:cNvPr id="77" name="Picture 2" descr="C:\Documents and Settings\agosyu\Local Settings\Temporary Internet Files\Content.IE5\RTHA7RRJ\MCj04316220000[1].png"/>
          <p:cNvPicPr>
            <a:picLocks noChangeAspect="1" noChangeArrowheads="1"/>
          </p:cNvPicPr>
          <p:nvPr/>
        </p:nvPicPr>
        <p:blipFill>
          <a:blip r:embed="rId4" cstate="print"/>
          <a:srcRect/>
          <a:stretch>
            <a:fillRect/>
          </a:stretch>
        </p:blipFill>
        <p:spPr bwMode="auto">
          <a:xfrm flipH="1">
            <a:off x="5887398" y="6093296"/>
            <a:ext cx="642936" cy="554948"/>
          </a:xfrm>
          <a:prstGeom prst="rect">
            <a:avLst/>
          </a:prstGeom>
          <a:noFill/>
        </p:spPr>
      </p:pic>
      <p:cxnSp>
        <p:nvCxnSpPr>
          <p:cNvPr id="78" name="直線コネクタ 77"/>
          <p:cNvCxnSpPr>
            <a:stCxn id="75" idx="3"/>
          </p:cNvCxnSpPr>
          <p:nvPr/>
        </p:nvCxnSpPr>
        <p:spPr>
          <a:xfrm flipV="1">
            <a:off x="4932041" y="6382904"/>
            <a:ext cx="1281894" cy="34428"/>
          </a:xfrm>
          <a:prstGeom prst="line">
            <a:avLst/>
          </a:prstGeom>
          <a:noFill/>
          <a:ln w="28575" cap="flat" cmpd="sng" algn="ctr">
            <a:solidFill>
              <a:srgbClr val="49345F"/>
            </a:solidFill>
            <a:prstDash val="solid"/>
          </a:ln>
          <a:effectLst/>
        </p:spPr>
      </p:cxnSp>
      <p:cxnSp>
        <p:nvCxnSpPr>
          <p:cNvPr id="79" name="直線コネクタ 78"/>
          <p:cNvCxnSpPr>
            <a:stCxn id="75" idx="1"/>
          </p:cNvCxnSpPr>
          <p:nvPr/>
        </p:nvCxnSpPr>
        <p:spPr>
          <a:xfrm rot="10800000">
            <a:off x="3131840" y="6381328"/>
            <a:ext cx="720080" cy="36004"/>
          </a:xfrm>
          <a:prstGeom prst="line">
            <a:avLst/>
          </a:prstGeom>
          <a:noFill/>
          <a:ln w="28575" cap="flat" cmpd="sng" algn="ctr">
            <a:solidFill>
              <a:srgbClr val="49345F"/>
            </a:solidFill>
            <a:prstDash val="solid"/>
          </a:ln>
          <a:effectLst/>
        </p:spPr>
      </p:cxnSp>
      <p:sp>
        <p:nvSpPr>
          <p:cNvPr id="75" name="正方形/長方形 74"/>
          <p:cNvSpPr/>
          <p:nvPr/>
        </p:nvSpPr>
        <p:spPr>
          <a:xfrm>
            <a:off x="3851920" y="6093296"/>
            <a:ext cx="1080120" cy="6480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grpSp>
        <p:nvGrpSpPr>
          <p:cNvPr id="100" name="グループ化 99"/>
          <p:cNvGrpSpPr/>
          <p:nvPr/>
        </p:nvGrpSpPr>
        <p:grpSpPr>
          <a:xfrm>
            <a:off x="3203848" y="5336378"/>
            <a:ext cx="2952328" cy="1134126"/>
            <a:chOff x="3347864" y="5163378"/>
            <a:chExt cx="2952328" cy="1134126"/>
          </a:xfrm>
        </p:grpSpPr>
        <p:sp>
          <p:nvSpPr>
            <p:cNvPr id="95" name="左右矢印 94"/>
            <p:cNvSpPr/>
            <p:nvPr/>
          </p:nvSpPr>
          <p:spPr>
            <a:xfrm>
              <a:off x="3347864" y="5517232"/>
              <a:ext cx="2952328" cy="344086"/>
            </a:xfrm>
            <a:prstGeom prst="leftRightArrow">
              <a:avLst/>
            </a:prstGeom>
          </p:spPr>
          <p:style>
            <a:lnRef idx="3">
              <a:schemeClr val="lt1"/>
            </a:lnRef>
            <a:fillRef idx="1">
              <a:schemeClr val="accent3"/>
            </a:fillRef>
            <a:effectRef idx="1">
              <a:schemeClr val="accent3"/>
            </a:effectRef>
            <a:fontRef idx="minor">
              <a:schemeClr val="lt1"/>
            </a:fontRef>
          </p:style>
          <p:txBody>
            <a:bodyPr lIns="97965" tIns="48983" rIns="97965" bIns="48983" rtlCol="0" anchor="ctr"/>
            <a:lstStyle/>
            <a:p>
              <a:pPr algn="ctr"/>
              <a:endParaRPr kumimoji="1" lang="ja-JP" altLang="en-US">
                <a:latin typeface="+mj-ea"/>
                <a:ea typeface="+mj-ea"/>
              </a:endParaRPr>
            </a:p>
          </p:txBody>
        </p:sp>
        <p:sp>
          <p:nvSpPr>
            <p:cNvPr id="96" name="加算記号 95"/>
            <p:cNvSpPr/>
            <p:nvPr/>
          </p:nvSpPr>
          <p:spPr>
            <a:xfrm rot="2760697">
              <a:off x="3914917" y="5226385"/>
              <a:ext cx="1134126" cy="1008112"/>
            </a:xfrm>
            <a:prstGeom prst="mathPlus">
              <a:avLst>
                <a:gd name="adj1" fmla="val 11816"/>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lIns="97965" tIns="48983" rIns="97965" bIns="48983" rtlCol="0" anchor="ctr"/>
            <a:lstStyle/>
            <a:p>
              <a:pPr algn="ctr"/>
              <a:endParaRPr kumimoji="1" lang="ja-JP" altLang="en-US">
                <a:latin typeface="+mj-ea"/>
                <a:ea typeface="+mj-ea"/>
              </a:endParaRPr>
            </a:p>
          </p:txBody>
        </p:sp>
      </p:grpSp>
      <p:sp>
        <p:nvSpPr>
          <p:cNvPr id="102" name="正方形/長方形 101"/>
          <p:cNvSpPr/>
          <p:nvPr/>
        </p:nvSpPr>
        <p:spPr>
          <a:xfrm>
            <a:off x="971600" y="5523927"/>
            <a:ext cx="7056784" cy="1224136"/>
          </a:xfrm>
          <a:prstGeom prst="rect">
            <a:avLst/>
          </a:prstGeom>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endParaRPr lang="en-US" altLang="ja-JP" sz="1600" b="1" dirty="0" smtClean="0">
              <a:solidFill>
                <a:schemeClr val="bg1"/>
              </a:solidFill>
              <a:latin typeface="+mj-ea"/>
              <a:ea typeface="+mj-ea"/>
            </a:endParaRPr>
          </a:p>
          <a:p>
            <a:pPr algn="ctr"/>
            <a:r>
              <a:rPr lang="en-US" altLang="ja-JP" sz="2800" b="1" dirty="0" smtClean="0">
                <a:solidFill>
                  <a:schemeClr val="bg1"/>
                </a:solidFill>
                <a:latin typeface="+mj-ea"/>
                <a:ea typeface="+mj-ea"/>
              </a:rPr>
              <a:t>N2N</a:t>
            </a:r>
            <a:r>
              <a:rPr lang="ja-JP" altLang="en-US" sz="2800" b="1" dirty="0" smtClean="0">
                <a:solidFill>
                  <a:schemeClr val="bg1"/>
                </a:solidFill>
                <a:latin typeface="+mj-ea"/>
                <a:ea typeface="+mj-ea"/>
              </a:rPr>
              <a:t> </a:t>
            </a:r>
            <a:r>
              <a:rPr lang="en-US" altLang="ja-JP" sz="2800" b="1" dirty="0" smtClean="0">
                <a:solidFill>
                  <a:schemeClr val="bg1"/>
                </a:solidFill>
                <a:latin typeface="+mj-ea"/>
                <a:ea typeface="+mj-ea"/>
              </a:rPr>
              <a:t>Overlay network</a:t>
            </a:r>
          </a:p>
        </p:txBody>
      </p:sp>
      <p:sp>
        <p:nvSpPr>
          <p:cNvPr id="107" name="正方形/長方形 106"/>
          <p:cNvSpPr/>
          <p:nvPr/>
        </p:nvSpPr>
        <p:spPr>
          <a:xfrm>
            <a:off x="1818111" y="5542634"/>
            <a:ext cx="5562201" cy="305617"/>
          </a:xfrm>
          <a:prstGeom prst="rect">
            <a:avLst/>
          </a:prstGeom>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r>
              <a:rPr lang="en-US" altLang="ja-JP" sz="1600" b="1" dirty="0" smtClean="0">
                <a:solidFill>
                  <a:schemeClr val="tx1"/>
                </a:solidFill>
                <a:latin typeface="+mj-ea"/>
                <a:ea typeface="+mj-ea"/>
              </a:rPr>
              <a:t>Community name </a:t>
            </a:r>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network ID</a:t>
            </a:r>
            <a:r>
              <a:rPr lang="ja-JP" altLang="en-US" sz="1600" b="1" dirty="0" smtClean="0">
                <a:solidFill>
                  <a:schemeClr val="tx1"/>
                </a:solidFill>
                <a:latin typeface="+mj-ea"/>
                <a:ea typeface="+mj-ea"/>
              </a:rPr>
              <a:t>）</a:t>
            </a:r>
            <a:endParaRPr lang="en-US" altLang="ja-JP" sz="1600" b="1" dirty="0" smtClean="0">
              <a:solidFill>
                <a:schemeClr val="tx1"/>
              </a:solidFill>
              <a:latin typeface="+mj-ea"/>
              <a:ea typeface="+mj-ea"/>
            </a:endParaRPr>
          </a:p>
        </p:txBody>
      </p:sp>
      <p:sp>
        <p:nvSpPr>
          <p:cNvPr id="108" name="テキスト ボックス 107"/>
          <p:cNvSpPr txBox="1"/>
          <p:nvPr/>
        </p:nvSpPr>
        <p:spPr>
          <a:xfrm>
            <a:off x="3563888" y="3491716"/>
            <a:ext cx="1483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smtClean="0">
                <a:ln>
                  <a:noFill/>
                </a:ln>
                <a:effectLst/>
                <a:uLnTx/>
                <a:uFillTx/>
                <a:latin typeface="+mj-ea"/>
                <a:ea typeface="+mj-ea"/>
              </a:rPr>
              <a:t>MAC address</a:t>
            </a:r>
            <a:endParaRPr kumimoji="1" lang="ja-JP" altLang="en-US" sz="1800" b="1" i="0" u="none" strike="noStrike" kern="0" cap="none" spc="0" normalizeH="0" baseline="0" noProof="0" dirty="0">
              <a:ln>
                <a:noFill/>
              </a:ln>
              <a:effectLst/>
              <a:uLnTx/>
              <a:uFillTx/>
              <a:latin typeface="+mj-ea"/>
              <a:ea typeface="+mj-ea"/>
            </a:endParaRPr>
          </a:p>
        </p:txBody>
      </p:sp>
      <p:sp>
        <p:nvSpPr>
          <p:cNvPr id="109" name="強調線吹き出し 1 108"/>
          <p:cNvSpPr/>
          <p:nvPr/>
        </p:nvSpPr>
        <p:spPr>
          <a:xfrm>
            <a:off x="3635896" y="3789040"/>
            <a:ext cx="2160240" cy="432048"/>
          </a:xfrm>
          <a:prstGeom prst="accentCallout1">
            <a:avLst>
              <a:gd name="adj1" fmla="val 18750"/>
              <a:gd name="adj2" fmla="val -8333"/>
              <a:gd name="adj3" fmla="val 221842"/>
              <a:gd name="adj4" fmla="val -18111"/>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FF0000"/>
                </a:solidFill>
                <a:effectLst/>
                <a:uLnTx/>
                <a:uFillTx/>
                <a:latin typeface="+mj-ea"/>
                <a:ea typeface="+mj-ea"/>
                <a:cs typeface="+mn-cs"/>
              </a:rPr>
              <a:t>13:14:15:16:18:26</a:t>
            </a:r>
            <a:endParaRPr kumimoji="0" lang="ja-JP" altLang="en-US" sz="1800" b="0" i="0" u="none" strike="noStrike" kern="0" cap="none" spc="0" normalizeH="0" baseline="0" noProof="0" dirty="0">
              <a:ln>
                <a:noFill/>
              </a:ln>
              <a:solidFill>
                <a:srgbClr val="FF0000"/>
              </a:solidFill>
              <a:effectLst/>
              <a:uLnTx/>
              <a:uFillTx/>
              <a:latin typeface="+mj-ea"/>
              <a:ea typeface="+mj-ea"/>
              <a:cs typeface="+mn-cs"/>
            </a:endParaRPr>
          </a:p>
        </p:txBody>
      </p:sp>
      <p:sp>
        <p:nvSpPr>
          <p:cNvPr id="110" name="強調線吹き出し 1 109"/>
          <p:cNvSpPr/>
          <p:nvPr/>
        </p:nvSpPr>
        <p:spPr>
          <a:xfrm>
            <a:off x="6876256" y="3789040"/>
            <a:ext cx="2160240" cy="432048"/>
          </a:xfrm>
          <a:prstGeom prst="accentCallout1">
            <a:avLst>
              <a:gd name="adj1" fmla="val 18750"/>
              <a:gd name="adj2" fmla="val -8333"/>
              <a:gd name="adj3" fmla="val 214283"/>
              <a:gd name="adj4" fmla="val -19623"/>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FF0000"/>
                </a:solidFill>
                <a:effectLst/>
                <a:uLnTx/>
                <a:uFillTx/>
                <a:latin typeface="+mj-ea"/>
                <a:ea typeface="+mj-ea"/>
                <a:cs typeface="+mn-cs"/>
              </a:rPr>
              <a:t>11:22:33:44:55:66</a:t>
            </a:r>
            <a:endParaRPr kumimoji="0" lang="ja-JP" altLang="en-US" sz="1800" b="0" i="0" u="none" strike="noStrike" kern="0" cap="none" spc="0" normalizeH="0" baseline="0" noProof="0" dirty="0">
              <a:ln>
                <a:noFill/>
              </a:ln>
              <a:solidFill>
                <a:srgbClr val="FF0000"/>
              </a:solidFill>
              <a:effectLst/>
              <a:uLnTx/>
              <a:uFillTx/>
              <a:latin typeface="+mj-ea"/>
              <a:ea typeface="+mj-ea"/>
              <a:cs typeface="+mn-cs"/>
            </a:endParaRPr>
          </a:p>
        </p:txBody>
      </p:sp>
      <p:grpSp>
        <p:nvGrpSpPr>
          <p:cNvPr id="115" name="グループ化 114"/>
          <p:cNvGrpSpPr/>
          <p:nvPr/>
        </p:nvGrpSpPr>
        <p:grpSpPr>
          <a:xfrm>
            <a:off x="3347864" y="4668902"/>
            <a:ext cx="2952328" cy="792088"/>
            <a:chOff x="3347864" y="4236854"/>
            <a:chExt cx="2952328" cy="792088"/>
          </a:xfrm>
        </p:grpSpPr>
        <p:sp>
          <p:nvSpPr>
            <p:cNvPr id="112" name="左右矢印 111"/>
            <p:cNvSpPr/>
            <p:nvPr/>
          </p:nvSpPr>
          <p:spPr>
            <a:xfrm>
              <a:off x="3347864" y="4502934"/>
              <a:ext cx="2952328" cy="344086"/>
            </a:xfrm>
            <a:prstGeom prst="leftRightArrow">
              <a:avLst/>
            </a:prstGeom>
          </p:spPr>
          <p:style>
            <a:lnRef idx="3">
              <a:schemeClr val="lt1"/>
            </a:lnRef>
            <a:fillRef idx="1">
              <a:schemeClr val="accent3"/>
            </a:fillRef>
            <a:effectRef idx="1">
              <a:schemeClr val="accent3"/>
            </a:effectRef>
            <a:fontRef idx="minor">
              <a:schemeClr val="lt1"/>
            </a:fontRef>
          </p:style>
          <p:txBody>
            <a:bodyPr lIns="97965" tIns="48983" rIns="97965" bIns="48983" rtlCol="0" anchor="ctr"/>
            <a:lstStyle/>
            <a:p>
              <a:pPr algn="ctr"/>
              <a:endParaRPr kumimoji="1" lang="ja-JP" altLang="en-US">
                <a:latin typeface="+mj-ea"/>
                <a:ea typeface="+mj-ea"/>
              </a:endParaRPr>
            </a:p>
          </p:txBody>
        </p:sp>
        <p:sp>
          <p:nvSpPr>
            <p:cNvPr id="114" name="ドーナツ 113"/>
            <p:cNvSpPr/>
            <p:nvPr/>
          </p:nvSpPr>
          <p:spPr>
            <a:xfrm>
              <a:off x="4027468" y="4236854"/>
              <a:ext cx="792088" cy="792088"/>
            </a:xfrm>
            <a:prstGeom prst="donut">
              <a:avLst>
                <a:gd name="adj" fmla="val 1222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j-ea"/>
                <a:ea typeface="+mj-ea"/>
              </a:endParaRPr>
            </a:p>
          </p:txBody>
        </p:sp>
      </p:grpSp>
      <p:sp>
        <p:nvSpPr>
          <p:cNvPr id="40" name="テキスト ボックス 39"/>
          <p:cNvSpPr txBox="1"/>
          <p:nvPr/>
        </p:nvSpPr>
        <p:spPr>
          <a:xfrm>
            <a:off x="7436894" y="3445625"/>
            <a:ext cx="1483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smtClean="0">
                <a:ln>
                  <a:noFill/>
                </a:ln>
                <a:effectLst/>
                <a:uLnTx/>
                <a:uFillTx/>
                <a:latin typeface="+mj-ea"/>
                <a:ea typeface="+mj-ea"/>
              </a:rPr>
              <a:t>MAC address</a:t>
            </a:r>
            <a:endParaRPr kumimoji="1" lang="ja-JP" altLang="en-US" sz="1800" b="1" i="0" u="none" strike="noStrike" kern="0" cap="none" spc="0" normalizeH="0" baseline="0" noProof="0" dirty="0">
              <a:ln>
                <a:noFill/>
              </a:ln>
              <a:effectLst/>
              <a:uLnTx/>
              <a:uFillTx/>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dissolv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dissolve">
                                      <p:cBhvr>
                                        <p:cTn id="12" dur="500"/>
                                        <p:tgtEl>
                                          <p:spTgt spid="68"/>
                                        </p:tgtEl>
                                      </p:cBhvr>
                                    </p:animEffect>
                                  </p:childTnLst>
                                </p:cTn>
                              </p:par>
                              <p:par>
                                <p:cTn id="13" presetID="9"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dissolve">
                                      <p:cBhvr>
                                        <p:cTn id="15" dur="500"/>
                                        <p:tgtEl>
                                          <p:spTgt spid="7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1000"/>
                                        <p:tgtEl>
                                          <p:spTgt spid="10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07"/>
                                        </p:tgtEl>
                                        <p:attrNameLst>
                                          <p:attrName>style.visibility</p:attrName>
                                        </p:attrNameLst>
                                      </p:cBhvr>
                                      <p:to>
                                        <p:strVal val="visible"/>
                                      </p:to>
                                    </p:set>
                                    <p:animEffect transition="in" filter="fade">
                                      <p:cBhvr>
                                        <p:cTn id="23" dur="1000"/>
                                        <p:tgtEl>
                                          <p:spTgt spid="107"/>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dissolve">
                                      <p:cBhvr>
                                        <p:cTn id="27" dur="500"/>
                                        <p:tgtEl>
                                          <p:spTgt spid="10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childTnLst>
                          </p:cTn>
                        </p:par>
                        <p:par>
                          <p:cTn id="31" fill="hold">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dissolve">
                                      <p:cBhvr>
                                        <p:cTn id="34" dur="500"/>
                                        <p:tgtEl>
                                          <p:spTgt spid="110"/>
                                        </p:tgtEl>
                                      </p:cBhvr>
                                    </p:animEffect>
                                  </p:childTnLst>
                                </p:cTn>
                              </p:par>
                            </p:childTnLst>
                          </p:cTn>
                        </p:par>
                        <p:par>
                          <p:cTn id="35" fill="hold">
                            <p:stCondLst>
                              <p:cond delay="3500"/>
                            </p:stCondLst>
                            <p:childTnLst>
                              <p:par>
                                <p:cTn id="36" presetID="5" presetClass="entr" presetSubtype="10" fill="hold" nodeType="afterEffect">
                                  <p:stCondLst>
                                    <p:cond delay="0"/>
                                  </p:stCondLst>
                                  <p:childTnLst>
                                    <p:set>
                                      <p:cBhvr>
                                        <p:cTn id="37" dur="1" fill="hold">
                                          <p:stCondLst>
                                            <p:cond delay="0"/>
                                          </p:stCondLst>
                                        </p:cTn>
                                        <p:tgtEl>
                                          <p:spTgt spid="115"/>
                                        </p:tgtEl>
                                        <p:attrNameLst>
                                          <p:attrName>style.visibility</p:attrName>
                                        </p:attrNameLst>
                                      </p:cBhvr>
                                      <p:to>
                                        <p:strVal val="visible"/>
                                      </p:to>
                                    </p:set>
                                    <p:animEffect transition="in" filter="checkerboard(across)">
                                      <p:cBhvr>
                                        <p:cTn id="38" dur="500"/>
                                        <p:tgtEl>
                                          <p:spTgt spid="115"/>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dissolve">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7" grpId="0" animBg="1"/>
      <p:bldP spid="108" grpId="0"/>
      <p:bldP spid="109" grpId="0" animBg="1"/>
      <p:bldP spid="110" grpId="0" animBg="1"/>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矢印コネクタ 67"/>
          <p:cNvCxnSpPr>
            <a:stCxn id="67" idx="3"/>
          </p:cNvCxnSpPr>
          <p:nvPr/>
        </p:nvCxnSpPr>
        <p:spPr>
          <a:xfrm rot="10800000" flipV="1">
            <a:off x="3995938" y="2551728"/>
            <a:ext cx="2258601" cy="152534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67544" y="0"/>
            <a:ext cx="8229600" cy="1227632"/>
          </a:xfrm>
        </p:spPr>
        <p:txBody>
          <a:bodyPr/>
          <a:lstStyle/>
          <a:p>
            <a:r>
              <a:rPr lang="en-US" altLang="ja-JP" dirty="0" smtClean="0">
                <a:latin typeface="+mj-ea"/>
              </a:rPr>
              <a:t>Virtual cluster construction </a:t>
            </a:r>
            <a:r>
              <a:rPr kumimoji="1" lang="en-US" altLang="ja-JP" dirty="0" smtClean="0">
                <a:latin typeface="+mj-ea"/>
              </a:rPr>
              <a:t>(1/3)</a:t>
            </a:r>
            <a:endParaRPr kumimoji="1" lang="ja-JP" altLang="en-US" dirty="0">
              <a:latin typeface="+mj-ea"/>
            </a:endParaRPr>
          </a:p>
        </p:txBody>
      </p:sp>
      <p:sp>
        <p:nvSpPr>
          <p:cNvPr id="3" name="コンテンツ プレースホルダ 2"/>
          <p:cNvSpPr>
            <a:spLocks noGrp="1"/>
          </p:cNvSpPr>
          <p:nvPr>
            <p:ph idx="1"/>
          </p:nvPr>
        </p:nvSpPr>
        <p:spPr>
          <a:xfrm>
            <a:off x="108520" y="980728"/>
            <a:ext cx="8423920" cy="648072"/>
          </a:xfrm>
        </p:spPr>
        <p:txBody>
          <a:bodyPr>
            <a:normAutofit fontScale="92500"/>
          </a:bodyPr>
          <a:lstStyle/>
          <a:p>
            <a:r>
              <a:rPr lang="en-US" altLang="ja-JP" dirty="0" smtClean="0">
                <a:latin typeface="+mj-ea"/>
                <a:ea typeface="+mj-ea"/>
              </a:rPr>
              <a:t>MVC Controller (MVC : Multi-site Virtual Cluster)</a:t>
            </a:r>
            <a:endParaRPr kumimoji="1" lang="en-US" altLang="ja-JP" dirty="0" smtClean="0">
              <a:latin typeface="+mj-ea"/>
              <a:ea typeface="+mj-ea"/>
            </a:endParaRPr>
          </a:p>
        </p:txBody>
      </p:sp>
      <p:sp>
        <p:nvSpPr>
          <p:cNvPr id="49" name="角丸四角形 48"/>
          <p:cNvSpPr/>
          <p:nvPr/>
        </p:nvSpPr>
        <p:spPr>
          <a:xfrm>
            <a:off x="5211128" y="3703855"/>
            <a:ext cx="3609344"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50" name="直線コネクタ 49"/>
          <p:cNvCxnSpPr/>
          <p:nvPr/>
        </p:nvCxnSpPr>
        <p:spPr>
          <a:xfrm rot="5400000" flipH="1" flipV="1">
            <a:off x="4761159" y="6314065"/>
            <a:ext cx="445227" cy="121350"/>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5404487" y="3889223"/>
            <a:ext cx="1672539"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59" name="直線コネクタ 58"/>
          <p:cNvCxnSpPr/>
          <p:nvPr/>
        </p:nvCxnSpPr>
        <p:spPr>
          <a:xfrm rot="16500000" flipH="1">
            <a:off x="6727459" y="6035280"/>
            <a:ext cx="189110" cy="23365"/>
          </a:xfrm>
          <a:prstGeom prst="line">
            <a:avLst/>
          </a:prstGeom>
          <a:noFill/>
          <a:ln w="57150" cap="flat" cmpd="sng" algn="ctr">
            <a:solidFill>
              <a:srgbClr val="727CA3"/>
            </a:solidFill>
            <a:prstDash val="solid"/>
          </a:ln>
          <a:effectLst/>
        </p:spPr>
      </p:cxnSp>
      <p:cxnSp>
        <p:nvCxnSpPr>
          <p:cNvPr id="60" name="直線コネクタ 59"/>
          <p:cNvCxnSpPr/>
          <p:nvPr/>
        </p:nvCxnSpPr>
        <p:spPr>
          <a:xfrm rot="5400000">
            <a:off x="5952371" y="6037188"/>
            <a:ext cx="215125" cy="14748"/>
          </a:xfrm>
          <a:prstGeom prst="line">
            <a:avLst/>
          </a:prstGeom>
          <a:noFill/>
          <a:ln w="57150" cap="flat" cmpd="sng" algn="ctr">
            <a:solidFill>
              <a:schemeClr val="bg1">
                <a:lumMod val="75000"/>
                <a:lumOff val="25000"/>
              </a:schemeClr>
            </a:solidFill>
            <a:prstDash val="solid"/>
          </a:ln>
          <a:effectLst/>
        </p:spPr>
      </p:cxnSp>
      <p:cxnSp>
        <p:nvCxnSpPr>
          <p:cNvPr id="61" name="直線コネクタ 60"/>
          <p:cNvCxnSpPr/>
          <p:nvPr/>
        </p:nvCxnSpPr>
        <p:spPr>
          <a:xfrm>
            <a:off x="5044446" y="6152125"/>
            <a:ext cx="1008112" cy="0"/>
          </a:xfrm>
          <a:prstGeom prst="line">
            <a:avLst/>
          </a:prstGeom>
          <a:noFill/>
          <a:ln w="57150" cap="flat" cmpd="sng" algn="ctr">
            <a:solidFill>
              <a:schemeClr val="bg1">
                <a:lumMod val="75000"/>
                <a:lumOff val="25000"/>
              </a:schemeClr>
            </a:solidFill>
            <a:prstDash val="solid"/>
          </a:ln>
          <a:effectLst/>
        </p:spPr>
      </p:cxnSp>
      <p:sp>
        <p:nvSpPr>
          <p:cNvPr id="64" name="正方形/長方形 63"/>
          <p:cNvSpPr/>
          <p:nvPr/>
        </p:nvSpPr>
        <p:spPr>
          <a:xfrm>
            <a:off x="7276695" y="3847871"/>
            <a:ext cx="1368152"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65" name="直線コネクタ 64"/>
          <p:cNvCxnSpPr/>
          <p:nvPr/>
        </p:nvCxnSpPr>
        <p:spPr>
          <a:xfrm rot="16500000" flipH="1">
            <a:off x="7810331" y="6019633"/>
            <a:ext cx="189110" cy="23365"/>
          </a:xfrm>
          <a:prstGeom prst="line">
            <a:avLst/>
          </a:prstGeom>
          <a:noFill/>
          <a:ln w="57150" cap="flat" cmpd="sng" algn="ctr">
            <a:solidFill>
              <a:srgbClr val="727CA3"/>
            </a:solidFill>
            <a:prstDash val="solid"/>
          </a:ln>
          <a:effectLst/>
        </p:spPr>
      </p:cxnSp>
      <p:sp>
        <p:nvSpPr>
          <p:cNvPr id="66" name="フローチャート : 磁気ディスク 65"/>
          <p:cNvSpPr/>
          <p:nvPr/>
        </p:nvSpPr>
        <p:spPr>
          <a:xfrm>
            <a:off x="5548503" y="3429000"/>
            <a:ext cx="1224136" cy="864096"/>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en-US" altLang="ja-JP" sz="1050" dirty="0" smtClean="0">
              <a:solidFill>
                <a:schemeClr val="bg1"/>
              </a:solidFill>
              <a:latin typeface="+mj-ea"/>
              <a:ea typeface="+mj-ea"/>
            </a:endParaRPr>
          </a:p>
          <a:p>
            <a:pPr algn="ctr"/>
            <a:r>
              <a:rPr kumimoji="1" lang="en-US" altLang="ja-JP" dirty="0" err="1" smtClean="0">
                <a:solidFill>
                  <a:schemeClr val="bg1"/>
                </a:solidFill>
                <a:latin typeface="+mj-ea"/>
                <a:ea typeface="+mj-ea"/>
              </a:rPr>
              <a:t>Databese</a:t>
            </a:r>
            <a:endParaRPr kumimoji="1" lang="ja-JP" altLang="en-US" dirty="0">
              <a:solidFill>
                <a:schemeClr val="bg1"/>
              </a:solidFill>
              <a:latin typeface="+mj-ea"/>
              <a:ea typeface="+mj-ea"/>
            </a:endParaRPr>
          </a:p>
        </p:txBody>
      </p:sp>
      <p:pic>
        <p:nvPicPr>
          <p:cNvPr id="67" name="Picture 2"/>
          <p:cNvPicPr>
            <a:picLocks noChangeAspect="1" noChangeArrowheads="1"/>
          </p:cNvPicPr>
          <p:nvPr/>
        </p:nvPicPr>
        <p:blipFill>
          <a:blip r:embed="rId3" cstate="print"/>
          <a:srcRect/>
          <a:stretch>
            <a:fillRect/>
          </a:stretch>
        </p:blipFill>
        <p:spPr bwMode="auto">
          <a:xfrm flipH="1">
            <a:off x="6254538" y="2178513"/>
            <a:ext cx="549711" cy="746433"/>
          </a:xfrm>
          <a:prstGeom prst="rect">
            <a:avLst/>
          </a:prstGeom>
          <a:noFill/>
          <a:ln w="9525">
            <a:noFill/>
            <a:miter lim="800000"/>
            <a:headEnd/>
            <a:tailEnd/>
          </a:ln>
        </p:spPr>
      </p:pic>
      <p:sp>
        <p:nvSpPr>
          <p:cNvPr id="74" name="正方形/長方形 73"/>
          <p:cNvSpPr/>
          <p:nvPr/>
        </p:nvSpPr>
        <p:spPr>
          <a:xfrm>
            <a:off x="7538570"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92" name="正方形/長方形 91"/>
          <p:cNvSpPr/>
          <p:nvPr/>
        </p:nvSpPr>
        <p:spPr>
          <a:xfrm>
            <a:off x="6386442" y="5634999"/>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93" name="正方形/長方形 92"/>
          <p:cNvSpPr/>
          <p:nvPr/>
        </p:nvSpPr>
        <p:spPr>
          <a:xfrm>
            <a:off x="5450338"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94" name="Picture 2" descr="C:\Documents and Settings\agosyu\Local Settings\Temporary Internet Files\Content.IE5\RTHA7RRJ\MCj04316220000[1].png"/>
          <p:cNvPicPr>
            <a:picLocks noChangeAspect="1" noChangeArrowheads="1"/>
          </p:cNvPicPr>
          <p:nvPr/>
        </p:nvPicPr>
        <p:blipFill>
          <a:blip r:embed="rId4" cstate="print"/>
          <a:srcRect/>
          <a:stretch>
            <a:fillRect/>
          </a:stretch>
        </p:blipFill>
        <p:spPr bwMode="auto">
          <a:xfrm flipH="1">
            <a:off x="4900431" y="5720077"/>
            <a:ext cx="642936" cy="642936"/>
          </a:xfrm>
          <a:prstGeom prst="rect">
            <a:avLst/>
          </a:prstGeom>
          <a:noFill/>
        </p:spPr>
      </p:pic>
      <p:sp>
        <p:nvSpPr>
          <p:cNvPr id="110" name="角丸四角形 109"/>
          <p:cNvSpPr/>
          <p:nvPr/>
        </p:nvSpPr>
        <p:spPr>
          <a:xfrm flipH="1">
            <a:off x="323530" y="3703855"/>
            <a:ext cx="3631931"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111" name="直線コネクタ 110"/>
          <p:cNvCxnSpPr/>
          <p:nvPr/>
        </p:nvCxnSpPr>
        <p:spPr>
          <a:xfrm rot="16200000" flipV="1">
            <a:off x="4116285" y="6213646"/>
            <a:ext cx="373218" cy="250178"/>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2" name="正方形/長方形 111"/>
          <p:cNvSpPr/>
          <p:nvPr/>
        </p:nvSpPr>
        <p:spPr>
          <a:xfrm flipH="1">
            <a:off x="2105744" y="3889223"/>
            <a:ext cx="1705028"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p:txBody>
      </p:sp>
      <p:cxnSp>
        <p:nvCxnSpPr>
          <p:cNvPr id="114" name="直線コネクタ 113"/>
          <p:cNvCxnSpPr/>
          <p:nvPr/>
        </p:nvCxnSpPr>
        <p:spPr>
          <a:xfrm rot="5100000">
            <a:off x="2271153" y="6035053"/>
            <a:ext cx="189110" cy="23819"/>
          </a:xfrm>
          <a:prstGeom prst="line">
            <a:avLst/>
          </a:prstGeom>
          <a:noFill/>
          <a:ln w="57150" cap="flat" cmpd="sng" algn="ctr">
            <a:solidFill>
              <a:srgbClr val="727CA3"/>
            </a:solidFill>
            <a:prstDash val="solid"/>
          </a:ln>
          <a:effectLst/>
        </p:spPr>
      </p:cxnSp>
      <p:cxnSp>
        <p:nvCxnSpPr>
          <p:cNvPr id="117" name="直線コネクタ 116"/>
          <p:cNvCxnSpPr/>
          <p:nvPr/>
        </p:nvCxnSpPr>
        <p:spPr>
          <a:xfrm rot="16200000" flipH="1">
            <a:off x="3035031" y="6037046"/>
            <a:ext cx="215125" cy="15034"/>
          </a:xfrm>
          <a:prstGeom prst="line">
            <a:avLst/>
          </a:prstGeom>
          <a:noFill/>
          <a:ln w="57150" cap="flat" cmpd="sng" algn="ctr">
            <a:solidFill>
              <a:schemeClr val="bg1">
                <a:lumMod val="75000"/>
                <a:lumOff val="25000"/>
              </a:schemeClr>
            </a:solidFill>
            <a:prstDash val="solid"/>
          </a:ln>
          <a:effectLst/>
        </p:spPr>
      </p:cxnSp>
      <p:cxnSp>
        <p:nvCxnSpPr>
          <p:cNvPr id="118" name="直線コネクタ 117"/>
          <p:cNvCxnSpPr/>
          <p:nvPr/>
        </p:nvCxnSpPr>
        <p:spPr>
          <a:xfrm flipH="1">
            <a:off x="3150111" y="6152125"/>
            <a:ext cx="1027694" cy="0"/>
          </a:xfrm>
          <a:prstGeom prst="line">
            <a:avLst/>
          </a:prstGeom>
          <a:noFill/>
          <a:ln w="57150" cap="flat" cmpd="sng" algn="ctr">
            <a:solidFill>
              <a:schemeClr val="bg1">
                <a:lumMod val="75000"/>
                <a:lumOff val="25000"/>
              </a:schemeClr>
            </a:solidFill>
            <a:prstDash val="solid"/>
          </a:ln>
          <a:effectLst/>
        </p:spPr>
      </p:cxnSp>
      <p:sp>
        <p:nvSpPr>
          <p:cNvPr id="120" name="正方形/長方形 119"/>
          <p:cNvSpPr/>
          <p:nvPr/>
        </p:nvSpPr>
        <p:spPr>
          <a:xfrm flipH="1">
            <a:off x="507468" y="3847871"/>
            <a:ext cx="1394728"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121" name="直線コネクタ 120"/>
          <p:cNvCxnSpPr/>
          <p:nvPr/>
        </p:nvCxnSpPr>
        <p:spPr>
          <a:xfrm rot="5100000">
            <a:off x="1167246" y="6019406"/>
            <a:ext cx="189110" cy="23819"/>
          </a:xfrm>
          <a:prstGeom prst="line">
            <a:avLst/>
          </a:prstGeom>
          <a:noFill/>
          <a:ln w="57150" cap="flat" cmpd="sng" algn="ctr">
            <a:solidFill>
              <a:srgbClr val="727CA3"/>
            </a:solidFill>
            <a:prstDash val="solid"/>
          </a:ln>
          <a:effectLst/>
        </p:spPr>
      </p:cxnSp>
      <p:sp>
        <p:nvSpPr>
          <p:cNvPr id="122" name="フローチャート : 磁気ディスク 121"/>
          <p:cNvSpPr/>
          <p:nvPr/>
        </p:nvSpPr>
        <p:spPr>
          <a:xfrm flipH="1">
            <a:off x="2195736" y="3429000"/>
            <a:ext cx="1468223" cy="86409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en-US" altLang="ja-JP" sz="1000" dirty="0" smtClean="0">
              <a:solidFill>
                <a:schemeClr val="tx1"/>
              </a:solidFill>
              <a:latin typeface="+mj-ea"/>
              <a:ea typeface="+mj-ea"/>
            </a:endParaRPr>
          </a:p>
          <a:p>
            <a:pPr algn="ctr"/>
            <a:r>
              <a:rPr kumimoji="1" lang="en-US" altLang="ja-JP" dirty="0" smtClean="0">
                <a:solidFill>
                  <a:schemeClr val="tx1"/>
                </a:solidFill>
                <a:latin typeface="+mj-ea"/>
                <a:ea typeface="+mj-ea"/>
              </a:rPr>
              <a:t>MVC</a:t>
            </a:r>
          </a:p>
          <a:p>
            <a:pPr algn="ctr"/>
            <a:r>
              <a:rPr kumimoji="1" lang="en-US" altLang="ja-JP" dirty="0" err="1" smtClean="0">
                <a:solidFill>
                  <a:schemeClr val="tx1"/>
                </a:solidFill>
                <a:latin typeface="+mj-ea"/>
                <a:ea typeface="+mj-ea"/>
              </a:rPr>
              <a:t>Databese</a:t>
            </a:r>
            <a:endParaRPr kumimoji="1" lang="ja-JP" altLang="en-US" dirty="0">
              <a:solidFill>
                <a:schemeClr val="tx1"/>
              </a:solidFill>
              <a:latin typeface="+mj-ea"/>
              <a:ea typeface="+mj-ea"/>
            </a:endParaRPr>
          </a:p>
        </p:txBody>
      </p:sp>
      <p:sp>
        <p:nvSpPr>
          <p:cNvPr id="126" name="正方形/長方形 125"/>
          <p:cNvSpPr/>
          <p:nvPr/>
        </p:nvSpPr>
        <p:spPr>
          <a:xfrm flipH="1">
            <a:off x="801096"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31" name="正方形/長方形 130"/>
          <p:cNvSpPr/>
          <p:nvPr/>
        </p:nvSpPr>
        <p:spPr>
          <a:xfrm flipH="1">
            <a:off x="1975603" y="5634999"/>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138" name="Picture 2" descr="C:\Documents and Settings\agosyu\Local Settings\Temporary Internet Files\Content.IE5\RTHA7RRJ\MCj04316220000[1].png"/>
          <p:cNvPicPr>
            <a:picLocks noChangeAspect="1" noChangeArrowheads="1"/>
          </p:cNvPicPr>
          <p:nvPr/>
        </p:nvPicPr>
        <p:blipFill>
          <a:blip r:embed="rId4" cstate="print"/>
          <a:srcRect/>
          <a:stretch>
            <a:fillRect/>
          </a:stretch>
        </p:blipFill>
        <p:spPr bwMode="auto">
          <a:xfrm>
            <a:off x="3669195" y="5720077"/>
            <a:ext cx="655425" cy="642936"/>
          </a:xfrm>
          <a:prstGeom prst="rect">
            <a:avLst/>
          </a:prstGeom>
          <a:noFill/>
        </p:spPr>
      </p:pic>
      <p:sp>
        <p:nvSpPr>
          <p:cNvPr id="132" name="正方形/長方形 131"/>
          <p:cNvSpPr/>
          <p:nvPr/>
        </p:nvSpPr>
        <p:spPr>
          <a:xfrm flipH="1">
            <a:off x="2929891"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90" name="正方形/長方形 189"/>
          <p:cNvSpPr/>
          <p:nvPr/>
        </p:nvSpPr>
        <p:spPr>
          <a:xfrm>
            <a:off x="4283968" y="6237312"/>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sp>
        <p:nvSpPr>
          <p:cNvPr id="191" name="正方形/長方形 190"/>
          <p:cNvSpPr/>
          <p:nvPr/>
        </p:nvSpPr>
        <p:spPr>
          <a:xfrm>
            <a:off x="683568"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sp>
        <p:nvSpPr>
          <p:cNvPr id="193" name="正方形/長方形 192"/>
          <p:cNvSpPr/>
          <p:nvPr/>
        </p:nvSpPr>
        <p:spPr>
          <a:xfrm>
            <a:off x="6228184"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sp>
        <p:nvSpPr>
          <p:cNvPr id="198" name="テキスト ボックス 197"/>
          <p:cNvSpPr txBox="1"/>
          <p:nvPr/>
        </p:nvSpPr>
        <p:spPr>
          <a:xfrm>
            <a:off x="3779912" y="4221088"/>
            <a:ext cx="1475656" cy="707886"/>
          </a:xfrm>
          <a:prstGeom prst="rect">
            <a:avLst/>
          </a:prstGeom>
          <a:noFill/>
        </p:spPr>
        <p:txBody>
          <a:bodyPr wrap="square" rtlCol="0">
            <a:spAutoFit/>
          </a:bodyPr>
          <a:lstStyle/>
          <a:p>
            <a:pPr algn="ctr"/>
            <a:r>
              <a:rPr lang="en-US" altLang="ja-JP" sz="2000" b="1" dirty="0" smtClean="0">
                <a:latin typeface="+mj-ea"/>
                <a:ea typeface="+mj-ea"/>
              </a:rPr>
              <a:t>Frontend</a:t>
            </a:r>
          </a:p>
          <a:p>
            <a:pPr algn="ctr"/>
            <a:r>
              <a:rPr kumimoji="1" lang="en-US" altLang="ja-JP" sz="2000" b="1" dirty="0" smtClean="0">
                <a:latin typeface="+mj-ea"/>
                <a:ea typeface="+mj-ea"/>
              </a:rPr>
              <a:t>node</a:t>
            </a:r>
          </a:p>
        </p:txBody>
      </p:sp>
      <p:sp>
        <p:nvSpPr>
          <p:cNvPr id="199" name="テキスト ボックス 198"/>
          <p:cNvSpPr txBox="1"/>
          <p:nvPr/>
        </p:nvSpPr>
        <p:spPr>
          <a:xfrm>
            <a:off x="7271792" y="3140968"/>
            <a:ext cx="1872208" cy="369332"/>
          </a:xfrm>
          <a:prstGeom prst="rect">
            <a:avLst/>
          </a:prstGeom>
          <a:noFill/>
        </p:spPr>
        <p:txBody>
          <a:bodyPr wrap="square" rtlCol="0">
            <a:spAutoFit/>
          </a:bodyPr>
          <a:lstStyle/>
          <a:p>
            <a:r>
              <a:rPr kumimoji="1" lang="en-US" altLang="ja-JP" dirty="0" smtClean="0">
                <a:latin typeface="+mj-ea"/>
                <a:ea typeface="+mj-ea"/>
              </a:rPr>
              <a:t>Compute nodes</a:t>
            </a:r>
            <a:endParaRPr kumimoji="1" lang="ja-JP" altLang="en-US" dirty="0">
              <a:latin typeface="+mj-ea"/>
              <a:ea typeface="+mj-ea"/>
            </a:endParaRPr>
          </a:p>
        </p:txBody>
      </p:sp>
      <p:cxnSp>
        <p:nvCxnSpPr>
          <p:cNvPr id="200" name="直線矢印コネクタ 199"/>
          <p:cNvCxnSpPr>
            <a:stCxn id="198" idx="3"/>
          </p:cNvCxnSpPr>
          <p:nvPr/>
        </p:nvCxnSpPr>
        <p:spPr>
          <a:xfrm>
            <a:off x="5255568" y="4575033"/>
            <a:ext cx="180528" cy="15011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2" name="直線矢印コネクタ 201"/>
          <p:cNvCxnSpPr>
            <a:stCxn id="199" idx="2"/>
            <a:endCxn id="64" idx="0"/>
          </p:cNvCxnSpPr>
          <p:nvPr/>
        </p:nvCxnSpPr>
        <p:spPr>
          <a:xfrm rot="5400000">
            <a:off x="7915550" y="3555522"/>
            <a:ext cx="337569" cy="2471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36512" y="3250228"/>
            <a:ext cx="1872208" cy="369332"/>
          </a:xfrm>
          <a:prstGeom prst="rect">
            <a:avLst/>
          </a:prstGeom>
          <a:noFill/>
        </p:spPr>
        <p:txBody>
          <a:bodyPr wrap="square" rtlCol="0">
            <a:spAutoFit/>
          </a:bodyPr>
          <a:lstStyle/>
          <a:p>
            <a:r>
              <a:rPr kumimoji="1" lang="en-US" altLang="ja-JP" dirty="0" smtClean="0">
                <a:latin typeface="+mj-ea"/>
                <a:ea typeface="+mj-ea"/>
              </a:rPr>
              <a:t>Compute nodes</a:t>
            </a:r>
            <a:endParaRPr kumimoji="1" lang="ja-JP" altLang="en-US" dirty="0">
              <a:latin typeface="+mj-ea"/>
              <a:ea typeface="+mj-ea"/>
            </a:endParaRPr>
          </a:p>
        </p:txBody>
      </p:sp>
      <p:cxnSp>
        <p:nvCxnSpPr>
          <p:cNvPr id="205" name="直線矢印コネクタ 204"/>
          <p:cNvCxnSpPr>
            <a:stCxn id="204" idx="2"/>
            <a:endCxn id="120" idx="0"/>
          </p:cNvCxnSpPr>
          <p:nvPr/>
        </p:nvCxnSpPr>
        <p:spPr>
          <a:xfrm rot="16200000" flipH="1">
            <a:off x="938059" y="3581095"/>
            <a:ext cx="228309" cy="30524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7" name="右カーブ矢印 226"/>
          <p:cNvSpPr/>
          <p:nvPr/>
        </p:nvSpPr>
        <p:spPr>
          <a:xfrm rot="5400000">
            <a:off x="4628679" y="2013987"/>
            <a:ext cx="462707" cy="3024336"/>
          </a:xfrm>
          <a:prstGeom prst="curvedRightArrow">
            <a:avLst/>
          </a:prstGeom>
        </p:spPr>
        <p:style>
          <a:lnRef idx="3">
            <a:schemeClr val="lt1"/>
          </a:lnRef>
          <a:fillRef idx="1">
            <a:schemeClr val="accent5"/>
          </a:fillRef>
          <a:effectRef idx="1">
            <a:schemeClr val="accent5"/>
          </a:effectRef>
          <a:fontRef idx="minor">
            <a:schemeClr val="lt1"/>
          </a:fontRef>
        </p:style>
        <p:txBody>
          <a:bodyPr lIns="97965" tIns="48983" rIns="97965" bIns="48983" rtlCol="0" anchor="ctr"/>
          <a:lstStyle/>
          <a:p>
            <a:pPr algn="ctr"/>
            <a:endParaRPr kumimoji="1" lang="ja-JP" altLang="en-US">
              <a:solidFill>
                <a:schemeClr val="tx1"/>
              </a:solidFill>
              <a:latin typeface="+mj-ea"/>
              <a:ea typeface="+mj-ea"/>
            </a:endParaRPr>
          </a:p>
        </p:txBody>
      </p:sp>
      <p:sp>
        <p:nvSpPr>
          <p:cNvPr id="228" name="右カーブ矢印 227"/>
          <p:cNvSpPr/>
          <p:nvPr/>
        </p:nvSpPr>
        <p:spPr>
          <a:xfrm flipV="1">
            <a:off x="1763689" y="3645024"/>
            <a:ext cx="462707" cy="1501030"/>
          </a:xfrm>
          <a:prstGeom prst="curvedRightArrow">
            <a:avLst/>
          </a:prstGeom>
        </p:spPr>
        <p:style>
          <a:lnRef idx="3">
            <a:schemeClr val="lt1"/>
          </a:lnRef>
          <a:fillRef idx="1">
            <a:schemeClr val="accent5"/>
          </a:fillRef>
          <a:effectRef idx="1">
            <a:schemeClr val="accent5"/>
          </a:effectRef>
          <a:fontRef idx="minor">
            <a:schemeClr val="lt1"/>
          </a:fontRef>
        </p:style>
        <p:txBody>
          <a:bodyPr lIns="97965" tIns="48983" rIns="97965" bIns="48983" rtlCol="0" anchor="ctr"/>
          <a:lstStyle/>
          <a:p>
            <a:pPr algn="ctr"/>
            <a:endParaRPr kumimoji="1" lang="ja-JP" altLang="en-US">
              <a:solidFill>
                <a:schemeClr val="tx1"/>
              </a:solidFill>
              <a:latin typeface="+mj-ea"/>
              <a:ea typeface="+mj-ea"/>
            </a:endParaRPr>
          </a:p>
        </p:txBody>
      </p:sp>
      <p:cxnSp>
        <p:nvCxnSpPr>
          <p:cNvPr id="232" name="直線矢印コネクタ 231"/>
          <p:cNvCxnSpPr/>
          <p:nvPr/>
        </p:nvCxnSpPr>
        <p:spPr>
          <a:xfrm rot="5400000">
            <a:off x="3784957" y="4540588"/>
            <a:ext cx="386462" cy="17951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4" name="フローチャート : 磁気ディスク 233"/>
          <p:cNvSpPr/>
          <p:nvPr/>
        </p:nvSpPr>
        <p:spPr>
          <a:xfrm>
            <a:off x="2195736" y="4509120"/>
            <a:ext cx="1152128" cy="864096"/>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en-US" altLang="ja-JP" sz="1050" dirty="0" smtClean="0">
              <a:solidFill>
                <a:schemeClr val="bg1"/>
              </a:solidFill>
              <a:latin typeface="+mj-ea"/>
              <a:ea typeface="+mj-ea"/>
            </a:endParaRPr>
          </a:p>
          <a:p>
            <a:pPr algn="ctr"/>
            <a:r>
              <a:rPr kumimoji="1" lang="en-US" altLang="ja-JP" dirty="0" err="1" smtClean="0">
                <a:solidFill>
                  <a:schemeClr val="bg1"/>
                </a:solidFill>
                <a:latin typeface="+mj-ea"/>
                <a:ea typeface="+mj-ea"/>
              </a:rPr>
              <a:t>Databese</a:t>
            </a:r>
            <a:endParaRPr kumimoji="1" lang="ja-JP" altLang="en-US" dirty="0">
              <a:solidFill>
                <a:schemeClr val="bg1"/>
              </a:solidFill>
              <a:latin typeface="+mj-ea"/>
              <a:ea typeface="+mj-ea"/>
            </a:endParaRPr>
          </a:p>
        </p:txBody>
      </p:sp>
      <p:sp>
        <p:nvSpPr>
          <p:cNvPr id="236" name="角丸四角形 235"/>
          <p:cNvSpPr/>
          <p:nvPr/>
        </p:nvSpPr>
        <p:spPr>
          <a:xfrm>
            <a:off x="899592" y="2060848"/>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latin typeface="+mj-ea"/>
                <a:ea typeface="+mj-ea"/>
              </a:rPr>
              <a:t>Overlay network Constructor</a:t>
            </a:r>
          </a:p>
        </p:txBody>
      </p:sp>
      <p:sp>
        <p:nvSpPr>
          <p:cNvPr id="237" name="角丸四角形 236"/>
          <p:cNvSpPr/>
          <p:nvPr/>
        </p:nvSpPr>
        <p:spPr>
          <a:xfrm>
            <a:off x="899592" y="1556792"/>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smtClean="0">
                <a:latin typeface="+mj-ea"/>
                <a:ea typeface="+mj-ea"/>
              </a:rPr>
              <a:t>Resource Manager</a:t>
            </a:r>
            <a:endParaRPr lang="ja-JP" altLang="en-US" sz="2400" dirty="0">
              <a:latin typeface="+mj-ea"/>
              <a:ea typeface="+mj-ea"/>
            </a:endParaRPr>
          </a:p>
        </p:txBody>
      </p:sp>
      <p:sp>
        <p:nvSpPr>
          <p:cNvPr id="223" name="角丸四角形 222"/>
          <p:cNvSpPr/>
          <p:nvPr/>
        </p:nvSpPr>
        <p:spPr>
          <a:xfrm>
            <a:off x="899592" y="1556792"/>
            <a:ext cx="3312368" cy="504056"/>
          </a:xfrm>
          <a:prstGeom prst="roundRect">
            <a:avLst/>
          </a:prstGeom>
          <a:ln w="381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2400" dirty="0" smtClean="0">
                <a:latin typeface="+mj-ea"/>
                <a:ea typeface="+mj-ea"/>
              </a:rPr>
              <a:t>Resource Manager</a:t>
            </a:r>
            <a:endParaRPr lang="ja-JP" altLang="en-US" sz="2400" dirty="0">
              <a:latin typeface="+mj-ea"/>
              <a:ea typeface="+mj-ea"/>
            </a:endParaRPr>
          </a:p>
        </p:txBody>
      </p:sp>
      <p:sp>
        <p:nvSpPr>
          <p:cNvPr id="238" name="角丸四角形 237"/>
          <p:cNvSpPr/>
          <p:nvPr/>
        </p:nvSpPr>
        <p:spPr>
          <a:xfrm>
            <a:off x="899592" y="2564904"/>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smtClean="0">
                <a:latin typeface="+mj-ea"/>
                <a:ea typeface="+mj-ea"/>
              </a:rPr>
              <a:t>VM Manager</a:t>
            </a:r>
          </a:p>
        </p:txBody>
      </p:sp>
      <p:sp>
        <p:nvSpPr>
          <p:cNvPr id="230" name="正方形/長方形 40"/>
          <p:cNvSpPr/>
          <p:nvPr/>
        </p:nvSpPr>
        <p:spPr>
          <a:xfrm>
            <a:off x="2339752" y="2852936"/>
            <a:ext cx="4032448" cy="792088"/>
          </a:xfrm>
          <a:prstGeom prst="rect">
            <a:avLst/>
          </a:prstGeom>
          <a:ln/>
        </p:spPr>
        <p:style>
          <a:lnRef idx="2">
            <a:schemeClr val="accent5"/>
          </a:lnRef>
          <a:fillRef idx="1">
            <a:schemeClr val="lt1"/>
          </a:fillRef>
          <a:effectRef idx="0">
            <a:schemeClr val="accent5"/>
          </a:effectRef>
          <a:fontRef idx="minor">
            <a:schemeClr val="dk1"/>
          </a:fontRef>
        </p:style>
        <p:txBody>
          <a:bodyPr lIns="97965" tIns="48983" rIns="97965" bIns="48983" rtlCol="0" anchor="ctr"/>
          <a:lstStyle/>
          <a:p>
            <a:pPr algn="ctr"/>
            <a:r>
              <a:rPr lang="en-US" altLang="ja-JP" b="1" dirty="0" smtClean="0">
                <a:solidFill>
                  <a:schemeClr val="bg1"/>
                </a:solidFill>
                <a:latin typeface="+mj-ea"/>
                <a:ea typeface="+mj-ea"/>
              </a:rPr>
              <a:t>Registers multiple Rocks cluster as resources for a virtual cluster.</a:t>
            </a:r>
            <a:endParaRPr kumimoji="1" lang="en-US" altLang="ja-JP" b="1" dirty="0" smtClean="0">
              <a:solidFill>
                <a:schemeClr val="bg1"/>
              </a:solidFill>
              <a:latin typeface="+mj-ea"/>
              <a:ea typeface="+mj-ea"/>
            </a:endParaRPr>
          </a:p>
        </p:txBody>
      </p:sp>
      <p:grpSp>
        <p:nvGrpSpPr>
          <p:cNvPr id="54" name="グループ化 53"/>
          <p:cNvGrpSpPr/>
          <p:nvPr/>
        </p:nvGrpSpPr>
        <p:grpSpPr>
          <a:xfrm>
            <a:off x="395536" y="1628800"/>
            <a:ext cx="504056" cy="1368152"/>
            <a:chOff x="395536" y="1628800"/>
            <a:chExt cx="504056" cy="1368152"/>
          </a:xfrm>
        </p:grpSpPr>
        <p:sp>
          <p:nvSpPr>
            <p:cNvPr id="51" name="テキスト ボックス 50"/>
            <p:cNvSpPr txBox="1"/>
            <p:nvPr/>
          </p:nvSpPr>
          <p:spPr>
            <a:xfrm>
              <a:off x="395536" y="1628800"/>
              <a:ext cx="504056" cy="369332"/>
            </a:xfrm>
            <a:prstGeom prst="rect">
              <a:avLst/>
            </a:prstGeom>
            <a:noFill/>
          </p:spPr>
          <p:txBody>
            <a:bodyPr wrap="square" rtlCol="0">
              <a:spAutoFit/>
            </a:bodyPr>
            <a:lstStyle/>
            <a:p>
              <a:r>
                <a:rPr kumimoji="1" lang="en-US" altLang="ja-JP" dirty="0" smtClean="0">
                  <a:latin typeface="+mj-ea"/>
                  <a:ea typeface="+mj-ea"/>
                </a:rPr>
                <a:t>1.</a:t>
              </a:r>
              <a:endParaRPr kumimoji="1" lang="ja-JP" altLang="en-US" dirty="0">
                <a:latin typeface="+mj-ea"/>
                <a:ea typeface="+mj-ea"/>
              </a:endParaRPr>
            </a:p>
          </p:txBody>
        </p:sp>
        <p:sp>
          <p:nvSpPr>
            <p:cNvPr id="52" name="テキスト ボックス 51"/>
            <p:cNvSpPr txBox="1"/>
            <p:nvPr/>
          </p:nvSpPr>
          <p:spPr>
            <a:xfrm>
              <a:off x="395536" y="2132856"/>
              <a:ext cx="504056" cy="369332"/>
            </a:xfrm>
            <a:prstGeom prst="rect">
              <a:avLst/>
            </a:prstGeom>
            <a:noFill/>
          </p:spPr>
          <p:txBody>
            <a:bodyPr wrap="square" rtlCol="0">
              <a:spAutoFit/>
            </a:bodyPr>
            <a:lstStyle/>
            <a:p>
              <a:r>
                <a:rPr lang="en-US" altLang="ja-JP" dirty="0" smtClean="0">
                  <a:latin typeface="+mj-ea"/>
                  <a:ea typeface="+mj-ea"/>
                </a:rPr>
                <a:t>2</a:t>
              </a:r>
              <a:r>
                <a:rPr kumimoji="1" lang="en-US" altLang="ja-JP" dirty="0" smtClean="0">
                  <a:latin typeface="+mj-ea"/>
                  <a:ea typeface="+mj-ea"/>
                </a:rPr>
                <a:t>.</a:t>
              </a:r>
              <a:endParaRPr kumimoji="1" lang="ja-JP" altLang="en-US" dirty="0">
                <a:latin typeface="+mj-ea"/>
                <a:ea typeface="+mj-ea"/>
              </a:endParaRPr>
            </a:p>
          </p:txBody>
        </p:sp>
        <p:sp>
          <p:nvSpPr>
            <p:cNvPr id="53" name="テキスト ボックス 52"/>
            <p:cNvSpPr txBox="1"/>
            <p:nvPr/>
          </p:nvSpPr>
          <p:spPr>
            <a:xfrm>
              <a:off x="395536" y="2627620"/>
              <a:ext cx="504056" cy="369332"/>
            </a:xfrm>
            <a:prstGeom prst="rect">
              <a:avLst/>
            </a:prstGeom>
            <a:noFill/>
          </p:spPr>
          <p:txBody>
            <a:bodyPr wrap="square" rtlCol="0">
              <a:spAutoFit/>
            </a:bodyPr>
            <a:lstStyle/>
            <a:p>
              <a:r>
                <a:rPr lang="en-US" altLang="ja-JP" dirty="0" smtClean="0">
                  <a:latin typeface="+mj-ea"/>
                  <a:ea typeface="+mj-ea"/>
                </a:rPr>
                <a:t>3</a:t>
              </a:r>
              <a:r>
                <a:rPr kumimoji="1" lang="en-US" altLang="ja-JP" dirty="0" smtClean="0">
                  <a:latin typeface="+mj-ea"/>
                  <a:ea typeface="+mj-ea"/>
                </a:rPr>
                <a:t>.</a:t>
              </a:r>
              <a:endParaRPr kumimoji="1" lang="ja-JP" altLang="en-US" dirty="0">
                <a:latin typeface="+mj-ea"/>
                <a:ea typeface="+mj-ea"/>
              </a:endParaRPr>
            </a:p>
          </p:txBody>
        </p:sp>
      </p:grpSp>
      <p:sp>
        <p:nvSpPr>
          <p:cNvPr id="55" name="正方形/長方形 54"/>
          <p:cNvSpPr/>
          <p:nvPr/>
        </p:nvSpPr>
        <p:spPr>
          <a:xfrm>
            <a:off x="4499992" y="1700808"/>
            <a:ext cx="4104456"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smtClean="0"/>
              <a:t>r</a:t>
            </a:r>
            <a:r>
              <a:rPr kumimoji="1" lang="en-US" altLang="ja-JP" dirty="0" smtClean="0"/>
              <a:t>ocks add </a:t>
            </a:r>
            <a:r>
              <a:rPr kumimoji="1" lang="en-US" altLang="ja-JP" dirty="0" err="1" smtClean="0"/>
              <a:t>mvc</a:t>
            </a:r>
            <a:r>
              <a:rPr kumimoji="1" lang="en-US" altLang="ja-JP" dirty="0" smtClean="0"/>
              <a:t> Site A:Site b </a:t>
            </a:r>
            <a:endParaRPr kumimoji="1" lang="ja-JP" altLang="en-US" dirty="0"/>
          </a:p>
        </p:txBody>
      </p:sp>
      <p:sp>
        <p:nvSpPr>
          <p:cNvPr id="57" name="テキスト ボックス 56"/>
          <p:cNvSpPr txBox="1"/>
          <p:nvPr/>
        </p:nvSpPr>
        <p:spPr>
          <a:xfrm>
            <a:off x="-324544"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A</a:t>
            </a:r>
          </a:p>
        </p:txBody>
      </p:sp>
      <p:sp>
        <p:nvSpPr>
          <p:cNvPr id="58" name="テキスト ボックス 57"/>
          <p:cNvSpPr txBox="1"/>
          <p:nvPr/>
        </p:nvSpPr>
        <p:spPr>
          <a:xfrm>
            <a:off x="7740352"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strips(downLeft)">
                                      <p:cBhvr>
                                        <p:cTn id="7" dur="500"/>
                                        <p:tgtEl>
                                          <p:spTgt spid="6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checkerboard(across)">
                                      <p:cBhvr>
                                        <p:cTn id="10" dur="500"/>
                                        <p:tgtEl>
                                          <p:spTgt spid="2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dissolve">
                                      <p:cBhvr>
                                        <p:cTn id="13" dur="500"/>
                                        <p:tgtEl>
                                          <p:spTgt spid="55"/>
                                        </p:tgtEl>
                                      </p:cBhvr>
                                    </p:animEffect>
                                  </p:childTnLst>
                                </p:cTn>
                              </p:par>
                            </p:childTnLst>
                          </p:cTn>
                        </p:par>
                        <p:par>
                          <p:cTn id="14" fill="hold">
                            <p:stCondLst>
                              <p:cond delay="500"/>
                            </p:stCondLst>
                            <p:childTnLst>
                              <p:par>
                                <p:cTn id="15" presetID="18" presetClass="entr" presetSubtype="12" fill="hold" grpId="0" nodeType="after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strips(downLeft)">
                                      <p:cBhvr>
                                        <p:cTn id="17" dur="500"/>
                                        <p:tgtEl>
                                          <p:spTgt spid="227"/>
                                        </p:tgtEl>
                                      </p:cBhvr>
                                    </p:animEffect>
                                  </p:childTnLst>
                                </p:cTn>
                              </p:par>
                              <p:par>
                                <p:cTn id="18" presetID="18" presetClass="entr" presetSubtype="3" fill="hold" grpId="0" nodeType="withEffect">
                                  <p:stCondLst>
                                    <p:cond delay="0"/>
                                  </p:stCondLst>
                                  <p:childTnLst>
                                    <p:set>
                                      <p:cBhvr>
                                        <p:cTn id="19" dur="1" fill="hold">
                                          <p:stCondLst>
                                            <p:cond delay="0"/>
                                          </p:stCondLst>
                                        </p:cTn>
                                        <p:tgtEl>
                                          <p:spTgt spid="228"/>
                                        </p:tgtEl>
                                        <p:attrNameLst>
                                          <p:attrName>style.visibility</p:attrName>
                                        </p:attrNameLst>
                                      </p:cBhvr>
                                      <p:to>
                                        <p:strVal val="visible"/>
                                      </p:to>
                                    </p:set>
                                    <p:animEffect transition="in" filter="strips(upRight)">
                                      <p:cBhvr>
                                        <p:cTn id="20" dur="500"/>
                                        <p:tgtEl>
                                          <p:spTgt spid="22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30"/>
                                        </p:tgtEl>
                                        <p:attrNameLst>
                                          <p:attrName>style.visibility</p:attrName>
                                        </p:attrNameLst>
                                      </p:cBhvr>
                                      <p:to>
                                        <p:strVal val="visible"/>
                                      </p:to>
                                    </p:set>
                                    <p:animEffect transition="in" filter="dissolve">
                                      <p:cBhvr>
                                        <p:cTn id="23"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28" grpId="0" animBg="1"/>
      <p:bldP spid="223" grpId="0" animBg="1"/>
      <p:bldP spid="230" grpId="0" animBg="1"/>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テキスト ボックス 71"/>
          <p:cNvSpPr txBox="1"/>
          <p:nvPr/>
        </p:nvSpPr>
        <p:spPr>
          <a:xfrm>
            <a:off x="-324544"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A</a:t>
            </a:r>
          </a:p>
        </p:txBody>
      </p:sp>
      <p:sp>
        <p:nvSpPr>
          <p:cNvPr id="77" name="テキスト ボックス 76"/>
          <p:cNvSpPr txBox="1"/>
          <p:nvPr/>
        </p:nvSpPr>
        <p:spPr>
          <a:xfrm>
            <a:off x="7740352"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B</a:t>
            </a:r>
          </a:p>
        </p:txBody>
      </p:sp>
      <p:sp>
        <p:nvSpPr>
          <p:cNvPr id="2" name="タイトル 1"/>
          <p:cNvSpPr>
            <a:spLocks noGrp="1"/>
          </p:cNvSpPr>
          <p:nvPr>
            <p:ph type="title"/>
          </p:nvPr>
        </p:nvSpPr>
        <p:spPr>
          <a:xfrm>
            <a:off x="467544" y="0"/>
            <a:ext cx="8229600" cy="1227632"/>
          </a:xfrm>
        </p:spPr>
        <p:txBody>
          <a:bodyPr/>
          <a:lstStyle/>
          <a:p>
            <a:r>
              <a:rPr lang="en-US" altLang="ja-JP" dirty="0" smtClean="0">
                <a:latin typeface="+mj-ea"/>
              </a:rPr>
              <a:t>Virtual cluster construction </a:t>
            </a:r>
            <a:r>
              <a:rPr kumimoji="1" lang="en-US" altLang="ja-JP" dirty="0" smtClean="0">
                <a:latin typeface="+mj-ea"/>
              </a:rPr>
              <a:t>(2/3)</a:t>
            </a:r>
            <a:endParaRPr kumimoji="1" lang="ja-JP" altLang="en-US" dirty="0">
              <a:latin typeface="+mj-ea"/>
            </a:endParaRPr>
          </a:p>
        </p:txBody>
      </p:sp>
      <p:sp>
        <p:nvSpPr>
          <p:cNvPr id="49" name="角丸四角形 48"/>
          <p:cNvSpPr/>
          <p:nvPr/>
        </p:nvSpPr>
        <p:spPr>
          <a:xfrm>
            <a:off x="5211128" y="3703855"/>
            <a:ext cx="3609344"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50" name="直線コネクタ 49"/>
          <p:cNvCxnSpPr/>
          <p:nvPr/>
        </p:nvCxnSpPr>
        <p:spPr>
          <a:xfrm rot="5400000" flipH="1" flipV="1">
            <a:off x="4761159" y="6314065"/>
            <a:ext cx="445227" cy="121350"/>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5404487" y="3889223"/>
            <a:ext cx="1672539"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59" name="直線コネクタ 58"/>
          <p:cNvCxnSpPr/>
          <p:nvPr/>
        </p:nvCxnSpPr>
        <p:spPr>
          <a:xfrm rot="16500000" flipH="1">
            <a:off x="6727459" y="6035280"/>
            <a:ext cx="189110" cy="23365"/>
          </a:xfrm>
          <a:prstGeom prst="line">
            <a:avLst/>
          </a:prstGeom>
          <a:noFill/>
          <a:ln w="57150" cap="flat" cmpd="sng" algn="ctr">
            <a:solidFill>
              <a:srgbClr val="727CA3"/>
            </a:solidFill>
            <a:prstDash val="solid"/>
          </a:ln>
          <a:effectLst/>
        </p:spPr>
      </p:cxnSp>
      <p:cxnSp>
        <p:nvCxnSpPr>
          <p:cNvPr id="60" name="直線コネクタ 59"/>
          <p:cNvCxnSpPr/>
          <p:nvPr/>
        </p:nvCxnSpPr>
        <p:spPr>
          <a:xfrm rot="5400000">
            <a:off x="5952371" y="6037188"/>
            <a:ext cx="215125" cy="14748"/>
          </a:xfrm>
          <a:prstGeom prst="line">
            <a:avLst/>
          </a:prstGeom>
          <a:noFill/>
          <a:ln w="57150" cap="flat" cmpd="sng" algn="ctr">
            <a:solidFill>
              <a:schemeClr val="bg1">
                <a:lumMod val="75000"/>
                <a:lumOff val="25000"/>
              </a:schemeClr>
            </a:solidFill>
            <a:prstDash val="solid"/>
          </a:ln>
          <a:effectLst/>
        </p:spPr>
      </p:cxnSp>
      <p:cxnSp>
        <p:nvCxnSpPr>
          <p:cNvPr id="61" name="直線コネクタ 60"/>
          <p:cNvCxnSpPr/>
          <p:nvPr/>
        </p:nvCxnSpPr>
        <p:spPr>
          <a:xfrm>
            <a:off x="5044446" y="6152125"/>
            <a:ext cx="1008112" cy="0"/>
          </a:xfrm>
          <a:prstGeom prst="line">
            <a:avLst/>
          </a:prstGeom>
          <a:noFill/>
          <a:ln w="57150" cap="flat" cmpd="sng" algn="ctr">
            <a:solidFill>
              <a:schemeClr val="bg1">
                <a:lumMod val="75000"/>
                <a:lumOff val="25000"/>
              </a:schemeClr>
            </a:solidFill>
            <a:prstDash val="solid"/>
          </a:ln>
          <a:effectLst/>
        </p:spPr>
      </p:cxnSp>
      <p:sp>
        <p:nvSpPr>
          <p:cNvPr id="64" name="正方形/長方形 63"/>
          <p:cNvSpPr/>
          <p:nvPr/>
        </p:nvSpPr>
        <p:spPr>
          <a:xfrm>
            <a:off x="7276695" y="3847871"/>
            <a:ext cx="1368152"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65" name="直線コネクタ 64"/>
          <p:cNvCxnSpPr/>
          <p:nvPr/>
        </p:nvCxnSpPr>
        <p:spPr>
          <a:xfrm rot="16500000" flipH="1">
            <a:off x="7810331" y="6019633"/>
            <a:ext cx="189110" cy="23365"/>
          </a:xfrm>
          <a:prstGeom prst="line">
            <a:avLst/>
          </a:prstGeom>
          <a:noFill/>
          <a:ln w="57150" cap="flat" cmpd="sng" algn="ctr">
            <a:solidFill>
              <a:srgbClr val="727CA3"/>
            </a:solidFill>
            <a:prstDash val="solid"/>
          </a:ln>
          <a:effectLst/>
        </p:spPr>
      </p:cxnSp>
      <p:pic>
        <p:nvPicPr>
          <p:cNvPr id="67" name="Picture 2"/>
          <p:cNvPicPr>
            <a:picLocks noChangeAspect="1" noChangeArrowheads="1"/>
          </p:cNvPicPr>
          <p:nvPr/>
        </p:nvPicPr>
        <p:blipFill>
          <a:blip r:embed="rId3" cstate="print"/>
          <a:srcRect/>
          <a:stretch>
            <a:fillRect/>
          </a:stretch>
        </p:blipFill>
        <p:spPr bwMode="auto">
          <a:xfrm flipH="1">
            <a:off x="6254538" y="2178513"/>
            <a:ext cx="549711" cy="746433"/>
          </a:xfrm>
          <a:prstGeom prst="rect">
            <a:avLst/>
          </a:prstGeom>
          <a:noFill/>
          <a:ln w="9525">
            <a:noFill/>
            <a:miter lim="800000"/>
            <a:headEnd/>
            <a:tailEnd/>
          </a:ln>
        </p:spPr>
      </p:pic>
      <p:sp>
        <p:nvSpPr>
          <p:cNvPr id="74" name="正方形/長方形 73"/>
          <p:cNvSpPr/>
          <p:nvPr/>
        </p:nvSpPr>
        <p:spPr>
          <a:xfrm>
            <a:off x="7538570"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92" name="正方形/長方形 91"/>
          <p:cNvSpPr/>
          <p:nvPr/>
        </p:nvSpPr>
        <p:spPr>
          <a:xfrm>
            <a:off x="6386442" y="5634999"/>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93" name="正方形/長方形 92"/>
          <p:cNvSpPr/>
          <p:nvPr/>
        </p:nvSpPr>
        <p:spPr>
          <a:xfrm>
            <a:off x="5450338"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94" name="Picture 2" descr="C:\Documents and Settings\agosyu\Local Settings\Temporary Internet Files\Content.IE5\RTHA7RRJ\MCj04316220000[1].png"/>
          <p:cNvPicPr>
            <a:picLocks noChangeAspect="1" noChangeArrowheads="1"/>
          </p:cNvPicPr>
          <p:nvPr/>
        </p:nvPicPr>
        <p:blipFill>
          <a:blip r:embed="rId4" cstate="print"/>
          <a:srcRect/>
          <a:stretch>
            <a:fillRect/>
          </a:stretch>
        </p:blipFill>
        <p:spPr bwMode="auto">
          <a:xfrm flipH="1">
            <a:off x="4900431" y="5720077"/>
            <a:ext cx="642936" cy="642936"/>
          </a:xfrm>
          <a:prstGeom prst="rect">
            <a:avLst/>
          </a:prstGeom>
          <a:noFill/>
        </p:spPr>
      </p:pic>
      <p:sp>
        <p:nvSpPr>
          <p:cNvPr id="110" name="角丸四角形 109"/>
          <p:cNvSpPr/>
          <p:nvPr/>
        </p:nvSpPr>
        <p:spPr>
          <a:xfrm flipH="1">
            <a:off x="323530" y="3703855"/>
            <a:ext cx="3631931"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111" name="直線コネクタ 110"/>
          <p:cNvCxnSpPr/>
          <p:nvPr/>
        </p:nvCxnSpPr>
        <p:spPr>
          <a:xfrm rot="16200000" flipV="1">
            <a:off x="4116285" y="6213646"/>
            <a:ext cx="373218" cy="250178"/>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2" name="正方形/長方形 111"/>
          <p:cNvSpPr/>
          <p:nvPr/>
        </p:nvSpPr>
        <p:spPr>
          <a:xfrm flipH="1">
            <a:off x="2105744" y="3889223"/>
            <a:ext cx="1705028"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p:txBody>
      </p:sp>
      <p:cxnSp>
        <p:nvCxnSpPr>
          <p:cNvPr id="114" name="直線コネクタ 113"/>
          <p:cNvCxnSpPr/>
          <p:nvPr/>
        </p:nvCxnSpPr>
        <p:spPr>
          <a:xfrm rot="5100000">
            <a:off x="2271153" y="6035053"/>
            <a:ext cx="189110" cy="23819"/>
          </a:xfrm>
          <a:prstGeom prst="line">
            <a:avLst/>
          </a:prstGeom>
          <a:noFill/>
          <a:ln w="57150" cap="flat" cmpd="sng" algn="ctr">
            <a:solidFill>
              <a:srgbClr val="727CA3"/>
            </a:solidFill>
            <a:prstDash val="solid"/>
          </a:ln>
          <a:effectLst/>
        </p:spPr>
      </p:cxnSp>
      <p:cxnSp>
        <p:nvCxnSpPr>
          <p:cNvPr id="117" name="直線コネクタ 116"/>
          <p:cNvCxnSpPr/>
          <p:nvPr/>
        </p:nvCxnSpPr>
        <p:spPr>
          <a:xfrm rot="16200000" flipH="1">
            <a:off x="3035031" y="6037046"/>
            <a:ext cx="215125" cy="15034"/>
          </a:xfrm>
          <a:prstGeom prst="line">
            <a:avLst/>
          </a:prstGeom>
          <a:noFill/>
          <a:ln w="57150" cap="flat" cmpd="sng" algn="ctr">
            <a:solidFill>
              <a:schemeClr val="bg1">
                <a:lumMod val="75000"/>
                <a:lumOff val="25000"/>
              </a:schemeClr>
            </a:solidFill>
            <a:prstDash val="solid"/>
          </a:ln>
          <a:effectLst/>
        </p:spPr>
      </p:cxnSp>
      <p:cxnSp>
        <p:nvCxnSpPr>
          <p:cNvPr id="118" name="直線コネクタ 117"/>
          <p:cNvCxnSpPr/>
          <p:nvPr/>
        </p:nvCxnSpPr>
        <p:spPr>
          <a:xfrm flipH="1">
            <a:off x="3150111" y="6152125"/>
            <a:ext cx="1027694" cy="0"/>
          </a:xfrm>
          <a:prstGeom prst="line">
            <a:avLst/>
          </a:prstGeom>
          <a:noFill/>
          <a:ln w="57150" cap="flat" cmpd="sng" algn="ctr">
            <a:solidFill>
              <a:schemeClr val="bg1">
                <a:lumMod val="75000"/>
                <a:lumOff val="25000"/>
              </a:schemeClr>
            </a:solidFill>
            <a:prstDash val="solid"/>
          </a:ln>
          <a:effectLst/>
        </p:spPr>
      </p:cxnSp>
      <p:sp>
        <p:nvSpPr>
          <p:cNvPr id="120" name="正方形/長方形 119"/>
          <p:cNvSpPr/>
          <p:nvPr/>
        </p:nvSpPr>
        <p:spPr>
          <a:xfrm flipH="1">
            <a:off x="507468" y="3847871"/>
            <a:ext cx="1394728"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121" name="直線コネクタ 120"/>
          <p:cNvCxnSpPr/>
          <p:nvPr/>
        </p:nvCxnSpPr>
        <p:spPr>
          <a:xfrm rot="5100000">
            <a:off x="1167246" y="6019406"/>
            <a:ext cx="189110" cy="23819"/>
          </a:xfrm>
          <a:prstGeom prst="line">
            <a:avLst/>
          </a:prstGeom>
          <a:noFill/>
          <a:ln w="57150" cap="flat" cmpd="sng" algn="ctr">
            <a:solidFill>
              <a:srgbClr val="727CA3"/>
            </a:solidFill>
            <a:prstDash val="solid"/>
          </a:ln>
          <a:effectLst/>
        </p:spPr>
      </p:cxnSp>
      <p:sp>
        <p:nvSpPr>
          <p:cNvPr id="126" name="正方形/長方形 125"/>
          <p:cNvSpPr/>
          <p:nvPr/>
        </p:nvSpPr>
        <p:spPr>
          <a:xfrm flipH="1">
            <a:off x="801096"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31" name="正方形/長方形 130"/>
          <p:cNvSpPr/>
          <p:nvPr/>
        </p:nvSpPr>
        <p:spPr>
          <a:xfrm flipH="1">
            <a:off x="1975603" y="5634999"/>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138" name="Picture 2" descr="C:\Documents and Settings\agosyu\Local Settings\Temporary Internet Files\Content.IE5\RTHA7RRJ\MCj04316220000[1].png"/>
          <p:cNvPicPr>
            <a:picLocks noChangeAspect="1" noChangeArrowheads="1"/>
          </p:cNvPicPr>
          <p:nvPr/>
        </p:nvPicPr>
        <p:blipFill>
          <a:blip r:embed="rId4" cstate="print"/>
          <a:srcRect/>
          <a:stretch>
            <a:fillRect/>
          </a:stretch>
        </p:blipFill>
        <p:spPr bwMode="auto">
          <a:xfrm>
            <a:off x="3669195" y="5720077"/>
            <a:ext cx="655425" cy="642936"/>
          </a:xfrm>
          <a:prstGeom prst="rect">
            <a:avLst/>
          </a:prstGeom>
          <a:noFill/>
        </p:spPr>
      </p:pic>
      <p:sp>
        <p:nvSpPr>
          <p:cNvPr id="132" name="正方形/長方形 131"/>
          <p:cNvSpPr/>
          <p:nvPr/>
        </p:nvSpPr>
        <p:spPr>
          <a:xfrm flipH="1">
            <a:off x="2929891"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90" name="正方形/長方形 189"/>
          <p:cNvSpPr/>
          <p:nvPr/>
        </p:nvSpPr>
        <p:spPr>
          <a:xfrm>
            <a:off x="4283968" y="6237312"/>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sp>
        <p:nvSpPr>
          <p:cNvPr id="191" name="正方形/長方形 190"/>
          <p:cNvSpPr/>
          <p:nvPr/>
        </p:nvSpPr>
        <p:spPr>
          <a:xfrm>
            <a:off x="683568"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sp>
        <p:nvSpPr>
          <p:cNvPr id="193" name="正方形/長方形 192"/>
          <p:cNvSpPr/>
          <p:nvPr/>
        </p:nvSpPr>
        <p:spPr>
          <a:xfrm>
            <a:off x="6228184"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sp>
        <p:nvSpPr>
          <p:cNvPr id="198" name="テキスト ボックス 197"/>
          <p:cNvSpPr txBox="1"/>
          <p:nvPr/>
        </p:nvSpPr>
        <p:spPr>
          <a:xfrm>
            <a:off x="3779912" y="4293096"/>
            <a:ext cx="1475656" cy="707886"/>
          </a:xfrm>
          <a:prstGeom prst="rect">
            <a:avLst/>
          </a:prstGeom>
          <a:noFill/>
        </p:spPr>
        <p:txBody>
          <a:bodyPr wrap="square" rtlCol="0">
            <a:spAutoFit/>
          </a:bodyPr>
          <a:lstStyle/>
          <a:p>
            <a:pPr algn="ctr"/>
            <a:r>
              <a:rPr kumimoji="1" lang="en-US" altLang="ja-JP" sz="2000" b="1" dirty="0" smtClean="0">
                <a:latin typeface="+mj-ea"/>
                <a:ea typeface="+mj-ea"/>
              </a:rPr>
              <a:t>Frontend</a:t>
            </a:r>
          </a:p>
          <a:p>
            <a:pPr algn="ctr"/>
            <a:r>
              <a:rPr lang="en-US" altLang="ja-JP" sz="2000" b="1" dirty="0" smtClean="0">
                <a:latin typeface="+mj-ea"/>
                <a:ea typeface="+mj-ea"/>
              </a:rPr>
              <a:t>node</a:t>
            </a:r>
            <a:endParaRPr kumimoji="1" lang="ja-JP" altLang="en-US" sz="2000" b="1" dirty="0">
              <a:latin typeface="+mj-ea"/>
              <a:ea typeface="+mj-ea"/>
            </a:endParaRPr>
          </a:p>
        </p:txBody>
      </p:sp>
      <p:sp>
        <p:nvSpPr>
          <p:cNvPr id="199" name="テキスト ボックス 198"/>
          <p:cNvSpPr txBox="1"/>
          <p:nvPr/>
        </p:nvSpPr>
        <p:spPr>
          <a:xfrm>
            <a:off x="7271792" y="3140968"/>
            <a:ext cx="1872208" cy="369332"/>
          </a:xfrm>
          <a:prstGeom prst="rect">
            <a:avLst/>
          </a:prstGeom>
          <a:noFill/>
        </p:spPr>
        <p:txBody>
          <a:bodyPr wrap="square" rtlCol="0">
            <a:spAutoFit/>
          </a:bodyPr>
          <a:lstStyle/>
          <a:p>
            <a:r>
              <a:rPr kumimoji="1" lang="en-US" altLang="ja-JP" dirty="0" smtClean="0">
                <a:latin typeface="+mj-ea"/>
                <a:ea typeface="+mj-ea"/>
              </a:rPr>
              <a:t>Compute nodes</a:t>
            </a:r>
            <a:endParaRPr kumimoji="1" lang="ja-JP" altLang="en-US" dirty="0">
              <a:latin typeface="+mj-ea"/>
              <a:ea typeface="+mj-ea"/>
            </a:endParaRPr>
          </a:p>
        </p:txBody>
      </p:sp>
      <p:cxnSp>
        <p:nvCxnSpPr>
          <p:cNvPr id="200" name="直線矢印コネクタ 199"/>
          <p:cNvCxnSpPr/>
          <p:nvPr/>
        </p:nvCxnSpPr>
        <p:spPr>
          <a:xfrm>
            <a:off x="5255568" y="4626714"/>
            <a:ext cx="180528" cy="24244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2" name="直線矢印コネクタ 201"/>
          <p:cNvCxnSpPr>
            <a:stCxn id="199" idx="2"/>
            <a:endCxn id="64" idx="0"/>
          </p:cNvCxnSpPr>
          <p:nvPr/>
        </p:nvCxnSpPr>
        <p:spPr>
          <a:xfrm rot="5400000">
            <a:off x="7915550" y="3555522"/>
            <a:ext cx="337569" cy="2471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0" y="3234462"/>
            <a:ext cx="1872208" cy="369332"/>
          </a:xfrm>
          <a:prstGeom prst="rect">
            <a:avLst/>
          </a:prstGeom>
          <a:noFill/>
        </p:spPr>
        <p:txBody>
          <a:bodyPr wrap="square" rtlCol="0">
            <a:spAutoFit/>
          </a:bodyPr>
          <a:lstStyle/>
          <a:p>
            <a:r>
              <a:rPr kumimoji="1" lang="en-US" altLang="ja-JP" dirty="0" smtClean="0">
                <a:latin typeface="+mj-ea"/>
                <a:ea typeface="+mj-ea"/>
              </a:rPr>
              <a:t>Compute nodes</a:t>
            </a:r>
            <a:endParaRPr kumimoji="1" lang="ja-JP" altLang="en-US" dirty="0">
              <a:latin typeface="+mj-ea"/>
              <a:ea typeface="+mj-ea"/>
            </a:endParaRPr>
          </a:p>
        </p:txBody>
      </p:sp>
      <p:cxnSp>
        <p:nvCxnSpPr>
          <p:cNvPr id="205" name="直線矢印コネクタ 204"/>
          <p:cNvCxnSpPr>
            <a:stCxn id="204" idx="2"/>
            <a:endCxn id="120" idx="0"/>
          </p:cNvCxnSpPr>
          <p:nvPr/>
        </p:nvCxnSpPr>
        <p:spPr>
          <a:xfrm rot="16200000" flipH="1">
            <a:off x="948432" y="3591468"/>
            <a:ext cx="244075" cy="26872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線矢印コネクタ 207"/>
          <p:cNvCxnSpPr/>
          <p:nvPr/>
        </p:nvCxnSpPr>
        <p:spPr>
          <a:xfrm rot="5400000">
            <a:off x="3698885" y="4644117"/>
            <a:ext cx="306070" cy="28803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73" name="グループ化 72"/>
          <p:cNvGrpSpPr/>
          <p:nvPr/>
        </p:nvGrpSpPr>
        <p:grpSpPr>
          <a:xfrm>
            <a:off x="827584" y="4963961"/>
            <a:ext cx="7488832" cy="649991"/>
            <a:chOff x="827584" y="5013176"/>
            <a:chExt cx="7488832" cy="649991"/>
          </a:xfrm>
        </p:grpSpPr>
        <p:cxnSp>
          <p:nvCxnSpPr>
            <p:cNvPr id="69" name="直線コネクタ 68"/>
            <p:cNvCxnSpPr/>
            <p:nvPr/>
          </p:nvCxnSpPr>
          <p:spPr>
            <a:xfrm rot="16500000" flipH="1">
              <a:off x="7813253" y="5515576"/>
              <a:ext cx="189110" cy="23365"/>
            </a:xfrm>
            <a:prstGeom prst="line">
              <a:avLst/>
            </a:prstGeom>
            <a:noFill/>
            <a:ln w="57150" cap="flat" cmpd="sng" algn="ctr">
              <a:solidFill>
                <a:srgbClr val="727CA3"/>
              </a:solidFill>
              <a:prstDash val="solid"/>
            </a:ln>
            <a:effectLst/>
          </p:spPr>
        </p:cxnSp>
        <p:cxnSp>
          <p:nvCxnSpPr>
            <p:cNvPr id="124" name="直線コネクタ 123"/>
            <p:cNvCxnSpPr/>
            <p:nvPr/>
          </p:nvCxnSpPr>
          <p:spPr>
            <a:xfrm rot="5100000">
              <a:off x="1164268" y="5515349"/>
              <a:ext cx="189110" cy="23819"/>
            </a:xfrm>
            <a:prstGeom prst="line">
              <a:avLst/>
            </a:prstGeom>
            <a:noFill/>
            <a:ln w="57150" cap="flat" cmpd="sng" algn="ctr">
              <a:solidFill>
                <a:srgbClr val="727CA3"/>
              </a:solidFill>
              <a:prstDash val="solid"/>
            </a:ln>
            <a:effectLst/>
          </p:spPr>
        </p:cxnSp>
        <p:sp>
          <p:nvSpPr>
            <p:cNvPr id="125" name="正方形/長方形 124"/>
            <p:cNvSpPr/>
            <p:nvPr/>
          </p:nvSpPr>
          <p:spPr>
            <a:xfrm flipH="1">
              <a:off x="827584" y="5013176"/>
              <a:ext cx="792088" cy="45221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cxnSp>
          <p:nvCxnSpPr>
            <p:cNvPr id="75" name="直線コネクタ 74"/>
            <p:cNvCxnSpPr/>
            <p:nvPr/>
          </p:nvCxnSpPr>
          <p:spPr>
            <a:xfrm rot="16500000" flipH="1">
              <a:off x="2497583" y="5556929"/>
              <a:ext cx="189110" cy="23365"/>
            </a:xfrm>
            <a:prstGeom prst="line">
              <a:avLst/>
            </a:prstGeom>
            <a:noFill/>
            <a:ln w="57150" cap="flat" cmpd="sng" algn="ctr">
              <a:solidFill>
                <a:srgbClr val="727CA3"/>
              </a:solidFill>
              <a:prstDash val="solid"/>
            </a:ln>
            <a:effectLst/>
          </p:spPr>
        </p:cxnSp>
        <p:sp>
          <p:nvSpPr>
            <p:cNvPr id="76" name="正方形/長方形 75"/>
            <p:cNvSpPr/>
            <p:nvPr/>
          </p:nvSpPr>
          <p:spPr>
            <a:xfrm>
              <a:off x="2195736" y="5022120"/>
              <a:ext cx="792088" cy="49175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71" name="正方形/長方形 70"/>
            <p:cNvSpPr/>
            <p:nvPr/>
          </p:nvSpPr>
          <p:spPr>
            <a:xfrm>
              <a:off x="7524328" y="5013176"/>
              <a:ext cx="792088" cy="45221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grpSp>
      <p:sp>
        <p:nvSpPr>
          <p:cNvPr id="229" name="角丸四角形 228"/>
          <p:cNvSpPr/>
          <p:nvPr/>
        </p:nvSpPr>
        <p:spPr>
          <a:xfrm>
            <a:off x="899592" y="1556792"/>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smtClean="0">
                <a:latin typeface="+mj-ea"/>
                <a:ea typeface="+mj-ea"/>
              </a:rPr>
              <a:t>Resource Manager</a:t>
            </a:r>
            <a:endParaRPr lang="ja-JP" altLang="en-US" sz="2400" dirty="0">
              <a:latin typeface="+mj-ea"/>
              <a:ea typeface="+mj-ea"/>
            </a:endParaRPr>
          </a:p>
        </p:txBody>
      </p:sp>
      <p:grpSp>
        <p:nvGrpSpPr>
          <p:cNvPr id="7" name="グループ化 213"/>
          <p:cNvGrpSpPr/>
          <p:nvPr/>
        </p:nvGrpSpPr>
        <p:grpSpPr>
          <a:xfrm>
            <a:off x="640970" y="5589240"/>
            <a:ext cx="7992888" cy="1080120"/>
            <a:chOff x="611560" y="6237312"/>
            <a:chExt cx="7992888" cy="1080120"/>
          </a:xfrm>
        </p:grpSpPr>
        <p:sp>
          <p:nvSpPr>
            <p:cNvPr id="211" name="正方形/長方形 210"/>
            <p:cNvSpPr/>
            <p:nvPr/>
          </p:nvSpPr>
          <p:spPr>
            <a:xfrm>
              <a:off x="611560" y="6237312"/>
              <a:ext cx="7992888" cy="1080120"/>
            </a:xfrm>
            <a:prstGeom prst="rect">
              <a:avLst/>
            </a:prstGeom>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endParaRPr lang="en-US" altLang="ja-JP" sz="1400" b="1" dirty="0" smtClean="0">
                <a:solidFill>
                  <a:schemeClr val="bg1"/>
                </a:solidFill>
                <a:latin typeface="+mj-ea"/>
                <a:ea typeface="+mj-ea"/>
              </a:endParaRPr>
            </a:p>
            <a:p>
              <a:pPr algn="ctr"/>
              <a:r>
                <a:rPr lang="en-US" altLang="ja-JP" sz="2400" b="1" dirty="0" smtClean="0">
                  <a:solidFill>
                    <a:schemeClr val="bg1"/>
                  </a:solidFill>
                  <a:latin typeface="+mj-ea"/>
                  <a:ea typeface="+mj-ea"/>
                </a:rPr>
                <a:t>N2N Overlay network</a:t>
              </a:r>
            </a:p>
          </p:txBody>
        </p:sp>
        <p:sp>
          <p:nvSpPr>
            <p:cNvPr id="212" name="正方形/長方形 211"/>
            <p:cNvSpPr/>
            <p:nvPr/>
          </p:nvSpPr>
          <p:spPr>
            <a:xfrm>
              <a:off x="1043608" y="6254897"/>
              <a:ext cx="7200800" cy="270447"/>
            </a:xfrm>
            <a:prstGeom prst="rect">
              <a:avLst/>
            </a:prstGeom>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r>
                <a:rPr lang="en-US" altLang="ja-JP" sz="1600" b="1" dirty="0" smtClean="0">
                  <a:solidFill>
                    <a:schemeClr val="tx1"/>
                  </a:solidFill>
                  <a:latin typeface="+mj-ea"/>
                  <a:ea typeface="+mj-ea"/>
                </a:rPr>
                <a:t>Cluster name </a:t>
              </a:r>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Cluster ID</a:t>
              </a:r>
              <a:r>
                <a:rPr lang="ja-JP" altLang="en-US" sz="1600" b="1" dirty="0" smtClean="0">
                  <a:solidFill>
                    <a:schemeClr val="tx1"/>
                  </a:solidFill>
                  <a:latin typeface="+mj-ea"/>
                  <a:ea typeface="+mj-ea"/>
                </a:rPr>
                <a:t>）</a:t>
              </a:r>
              <a:endParaRPr lang="en-US" altLang="ja-JP" sz="1600" b="1" dirty="0" smtClean="0">
                <a:solidFill>
                  <a:schemeClr val="tx1"/>
                </a:solidFill>
                <a:latin typeface="+mj-ea"/>
                <a:ea typeface="+mj-ea"/>
              </a:endParaRPr>
            </a:p>
          </p:txBody>
        </p:sp>
      </p:grpSp>
      <p:sp>
        <p:nvSpPr>
          <p:cNvPr id="79" name="正方形/長方形 40"/>
          <p:cNvSpPr/>
          <p:nvPr/>
        </p:nvSpPr>
        <p:spPr>
          <a:xfrm>
            <a:off x="3059832" y="4869160"/>
            <a:ext cx="4032448" cy="720080"/>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lIns="97965" tIns="48983" rIns="97965" bIns="48983" rtlCol="0" anchor="ctr"/>
          <a:lstStyle/>
          <a:p>
            <a:pPr algn="ctr"/>
            <a:r>
              <a:rPr lang="en-US" altLang="ja-JP" sz="2000" b="1" dirty="0" smtClean="0">
                <a:latin typeface="+mj-ea"/>
                <a:ea typeface="+mj-ea"/>
              </a:rPr>
              <a:t>Builds a Layer 2 overlay network for each virtual cluster.</a:t>
            </a:r>
          </a:p>
        </p:txBody>
      </p:sp>
      <p:sp>
        <p:nvSpPr>
          <p:cNvPr id="80" name="フローチャート : 磁気ディスク 79"/>
          <p:cNvSpPr/>
          <p:nvPr/>
        </p:nvSpPr>
        <p:spPr>
          <a:xfrm flipH="1">
            <a:off x="2195736" y="3429000"/>
            <a:ext cx="1468223" cy="86409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en-US" altLang="ja-JP" sz="1000" dirty="0" smtClean="0">
              <a:solidFill>
                <a:schemeClr val="tx1"/>
              </a:solidFill>
              <a:latin typeface="+mj-ea"/>
              <a:ea typeface="+mj-ea"/>
            </a:endParaRPr>
          </a:p>
          <a:p>
            <a:pPr algn="ctr"/>
            <a:r>
              <a:rPr kumimoji="1" lang="en-US" altLang="ja-JP" dirty="0" smtClean="0">
                <a:solidFill>
                  <a:schemeClr val="tx1"/>
                </a:solidFill>
                <a:latin typeface="+mj-ea"/>
                <a:ea typeface="+mj-ea"/>
              </a:rPr>
              <a:t>MVC</a:t>
            </a:r>
          </a:p>
          <a:p>
            <a:pPr algn="ctr"/>
            <a:r>
              <a:rPr kumimoji="1" lang="en-US" altLang="ja-JP" dirty="0" err="1" smtClean="0">
                <a:solidFill>
                  <a:schemeClr val="tx1"/>
                </a:solidFill>
                <a:latin typeface="+mj-ea"/>
                <a:ea typeface="+mj-ea"/>
              </a:rPr>
              <a:t>Databese</a:t>
            </a:r>
            <a:endParaRPr kumimoji="1" lang="ja-JP" altLang="en-US" dirty="0">
              <a:solidFill>
                <a:schemeClr val="tx1"/>
              </a:solidFill>
              <a:latin typeface="+mj-ea"/>
              <a:ea typeface="+mj-ea"/>
            </a:endParaRPr>
          </a:p>
        </p:txBody>
      </p:sp>
      <p:sp>
        <p:nvSpPr>
          <p:cNvPr id="98" name="角丸四角形 97"/>
          <p:cNvSpPr/>
          <p:nvPr/>
        </p:nvSpPr>
        <p:spPr>
          <a:xfrm>
            <a:off x="899592" y="2060848"/>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latin typeface="+mj-ea"/>
                <a:ea typeface="+mj-ea"/>
              </a:rPr>
              <a:t>Overlay network Constructor</a:t>
            </a:r>
          </a:p>
        </p:txBody>
      </p:sp>
      <p:sp>
        <p:nvSpPr>
          <p:cNvPr id="224" name="角丸四角形 223"/>
          <p:cNvSpPr/>
          <p:nvPr/>
        </p:nvSpPr>
        <p:spPr>
          <a:xfrm>
            <a:off x="899592" y="2060848"/>
            <a:ext cx="3312368" cy="504056"/>
          </a:xfrm>
          <a:prstGeom prst="roundRect">
            <a:avLst/>
          </a:prstGeom>
          <a:ln w="381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smtClean="0">
                <a:latin typeface="+mj-ea"/>
                <a:ea typeface="+mj-ea"/>
              </a:rPr>
              <a:t>Overlay network Constructor</a:t>
            </a:r>
          </a:p>
        </p:txBody>
      </p:sp>
      <p:sp>
        <p:nvSpPr>
          <p:cNvPr id="100" name="角丸四角形 99"/>
          <p:cNvSpPr/>
          <p:nvPr/>
        </p:nvSpPr>
        <p:spPr>
          <a:xfrm>
            <a:off x="899592" y="2564904"/>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smtClean="0">
                <a:latin typeface="+mj-ea"/>
                <a:ea typeface="+mj-ea"/>
              </a:rPr>
              <a:t>VM Manager</a:t>
            </a:r>
          </a:p>
        </p:txBody>
      </p:sp>
      <p:grpSp>
        <p:nvGrpSpPr>
          <p:cNvPr id="58" name="グループ化 57"/>
          <p:cNvGrpSpPr/>
          <p:nvPr/>
        </p:nvGrpSpPr>
        <p:grpSpPr>
          <a:xfrm>
            <a:off x="395536" y="1628800"/>
            <a:ext cx="504056" cy="1368152"/>
            <a:chOff x="395536" y="1628800"/>
            <a:chExt cx="504056" cy="1368152"/>
          </a:xfrm>
        </p:grpSpPr>
        <p:sp>
          <p:nvSpPr>
            <p:cNvPr id="62" name="テキスト ボックス 61"/>
            <p:cNvSpPr txBox="1"/>
            <p:nvPr/>
          </p:nvSpPr>
          <p:spPr>
            <a:xfrm>
              <a:off x="395536" y="1628800"/>
              <a:ext cx="504056" cy="369332"/>
            </a:xfrm>
            <a:prstGeom prst="rect">
              <a:avLst/>
            </a:prstGeom>
            <a:noFill/>
          </p:spPr>
          <p:txBody>
            <a:bodyPr wrap="square" rtlCol="0">
              <a:spAutoFit/>
            </a:bodyPr>
            <a:lstStyle/>
            <a:p>
              <a:r>
                <a:rPr kumimoji="1" lang="en-US" altLang="ja-JP" dirty="0" smtClean="0">
                  <a:latin typeface="+mj-ea"/>
                  <a:ea typeface="+mj-ea"/>
                </a:rPr>
                <a:t>1.</a:t>
              </a:r>
              <a:endParaRPr kumimoji="1" lang="ja-JP" altLang="en-US" dirty="0">
                <a:latin typeface="+mj-ea"/>
                <a:ea typeface="+mj-ea"/>
              </a:endParaRPr>
            </a:p>
          </p:txBody>
        </p:sp>
        <p:sp>
          <p:nvSpPr>
            <p:cNvPr id="63" name="テキスト ボックス 62"/>
            <p:cNvSpPr txBox="1"/>
            <p:nvPr/>
          </p:nvSpPr>
          <p:spPr>
            <a:xfrm>
              <a:off x="395536" y="2132856"/>
              <a:ext cx="504056" cy="369332"/>
            </a:xfrm>
            <a:prstGeom prst="rect">
              <a:avLst/>
            </a:prstGeom>
            <a:noFill/>
          </p:spPr>
          <p:txBody>
            <a:bodyPr wrap="square" rtlCol="0">
              <a:spAutoFit/>
            </a:bodyPr>
            <a:lstStyle/>
            <a:p>
              <a:r>
                <a:rPr lang="en-US" altLang="ja-JP" dirty="0" smtClean="0">
                  <a:latin typeface="+mj-ea"/>
                  <a:ea typeface="+mj-ea"/>
                </a:rPr>
                <a:t>2</a:t>
              </a:r>
              <a:r>
                <a:rPr kumimoji="1" lang="en-US" altLang="ja-JP" dirty="0" smtClean="0">
                  <a:latin typeface="+mj-ea"/>
                  <a:ea typeface="+mj-ea"/>
                </a:rPr>
                <a:t>.</a:t>
              </a:r>
              <a:endParaRPr kumimoji="1" lang="ja-JP" altLang="en-US" dirty="0">
                <a:latin typeface="+mj-ea"/>
                <a:ea typeface="+mj-ea"/>
              </a:endParaRPr>
            </a:p>
          </p:txBody>
        </p:sp>
        <p:sp>
          <p:nvSpPr>
            <p:cNvPr id="66" name="テキスト ボックス 65"/>
            <p:cNvSpPr txBox="1"/>
            <p:nvPr/>
          </p:nvSpPr>
          <p:spPr>
            <a:xfrm>
              <a:off x="395536" y="2627620"/>
              <a:ext cx="504056" cy="369332"/>
            </a:xfrm>
            <a:prstGeom prst="rect">
              <a:avLst/>
            </a:prstGeom>
            <a:noFill/>
          </p:spPr>
          <p:txBody>
            <a:bodyPr wrap="square" rtlCol="0">
              <a:spAutoFit/>
            </a:bodyPr>
            <a:lstStyle/>
            <a:p>
              <a:r>
                <a:rPr lang="en-US" altLang="ja-JP" dirty="0" smtClean="0">
                  <a:latin typeface="+mj-ea"/>
                  <a:ea typeface="+mj-ea"/>
                </a:rPr>
                <a:t>3</a:t>
              </a:r>
              <a:r>
                <a:rPr kumimoji="1" lang="en-US" altLang="ja-JP" dirty="0" smtClean="0">
                  <a:latin typeface="+mj-ea"/>
                  <a:ea typeface="+mj-ea"/>
                </a:rPr>
                <a:t>.</a:t>
              </a:r>
              <a:endParaRPr kumimoji="1" lang="ja-JP" altLang="en-US" dirty="0">
                <a:latin typeface="+mj-ea"/>
                <a:ea typeface="+mj-ea"/>
              </a:endParaRPr>
            </a:p>
          </p:txBody>
        </p:sp>
      </p:grpSp>
      <p:sp>
        <p:nvSpPr>
          <p:cNvPr id="70" name="コンテンツ プレースホルダ 2"/>
          <p:cNvSpPr txBox="1">
            <a:spLocks/>
          </p:cNvSpPr>
          <p:nvPr/>
        </p:nvSpPr>
        <p:spPr>
          <a:xfrm>
            <a:off x="108520" y="980728"/>
            <a:ext cx="8423920" cy="648072"/>
          </a:xfrm>
          <a:prstGeom prst="rect">
            <a:avLst/>
          </a:prstGeom>
        </p:spPr>
        <p:txBody>
          <a:bodyPr vert="horz" anchor="t">
            <a:normAutofit fontScale="92500"/>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1" lang="en-US" altLang="ja-JP" sz="3000" b="0" i="0" u="none" strike="noStrike" kern="1200" cap="none" spc="0" normalizeH="0" baseline="0" noProof="0" dirty="0" smtClean="0">
                <a:ln>
                  <a:noFill/>
                </a:ln>
                <a:solidFill>
                  <a:schemeClr val="tx1"/>
                </a:solidFill>
                <a:effectLst/>
                <a:uLnTx/>
                <a:uFillTx/>
                <a:latin typeface="+mj-ea"/>
                <a:ea typeface="+mj-ea"/>
                <a:cs typeface="+mn-cs"/>
              </a:rPr>
              <a:t>MVC Controller (MVC : Multi-site Virtual Cluster)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4"/>
                                        </p:tgtEl>
                                        <p:attrNameLst>
                                          <p:attrName>style.visibility</p:attrName>
                                        </p:attrNameLst>
                                      </p:cBhvr>
                                      <p:to>
                                        <p:strVal val="visible"/>
                                      </p:to>
                                    </p:set>
                                    <p:animEffect transition="in" filter="checkerboard(across)">
                                      <p:cBhvr>
                                        <p:cTn id="10" dur="500"/>
                                        <p:tgtEl>
                                          <p:spTgt spid="22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dissolve">
                                      <p:cBhvr>
                                        <p:cTn id="1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2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テキスト ボックス 85"/>
          <p:cNvSpPr txBox="1"/>
          <p:nvPr/>
        </p:nvSpPr>
        <p:spPr>
          <a:xfrm>
            <a:off x="-324544"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A</a:t>
            </a:r>
          </a:p>
        </p:txBody>
      </p:sp>
      <p:sp>
        <p:nvSpPr>
          <p:cNvPr id="87" name="テキスト ボックス 86"/>
          <p:cNvSpPr txBox="1"/>
          <p:nvPr/>
        </p:nvSpPr>
        <p:spPr>
          <a:xfrm>
            <a:off x="7740352" y="6444044"/>
            <a:ext cx="16561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dirty="0" smtClean="0">
                <a:ln>
                  <a:noFill/>
                </a:ln>
                <a:effectLst/>
                <a:uLnTx/>
                <a:uFillTx/>
                <a:latin typeface="+mj-ea"/>
                <a:ea typeface="+mj-ea"/>
              </a:rPr>
              <a:t>Site B</a:t>
            </a:r>
          </a:p>
        </p:txBody>
      </p:sp>
      <p:sp>
        <p:nvSpPr>
          <p:cNvPr id="2" name="タイトル 1"/>
          <p:cNvSpPr>
            <a:spLocks noGrp="1"/>
          </p:cNvSpPr>
          <p:nvPr>
            <p:ph type="title"/>
          </p:nvPr>
        </p:nvSpPr>
        <p:spPr>
          <a:xfrm>
            <a:off x="467544" y="0"/>
            <a:ext cx="8229600" cy="1227632"/>
          </a:xfrm>
        </p:spPr>
        <p:txBody>
          <a:bodyPr/>
          <a:lstStyle/>
          <a:p>
            <a:r>
              <a:rPr lang="en-US" altLang="ja-JP" dirty="0" smtClean="0">
                <a:latin typeface="+mj-ea"/>
              </a:rPr>
              <a:t>Virtual cluster construction </a:t>
            </a:r>
            <a:r>
              <a:rPr kumimoji="1" lang="en-US" altLang="ja-JP" dirty="0" smtClean="0">
                <a:latin typeface="+mj-ea"/>
              </a:rPr>
              <a:t>(2/3)</a:t>
            </a:r>
            <a:endParaRPr kumimoji="1" lang="ja-JP" altLang="en-US" dirty="0">
              <a:latin typeface="+mj-ea"/>
            </a:endParaRPr>
          </a:p>
        </p:txBody>
      </p:sp>
      <p:sp>
        <p:nvSpPr>
          <p:cNvPr id="49" name="角丸四角形 48"/>
          <p:cNvSpPr/>
          <p:nvPr/>
        </p:nvSpPr>
        <p:spPr>
          <a:xfrm>
            <a:off x="5211128" y="3703855"/>
            <a:ext cx="3609344"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50" name="直線コネクタ 49"/>
          <p:cNvCxnSpPr/>
          <p:nvPr/>
        </p:nvCxnSpPr>
        <p:spPr>
          <a:xfrm rot="5400000" flipH="1" flipV="1">
            <a:off x="4761159" y="6314065"/>
            <a:ext cx="445227" cy="121350"/>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5404487" y="3889223"/>
            <a:ext cx="1672539"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59" name="直線コネクタ 58"/>
          <p:cNvCxnSpPr/>
          <p:nvPr/>
        </p:nvCxnSpPr>
        <p:spPr>
          <a:xfrm rot="16500000" flipH="1">
            <a:off x="6727459" y="6035280"/>
            <a:ext cx="189110" cy="23365"/>
          </a:xfrm>
          <a:prstGeom prst="line">
            <a:avLst/>
          </a:prstGeom>
          <a:noFill/>
          <a:ln w="57150" cap="flat" cmpd="sng" algn="ctr">
            <a:solidFill>
              <a:srgbClr val="727CA3"/>
            </a:solidFill>
            <a:prstDash val="solid"/>
          </a:ln>
          <a:effectLst/>
        </p:spPr>
      </p:cxnSp>
      <p:cxnSp>
        <p:nvCxnSpPr>
          <p:cNvPr id="60" name="直線コネクタ 59"/>
          <p:cNvCxnSpPr/>
          <p:nvPr/>
        </p:nvCxnSpPr>
        <p:spPr>
          <a:xfrm rot="5400000">
            <a:off x="5952371" y="6037188"/>
            <a:ext cx="215125" cy="14748"/>
          </a:xfrm>
          <a:prstGeom prst="line">
            <a:avLst/>
          </a:prstGeom>
          <a:noFill/>
          <a:ln w="57150" cap="flat" cmpd="sng" algn="ctr">
            <a:solidFill>
              <a:schemeClr val="bg1">
                <a:lumMod val="75000"/>
                <a:lumOff val="25000"/>
              </a:schemeClr>
            </a:solidFill>
            <a:prstDash val="solid"/>
          </a:ln>
          <a:effectLst/>
        </p:spPr>
      </p:cxnSp>
      <p:cxnSp>
        <p:nvCxnSpPr>
          <p:cNvPr id="61" name="直線コネクタ 60"/>
          <p:cNvCxnSpPr/>
          <p:nvPr/>
        </p:nvCxnSpPr>
        <p:spPr>
          <a:xfrm>
            <a:off x="5044446" y="6152125"/>
            <a:ext cx="1008112" cy="0"/>
          </a:xfrm>
          <a:prstGeom prst="line">
            <a:avLst/>
          </a:prstGeom>
          <a:noFill/>
          <a:ln w="57150" cap="flat" cmpd="sng" algn="ctr">
            <a:solidFill>
              <a:schemeClr val="bg1">
                <a:lumMod val="75000"/>
                <a:lumOff val="25000"/>
              </a:schemeClr>
            </a:solidFill>
            <a:prstDash val="solid"/>
          </a:ln>
          <a:effectLst/>
        </p:spPr>
      </p:cxnSp>
      <p:sp>
        <p:nvSpPr>
          <p:cNvPr id="64" name="正方形/長方形 63"/>
          <p:cNvSpPr/>
          <p:nvPr/>
        </p:nvSpPr>
        <p:spPr>
          <a:xfrm>
            <a:off x="7276695" y="3847871"/>
            <a:ext cx="1368152"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65" name="直線コネクタ 64"/>
          <p:cNvCxnSpPr/>
          <p:nvPr/>
        </p:nvCxnSpPr>
        <p:spPr>
          <a:xfrm rot="16500000" flipH="1">
            <a:off x="7810331" y="6019633"/>
            <a:ext cx="189110" cy="23365"/>
          </a:xfrm>
          <a:prstGeom prst="line">
            <a:avLst/>
          </a:prstGeom>
          <a:noFill/>
          <a:ln w="57150" cap="flat" cmpd="sng" algn="ctr">
            <a:solidFill>
              <a:srgbClr val="727CA3"/>
            </a:solidFill>
            <a:prstDash val="solid"/>
          </a:ln>
          <a:effectLst/>
        </p:spPr>
      </p:cxnSp>
      <p:pic>
        <p:nvPicPr>
          <p:cNvPr id="67" name="Picture 2"/>
          <p:cNvPicPr>
            <a:picLocks noChangeAspect="1" noChangeArrowheads="1"/>
          </p:cNvPicPr>
          <p:nvPr/>
        </p:nvPicPr>
        <p:blipFill>
          <a:blip r:embed="rId3" cstate="print"/>
          <a:srcRect/>
          <a:stretch>
            <a:fillRect/>
          </a:stretch>
        </p:blipFill>
        <p:spPr bwMode="auto">
          <a:xfrm flipH="1">
            <a:off x="6254538" y="2178513"/>
            <a:ext cx="549711" cy="746433"/>
          </a:xfrm>
          <a:prstGeom prst="rect">
            <a:avLst/>
          </a:prstGeom>
          <a:noFill/>
          <a:ln w="9525">
            <a:noFill/>
            <a:miter lim="800000"/>
            <a:headEnd/>
            <a:tailEnd/>
          </a:ln>
        </p:spPr>
      </p:pic>
      <p:sp>
        <p:nvSpPr>
          <p:cNvPr id="74" name="正方形/長方形 73"/>
          <p:cNvSpPr/>
          <p:nvPr/>
        </p:nvSpPr>
        <p:spPr>
          <a:xfrm>
            <a:off x="7538570"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92" name="正方形/長方形 91"/>
          <p:cNvSpPr/>
          <p:nvPr/>
        </p:nvSpPr>
        <p:spPr>
          <a:xfrm>
            <a:off x="6386442" y="5634999"/>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93" name="正方形/長方形 92"/>
          <p:cNvSpPr/>
          <p:nvPr/>
        </p:nvSpPr>
        <p:spPr>
          <a:xfrm>
            <a:off x="5450338" y="5617414"/>
            <a:ext cx="818245"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94" name="Picture 2" descr="C:\Documents and Settings\agosyu\Local Settings\Temporary Internet Files\Content.IE5\RTHA7RRJ\MCj04316220000[1].png"/>
          <p:cNvPicPr>
            <a:picLocks noChangeAspect="1" noChangeArrowheads="1"/>
          </p:cNvPicPr>
          <p:nvPr/>
        </p:nvPicPr>
        <p:blipFill>
          <a:blip r:embed="rId4" cstate="print"/>
          <a:srcRect/>
          <a:stretch>
            <a:fillRect/>
          </a:stretch>
        </p:blipFill>
        <p:spPr bwMode="auto">
          <a:xfrm flipH="1">
            <a:off x="4900431" y="5720077"/>
            <a:ext cx="642936" cy="642936"/>
          </a:xfrm>
          <a:prstGeom prst="rect">
            <a:avLst/>
          </a:prstGeom>
          <a:noFill/>
        </p:spPr>
      </p:pic>
      <p:sp>
        <p:nvSpPr>
          <p:cNvPr id="110" name="角丸四角形 109"/>
          <p:cNvSpPr/>
          <p:nvPr/>
        </p:nvSpPr>
        <p:spPr>
          <a:xfrm flipH="1">
            <a:off x="323530" y="3703855"/>
            <a:ext cx="3631931" cy="27494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j-ea"/>
              <a:ea typeface="+mj-ea"/>
            </a:endParaRPr>
          </a:p>
        </p:txBody>
      </p:sp>
      <p:cxnSp>
        <p:nvCxnSpPr>
          <p:cNvPr id="111" name="直線コネクタ 110"/>
          <p:cNvCxnSpPr/>
          <p:nvPr/>
        </p:nvCxnSpPr>
        <p:spPr>
          <a:xfrm rot="16200000" flipV="1">
            <a:off x="4116285" y="6213646"/>
            <a:ext cx="373218" cy="250178"/>
          </a:xfrm>
          <a:prstGeom prst="line">
            <a:avLst/>
          </a:prstGeom>
          <a:ln w="381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2" name="正方形/長方形 111"/>
          <p:cNvSpPr/>
          <p:nvPr/>
        </p:nvSpPr>
        <p:spPr>
          <a:xfrm flipH="1">
            <a:off x="2105744" y="3889223"/>
            <a:ext cx="1705028" cy="2004487"/>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endParaRPr>
          </a:p>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2400" kern="0" dirty="0" smtClean="0">
              <a:solidFill>
                <a:sysClr val="windowText" lastClr="000000"/>
              </a:solidFill>
              <a:latin typeface="+mj-ea"/>
              <a:ea typeface="+mj-ea"/>
            </a:endParaRPr>
          </a:p>
          <a:p>
            <a:pPr marL="0" marR="0" lvl="0" indent="0" algn="ctr" defTabSz="914400" eaLnBrk="1" fontAlgn="auto" latinLnBrk="0" hangingPunct="1">
              <a:lnSpc>
                <a:spcPts val="1200"/>
              </a:lnSpc>
              <a:spcBef>
                <a:spcPts val="0"/>
              </a:spcBef>
              <a:spcAft>
                <a:spcPts val="0"/>
              </a:spcAft>
              <a:buClrTx/>
              <a:buSzTx/>
              <a:buFontTx/>
              <a:buNone/>
              <a:tabLst/>
              <a:defRPr/>
            </a:pPr>
            <a:r>
              <a:rPr kumimoji="0" lang="en-US" altLang="ja-JP" sz="2400" b="0" i="0" u="none" strike="noStrike" kern="0" cap="none" spc="0" normalizeH="0" baseline="0" noProof="0" dirty="0" smtClean="0">
                <a:ln>
                  <a:noFill/>
                </a:ln>
                <a:solidFill>
                  <a:sysClr val="windowText" lastClr="000000"/>
                </a:solidFill>
                <a:effectLst/>
                <a:uLnTx/>
                <a:uFillTx/>
                <a:latin typeface="+mj-ea"/>
                <a:ea typeface="+mj-ea"/>
                <a:cs typeface="+mn-cs"/>
              </a:rPr>
              <a:t>Rocks</a:t>
            </a:r>
          </a:p>
        </p:txBody>
      </p:sp>
      <p:cxnSp>
        <p:nvCxnSpPr>
          <p:cNvPr id="114" name="直線コネクタ 113"/>
          <p:cNvCxnSpPr/>
          <p:nvPr/>
        </p:nvCxnSpPr>
        <p:spPr>
          <a:xfrm rot="5100000">
            <a:off x="2271153" y="6035053"/>
            <a:ext cx="189110" cy="23819"/>
          </a:xfrm>
          <a:prstGeom prst="line">
            <a:avLst/>
          </a:prstGeom>
          <a:noFill/>
          <a:ln w="57150" cap="flat" cmpd="sng" algn="ctr">
            <a:solidFill>
              <a:srgbClr val="727CA3"/>
            </a:solidFill>
            <a:prstDash val="solid"/>
          </a:ln>
          <a:effectLst/>
        </p:spPr>
      </p:cxnSp>
      <p:cxnSp>
        <p:nvCxnSpPr>
          <p:cNvPr id="117" name="直線コネクタ 116"/>
          <p:cNvCxnSpPr/>
          <p:nvPr/>
        </p:nvCxnSpPr>
        <p:spPr>
          <a:xfrm rot="16200000" flipH="1">
            <a:off x="3035031" y="6037046"/>
            <a:ext cx="215125" cy="15034"/>
          </a:xfrm>
          <a:prstGeom prst="line">
            <a:avLst/>
          </a:prstGeom>
          <a:noFill/>
          <a:ln w="57150" cap="flat" cmpd="sng" algn="ctr">
            <a:solidFill>
              <a:schemeClr val="bg1">
                <a:lumMod val="75000"/>
                <a:lumOff val="25000"/>
              </a:schemeClr>
            </a:solidFill>
            <a:prstDash val="solid"/>
          </a:ln>
          <a:effectLst/>
        </p:spPr>
      </p:cxnSp>
      <p:cxnSp>
        <p:nvCxnSpPr>
          <p:cNvPr id="118" name="直線コネクタ 117"/>
          <p:cNvCxnSpPr/>
          <p:nvPr/>
        </p:nvCxnSpPr>
        <p:spPr>
          <a:xfrm flipH="1">
            <a:off x="3150111" y="6152125"/>
            <a:ext cx="1027694" cy="0"/>
          </a:xfrm>
          <a:prstGeom prst="line">
            <a:avLst/>
          </a:prstGeom>
          <a:noFill/>
          <a:ln w="57150" cap="flat" cmpd="sng" algn="ctr">
            <a:solidFill>
              <a:schemeClr val="bg1">
                <a:lumMod val="75000"/>
                <a:lumOff val="25000"/>
              </a:schemeClr>
            </a:solidFill>
            <a:prstDash val="solid"/>
          </a:ln>
          <a:effectLst/>
        </p:spPr>
      </p:cxnSp>
      <p:sp>
        <p:nvSpPr>
          <p:cNvPr id="120" name="正方形/長方形 119"/>
          <p:cNvSpPr/>
          <p:nvPr/>
        </p:nvSpPr>
        <p:spPr>
          <a:xfrm flipH="1">
            <a:off x="507468" y="3847871"/>
            <a:ext cx="1394728" cy="2016223"/>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914400" eaLnBrk="1" fontAlgn="auto" latinLnBrk="0" hangingPunct="1">
              <a:lnSpc>
                <a:spcPts val="1200"/>
              </a:lnSpc>
              <a:spcBef>
                <a:spcPts val="0"/>
              </a:spcBef>
              <a:spcAft>
                <a:spcPts val="0"/>
              </a:spcAft>
              <a:buClrTx/>
              <a:buSzTx/>
              <a:buFontTx/>
              <a:buNone/>
              <a:tabLst/>
              <a:defRPr/>
            </a:pPr>
            <a:endParaRPr kumimoji="0" lang="en-US" altLang="ja-JP" sz="1600" b="0" i="0" u="none" strike="noStrike" kern="0" cap="none" spc="0" normalizeH="0" baseline="0" noProof="0" dirty="0" smtClean="0">
              <a:ln>
                <a:noFill/>
              </a:ln>
              <a:solidFill>
                <a:sysClr val="windowText" lastClr="000000"/>
              </a:solidFill>
              <a:effectLst/>
              <a:uLnTx/>
              <a:uFillTx/>
              <a:latin typeface="+mj-ea"/>
              <a:ea typeface="+mj-ea"/>
              <a:cs typeface="+mn-cs"/>
            </a:endParaRPr>
          </a:p>
        </p:txBody>
      </p:sp>
      <p:cxnSp>
        <p:nvCxnSpPr>
          <p:cNvPr id="121" name="直線コネクタ 120"/>
          <p:cNvCxnSpPr/>
          <p:nvPr/>
        </p:nvCxnSpPr>
        <p:spPr>
          <a:xfrm rot="5100000">
            <a:off x="1167246" y="6019406"/>
            <a:ext cx="189110" cy="23819"/>
          </a:xfrm>
          <a:prstGeom prst="line">
            <a:avLst/>
          </a:prstGeom>
          <a:noFill/>
          <a:ln w="57150" cap="flat" cmpd="sng" algn="ctr">
            <a:solidFill>
              <a:srgbClr val="727CA3"/>
            </a:solidFill>
            <a:prstDash val="solid"/>
          </a:ln>
          <a:effectLst/>
        </p:spPr>
      </p:cxnSp>
      <p:sp>
        <p:nvSpPr>
          <p:cNvPr id="126" name="正方形/長方形 125"/>
          <p:cNvSpPr/>
          <p:nvPr/>
        </p:nvSpPr>
        <p:spPr>
          <a:xfrm flipH="1">
            <a:off x="801096"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31" name="正方形/長方形 130"/>
          <p:cNvSpPr/>
          <p:nvPr/>
        </p:nvSpPr>
        <p:spPr>
          <a:xfrm flipH="1">
            <a:off x="1975603" y="5634999"/>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pic>
        <p:nvPicPr>
          <p:cNvPr id="138" name="Picture 2" descr="C:\Documents and Settings\agosyu\Local Settings\Temporary Internet Files\Content.IE5\RTHA7RRJ\MCj04316220000[1].png"/>
          <p:cNvPicPr>
            <a:picLocks noChangeAspect="1" noChangeArrowheads="1"/>
          </p:cNvPicPr>
          <p:nvPr/>
        </p:nvPicPr>
        <p:blipFill>
          <a:blip r:embed="rId4" cstate="print"/>
          <a:srcRect/>
          <a:stretch>
            <a:fillRect/>
          </a:stretch>
        </p:blipFill>
        <p:spPr bwMode="auto">
          <a:xfrm>
            <a:off x="3669195" y="5720077"/>
            <a:ext cx="655425" cy="642936"/>
          </a:xfrm>
          <a:prstGeom prst="rect">
            <a:avLst/>
          </a:prstGeom>
          <a:noFill/>
        </p:spPr>
      </p:pic>
      <p:sp>
        <p:nvSpPr>
          <p:cNvPr id="132" name="正方形/長方形 131"/>
          <p:cNvSpPr/>
          <p:nvPr/>
        </p:nvSpPr>
        <p:spPr>
          <a:xfrm flipH="1">
            <a:off x="2929891" y="5617414"/>
            <a:ext cx="834139" cy="3181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ysClr val="windowText" lastClr="000000"/>
                </a:solidFill>
                <a:latin typeface="+mj-ea"/>
                <a:ea typeface="+mj-ea"/>
              </a:rPr>
              <a:t>Physical  NIC</a:t>
            </a:r>
            <a:endParaRPr kumimoji="1" lang="ja-JP" altLang="en-US" sz="1400" b="0" i="0" u="none" strike="noStrike" kern="0" cap="none" spc="0" normalizeH="0" baseline="0" noProof="0" dirty="0">
              <a:ln>
                <a:noFill/>
              </a:ln>
              <a:solidFill>
                <a:sysClr val="windowText" lastClr="000000"/>
              </a:solidFill>
              <a:effectLst/>
              <a:uLnTx/>
              <a:uFillTx/>
              <a:latin typeface="+mj-ea"/>
              <a:ea typeface="+mj-ea"/>
              <a:cs typeface="+mn-cs"/>
            </a:endParaRPr>
          </a:p>
        </p:txBody>
      </p:sp>
      <p:sp>
        <p:nvSpPr>
          <p:cNvPr id="190" name="正方形/長方形 189"/>
          <p:cNvSpPr/>
          <p:nvPr/>
        </p:nvSpPr>
        <p:spPr>
          <a:xfrm>
            <a:off x="4283968" y="6237312"/>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2000" b="1" dirty="0" smtClean="0">
                <a:latin typeface="+mj-ea"/>
                <a:ea typeface="+mj-ea"/>
              </a:rPr>
              <a:t>WAN</a:t>
            </a:r>
            <a:endParaRPr kumimoji="1" lang="ja-JP" altLang="en-US" sz="2000" b="1" dirty="0">
              <a:latin typeface="+mj-ea"/>
              <a:ea typeface="+mj-ea"/>
            </a:endParaRPr>
          </a:p>
        </p:txBody>
      </p:sp>
      <p:sp>
        <p:nvSpPr>
          <p:cNvPr id="191" name="正方形/長方形 190"/>
          <p:cNvSpPr/>
          <p:nvPr/>
        </p:nvSpPr>
        <p:spPr>
          <a:xfrm>
            <a:off x="683568"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sp>
        <p:nvSpPr>
          <p:cNvPr id="193" name="正方形/長方形 192"/>
          <p:cNvSpPr/>
          <p:nvPr/>
        </p:nvSpPr>
        <p:spPr>
          <a:xfrm>
            <a:off x="6228184" y="6093296"/>
            <a:ext cx="237626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smtClean="0">
                <a:latin typeface="+mj-ea"/>
                <a:ea typeface="+mj-ea"/>
              </a:rPr>
              <a:t>LAN</a:t>
            </a:r>
            <a:endParaRPr kumimoji="1" lang="ja-JP" altLang="en-US" dirty="0">
              <a:latin typeface="+mj-ea"/>
              <a:ea typeface="+mj-ea"/>
            </a:endParaRPr>
          </a:p>
        </p:txBody>
      </p:sp>
      <p:sp>
        <p:nvSpPr>
          <p:cNvPr id="198" name="テキスト ボックス 197"/>
          <p:cNvSpPr txBox="1"/>
          <p:nvPr/>
        </p:nvSpPr>
        <p:spPr>
          <a:xfrm>
            <a:off x="3779912" y="4293096"/>
            <a:ext cx="1475656" cy="707886"/>
          </a:xfrm>
          <a:prstGeom prst="rect">
            <a:avLst/>
          </a:prstGeom>
          <a:noFill/>
        </p:spPr>
        <p:txBody>
          <a:bodyPr wrap="square" rtlCol="0">
            <a:spAutoFit/>
          </a:bodyPr>
          <a:lstStyle/>
          <a:p>
            <a:pPr algn="ctr"/>
            <a:r>
              <a:rPr lang="en-US" altLang="ja-JP" sz="2000" b="1" dirty="0" smtClean="0">
                <a:latin typeface="+mj-ea"/>
              </a:rPr>
              <a:t>Frontend</a:t>
            </a:r>
          </a:p>
          <a:p>
            <a:pPr algn="ctr"/>
            <a:r>
              <a:rPr lang="en-US" altLang="ja-JP" sz="2000" b="1" dirty="0" smtClean="0">
                <a:latin typeface="+mj-ea"/>
              </a:rPr>
              <a:t>node</a:t>
            </a:r>
          </a:p>
        </p:txBody>
      </p:sp>
      <p:sp>
        <p:nvSpPr>
          <p:cNvPr id="199" name="テキスト ボックス 198"/>
          <p:cNvSpPr txBox="1"/>
          <p:nvPr/>
        </p:nvSpPr>
        <p:spPr>
          <a:xfrm>
            <a:off x="7271792" y="3140968"/>
            <a:ext cx="1872208" cy="369332"/>
          </a:xfrm>
          <a:prstGeom prst="rect">
            <a:avLst/>
          </a:prstGeom>
          <a:noFill/>
        </p:spPr>
        <p:txBody>
          <a:bodyPr wrap="square" rtlCol="0">
            <a:spAutoFit/>
          </a:bodyPr>
          <a:lstStyle/>
          <a:p>
            <a:r>
              <a:rPr kumimoji="1" lang="en-US" altLang="ja-JP" dirty="0" smtClean="0">
                <a:latin typeface="+mj-ea"/>
                <a:ea typeface="+mj-ea"/>
              </a:rPr>
              <a:t>Compute nodes</a:t>
            </a:r>
            <a:endParaRPr kumimoji="1" lang="ja-JP" altLang="en-US" dirty="0">
              <a:latin typeface="+mj-ea"/>
              <a:ea typeface="+mj-ea"/>
            </a:endParaRPr>
          </a:p>
        </p:txBody>
      </p:sp>
      <p:cxnSp>
        <p:nvCxnSpPr>
          <p:cNvPr id="200" name="直線矢印コネクタ 199"/>
          <p:cNvCxnSpPr/>
          <p:nvPr/>
        </p:nvCxnSpPr>
        <p:spPr>
          <a:xfrm>
            <a:off x="5255568" y="4626714"/>
            <a:ext cx="180528" cy="24244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2" name="直線矢印コネクタ 201"/>
          <p:cNvCxnSpPr>
            <a:stCxn id="199" idx="2"/>
            <a:endCxn id="64" idx="0"/>
          </p:cNvCxnSpPr>
          <p:nvPr/>
        </p:nvCxnSpPr>
        <p:spPr>
          <a:xfrm rot="5400000">
            <a:off x="7915550" y="3555522"/>
            <a:ext cx="337569" cy="2471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0" y="3234462"/>
            <a:ext cx="1872208" cy="369332"/>
          </a:xfrm>
          <a:prstGeom prst="rect">
            <a:avLst/>
          </a:prstGeom>
          <a:noFill/>
        </p:spPr>
        <p:txBody>
          <a:bodyPr wrap="square" rtlCol="0">
            <a:spAutoFit/>
          </a:bodyPr>
          <a:lstStyle/>
          <a:p>
            <a:r>
              <a:rPr kumimoji="1" lang="en-US" altLang="ja-JP" dirty="0" smtClean="0">
                <a:latin typeface="+mj-ea"/>
                <a:ea typeface="+mj-ea"/>
              </a:rPr>
              <a:t>Compute nodes</a:t>
            </a:r>
            <a:endParaRPr kumimoji="1" lang="ja-JP" altLang="en-US" dirty="0">
              <a:latin typeface="+mj-ea"/>
              <a:ea typeface="+mj-ea"/>
            </a:endParaRPr>
          </a:p>
        </p:txBody>
      </p:sp>
      <p:cxnSp>
        <p:nvCxnSpPr>
          <p:cNvPr id="205" name="直線矢印コネクタ 204"/>
          <p:cNvCxnSpPr>
            <a:stCxn id="204" idx="2"/>
            <a:endCxn id="120" idx="0"/>
          </p:cNvCxnSpPr>
          <p:nvPr/>
        </p:nvCxnSpPr>
        <p:spPr>
          <a:xfrm rot="16200000" flipH="1">
            <a:off x="948432" y="3591468"/>
            <a:ext cx="244075" cy="26872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線矢印コネクタ 207"/>
          <p:cNvCxnSpPr/>
          <p:nvPr/>
        </p:nvCxnSpPr>
        <p:spPr>
          <a:xfrm rot="5400000">
            <a:off x="3698885" y="4644117"/>
            <a:ext cx="306070" cy="28803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 name="グループ化 72"/>
          <p:cNvGrpSpPr/>
          <p:nvPr/>
        </p:nvGrpSpPr>
        <p:grpSpPr>
          <a:xfrm>
            <a:off x="827584" y="4963961"/>
            <a:ext cx="7488832" cy="649991"/>
            <a:chOff x="827584" y="5013176"/>
            <a:chExt cx="7488832" cy="649991"/>
          </a:xfrm>
        </p:grpSpPr>
        <p:cxnSp>
          <p:nvCxnSpPr>
            <p:cNvPr id="69" name="直線コネクタ 68"/>
            <p:cNvCxnSpPr/>
            <p:nvPr/>
          </p:nvCxnSpPr>
          <p:spPr>
            <a:xfrm rot="16500000" flipH="1">
              <a:off x="7813253" y="5515576"/>
              <a:ext cx="189110" cy="23365"/>
            </a:xfrm>
            <a:prstGeom prst="line">
              <a:avLst/>
            </a:prstGeom>
            <a:noFill/>
            <a:ln w="57150" cap="flat" cmpd="sng" algn="ctr">
              <a:solidFill>
                <a:srgbClr val="727CA3"/>
              </a:solidFill>
              <a:prstDash val="solid"/>
            </a:ln>
            <a:effectLst/>
          </p:spPr>
        </p:cxnSp>
        <p:cxnSp>
          <p:nvCxnSpPr>
            <p:cNvPr id="124" name="直線コネクタ 123"/>
            <p:cNvCxnSpPr/>
            <p:nvPr/>
          </p:nvCxnSpPr>
          <p:spPr>
            <a:xfrm rot="5100000">
              <a:off x="1164268" y="5515349"/>
              <a:ext cx="189110" cy="23819"/>
            </a:xfrm>
            <a:prstGeom prst="line">
              <a:avLst/>
            </a:prstGeom>
            <a:noFill/>
            <a:ln w="57150" cap="flat" cmpd="sng" algn="ctr">
              <a:solidFill>
                <a:srgbClr val="727CA3"/>
              </a:solidFill>
              <a:prstDash val="solid"/>
            </a:ln>
            <a:effectLst/>
          </p:spPr>
        </p:cxnSp>
        <p:sp>
          <p:nvSpPr>
            <p:cNvPr id="125" name="正方形/長方形 124"/>
            <p:cNvSpPr/>
            <p:nvPr/>
          </p:nvSpPr>
          <p:spPr>
            <a:xfrm flipH="1">
              <a:off x="827584" y="5013176"/>
              <a:ext cx="792088" cy="45221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cxnSp>
          <p:nvCxnSpPr>
            <p:cNvPr id="75" name="直線コネクタ 74"/>
            <p:cNvCxnSpPr/>
            <p:nvPr/>
          </p:nvCxnSpPr>
          <p:spPr>
            <a:xfrm rot="16500000" flipH="1">
              <a:off x="2497583" y="5556929"/>
              <a:ext cx="189110" cy="23365"/>
            </a:xfrm>
            <a:prstGeom prst="line">
              <a:avLst/>
            </a:prstGeom>
            <a:noFill/>
            <a:ln w="57150" cap="flat" cmpd="sng" algn="ctr">
              <a:solidFill>
                <a:srgbClr val="727CA3"/>
              </a:solidFill>
              <a:prstDash val="solid"/>
            </a:ln>
            <a:effectLst/>
          </p:spPr>
        </p:cxnSp>
        <p:sp>
          <p:nvSpPr>
            <p:cNvPr id="76" name="正方形/長方形 75"/>
            <p:cNvSpPr/>
            <p:nvPr/>
          </p:nvSpPr>
          <p:spPr>
            <a:xfrm>
              <a:off x="2195736" y="5022120"/>
              <a:ext cx="792088" cy="49175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71" name="正方形/長方形 70"/>
            <p:cNvSpPr/>
            <p:nvPr/>
          </p:nvSpPr>
          <p:spPr>
            <a:xfrm>
              <a:off x="7524328" y="5013176"/>
              <a:ext cx="792088" cy="45221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grpSp>
      <p:sp>
        <p:nvSpPr>
          <p:cNvPr id="229" name="角丸四角形 228"/>
          <p:cNvSpPr/>
          <p:nvPr/>
        </p:nvSpPr>
        <p:spPr>
          <a:xfrm>
            <a:off x="899592" y="1556792"/>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smtClean="0">
                <a:latin typeface="+mj-ea"/>
                <a:ea typeface="+mj-ea"/>
              </a:rPr>
              <a:t>Resource Manager</a:t>
            </a:r>
            <a:endParaRPr lang="ja-JP" altLang="en-US" sz="2400" dirty="0">
              <a:latin typeface="+mj-ea"/>
              <a:ea typeface="+mj-ea"/>
            </a:endParaRPr>
          </a:p>
        </p:txBody>
      </p:sp>
      <p:grpSp>
        <p:nvGrpSpPr>
          <p:cNvPr id="5" name="グループ化 213"/>
          <p:cNvGrpSpPr/>
          <p:nvPr/>
        </p:nvGrpSpPr>
        <p:grpSpPr>
          <a:xfrm>
            <a:off x="640970" y="5589240"/>
            <a:ext cx="7992888" cy="1080120"/>
            <a:chOff x="611560" y="6237312"/>
            <a:chExt cx="7992888" cy="1080120"/>
          </a:xfrm>
        </p:grpSpPr>
        <p:sp>
          <p:nvSpPr>
            <p:cNvPr id="211" name="正方形/長方形 210"/>
            <p:cNvSpPr/>
            <p:nvPr/>
          </p:nvSpPr>
          <p:spPr>
            <a:xfrm>
              <a:off x="611560" y="6237312"/>
              <a:ext cx="7992888" cy="1080120"/>
            </a:xfrm>
            <a:prstGeom prst="rect">
              <a:avLst/>
            </a:prstGeom>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endParaRPr lang="en-US" altLang="ja-JP" sz="1400" b="1" dirty="0" smtClean="0">
                <a:solidFill>
                  <a:schemeClr val="bg1"/>
                </a:solidFill>
                <a:latin typeface="+mj-ea"/>
                <a:ea typeface="+mj-ea"/>
              </a:endParaRPr>
            </a:p>
            <a:p>
              <a:pPr algn="ctr"/>
              <a:r>
                <a:rPr lang="en-US" altLang="ja-JP" sz="2400" b="1" dirty="0" smtClean="0">
                  <a:solidFill>
                    <a:schemeClr val="bg1"/>
                  </a:solidFill>
                  <a:latin typeface="+mj-ea"/>
                  <a:ea typeface="+mj-ea"/>
                </a:rPr>
                <a:t>N2N Overlay network</a:t>
              </a:r>
            </a:p>
          </p:txBody>
        </p:sp>
        <p:sp>
          <p:nvSpPr>
            <p:cNvPr id="212" name="正方形/長方形 211"/>
            <p:cNvSpPr/>
            <p:nvPr/>
          </p:nvSpPr>
          <p:spPr>
            <a:xfrm>
              <a:off x="1043608" y="6254897"/>
              <a:ext cx="7200800" cy="270447"/>
            </a:xfrm>
            <a:prstGeom prst="rect">
              <a:avLst/>
            </a:prstGeom>
            <a:ln/>
          </p:spPr>
          <p:style>
            <a:lnRef idx="3">
              <a:schemeClr val="lt1"/>
            </a:lnRef>
            <a:fillRef idx="1">
              <a:schemeClr val="accent2"/>
            </a:fillRef>
            <a:effectRef idx="1">
              <a:schemeClr val="accent2"/>
            </a:effectRef>
            <a:fontRef idx="minor">
              <a:schemeClr val="lt1"/>
            </a:fontRef>
          </p:style>
          <p:txBody>
            <a:bodyPr lIns="97965" tIns="48983" rIns="97965" bIns="48983" rtlCol="0" anchor="ctr"/>
            <a:lstStyle/>
            <a:p>
              <a:pPr algn="ctr"/>
              <a:r>
                <a:rPr lang="en-US" altLang="ja-JP" sz="1600" b="1" dirty="0" smtClean="0">
                  <a:solidFill>
                    <a:schemeClr val="tx1"/>
                  </a:solidFill>
                  <a:latin typeface="+mj-ea"/>
                  <a:ea typeface="+mj-ea"/>
                </a:rPr>
                <a:t>Cluster name </a:t>
              </a:r>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Cluster ID</a:t>
              </a:r>
              <a:r>
                <a:rPr lang="ja-JP" altLang="en-US" sz="1600" b="1" dirty="0" smtClean="0">
                  <a:solidFill>
                    <a:schemeClr val="tx1"/>
                  </a:solidFill>
                  <a:latin typeface="+mj-ea"/>
                  <a:ea typeface="+mj-ea"/>
                </a:rPr>
                <a:t>）</a:t>
              </a:r>
              <a:endParaRPr lang="en-US" altLang="ja-JP" sz="1600" b="1" dirty="0" smtClean="0">
                <a:solidFill>
                  <a:schemeClr val="tx1"/>
                </a:solidFill>
                <a:latin typeface="+mj-ea"/>
                <a:ea typeface="+mj-ea"/>
              </a:endParaRPr>
            </a:p>
          </p:txBody>
        </p:sp>
      </p:grpSp>
      <p:sp>
        <p:nvSpPr>
          <p:cNvPr id="79" name="正方形/長方形 40"/>
          <p:cNvSpPr/>
          <p:nvPr/>
        </p:nvSpPr>
        <p:spPr>
          <a:xfrm>
            <a:off x="3059832" y="4869160"/>
            <a:ext cx="4032448" cy="720080"/>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lIns="97965" tIns="48983" rIns="97965" bIns="48983" rtlCol="0" anchor="ctr"/>
          <a:lstStyle/>
          <a:p>
            <a:pPr algn="ctr"/>
            <a:r>
              <a:rPr lang="en-US" altLang="ja-JP" sz="2000" b="1" dirty="0" smtClean="0">
                <a:latin typeface="+mj-ea"/>
                <a:ea typeface="+mj-ea"/>
              </a:rPr>
              <a:t>Builds a Layer 2 overlay network for each virtual cluster.</a:t>
            </a:r>
            <a:endParaRPr kumimoji="1" lang="en-US" altLang="ja-JP" sz="2000" b="1" dirty="0" smtClean="0">
              <a:solidFill>
                <a:schemeClr val="bg1"/>
              </a:solidFill>
              <a:latin typeface="+mj-ea"/>
              <a:ea typeface="+mj-ea"/>
            </a:endParaRPr>
          </a:p>
        </p:txBody>
      </p:sp>
      <p:sp>
        <p:nvSpPr>
          <p:cNvPr id="80" name="フローチャート : 磁気ディスク 79"/>
          <p:cNvSpPr/>
          <p:nvPr/>
        </p:nvSpPr>
        <p:spPr>
          <a:xfrm flipH="1">
            <a:off x="2195736" y="3429000"/>
            <a:ext cx="1468223" cy="86409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en-US" altLang="ja-JP" sz="1000" dirty="0" smtClean="0">
              <a:solidFill>
                <a:schemeClr val="tx1"/>
              </a:solidFill>
              <a:latin typeface="+mj-ea"/>
              <a:ea typeface="+mj-ea"/>
            </a:endParaRPr>
          </a:p>
          <a:p>
            <a:pPr algn="ctr"/>
            <a:r>
              <a:rPr kumimoji="1" lang="en-US" altLang="ja-JP" dirty="0" smtClean="0">
                <a:solidFill>
                  <a:schemeClr val="tx1"/>
                </a:solidFill>
                <a:latin typeface="+mj-ea"/>
                <a:ea typeface="+mj-ea"/>
              </a:rPr>
              <a:t>MVC</a:t>
            </a:r>
          </a:p>
          <a:p>
            <a:pPr algn="ctr"/>
            <a:r>
              <a:rPr kumimoji="1" lang="en-US" altLang="ja-JP" dirty="0" err="1" smtClean="0">
                <a:solidFill>
                  <a:schemeClr val="tx1"/>
                </a:solidFill>
                <a:latin typeface="+mj-ea"/>
                <a:ea typeface="+mj-ea"/>
              </a:rPr>
              <a:t>Databese</a:t>
            </a:r>
            <a:endParaRPr kumimoji="1" lang="ja-JP" altLang="en-US" dirty="0">
              <a:solidFill>
                <a:schemeClr val="tx1"/>
              </a:solidFill>
              <a:latin typeface="+mj-ea"/>
              <a:ea typeface="+mj-ea"/>
            </a:endParaRPr>
          </a:p>
        </p:txBody>
      </p:sp>
      <p:cxnSp>
        <p:nvCxnSpPr>
          <p:cNvPr id="81" name="直線矢印コネクタ 80"/>
          <p:cNvCxnSpPr>
            <a:stCxn id="125" idx="0"/>
          </p:cNvCxnSpPr>
          <p:nvPr/>
        </p:nvCxnSpPr>
        <p:spPr>
          <a:xfrm rot="5400000" flipH="1" flipV="1">
            <a:off x="1374254" y="4070466"/>
            <a:ext cx="742869" cy="1044118"/>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rot="5400000" flipH="1" flipV="1">
            <a:off x="2375758" y="4545128"/>
            <a:ext cx="576066" cy="720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71" idx="0"/>
          </p:cNvCxnSpPr>
          <p:nvPr/>
        </p:nvCxnSpPr>
        <p:spPr>
          <a:xfrm rot="16200000" flipV="1">
            <a:off x="5370696" y="2414283"/>
            <a:ext cx="886887" cy="4212468"/>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8" name="角丸四角形 97"/>
          <p:cNvSpPr/>
          <p:nvPr/>
        </p:nvSpPr>
        <p:spPr>
          <a:xfrm>
            <a:off x="899592" y="2060848"/>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latin typeface="+mj-ea"/>
                <a:ea typeface="+mj-ea"/>
              </a:rPr>
              <a:t>Overlay network Constructor</a:t>
            </a:r>
          </a:p>
        </p:txBody>
      </p:sp>
      <p:sp>
        <p:nvSpPr>
          <p:cNvPr id="224" name="角丸四角形 223"/>
          <p:cNvSpPr/>
          <p:nvPr/>
        </p:nvSpPr>
        <p:spPr>
          <a:xfrm>
            <a:off x="899592" y="2060848"/>
            <a:ext cx="3312368" cy="504056"/>
          </a:xfrm>
          <a:prstGeom prst="roundRect">
            <a:avLst/>
          </a:prstGeom>
          <a:ln w="381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smtClean="0">
                <a:latin typeface="+mj-ea"/>
                <a:ea typeface="+mj-ea"/>
              </a:rPr>
              <a:t>Overlay network Constructor</a:t>
            </a:r>
          </a:p>
        </p:txBody>
      </p:sp>
      <p:sp>
        <p:nvSpPr>
          <p:cNvPr id="100" name="角丸四角形 99"/>
          <p:cNvSpPr/>
          <p:nvPr/>
        </p:nvSpPr>
        <p:spPr>
          <a:xfrm>
            <a:off x="899592" y="2564904"/>
            <a:ext cx="3312368" cy="5040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dirty="0" smtClean="0">
                <a:latin typeface="+mj-ea"/>
                <a:ea typeface="+mj-ea"/>
              </a:rPr>
              <a:t>VM Manager</a:t>
            </a:r>
          </a:p>
        </p:txBody>
      </p:sp>
      <p:grpSp>
        <p:nvGrpSpPr>
          <p:cNvPr id="6" name="グループ化 57"/>
          <p:cNvGrpSpPr/>
          <p:nvPr/>
        </p:nvGrpSpPr>
        <p:grpSpPr>
          <a:xfrm>
            <a:off x="395536" y="1628800"/>
            <a:ext cx="504056" cy="1368152"/>
            <a:chOff x="395536" y="1628800"/>
            <a:chExt cx="504056" cy="1368152"/>
          </a:xfrm>
        </p:grpSpPr>
        <p:sp>
          <p:nvSpPr>
            <p:cNvPr id="62" name="テキスト ボックス 61"/>
            <p:cNvSpPr txBox="1"/>
            <p:nvPr/>
          </p:nvSpPr>
          <p:spPr>
            <a:xfrm>
              <a:off x="395536" y="1628800"/>
              <a:ext cx="504056" cy="369332"/>
            </a:xfrm>
            <a:prstGeom prst="rect">
              <a:avLst/>
            </a:prstGeom>
            <a:noFill/>
          </p:spPr>
          <p:txBody>
            <a:bodyPr wrap="square" rtlCol="0">
              <a:spAutoFit/>
            </a:bodyPr>
            <a:lstStyle/>
            <a:p>
              <a:r>
                <a:rPr kumimoji="1" lang="en-US" altLang="ja-JP" dirty="0" smtClean="0">
                  <a:latin typeface="+mj-ea"/>
                  <a:ea typeface="+mj-ea"/>
                </a:rPr>
                <a:t>1.</a:t>
              </a:r>
              <a:endParaRPr kumimoji="1" lang="ja-JP" altLang="en-US" dirty="0">
                <a:latin typeface="+mj-ea"/>
                <a:ea typeface="+mj-ea"/>
              </a:endParaRPr>
            </a:p>
          </p:txBody>
        </p:sp>
        <p:sp>
          <p:nvSpPr>
            <p:cNvPr id="63" name="テキスト ボックス 62"/>
            <p:cNvSpPr txBox="1"/>
            <p:nvPr/>
          </p:nvSpPr>
          <p:spPr>
            <a:xfrm>
              <a:off x="395536" y="2132856"/>
              <a:ext cx="504056" cy="369332"/>
            </a:xfrm>
            <a:prstGeom prst="rect">
              <a:avLst/>
            </a:prstGeom>
            <a:noFill/>
          </p:spPr>
          <p:txBody>
            <a:bodyPr wrap="square" rtlCol="0">
              <a:spAutoFit/>
            </a:bodyPr>
            <a:lstStyle/>
            <a:p>
              <a:r>
                <a:rPr lang="en-US" altLang="ja-JP" dirty="0" smtClean="0">
                  <a:latin typeface="+mj-ea"/>
                  <a:ea typeface="+mj-ea"/>
                </a:rPr>
                <a:t>2</a:t>
              </a:r>
              <a:r>
                <a:rPr kumimoji="1" lang="en-US" altLang="ja-JP" dirty="0" smtClean="0">
                  <a:latin typeface="+mj-ea"/>
                  <a:ea typeface="+mj-ea"/>
                </a:rPr>
                <a:t>.</a:t>
              </a:r>
              <a:endParaRPr kumimoji="1" lang="ja-JP" altLang="en-US" dirty="0">
                <a:latin typeface="+mj-ea"/>
                <a:ea typeface="+mj-ea"/>
              </a:endParaRPr>
            </a:p>
          </p:txBody>
        </p:sp>
        <p:sp>
          <p:nvSpPr>
            <p:cNvPr id="66" name="テキスト ボックス 65"/>
            <p:cNvSpPr txBox="1"/>
            <p:nvPr/>
          </p:nvSpPr>
          <p:spPr>
            <a:xfrm>
              <a:off x="395536" y="2627620"/>
              <a:ext cx="504056" cy="369332"/>
            </a:xfrm>
            <a:prstGeom prst="rect">
              <a:avLst/>
            </a:prstGeom>
            <a:noFill/>
          </p:spPr>
          <p:txBody>
            <a:bodyPr wrap="square" rtlCol="0">
              <a:spAutoFit/>
            </a:bodyPr>
            <a:lstStyle/>
            <a:p>
              <a:r>
                <a:rPr lang="en-US" altLang="ja-JP" dirty="0" smtClean="0">
                  <a:latin typeface="+mj-ea"/>
                  <a:ea typeface="+mj-ea"/>
                </a:rPr>
                <a:t>3</a:t>
              </a:r>
              <a:r>
                <a:rPr kumimoji="1" lang="en-US" altLang="ja-JP" dirty="0" smtClean="0">
                  <a:latin typeface="+mj-ea"/>
                  <a:ea typeface="+mj-ea"/>
                </a:rPr>
                <a:t>.</a:t>
              </a:r>
              <a:endParaRPr kumimoji="1" lang="ja-JP" altLang="en-US" dirty="0">
                <a:latin typeface="+mj-ea"/>
                <a:ea typeface="+mj-ea"/>
              </a:endParaRPr>
            </a:p>
          </p:txBody>
        </p:sp>
      </p:grpSp>
      <p:grpSp>
        <p:nvGrpSpPr>
          <p:cNvPr id="72" name="グループ化 72"/>
          <p:cNvGrpSpPr/>
          <p:nvPr/>
        </p:nvGrpSpPr>
        <p:grpSpPr>
          <a:xfrm>
            <a:off x="827584" y="4964616"/>
            <a:ext cx="7488832" cy="649991"/>
            <a:chOff x="827584" y="5013176"/>
            <a:chExt cx="7488832" cy="649991"/>
          </a:xfrm>
          <a:solidFill>
            <a:schemeClr val="bg2">
              <a:lumMod val="90000"/>
              <a:lumOff val="10000"/>
            </a:schemeClr>
          </a:solidFill>
        </p:grpSpPr>
        <p:cxnSp>
          <p:nvCxnSpPr>
            <p:cNvPr id="73" name="直線コネクタ 72"/>
            <p:cNvCxnSpPr/>
            <p:nvPr/>
          </p:nvCxnSpPr>
          <p:spPr>
            <a:xfrm rot="16500000" flipH="1">
              <a:off x="7813253" y="5515576"/>
              <a:ext cx="189110" cy="23365"/>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cxnSp>
          <p:nvCxnSpPr>
            <p:cNvPr id="77" name="直線コネクタ 76"/>
            <p:cNvCxnSpPr/>
            <p:nvPr/>
          </p:nvCxnSpPr>
          <p:spPr>
            <a:xfrm rot="5100000">
              <a:off x="1164268" y="5515349"/>
              <a:ext cx="189110" cy="23819"/>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sp>
          <p:nvSpPr>
            <p:cNvPr id="78" name="正方形/長方形 77"/>
            <p:cNvSpPr/>
            <p:nvPr/>
          </p:nvSpPr>
          <p:spPr>
            <a:xfrm flipH="1">
              <a:off x="827584" y="5013176"/>
              <a:ext cx="792088" cy="452210"/>
            </a:xfrm>
            <a:prstGeom prst="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cxnSp>
          <p:nvCxnSpPr>
            <p:cNvPr id="82" name="直線コネクタ 81"/>
            <p:cNvCxnSpPr/>
            <p:nvPr/>
          </p:nvCxnSpPr>
          <p:spPr>
            <a:xfrm rot="16500000" flipH="1">
              <a:off x="2497583" y="5556929"/>
              <a:ext cx="189110" cy="23365"/>
            </a:xfrm>
            <a:prstGeom prst="line">
              <a:avLst/>
            </a:prstGeom>
            <a:grpFill/>
            <a:ln/>
          </p:spPr>
          <p:style>
            <a:lnRef idx="2">
              <a:schemeClr val="accent3">
                <a:shade val="50000"/>
              </a:schemeClr>
            </a:lnRef>
            <a:fillRef idx="1">
              <a:schemeClr val="accent3"/>
            </a:fillRef>
            <a:effectRef idx="0">
              <a:schemeClr val="accent3"/>
            </a:effectRef>
            <a:fontRef idx="minor">
              <a:schemeClr val="lt1"/>
            </a:fontRef>
          </p:style>
        </p:cxnSp>
        <p:sp>
          <p:nvSpPr>
            <p:cNvPr id="83" name="正方形/長方形 82"/>
            <p:cNvSpPr/>
            <p:nvPr/>
          </p:nvSpPr>
          <p:spPr>
            <a:xfrm>
              <a:off x="2195736" y="5022120"/>
              <a:ext cx="792088" cy="491754"/>
            </a:xfrm>
            <a:prstGeom prst="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sp>
          <p:nvSpPr>
            <p:cNvPr id="85" name="正方形/長方形 84"/>
            <p:cNvSpPr/>
            <p:nvPr/>
          </p:nvSpPr>
          <p:spPr>
            <a:xfrm>
              <a:off x="7524328" y="5013176"/>
              <a:ext cx="792088" cy="452210"/>
            </a:xfrm>
            <a:prstGeom prst="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smtClean="0">
                  <a:ln>
                    <a:noFill/>
                  </a:ln>
                  <a:solidFill>
                    <a:schemeClr val="tx1"/>
                  </a:solidFill>
                  <a:effectLst/>
                  <a:uLnTx/>
                  <a:uFillTx/>
                  <a:latin typeface="+mj-ea"/>
                  <a:ea typeface="+mj-ea"/>
                  <a:cs typeface="+mn-cs"/>
                </a:rPr>
                <a:t>N2N</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200" kern="0" dirty="0" smtClean="0">
                  <a:solidFill>
                    <a:schemeClr val="tx1"/>
                  </a:solidFill>
                  <a:latin typeface="+mj-ea"/>
                  <a:ea typeface="+mj-ea"/>
                </a:rPr>
                <a:t>VNIC</a:t>
              </a:r>
              <a:endParaRPr kumimoji="1" lang="ja-JP" altLang="en-US" sz="1200" b="0" i="0" u="none" strike="noStrike" kern="0" cap="none" spc="0" normalizeH="0" baseline="0" noProof="0" dirty="0">
                <a:ln>
                  <a:noFill/>
                </a:ln>
                <a:solidFill>
                  <a:schemeClr val="tx1"/>
                </a:solidFill>
                <a:effectLst/>
                <a:uLnTx/>
                <a:uFillTx/>
                <a:latin typeface="+mj-ea"/>
                <a:ea typeface="+mj-ea"/>
                <a:cs typeface="+mn-cs"/>
              </a:endParaRPr>
            </a:p>
          </p:txBody>
        </p:sp>
      </p:grpSp>
      <p:sp>
        <p:nvSpPr>
          <p:cNvPr id="90" name="コンテンツ プレースホルダ 2"/>
          <p:cNvSpPr txBox="1">
            <a:spLocks/>
          </p:cNvSpPr>
          <p:nvPr/>
        </p:nvSpPr>
        <p:spPr>
          <a:xfrm>
            <a:off x="108520" y="980728"/>
            <a:ext cx="8423920" cy="648072"/>
          </a:xfrm>
          <a:prstGeom prst="rect">
            <a:avLst/>
          </a:prstGeom>
        </p:spPr>
        <p:txBody>
          <a:bodyPr vert="horz" anchor="t">
            <a:normAutofit fontScale="92500"/>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1" lang="en-US" altLang="ja-JP" sz="3000" b="0" i="0" u="none" strike="noStrike" kern="1200" cap="none" spc="0" normalizeH="0" baseline="0" noProof="0" dirty="0" smtClean="0">
                <a:ln>
                  <a:noFill/>
                </a:ln>
                <a:solidFill>
                  <a:schemeClr val="tx1"/>
                </a:solidFill>
                <a:effectLst/>
                <a:uLnTx/>
                <a:uFillTx/>
                <a:latin typeface="+mj-ea"/>
                <a:ea typeface="+mj-ea"/>
                <a:cs typeface="+mn-cs"/>
              </a:rPr>
              <a:t>MVC Controller (MVC : Multi-site Virtual Cluster)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strips(upLeft)">
                                      <p:cBhvr>
                                        <p:cTn id="12" dur="500"/>
                                        <p:tgtEl>
                                          <p:spTgt spid="88"/>
                                        </p:tgtEl>
                                      </p:cBhvr>
                                    </p:animEffect>
                                  </p:childTnLst>
                                </p:cTn>
                              </p:par>
                              <p:par>
                                <p:cTn id="13" presetID="18" presetClass="entr" presetSubtype="3"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strips(upRight)">
                                      <p:cBhvr>
                                        <p:cTn id="15" dur="500"/>
                                        <p:tgtEl>
                                          <p:spTgt spid="81"/>
                                        </p:tgtEl>
                                      </p:cBhvr>
                                    </p:animEffect>
                                  </p:childTnLst>
                                </p:cTn>
                              </p:par>
                              <p:par>
                                <p:cTn id="16" presetID="18" presetClass="entr" presetSubtype="3"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strips(upRight)">
                                      <p:cBhvr>
                                        <p:cTn id="1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ネオン">
  <a:themeElements>
    <a:clrScheme name="ユーザー定義 7">
      <a:dk1>
        <a:sysClr val="windowText" lastClr="000000"/>
      </a:dk1>
      <a:lt1>
        <a:sysClr val="window" lastClr="FFFFFF"/>
      </a:lt1>
      <a:dk2>
        <a:srgbClr val="323232"/>
      </a:dk2>
      <a:lt2>
        <a:srgbClr val="E3DED1"/>
      </a:lt2>
      <a:accent1>
        <a:srgbClr val="FFC000"/>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Tailored">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Console"/>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ネオン">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62221</TotalTime>
  <Words>2752</Words>
  <Application>Microsoft Office PowerPoint</Application>
  <PresentationFormat>画面に合わせる (4:3)</PresentationFormat>
  <Paragraphs>896</Paragraphs>
  <Slides>25</Slides>
  <Notes>25</Notes>
  <HiddenSlides>6</HiddenSlides>
  <MMClips>0</MMClips>
  <ScaleCrop>false</ScaleCrop>
  <HeadingPairs>
    <vt:vector size="4" baseType="variant">
      <vt:variant>
        <vt:lpstr>テーマ</vt:lpstr>
      </vt:variant>
      <vt:variant>
        <vt:i4>2</vt:i4>
      </vt:variant>
      <vt:variant>
        <vt:lpstr>スライド タイトル</vt:lpstr>
      </vt:variant>
      <vt:variant>
        <vt:i4>25</vt:i4>
      </vt:variant>
    </vt:vector>
  </HeadingPairs>
  <TitlesOfParts>
    <vt:vector size="27" baseType="lpstr">
      <vt:lpstr>ネオン</vt:lpstr>
      <vt:lpstr>Office テーマ</vt:lpstr>
      <vt:lpstr>Towards a Virtual Cluster Over Multiple Physical Clusters  Using Overlay Network</vt:lpstr>
      <vt:lpstr>Background</vt:lpstr>
      <vt:lpstr>Virtual cluster</vt:lpstr>
      <vt:lpstr>Rocks</vt:lpstr>
      <vt:lpstr>Our Goal</vt:lpstr>
      <vt:lpstr>N2N : Overlay network technology</vt:lpstr>
      <vt:lpstr>Virtual cluster construction (1/3)</vt:lpstr>
      <vt:lpstr>Virtual cluster construction (2/3)</vt:lpstr>
      <vt:lpstr>Virtual cluster construction (2/3)</vt:lpstr>
      <vt:lpstr>Virtual cluster construction (3/3)</vt:lpstr>
      <vt:lpstr>Virtual cluster construction (3/3)</vt:lpstr>
      <vt:lpstr>Feather of our virtual cluster solution</vt:lpstr>
      <vt:lpstr>Experiment </vt:lpstr>
      <vt:lpstr>Experiment (Possibility of Building)</vt:lpstr>
      <vt:lpstr>Experiment  (Calculation Performance)</vt:lpstr>
      <vt:lpstr>Conclusion and Future work</vt:lpstr>
      <vt:lpstr>Requirements for our Virtual cluster solution</vt:lpstr>
      <vt:lpstr>Thank you for your attention!</vt:lpstr>
      <vt:lpstr>スライド 19</vt:lpstr>
      <vt:lpstr>Calculate install time when change the number of virtual compute nodes. </vt:lpstr>
      <vt:lpstr>Network overhead</vt:lpstr>
      <vt:lpstr>スライド 22</vt:lpstr>
      <vt:lpstr>スライド 23</vt:lpstr>
      <vt:lpstr>MAC Address Synchronization.</vt:lpstr>
      <vt:lpstr>Resource Manager</vt:lpstr>
    </vt:vector>
  </TitlesOfParts>
  <Company>cyberMediaCentre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Virtual Cluster System Toward Using on Wide-area Network in the PRAGMA Grid Test-bed</dc:title>
  <dc:creator>slab</dc:creator>
  <cp:lastModifiedBy>slab</cp:lastModifiedBy>
  <cp:revision>630</cp:revision>
  <dcterms:created xsi:type="dcterms:W3CDTF">2010-02-24T02:22:51Z</dcterms:created>
  <dcterms:modified xsi:type="dcterms:W3CDTF">2011-03-03T06:30:01Z</dcterms:modified>
</cp:coreProperties>
</file>