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7ED7-A7E0-4D01-9A24-57B952BBAAA5}" type="datetimeFigureOut">
              <a:rPr lang="en-US" smtClean="0"/>
              <a:pPr/>
              <a:t>3/2/2011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36AF-6A31-4038-AC1A-2E7ABE83B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photos.sun.com/thumbnail/400/400/13814#type=gallery&amp;cb_imgurl=LB.tb_imgurl&amp;cb_gal=LB.tb_gallery&amp;id=13814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PRAGMA </a:t>
            </a:r>
            <a:r>
              <a:rPr lang="en-US" dirty="0" smtClean="0"/>
              <a:t>Virtual Machine Sharing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AIST, NCHC, UCSD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 each others virtual machines each others sites, e.g.</a:t>
            </a:r>
          </a:p>
          <a:p>
            <a:pPr lvl="1"/>
            <a:r>
              <a:rPr lang="en-US" dirty="0" smtClean="0"/>
              <a:t>Authored at UCSD – Run at AIST, NCHC</a:t>
            </a:r>
          </a:p>
          <a:p>
            <a:pPr lvl="1"/>
            <a:r>
              <a:rPr lang="en-US" dirty="0" smtClean="0"/>
              <a:t>Authored at NCHC – Run at AIST, UCSD</a:t>
            </a:r>
          </a:p>
          <a:p>
            <a:pPr lvl="1"/>
            <a:r>
              <a:rPr lang="en-US" dirty="0" smtClean="0"/>
              <a:t>Authored at AIST – Run at UCSD, NCHC</a:t>
            </a:r>
          </a:p>
          <a:p>
            <a:r>
              <a:rPr lang="en-US" dirty="0" smtClean="0"/>
              <a:t>Can it work with </a:t>
            </a:r>
            <a:r>
              <a:rPr lang="en-US" dirty="0" smtClean="0"/>
              <a:t>Multi-OS, Different Hosting Environments?</a:t>
            </a:r>
          </a:p>
          <a:p>
            <a:pPr lvl="1"/>
            <a:r>
              <a:rPr lang="en-US" dirty="0" err="1" smtClean="0"/>
              <a:t>Xen</a:t>
            </a:r>
            <a:r>
              <a:rPr lang="en-US" dirty="0" smtClean="0"/>
              <a:t> at UCSD, AIST</a:t>
            </a:r>
          </a:p>
          <a:p>
            <a:pPr lvl="1"/>
            <a:r>
              <a:rPr lang="en-US" dirty="0" smtClean="0"/>
              <a:t>KVM at NCHC</a:t>
            </a:r>
          </a:p>
          <a:p>
            <a:r>
              <a:rPr lang="en-US" dirty="0" smtClean="0"/>
              <a:t>Run actual Code in distributed (private)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Started end of Jan 2011 (1 month ago)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762000" y="12192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Cloud"/>
          <p:cNvSpPr>
            <a:spLocks noChangeAspect="1" noEditPoints="1" noChangeArrowheads="1"/>
          </p:cNvSpPr>
          <p:nvPr/>
        </p:nvSpPr>
        <p:spPr bwMode="auto">
          <a:xfrm>
            <a:off x="1524000" y="1295400"/>
            <a:ext cx="6477000" cy="361069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>
              <a:lumMod val="90000"/>
              <a:alpha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2200" y="2285999"/>
            <a:ext cx="6858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3047999"/>
            <a:ext cx="762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NCHC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2286000"/>
            <a:ext cx="7620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UCSD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81800" y="1600200"/>
            <a:ext cx="6858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cxnSp>
        <p:nvCxnSpPr>
          <p:cNvPr id="11" name="Curved Connector 10"/>
          <p:cNvCxnSpPr>
            <a:stCxn id="8" idx="6"/>
            <a:endCxn id="9" idx="3"/>
          </p:cNvCxnSpPr>
          <p:nvPr/>
        </p:nvCxnSpPr>
        <p:spPr>
          <a:xfrm flipV="1">
            <a:off x="6781800" y="1990445"/>
            <a:ext cx="100433" cy="524155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8" idx="1"/>
            <a:endCxn id="6" idx="6"/>
          </p:cNvCxnSpPr>
          <p:nvPr/>
        </p:nvCxnSpPr>
        <p:spPr>
          <a:xfrm rot="16200000" flipH="1" flipV="1">
            <a:off x="4508874" y="892081"/>
            <a:ext cx="161644" cy="3083392"/>
          </a:xfrm>
          <a:prstGeom prst="curvedConnector4">
            <a:avLst>
              <a:gd name="adj1" fmla="val -141422"/>
              <a:gd name="adj2" fmla="val 5181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 flipV="1">
            <a:off x="2209800" y="2514599"/>
            <a:ext cx="3810000" cy="76199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429000"/>
            <a:ext cx="29575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4343400"/>
            <a:ext cx="7772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 All </a:t>
            </a:r>
            <a:r>
              <a:rPr lang="en-US" sz="2400" dirty="0" smtClean="0"/>
              <a:t>n</a:t>
            </a:r>
            <a:r>
              <a:rPr lang="en-US" sz="2400" dirty="0" smtClean="0"/>
              <a:t>odes running a </a:t>
            </a:r>
            <a:r>
              <a:rPr lang="en-US" sz="2400" b="1" i="1" dirty="0" smtClean="0"/>
              <a:t>uniform</a:t>
            </a:r>
            <a:r>
              <a:rPr lang="en-US" sz="2400" dirty="0" smtClean="0"/>
              <a:t>  </a:t>
            </a:r>
            <a:r>
              <a:rPr lang="en-US" sz="2400" dirty="0" smtClean="0"/>
              <a:t>Rocks-defined image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Run at AIST, NCHC, UCSD and EC2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Submit Locally, Run Globally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Autodock2 Demo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BLAST Demo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950" y="3409950"/>
            <a:ext cx="381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1447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UCSD </a:t>
            </a:r>
            <a:r>
              <a:rPr lang="en-US" dirty="0" smtClean="0">
                <a:sym typeface="Wingdings" pitchFamily="2" charset="2"/>
              </a:rPr>
              <a:t> PRAGMA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2667000"/>
            <a:ext cx="2667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Landphil.rocksclusters.org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our viewpoint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(UCSD) have full control of software on all VMs that we want to run</a:t>
            </a:r>
          </a:p>
          <a:p>
            <a:pPr lvl="1"/>
            <a:r>
              <a:rPr lang="en-US" dirty="0" smtClean="0"/>
              <a:t>Use Rocks to define VM images</a:t>
            </a:r>
          </a:p>
          <a:p>
            <a:pPr lvl="1"/>
            <a:r>
              <a:rPr lang="en-US" dirty="0" smtClean="0"/>
              <a:t>Frontend (landphil.rocksclusters.org) is yum repository for all nodes</a:t>
            </a:r>
          </a:p>
          <a:p>
            <a:pPr lvl="1"/>
            <a:r>
              <a:rPr lang="en-US" dirty="0" smtClean="0"/>
              <a:t>Root @ </a:t>
            </a:r>
            <a:r>
              <a:rPr lang="en-US" dirty="0" err="1" smtClean="0"/>
              <a:t>landphil</a:t>
            </a:r>
            <a:r>
              <a:rPr lang="en-US" dirty="0" smtClean="0"/>
              <a:t> has root @ ALL NODES</a:t>
            </a:r>
          </a:p>
          <a:p>
            <a:r>
              <a:rPr lang="en-US" dirty="0" smtClean="0"/>
              <a:t>Single Condor Pool, Single Submit point</a:t>
            </a:r>
          </a:p>
          <a:p>
            <a:pPr lvl="1"/>
            <a:r>
              <a:rPr lang="en-US" dirty="0" smtClean="0"/>
              <a:t>Just need permissions to boot my VMs</a:t>
            </a:r>
          </a:p>
          <a:p>
            <a:pPr lvl="1"/>
            <a:r>
              <a:rPr lang="en-US" dirty="0" smtClean="0"/>
              <a:t>Pay $$ to boot in EC2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Quite a Complete Cluster Extension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2590800" cy="2819400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9812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Frontend + Condor Collector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3581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3581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191000" y="1828800"/>
            <a:ext cx="2286000" cy="1219200"/>
          </a:xfrm>
          <a:prstGeom prst="snip2SameRect">
            <a:avLst/>
          </a:prstGeom>
          <a:solidFill>
            <a:srgbClr val="92D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Cloud/Public 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2362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2362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6" idx="6"/>
          </p:cNvCxnSpPr>
          <p:nvPr/>
        </p:nvCxnSpPr>
        <p:spPr>
          <a:xfrm rot="5400000">
            <a:off x="3337019" y="2082426"/>
            <a:ext cx="524155" cy="1864192"/>
          </a:xfrm>
          <a:prstGeom prst="straightConnector1">
            <a:avLst/>
          </a:prstGeom>
          <a:ln w="5715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0" y="3505200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Condor runs jobs on two pools – cluster, cloud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 Direct Messaging: Cloud nodes </a:t>
            </a:r>
            <a:r>
              <a:rPr lang="en-US" sz="2400" dirty="0" smtClean="0">
                <a:sym typeface="Wingdings" pitchFamily="2" charset="2"/>
              </a:rPr>
              <a:t></a:t>
            </a:r>
            <a:r>
              <a:rPr lang="en-US" sz="2400" dirty="0" smtClean="0"/>
              <a:t> Clusters nodes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Large group of </a:t>
            </a:r>
            <a:r>
              <a:rPr lang="en-US" sz="2400" u="sng" dirty="0" smtClean="0"/>
              <a:t>existing</a:t>
            </a:r>
            <a:r>
              <a:rPr lang="en-US" sz="2400" dirty="0" smtClean="0"/>
              <a:t> tools do not work in this topology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Can it be fixed (w/o rewriting all tools)?</a:t>
            </a:r>
            <a:endParaRPr lang="en-US" sz="2400" dirty="0"/>
          </a:p>
        </p:txBody>
      </p:sp>
      <p:sp>
        <p:nvSpPr>
          <p:cNvPr id="20" name="&quot;No&quot; Symbol 19"/>
          <p:cNvSpPr/>
          <p:nvPr/>
        </p:nvSpPr>
        <p:spPr>
          <a:xfrm>
            <a:off x="3429000" y="2819400"/>
            <a:ext cx="457200" cy="381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(Experimental) More </a:t>
            </a:r>
            <a:r>
              <a:rPr lang="en-US" dirty="0" smtClean="0"/>
              <a:t>Complete Extension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2590800" cy="2819400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981200"/>
            <a:ext cx="2133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Frontend + Condor Collector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0480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3581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3581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4191000" y="1752600"/>
            <a:ext cx="2286000" cy="1295400"/>
          </a:xfrm>
          <a:prstGeom prst="snip2SameRect">
            <a:avLst/>
          </a:prstGeom>
          <a:solidFill>
            <a:srgbClr val="92D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Cloud/Public 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2362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86400" y="2362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429000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Use Frontend as a Router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IP tunnels from each c&lt;n&gt; to frontend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Direct cloud/cluster communication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 Rocks </a:t>
            </a:r>
            <a:r>
              <a:rPr lang="en-US" sz="2400" dirty="0" smtClean="0"/>
              <a:t>EC2 Roll Automates tunnel, routing, firewall configuration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User home areas show up in cloud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Not fast, but very convenient</a:t>
            </a:r>
          </a:p>
        </p:txBody>
      </p:sp>
      <p:cxnSp>
        <p:nvCxnSpPr>
          <p:cNvPr id="16" name="Elbow Connector 15"/>
          <p:cNvCxnSpPr>
            <a:stCxn id="10" idx="2"/>
            <a:endCxn id="4" idx="3"/>
          </p:cNvCxnSpPr>
          <p:nvPr/>
        </p:nvCxnSpPr>
        <p:spPr>
          <a:xfrm rot="10800000">
            <a:off x="3048000" y="2400300"/>
            <a:ext cx="1371600" cy="1905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4"/>
          </p:cNvCxnSpPr>
          <p:nvPr/>
        </p:nvCxnSpPr>
        <p:spPr>
          <a:xfrm rot="5400000" flipH="1">
            <a:off x="4343400" y="1295400"/>
            <a:ext cx="152400" cy="2895600"/>
          </a:xfrm>
          <a:prstGeom prst="bentConnector4">
            <a:avLst>
              <a:gd name="adj1" fmla="val -150000"/>
              <a:gd name="adj2" fmla="val 5657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465513" y="2128058"/>
            <a:ext cx="5912015" cy="2144684"/>
          </a:xfrm>
          <a:custGeom>
            <a:avLst/>
            <a:gdLst>
              <a:gd name="connsiteX0" fmla="*/ 0 w 5912015"/>
              <a:gd name="connsiteY0" fmla="*/ 831273 h 2144684"/>
              <a:gd name="connsiteX1" fmla="*/ 0 w 5912015"/>
              <a:gd name="connsiteY1" fmla="*/ 831273 h 2144684"/>
              <a:gd name="connsiteX2" fmla="*/ 66502 w 5912015"/>
              <a:gd name="connsiteY2" fmla="*/ 1030778 h 2144684"/>
              <a:gd name="connsiteX3" fmla="*/ 83127 w 5912015"/>
              <a:gd name="connsiteY3" fmla="*/ 1213658 h 2144684"/>
              <a:gd name="connsiteX4" fmla="*/ 99752 w 5912015"/>
              <a:gd name="connsiteY4" fmla="*/ 1346662 h 2144684"/>
              <a:gd name="connsiteX5" fmla="*/ 199505 w 5912015"/>
              <a:gd name="connsiteY5" fmla="*/ 1546167 h 2144684"/>
              <a:gd name="connsiteX6" fmla="*/ 232756 w 5912015"/>
              <a:gd name="connsiteY6" fmla="*/ 1645920 h 2144684"/>
              <a:gd name="connsiteX7" fmla="*/ 249382 w 5912015"/>
              <a:gd name="connsiteY7" fmla="*/ 1695797 h 2144684"/>
              <a:gd name="connsiteX8" fmla="*/ 299258 w 5912015"/>
              <a:gd name="connsiteY8" fmla="*/ 1745673 h 2144684"/>
              <a:gd name="connsiteX9" fmla="*/ 365760 w 5912015"/>
              <a:gd name="connsiteY9" fmla="*/ 1828800 h 2144684"/>
              <a:gd name="connsiteX10" fmla="*/ 432262 w 5912015"/>
              <a:gd name="connsiteY10" fmla="*/ 1911927 h 2144684"/>
              <a:gd name="connsiteX11" fmla="*/ 465512 w 5912015"/>
              <a:gd name="connsiteY11" fmla="*/ 1961804 h 2144684"/>
              <a:gd name="connsiteX12" fmla="*/ 515389 w 5912015"/>
              <a:gd name="connsiteY12" fmla="*/ 1978429 h 2144684"/>
              <a:gd name="connsiteX13" fmla="*/ 565265 w 5912015"/>
              <a:gd name="connsiteY13" fmla="*/ 2011680 h 2144684"/>
              <a:gd name="connsiteX14" fmla="*/ 665018 w 5912015"/>
              <a:gd name="connsiteY14" fmla="*/ 2044931 h 2144684"/>
              <a:gd name="connsiteX15" fmla="*/ 764771 w 5912015"/>
              <a:gd name="connsiteY15" fmla="*/ 2078182 h 2144684"/>
              <a:gd name="connsiteX16" fmla="*/ 914400 w 5912015"/>
              <a:gd name="connsiteY16" fmla="*/ 2128058 h 2144684"/>
              <a:gd name="connsiteX17" fmla="*/ 964276 w 5912015"/>
              <a:gd name="connsiteY17" fmla="*/ 2144684 h 2144684"/>
              <a:gd name="connsiteX18" fmla="*/ 1529542 w 5912015"/>
              <a:gd name="connsiteY18" fmla="*/ 2128058 h 2144684"/>
              <a:gd name="connsiteX19" fmla="*/ 1928552 w 5912015"/>
              <a:gd name="connsiteY19" fmla="*/ 2094807 h 2144684"/>
              <a:gd name="connsiteX20" fmla="*/ 2044931 w 5912015"/>
              <a:gd name="connsiteY20" fmla="*/ 2061557 h 2144684"/>
              <a:gd name="connsiteX21" fmla="*/ 2161309 w 5912015"/>
              <a:gd name="connsiteY21" fmla="*/ 2044931 h 2144684"/>
              <a:gd name="connsiteX22" fmla="*/ 2261062 w 5912015"/>
              <a:gd name="connsiteY22" fmla="*/ 2028306 h 2144684"/>
              <a:gd name="connsiteX23" fmla="*/ 2360814 w 5912015"/>
              <a:gd name="connsiteY23" fmla="*/ 1995055 h 2144684"/>
              <a:gd name="connsiteX24" fmla="*/ 2410691 w 5912015"/>
              <a:gd name="connsiteY24" fmla="*/ 1978429 h 2144684"/>
              <a:gd name="connsiteX25" fmla="*/ 2510443 w 5912015"/>
              <a:gd name="connsiteY25" fmla="*/ 1878677 h 2144684"/>
              <a:gd name="connsiteX26" fmla="*/ 2593571 w 5912015"/>
              <a:gd name="connsiteY26" fmla="*/ 1795549 h 2144684"/>
              <a:gd name="connsiteX27" fmla="*/ 2676698 w 5912015"/>
              <a:gd name="connsiteY27" fmla="*/ 1695797 h 2144684"/>
              <a:gd name="connsiteX28" fmla="*/ 2726574 w 5912015"/>
              <a:gd name="connsiteY28" fmla="*/ 1662546 h 2144684"/>
              <a:gd name="connsiteX29" fmla="*/ 2876203 w 5912015"/>
              <a:gd name="connsiteY29" fmla="*/ 1529542 h 2144684"/>
              <a:gd name="connsiteX30" fmla="*/ 2909454 w 5912015"/>
              <a:gd name="connsiteY30" fmla="*/ 1429789 h 2144684"/>
              <a:gd name="connsiteX31" fmla="*/ 2926080 w 5912015"/>
              <a:gd name="connsiteY31" fmla="*/ 1379913 h 2144684"/>
              <a:gd name="connsiteX32" fmla="*/ 2975956 w 5912015"/>
              <a:gd name="connsiteY32" fmla="*/ 1330037 h 2144684"/>
              <a:gd name="connsiteX33" fmla="*/ 3009207 w 5912015"/>
              <a:gd name="connsiteY33" fmla="*/ 1280160 h 2144684"/>
              <a:gd name="connsiteX34" fmla="*/ 3059083 w 5912015"/>
              <a:gd name="connsiteY34" fmla="*/ 1246909 h 2144684"/>
              <a:gd name="connsiteX35" fmla="*/ 3108960 w 5912015"/>
              <a:gd name="connsiteY35" fmla="*/ 1197033 h 2144684"/>
              <a:gd name="connsiteX36" fmla="*/ 3358342 w 5912015"/>
              <a:gd name="connsiteY36" fmla="*/ 1147157 h 2144684"/>
              <a:gd name="connsiteX37" fmla="*/ 3923607 w 5912015"/>
              <a:gd name="connsiteY37" fmla="*/ 1163782 h 2144684"/>
              <a:gd name="connsiteX38" fmla="*/ 4023360 w 5912015"/>
              <a:gd name="connsiteY38" fmla="*/ 1197033 h 2144684"/>
              <a:gd name="connsiteX39" fmla="*/ 4256116 w 5912015"/>
              <a:gd name="connsiteY39" fmla="*/ 1213658 h 2144684"/>
              <a:gd name="connsiteX40" fmla="*/ 5070763 w 5912015"/>
              <a:gd name="connsiteY40" fmla="*/ 1180407 h 2144684"/>
              <a:gd name="connsiteX41" fmla="*/ 5270269 w 5912015"/>
              <a:gd name="connsiteY41" fmla="*/ 1163782 h 2144684"/>
              <a:gd name="connsiteX42" fmla="*/ 5536276 w 5912015"/>
              <a:gd name="connsiteY42" fmla="*/ 1097280 h 2144684"/>
              <a:gd name="connsiteX43" fmla="*/ 5636029 w 5912015"/>
              <a:gd name="connsiteY43" fmla="*/ 1064029 h 2144684"/>
              <a:gd name="connsiteX44" fmla="*/ 5702531 w 5912015"/>
              <a:gd name="connsiteY44" fmla="*/ 1030778 h 2144684"/>
              <a:gd name="connsiteX45" fmla="*/ 5802283 w 5912015"/>
              <a:gd name="connsiteY45" fmla="*/ 931026 h 2144684"/>
              <a:gd name="connsiteX46" fmla="*/ 5852160 w 5912015"/>
              <a:gd name="connsiteY46" fmla="*/ 831273 h 2144684"/>
              <a:gd name="connsiteX47" fmla="*/ 5885411 w 5912015"/>
              <a:gd name="connsiteY47" fmla="*/ 714895 h 2144684"/>
              <a:gd name="connsiteX48" fmla="*/ 5885411 w 5912015"/>
              <a:gd name="connsiteY48" fmla="*/ 498764 h 2144684"/>
              <a:gd name="connsiteX49" fmla="*/ 5868785 w 5912015"/>
              <a:gd name="connsiteY49" fmla="*/ 332509 h 2144684"/>
              <a:gd name="connsiteX50" fmla="*/ 5852160 w 5912015"/>
              <a:gd name="connsiteY50" fmla="*/ 282633 h 2144684"/>
              <a:gd name="connsiteX51" fmla="*/ 5802283 w 5912015"/>
              <a:gd name="connsiteY51" fmla="*/ 249382 h 2144684"/>
              <a:gd name="connsiteX52" fmla="*/ 5735782 w 5912015"/>
              <a:gd name="connsiteY52" fmla="*/ 199506 h 2144684"/>
              <a:gd name="connsiteX53" fmla="*/ 5586152 w 5912015"/>
              <a:gd name="connsiteY53" fmla="*/ 116378 h 2144684"/>
              <a:gd name="connsiteX54" fmla="*/ 5536276 w 5912015"/>
              <a:gd name="connsiteY54" fmla="*/ 83127 h 2144684"/>
              <a:gd name="connsiteX55" fmla="*/ 5436523 w 5912015"/>
              <a:gd name="connsiteY55" fmla="*/ 49877 h 2144684"/>
              <a:gd name="connsiteX56" fmla="*/ 5386647 w 5912015"/>
              <a:gd name="connsiteY56" fmla="*/ 33251 h 2144684"/>
              <a:gd name="connsiteX57" fmla="*/ 5170516 w 5912015"/>
              <a:gd name="connsiteY57" fmla="*/ 0 h 2144684"/>
              <a:gd name="connsiteX58" fmla="*/ 4705003 w 5912015"/>
              <a:gd name="connsiteY58" fmla="*/ 16626 h 2144684"/>
              <a:gd name="connsiteX59" fmla="*/ 4538749 w 5912015"/>
              <a:gd name="connsiteY59" fmla="*/ 49877 h 2144684"/>
              <a:gd name="connsiteX60" fmla="*/ 4322618 w 5912015"/>
              <a:gd name="connsiteY60" fmla="*/ 83127 h 2144684"/>
              <a:gd name="connsiteX61" fmla="*/ 4239491 w 5912015"/>
              <a:gd name="connsiteY61" fmla="*/ 99753 h 2144684"/>
              <a:gd name="connsiteX62" fmla="*/ 3990109 w 5912015"/>
              <a:gd name="connsiteY62" fmla="*/ 133004 h 2144684"/>
              <a:gd name="connsiteX63" fmla="*/ 3690851 w 5912015"/>
              <a:gd name="connsiteY63" fmla="*/ 149629 h 2144684"/>
              <a:gd name="connsiteX64" fmla="*/ 3408218 w 5912015"/>
              <a:gd name="connsiteY64" fmla="*/ 199506 h 2144684"/>
              <a:gd name="connsiteX65" fmla="*/ 3308465 w 5912015"/>
              <a:gd name="connsiteY65" fmla="*/ 232757 h 2144684"/>
              <a:gd name="connsiteX66" fmla="*/ 3258589 w 5912015"/>
              <a:gd name="connsiteY66" fmla="*/ 249382 h 2144684"/>
              <a:gd name="connsiteX67" fmla="*/ 3158836 w 5912015"/>
              <a:gd name="connsiteY67" fmla="*/ 315884 h 2144684"/>
              <a:gd name="connsiteX68" fmla="*/ 3108960 w 5912015"/>
              <a:gd name="connsiteY68" fmla="*/ 349135 h 2144684"/>
              <a:gd name="connsiteX69" fmla="*/ 3009207 w 5912015"/>
              <a:gd name="connsiteY69" fmla="*/ 382386 h 2144684"/>
              <a:gd name="connsiteX70" fmla="*/ 2959331 w 5912015"/>
              <a:gd name="connsiteY70" fmla="*/ 432262 h 2144684"/>
              <a:gd name="connsiteX71" fmla="*/ 2859578 w 5912015"/>
              <a:gd name="connsiteY71" fmla="*/ 515389 h 2144684"/>
              <a:gd name="connsiteX72" fmla="*/ 2842952 w 5912015"/>
              <a:gd name="connsiteY72" fmla="*/ 565266 h 2144684"/>
              <a:gd name="connsiteX73" fmla="*/ 2743200 w 5912015"/>
              <a:gd name="connsiteY73" fmla="*/ 648393 h 2144684"/>
              <a:gd name="connsiteX74" fmla="*/ 2643447 w 5912015"/>
              <a:gd name="connsiteY74" fmla="*/ 681644 h 2144684"/>
              <a:gd name="connsiteX75" fmla="*/ 2593571 w 5912015"/>
              <a:gd name="connsiteY75" fmla="*/ 714895 h 2144684"/>
              <a:gd name="connsiteX76" fmla="*/ 2493818 w 5912015"/>
              <a:gd name="connsiteY76" fmla="*/ 748146 h 2144684"/>
              <a:gd name="connsiteX77" fmla="*/ 2443942 w 5912015"/>
              <a:gd name="connsiteY77" fmla="*/ 764771 h 2144684"/>
              <a:gd name="connsiteX78" fmla="*/ 2211185 w 5912015"/>
              <a:gd name="connsiteY78" fmla="*/ 798022 h 2144684"/>
              <a:gd name="connsiteX79" fmla="*/ 931025 w 5912015"/>
              <a:gd name="connsiteY79" fmla="*/ 764771 h 2144684"/>
              <a:gd name="connsiteX80" fmla="*/ 515389 w 5912015"/>
              <a:gd name="connsiteY80" fmla="*/ 748146 h 2144684"/>
              <a:gd name="connsiteX81" fmla="*/ 399011 w 5912015"/>
              <a:gd name="connsiteY81" fmla="*/ 714895 h 2144684"/>
              <a:gd name="connsiteX82" fmla="*/ 299258 w 5912015"/>
              <a:gd name="connsiteY82" fmla="*/ 648393 h 2144684"/>
              <a:gd name="connsiteX83" fmla="*/ 249382 w 5912015"/>
              <a:gd name="connsiteY83" fmla="*/ 615142 h 2144684"/>
              <a:gd name="connsiteX84" fmla="*/ 33251 w 5912015"/>
              <a:gd name="connsiteY84" fmla="*/ 665018 h 2144684"/>
              <a:gd name="connsiteX85" fmla="*/ 16625 w 5912015"/>
              <a:gd name="connsiteY85" fmla="*/ 714895 h 2144684"/>
              <a:gd name="connsiteX86" fmla="*/ 33251 w 5912015"/>
              <a:gd name="connsiteY86" fmla="*/ 864524 h 2144684"/>
              <a:gd name="connsiteX87" fmla="*/ 0 w 5912015"/>
              <a:gd name="connsiteY87" fmla="*/ 831273 h 214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12015" h="2144684">
                <a:moveTo>
                  <a:pt x="0" y="831273"/>
                </a:moveTo>
                <a:lnTo>
                  <a:pt x="0" y="831273"/>
                </a:lnTo>
                <a:lnTo>
                  <a:pt x="66502" y="1030778"/>
                </a:lnTo>
                <a:cubicBezTo>
                  <a:pt x="85859" y="1088848"/>
                  <a:pt x="76719" y="1152783"/>
                  <a:pt x="83127" y="1213658"/>
                </a:cubicBezTo>
                <a:cubicBezTo>
                  <a:pt x="87804" y="1258092"/>
                  <a:pt x="90390" y="1302974"/>
                  <a:pt x="99752" y="1346662"/>
                </a:cubicBezTo>
                <a:cubicBezTo>
                  <a:pt x="121488" y="1448099"/>
                  <a:pt x="141098" y="1458557"/>
                  <a:pt x="199505" y="1546167"/>
                </a:cubicBezTo>
                <a:cubicBezTo>
                  <a:pt x="218947" y="1575330"/>
                  <a:pt x="221672" y="1612669"/>
                  <a:pt x="232756" y="1645920"/>
                </a:cubicBezTo>
                <a:lnTo>
                  <a:pt x="249382" y="1695797"/>
                </a:lnTo>
                <a:cubicBezTo>
                  <a:pt x="256817" y="1718102"/>
                  <a:pt x="282633" y="1729048"/>
                  <a:pt x="299258" y="1745673"/>
                </a:cubicBezTo>
                <a:cubicBezTo>
                  <a:pt x="341046" y="1871039"/>
                  <a:pt x="279816" y="1721369"/>
                  <a:pt x="365760" y="1828800"/>
                </a:cubicBezTo>
                <a:cubicBezTo>
                  <a:pt x="457534" y="1943518"/>
                  <a:pt x="289325" y="1816639"/>
                  <a:pt x="432262" y="1911927"/>
                </a:cubicBezTo>
                <a:cubicBezTo>
                  <a:pt x="443345" y="1928553"/>
                  <a:pt x="449909" y="1949322"/>
                  <a:pt x="465512" y="1961804"/>
                </a:cubicBezTo>
                <a:cubicBezTo>
                  <a:pt x="479197" y="1972752"/>
                  <a:pt x="499714" y="1970592"/>
                  <a:pt x="515389" y="1978429"/>
                </a:cubicBezTo>
                <a:cubicBezTo>
                  <a:pt x="533261" y="1987365"/>
                  <a:pt x="547006" y="2003565"/>
                  <a:pt x="565265" y="2011680"/>
                </a:cubicBezTo>
                <a:cubicBezTo>
                  <a:pt x="597294" y="2025915"/>
                  <a:pt x="631767" y="2033847"/>
                  <a:pt x="665018" y="2044931"/>
                </a:cubicBezTo>
                <a:lnTo>
                  <a:pt x="764771" y="2078182"/>
                </a:lnTo>
                <a:lnTo>
                  <a:pt x="914400" y="2128058"/>
                </a:lnTo>
                <a:lnTo>
                  <a:pt x="964276" y="2144684"/>
                </a:lnTo>
                <a:lnTo>
                  <a:pt x="1529542" y="2128058"/>
                </a:lnTo>
                <a:cubicBezTo>
                  <a:pt x="1609728" y="2124646"/>
                  <a:pt x="1840579" y="2102805"/>
                  <a:pt x="1928552" y="2094807"/>
                </a:cubicBezTo>
                <a:cubicBezTo>
                  <a:pt x="1971287" y="2080563"/>
                  <a:pt x="1999003" y="2069908"/>
                  <a:pt x="2044931" y="2061557"/>
                </a:cubicBezTo>
                <a:cubicBezTo>
                  <a:pt x="2083485" y="2054547"/>
                  <a:pt x="2122578" y="2050890"/>
                  <a:pt x="2161309" y="2044931"/>
                </a:cubicBezTo>
                <a:cubicBezTo>
                  <a:pt x="2194627" y="2039805"/>
                  <a:pt x="2227811" y="2033848"/>
                  <a:pt x="2261062" y="2028306"/>
                </a:cubicBezTo>
                <a:lnTo>
                  <a:pt x="2360814" y="1995055"/>
                </a:lnTo>
                <a:lnTo>
                  <a:pt x="2410691" y="1978429"/>
                </a:lnTo>
                <a:lnTo>
                  <a:pt x="2510443" y="1878677"/>
                </a:lnTo>
                <a:cubicBezTo>
                  <a:pt x="2621280" y="1767840"/>
                  <a:pt x="2460566" y="1884218"/>
                  <a:pt x="2593571" y="1795549"/>
                </a:cubicBezTo>
                <a:cubicBezTo>
                  <a:pt x="2626266" y="1746508"/>
                  <a:pt x="2628694" y="1735800"/>
                  <a:pt x="2676698" y="1695797"/>
                </a:cubicBezTo>
                <a:cubicBezTo>
                  <a:pt x="2692048" y="1683005"/>
                  <a:pt x="2711640" y="1675821"/>
                  <a:pt x="2726574" y="1662546"/>
                </a:cubicBezTo>
                <a:cubicBezTo>
                  <a:pt x="2897396" y="1510704"/>
                  <a:pt x="2763006" y="1605007"/>
                  <a:pt x="2876203" y="1529542"/>
                </a:cubicBezTo>
                <a:lnTo>
                  <a:pt x="2909454" y="1429789"/>
                </a:lnTo>
                <a:cubicBezTo>
                  <a:pt x="2914996" y="1413164"/>
                  <a:pt x="2913688" y="1392305"/>
                  <a:pt x="2926080" y="1379913"/>
                </a:cubicBezTo>
                <a:cubicBezTo>
                  <a:pt x="2942705" y="1363288"/>
                  <a:pt x="2960904" y="1348099"/>
                  <a:pt x="2975956" y="1330037"/>
                </a:cubicBezTo>
                <a:cubicBezTo>
                  <a:pt x="2988748" y="1314687"/>
                  <a:pt x="2995078" y="1294289"/>
                  <a:pt x="3009207" y="1280160"/>
                </a:cubicBezTo>
                <a:cubicBezTo>
                  <a:pt x="3023336" y="1266031"/>
                  <a:pt x="3043733" y="1259701"/>
                  <a:pt x="3059083" y="1246909"/>
                </a:cubicBezTo>
                <a:cubicBezTo>
                  <a:pt x="3077145" y="1231857"/>
                  <a:pt x="3088407" y="1208451"/>
                  <a:pt x="3108960" y="1197033"/>
                </a:cubicBezTo>
                <a:cubicBezTo>
                  <a:pt x="3182642" y="1156099"/>
                  <a:pt x="3279369" y="1155931"/>
                  <a:pt x="3358342" y="1147157"/>
                </a:cubicBezTo>
                <a:cubicBezTo>
                  <a:pt x="3546764" y="1152699"/>
                  <a:pt x="3735632" y="1149684"/>
                  <a:pt x="3923607" y="1163782"/>
                </a:cubicBezTo>
                <a:cubicBezTo>
                  <a:pt x="3958558" y="1166403"/>
                  <a:pt x="3988399" y="1194536"/>
                  <a:pt x="4023360" y="1197033"/>
                </a:cubicBezTo>
                <a:lnTo>
                  <a:pt x="4256116" y="1213658"/>
                </a:lnTo>
                <a:lnTo>
                  <a:pt x="5070763" y="1180407"/>
                </a:lnTo>
                <a:cubicBezTo>
                  <a:pt x="5137387" y="1176600"/>
                  <a:pt x="5203767" y="1169324"/>
                  <a:pt x="5270269" y="1163782"/>
                </a:cubicBezTo>
                <a:cubicBezTo>
                  <a:pt x="5470896" y="1123656"/>
                  <a:pt x="5382905" y="1148403"/>
                  <a:pt x="5536276" y="1097280"/>
                </a:cubicBezTo>
                <a:lnTo>
                  <a:pt x="5636029" y="1064029"/>
                </a:lnTo>
                <a:cubicBezTo>
                  <a:pt x="5658196" y="1052945"/>
                  <a:pt x="5683178" y="1046260"/>
                  <a:pt x="5702531" y="1030778"/>
                </a:cubicBezTo>
                <a:cubicBezTo>
                  <a:pt x="5739250" y="1001403"/>
                  <a:pt x="5802283" y="931026"/>
                  <a:pt x="5802283" y="931026"/>
                </a:cubicBezTo>
                <a:cubicBezTo>
                  <a:pt x="5844074" y="805654"/>
                  <a:pt x="5787700" y="960193"/>
                  <a:pt x="5852160" y="831273"/>
                </a:cubicBezTo>
                <a:cubicBezTo>
                  <a:pt x="5864084" y="807425"/>
                  <a:pt x="5880085" y="736197"/>
                  <a:pt x="5885411" y="714895"/>
                </a:cubicBezTo>
                <a:cubicBezTo>
                  <a:pt x="5912015" y="502059"/>
                  <a:pt x="5906704" y="658459"/>
                  <a:pt x="5885411" y="498764"/>
                </a:cubicBezTo>
                <a:cubicBezTo>
                  <a:pt x="5878050" y="443558"/>
                  <a:pt x="5877254" y="387556"/>
                  <a:pt x="5868785" y="332509"/>
                </a:cubicBezTo>
                <a:cubicBezTo>
                  <a:pt x="5866120" y="315188"/>
                  <a:pt x="5863108" y="296317"/>
                  <a:pt x="5852160" y="282633"/>
                </a:cubicBezTo>
                <a:cubicBezTo>
                  <a:pt x="5839678" y="267030"/>
                  <a:pt x="5818543" y="260996"/>
                  <a:pt x="5802283" y="249382"/>
                </a:cubicBezTo>
                <a:cubicBezTo>
                  <a:pt x="5779735" y="233277"/>
                  <a:pt x="5758482" y="215396"/>
                  <a:pt x="5735782" y="199506"/>
                </a:cubicBezTo>
                <a:cubicBezTo>
                  <a:pt x="5473680" y="16034"/>
                  <a:pt x="5738742" y="192674"/>
                  <a:pt x="5586152" y="116378"/>
                </a:cubicBezTo>
                <a:cubicBezTo>
                  <a:pt x="5568280" y="107442"/>
                  <a:pt x="5554535" y="91242"/>
                  <a:pt x="5536276" y="83127"/>
                </a:cubicBezTo>
                <a:cubicBezTo>
                  <a:pt x="5504247" y="68892"/>
                  <a:pt x="5469774" y="60961"/>
                  <a:pt x="5436523" y="49877"/>
                </a:cubicBezTo>
                <a:lnTo>
                  <a:pt x="5386647" y="33251"/>
                </a:lnTo>
                <a:cubicBezTo>
                  <a:pt x="5369354" y="27486"/>
                  <a:pt x="5179474" y="1280"/>
                  <a:pt x="5170516" y="0"/>
                </a:cubicBezTo>
                <a:cubicBezTo>
                  <a:pt x="5015345" y="5542"/>
                  <a:pt x="4859791" y="4406"/>
                  <a:pt x="4705003" y="16626"/>
                </a:cubicBezTo>
                <a:cubicBezTo>
                  <a:pt x="4648663" y="21074"/>
                  <a:pt x="4594167" y="38793"/>
                  <a:pt x="4538749" y="49877"/>
                </a:cubicBezTo>
                <a:cubicBezTo>
                  <a:pt x="4446743" y="68278"/>
                  <a:pt x="4418428" y="67159"/>
                  <a:pt x="4322618" y="83127"/>
                </a:cubicBezTo>
                <a:cubicBezTo>
                  <a:pt x="4294745" y="87773"/>
                  <a:pt x="4267364" y="95107"/>
                  <a:pt x="4239491" y="99753"/>
                </a:cubicBezTo>
                <a:cubicBezTo>
                  <a:pt x="4202271" y="105956"/>
                  <a:pt x="4021312" y="130604"/>
                  <a:pt x="3990109" y="133004"/>
                </a:cubicBezTo>
                <a:cubicBezTo>
                  <a:pt x="3890497" y="140667"/>
                  <a:pt x="3790604" y="144087"/>
                  <a:pt x="3690851" y="149629"/>
                </a:cubicBezTo>
                <a:cubicBezTo>
                  <a:pt x="3486170" y="190565"/>
                  <a:pt x="3580544" y="174887"/>
                  <a:pt x="3408218" y="199506"/>
                </a:cubicBezTo>
                <a:lnTo>
                  <a:pt x="3308465" y="232757"/>
                </a:lnTo>
                <a:lnTo>
                  <a:pt x="3258589" y="249382"/>
                </a:lnTo>
                <a:lnTo>
                  <a:pt x="3158836" y="315884"/>
                </a:lnTo>
                <a:cubicBezTo>
                  <a:pt x="3142211" y="326968"/>
                  <a:pt x="3127916" y="342816"/>
                  <a:pt x="3108960" y="349135"/>
                </a:cubicBezTo>
                <a:lnTo>
                  <a:pt x="3009207" y="382386"/>
                </a:lnTo>
                <a:cubicBezTo>
                  <a:pt x="2992582" y="399011"/>
                  <a:pt x="2977393" y="417210"/>
                  <a:pt x="2959331" y="432262"/>
                </a:cubicBezTo>
                <a:cubicBezTo>
                  <a:pt x="2820452" y="547994"/>
                  <a:pt x="3005290" y="369677"/>
                  <a:pt x="2859578" y="515389"/>
                </a:cubicBezTo>
                <a:cubicBezTo>
                  <a:pt x="2854036" y="532015"/>
                  <a:pt x="2852673" y="550684"/>
                  <a:pt x="2842952" y="565266"/>
                </a:cubicBezTo>
                <a:cubicBezTo>
                  <a:pt x="2826467" y="589993"/>
                  <a:pt x="2772254" y="635480"/>
                  <a:pt x="2743200" y="648393"/>
                </a:cubicBezTo>
                <a:cubicBezTo>
                  <a:pt x="2711171" y="662628"/>
                  <a:pt x="2672610" y="662202"/>
                  <a:pt x="2643447" y="681644"/>
                </a:cubicBezTo>
                <a:cubicBezTo>
                  <a:pt x="2626822" y="692728"/>
                  <a:pt x="2611830" y="706780"/>
                  <a:pt x="2593571" y="714895"/>
                </a:cubicBezTo>
                <a:cubicBezTo>
                  <a:pt x="2561542" y="729130"/>
                  <a:pt x="2527069" y="737062"/>
                  <a:pt x="2493818" y="748146"/>
                </a:cubicBezTo>
                <a:cubicBezTo>
                  <a:pt x="2477193" y="753688"/>
                  <a:pt x="2461228" y="761890"/>
                  <a:pt x="2443942" y="764771"/>
                </a:cubicBezTo>
                <a:cubicBezTo>
                  <a:pt x="2300117" y="788743"/>
                  <a:pt x="2377638" y="777216"/>
                  <a:pt x="2211185" y="798022"/>
                </a:cubicBezTo>
                <a:cubicBezTo>
                  <a:pt x="1594863" y="754000"/>
                  <a:pt x="2214556" y="793942"/>
                  <a:pt x="931025" y="764771"/>
                </a:cubicBezTo>
                <a:cubicBezTo>
                  <a:pt x="792405" y="761621"/>
                  <a:pt x="653934" y="753688"/>
                  <a:pt x="515389" y="748146"/>
                </a:cubicBezTo>
                <a:cubicBezTo>
                  <a:pt x="499740" y="744234"/>
                  <a:pt x="418523" y="725735"/>
                  <a:pt x="399011" y="714895"/>
                </a:cubicBezTo>
                <a:cubicBezTo>
                  <a:pt x="364077" y="695487"/>
                  <a:pt x="332509" y="670560"/>
                  <a:pt x="299258" y="648393"/>
                </a:cubicBezTo>
                <a:lnTo>
                  <a:pt x="249382" y="615142"/>
                </a:lnTo>
                <a:cubicBezTo>
                  <a:pt x="199282" y="620152"/>
                  <a:pt x="80662" y="605753"/>
                  <a:pt x="33251" y="665018"/>
                </a:cubicBezTo>
                <a:cubicBezTo>
                  <a:pt x="22303" y="678703"/>
                  <a:pt x="22167" y="698269"/>
                  <a:pt x="16625" y="714895"/>
                </a:cubicBezTo>
                <a:cubicBezTo>
                  <a:pt x="34103" y="767328"/>
                  <a:pt x="71617" y="813369"/>
                  <a:pt x="33251" y="864524"/>
                </a:cubicBezTo>
                <a:cubicBezTo>
                  <a:pt x="25816" y="874438"/>
                  <a:pt x="11084" y="875607"/>
                  <a:pt x="0" y="831273"/>
                </a:cubicBezTo>
                <a:close/>
              </a:path>
            </a:pathLst>
          </a:custGeom>
          <a:noFill/>
          <a:ln w="53975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502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Messaging Domain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rot="10800000" flipH="1">
            <a:off x="304800" y="3581400"/>
            <a:ext cx="228600" cy="163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04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thing I wish I had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34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Console</a:t>
            </a:r>
            <a:r>
              <a:rPr lang="en-US" dirty="0" smtClean="0"/>
              <a:t>!</a:t>
            </a:r>
            <a:endParaRPr lang="en-US" dirty="0" smtClean="0"/>
          </a:p>
        </p:txBody>
      </p:sp>
      <p:pic>
        <p:nvPicPr>
          <p:cNvPr id="50178" name="Picture 2" descr="http://4.bp.blogspot.com/_YclQxUm3oNo/ScplC-2sjLI/AAAAAAAACHU/vw8sxb6eh-4/s400/Picture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377687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400800" y="2362200"/>
            <a:ext cx="24384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Vi-1.rocksclusters.org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User-Level Cloud Combat Maneuvers </a:t>
            </a:r>
            <a:br>
              <a:rPr lang="en-US" dirty="0" smtClean="0"/>
            </a:br>
            <a:r>
              <a:rPr lang="en-US" dirty="0" smtClean="0"/>
              <a:t>The Rocks Pilot (in 5.4)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295400"/>
            <a:ext cx="2603500" cy="5207000"/>
            <a:chOff x="304800" y="1447800"/>
            <a:chExt cx="2603500" cy="5207000"/>
          </a:xfrm>
        </p:grpSpPr>
        <p:pic>
          <p:nvPicPr>
            <p:cNvPr id="4" name="Picture 2" descr="http://www.nstpower.com/PSXrackphoto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" y="1447800"/>
              <a:ext cx="2603500" cy="5207000"/>
            </a:xfrm>
            <a:prstGeom prst="rect">
              <a:avLst/>
            </a:prstGeom>
            <a:noFill/>
          </p:spPr>
        </p:pic>
        <p:pic>
          <p:nvPicPr>
            <p:cNvPr id="5" name="Picture 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1778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159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29311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42722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56133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69544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82956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96367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09778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23189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36600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50012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63423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76834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90245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03656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17068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30479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43890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57301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70712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84124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97535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10946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24357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37768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5118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" descr="http://www.gbsncr.com/images/products/detail/DGS3650.jpg"/>
            <p:cNvPicPr>
              <a:picLocks noChangeArrowheads="1"/>
            </p:cNvPicPr>
            <p:nvPr/>
          </p:nvPicPr>
          <p:blipFill>
            <a:blip r:embed="rId5" cstate="print"/>
            <a:srcRect l="2286" t="57600" r="1714" b="29600"/>
            <a:stretch>
              <a:fillRect/>
            </a:stretch>
          </p:blipFill>
          <p:spPr bwMode="auto">
            <a:xfrm>
              <a:off x="1451356" y="1981200"/>
              <a:ext cx="969264" cy="155448"/>
            </a:xfrm>
            <a:prstGeom prst="rect">
              <a:avLst/>
            </a:prstGeom>
            <a:noFill/>
          </p:spPr>
        </p:pic>
        <p:pic>
          <p:nvPicPr>
            <p:cNvPr id="33" name="Picture 6" descr="http://www.avocent.com/uploadedImages/wwwavocentcom/Products/Category/Power_Distribution_Units/PM10i_horiz_b_415.jpg"/>
            <p:cNvPicPr>
              <a:picLocks noChangeArrowheads="1"/>
            </p:cNvPicPr>
            <p:nvPr/>
          </p:nvPicPr>
          <p:blipFill>
            <a:blip r:embed="rId6" cstate="print"/>
            <a:srcRect l="2313" t="50450" r="2313" b="13514"/>
            <a:stretch>
              <a:fillRect/>
            </a:stretch>
          </p:blipFill>
          <p:spPr bwMode="auto">
            <a:xfrm>
              <a:off x="1417320" y="5669280"/>
              <a:ext cx="1002920" cy="155448"/>
            </a:xfrm>
            <a:prstGeom prst="rect">
              <a:avLst/>
            </a:prstGeom>
            <a:noFill/>
          </p:spPr>
        </p:pic>
      </p:grpSp>
      <p:sp>
        <p:nvSpPr>
          <p:cNvPr id="34" name="TextBox 33"/>
          <p:cNvSpPr txBox="1"/>
          <p:nvPr/>
        </p:nvSpPr>
        <p:spPr>
          <a:xfrm>
            <a:off x="457200" y="6172200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Hosting Cluster</a:t>
            </a:r>
          </a:p>
          <a:p>
            <a:pPr algn="ctr"/>
            <a:r>
              <a:rPr lang="en-US" dirty="0" smtClean="0"/>
              <a:t>“Build-x86-64.rocksclusters.org”</a:t>
            </a:r>
            <a:endParaRPr lang="en-US" dirty="0"/>
          </a:p>
        </p:txBody>
      </p:sp>
      <p:grpSp>
        <p:nvGrpSpPr>
          <p:cNvPr id="14336" name="Group 53"/>
          <p:cNvGrpSpPr/>
          <p:nvPr/>
        </p:nvGrpSpPr>
        <p:grpSpPr>
          <a:xfrm>
            <a:off x="6705600" y="2514600"/>
            <a:ext cx="1752600" cy="1135981"/>
            <a:chOff x="3657600" y="1828800"/>
            <a:chExt cx="1752600" cy="1135981"/>
          </a:xfrm>
        </p:grpSpPr>
        <p:pic>
          <p:nvPicPr>
            <p:cNvPr id="1433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36576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6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1148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7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5720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50292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9" name="Picture 3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18288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7" name="Rounded Rectangle 56"/>
          <p:cNvSpPr/>
          <p:nvPr/>
        </p:nvSpPr>
        <p:spPr>
          <a:xfrm>
            <a:off x="1752600" y="2057400"/>
            <a:ext cx="2286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209800" y="2514600"/>
            <a:ext cx="2286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3"/>
            <a:endCxn id="55" idx="1"/>
          </p:cNvCxnSpPr>
          <p:nvPr/>
        </p:nvCxnSpPr>
        <p:spPr>
          <a:xfrm>
            <a:off x="1981200" y="2400300"/>
            <a:ext cx="4419600" cy="838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52600" y="3124200"/>
            <a:ext cx="228600" cy="1752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4953000" y="4724400"/>
            <a:ext cx="3429000" cy="2133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15240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AirBoss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715000" y="50292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Pilot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3467100" y="2705100"/>
            <a:ext cx="2590800" cy="19050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43400" y="3505200"/>
            <a:ext cx="1219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SSH  tunnel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4953000"/>
            <a:ext cx="1131685" cy="91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extBox 81"/>
          <p:cNvSpPr txBox="1"/>
          <p:nvPr/>
        </p:nvSpPr>
        <p:spPr>
          <a:xfrm>
            <a:off x="1524000" y="1447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71" name="Straight Connector 70"/>
          <p:cNvCxnSpPr>
            <a:stCxn id="5" idx="3"/>
            <a:endCxn id="67" idx="2"/>
          </p:cNvCxnSpPr>
          <p:nvPr/>
        </p:nvCxnSpPr>
        <p:spPr>
          <a:xfrm>
            <a:off x="2647950" y="1701800"/>
            <a:ext cx="323850" cy="241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514600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48000" y="4419600"/>
            <a:ext cx="2209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Power and Console to  ANY of </a:t>
            </a:r>
            <a:r>
              <a:rPr lang="en-US" u="sng" dirty="0" smtClean="0"/>
              <a:t>my </a:t>
            </a:r>
            <a:r>
              <a:rPr lang="en-US" dirty="0" smtClean="0"/>
              <a:t>VMs in my Virtual Cluster</a:t>
            </a:r>
            <a:endParaRPr lang="en-US" dirty="0"/>
          </a:p>
        </p:txBody>
      </p:sp>
      <p:pic>
        <p:nvPicPr>
          <p:cNvPr id="48130" name="Picture 2" descr="http://ts1.mm.bing.net/images/thumbnail.aspx?q=222265673672&amp;id=7db4353262cb2eb6381e1ec63394a3b5&amp;url=http%3a%2f%2ffarm3.static.flickr.com%2f2598%2f4233400612_e94b90f75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4724400"/>
            <a:ext cx="533400" cy="533400"/>
          </a:xfrm>
          <a:prstGeom prst="rect">
            <a:avLst/>
          </a:prstGeom>
          <a:noFill/>
        </p:spPr>
      </p:pic>
      <p:pic>
        <p:nvPicPr>
          <p:cNvPr id="48132" name="Picture 4" descr="http://ts1.mm.bing.net/images/thumbnail.aspx?q=233237456540&amp;id=8e28168010ca0f2811ac12e55034b754&amp;url=http%3a%2f%2fwww.window7theme.com%2fwp-content%2fuploads%2f2009%2f08%2fwindows_7_logo_Blu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5334000"/>
            <a:ext cx="767080" cy="479425"/>
          </a:xfrm>
          <a:prstGeom prst="rect">
            <a:avLst/>
          </a:prstGeom>
          <a:noFill/>
        </p:spPr>
      </p:pic>
      <p:pic>
        <p:nvPicPr>
          <p:cNvPr id="48134" name="Picture 6" descr="http://ts1.mm.bing.net/images/thumbnail.aspx?q=213061340764&amp;id=e3f1af91bf3b743647d17581799ef54b&amp;url=http%3a%2f%2fsamkerr.files.wordpress.com%2f2009%2f08%2flinux-penguin-huge-70493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58200" y="5791200"/>
            <a:ext cx="685800" cy="812801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6477000" y="4114800"/>
            <a:ext cx="2362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Virtual Cluster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3810000" y="1828800"/>
            <a:ext cx="3352800" cy="3581400"/>
          </a:xfrm>
          <a:custGeom>
            <a:avLst/>
            <a:gdLst>
              <a:gd name="connsiteX0" fmla="*/ 3150524 w 3300153"/>
              <a:gd name="connsiteY0" fmla="*/ 1235826 h 3804458"/>
              <a:gd name="connsiteX1" fmla="*/ 157942 w 3300153"/>
              <a:gd name="connsiteY1" fmla="*/ 338051 h 3804458"/>
              <a:gd name="connsiteX2" fmla="*/ 2202873 w 3300153"/>
              <a:gd name="connsiteY2" fmla="*/ 3264131 h 3804458"/>
              <a:gd name="connsiteX3" fmla="*/ 3300153 w 3300153"/>
              <a:gd name="connsiteY3" fmla="*/ 3580015 h 380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153" h="3804458">
                <a:moveTo>
                  <a:pt x="3150524" y="1235826"/>
                </a:moveTo>
                <a:cubicBezTo>
                  <a:pt x="1733204" y="617913"/>
                  <a:pt x="315884" y="0"/>
                  <a:pt x="157942" y="338051"/>
                </a:cubicBezTo>
                <a:cubicBezTo>
                  <a:pt x="0" y="676102"/>
                  <a:pt x="1679171" y="2723804"/>
                  <a:pt x="2202873" y="3264131"/>
                </a:cubicBezTo>
                <a:cubicBezTo>
                  <a:pt x="2726575" y="3804458"/>
                  <a:pt x="3300153" y="3580015"/>
                  <a:pt x="3300153" y="3580015"/>
                </a:cubicBezTo>
              </a:path>
            </a:pathLst>
          </a:cu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19600" y="1371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Native Requires Root. </a:t>
            </a:r>
            <a:r>
              <a:rPr lang="en-US" dirty="0" err="1" smtClean="0"/>
              <a:t>Airboss</a:t>
            </a:r>
            <a:r>
              <a:rPr lang="en-US" dirty="0" smtClean="0"/>
              <a:t> gives limited  access to users (Public Key Crypto)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3962400" y="15240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384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PRAGMA Virtual Machine Sharing Demo</vt:lpstr>
      <vt:lpstr>Our Goals</vt:lpstr>
      <vt:lpstr>Demo 1 – UCSD  PRAGMA</vt:lpstr>
      <vt:lpstr>From our viewpoint</vt:lpstr>
      <vt:lpstr>Not Quite a Complete Cluster Extension</vt:lpstr>
      <vt:lpstr>(Experimental) More Complete Extension</vt:lpstr>
      <vt:lpstr>The ONE thing I wish I had in EC2</vt:lpstr>
      <vt:lpstr>User-Level Cloud Combat Maneuvers  The Rocks Pilot (in 5.4)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Virtual Machine Sharing Demo</dc:title>
  <dc:creator>phil</dc:creator>
  <cp:lastModifiedBy>phil</cp:lastModifiedBy>
  <cp:revision>2</cp:revision>
  <dcterms:created xsi:type="dcterms:W3CDTF">2011-03-02T14:31:16Z</dcterms:created>
  <dcterms:modified xsi:type="dcterms:W3CDTF">2011-03-03T06:39:13Z</dcterms:modified>
</cp:coreProperties>
</file>