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34"/>
  </p:notesMasterIdLst>
  <p:sldIdLst>
    <p:sldId id="256" r:id="rId3"/>
    <p:sldId id="293" r:id="rId4"/>
    <p:sldId id="310" r:id="rId5"/>
    <p:sldId id="280" r:id="rId6"/>
    <p:sldId id="315" r:id="rId7"/>
    <p:sldId id="292" r:id="rId8"/>
    <p:sldId id="316" r:id="rId9"/>
    <p:sldId id="295" r:id="rId10"/>
    <p:sldId id="318" r:id="rId11"/>
    <p:sldId id="317" r:id="rId12"/>
    <p:sldId id="276" r:id="rId13"/>
    <p:sldId id="281" r:id="rId14"/>
    <p:sldId id="322" r:id="rId15"/>
    <p:sldId id="319" r:id="rId16"/>
    <p:sldId id="306" r:id="rId17"/>
    <p:sldId id="307" r:id="rId18"/>
    <p:sldId id="320" r:id="rId19"/>
    <p:sldId id="278" r:id="rId20"/>
    <p:sldId id="279" r:id="rId21"/>
    <p:sldId id="277" r:id="rId22"/>
    <p:sldId id="321" r:id="rId23"/>
    <p:sldId id="285" r:id="rId24"/>
    <p:sldId id="286" r:id="rId25"/>
    <p:sldId id="287" r:id="rId26"/>
    <p:sldId id="288" r:id="rId27"/>
    <p:sldId id="289" r:id="rId28"/>
    <p:sldId id="299" r:id="rId29"/>
    <p:sldId id="301" r:id="rId30"/>
    <p:sldId id="300" r:id="rId31"/>
    <p:sldId id="308" r:id="rId32"/>
    <p:sldId id="309" r:id="rId3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138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68BB4-94CA-4DEF-B4B7-D082B05A1CE1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FDAA9CE-0D0C-423E-8D11-BE99C355D53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MGrid</a:t>
          </a:r>
          <a:endParaRPr lang="en-US" altLang="ko-KR" dirty="0" smtClean="0"/>
        </a:p>
      </dgm:t>
    </dgm:pt>
    <dgm:pt modelId="{D48232B4-D1E4-4C8C-8469-532051BA2C70}" type="parTrans" cxnId="{0533C741-3D41-4DC3-A0B6-1572B22C6C93}">
      <dgm:prSet/>
      <dgm:spPr/>
      <dgm:t>
        <a:bodyPr/>
        <a:lstStyle/>
        <a:p>
          <a:pPr latinLnBrk="1"/>
          <a:endParaRPr lang="ko-KR" altLang="en-US"/>
        </a:p>
      </dgm:t>
    </dgm:pt>
    <dgm:pt modelId="{D02776A1-45A8-4CB8-A74D-0FA2468AFAF4}" type="sibTrans" cxnId="{0533C741-3D41-4DC3-A0B6-1572B22C6C93}">
      <dgm:prSet/>
      <dgm:spPr/>
      <dgm:t>
        <a:bodyPr/>
        <a:lstStyle/>
        <a:p>
          <a:pPr latinLnBrk="1"/>
          <a:endParaRPr lang="ko-KR" altLang="en-US"/>
        </a:p>
      </dgm:t>
    </dgm:pt>
    <dgm:pt modelId="{870F56AE-14EF-4A74-880C-CA9BCC00DFC5}">
      <dgm:prSet phldrT="[텍스트]"/>
      <dgm:spPr/>
      <dgm:t>
        <a:bodyPr/>
        <a:lstStyle/>
        <a:p>
          <a:pPr latinLnBrk="1"/>
          <a:r>
            <a:rPr lang="en-US" altLang="ko-KR" dirty="0" smtClean="0"/>
            <a:t>Centers</a:t>
          </a:r>
          <a:endParaRPr lang="ko-KR" altLang="en-US" dirty="0"/>
        </a:p>
      </dgm:t>
    </dgm:pt>
    <dgm:pt modelId="{3D016BEF-6FA6-4097-AD54-DB45D4BDB754}" type="parTrans" cxnId="{92DF172D-77AF-401E-AB98-34DEB1CCD3CD}">
      <dgm:prSet/>
      <dgm:spPr/>
      <dgm:t>
        <a:bodyPr/>
        <a:lstStyle/>
        <a:p>
          <a:pPr latinLnBrk="1"/>
          <a:endParaRPr lang="ko-KR" altLang="en-US"/>
        </a:p>
      </dgm:t>
    </dgm:pt>
    <dgm:pt modelId="{3AA99F07-3E84-4A7D-BEEE-162BBE7F08C8}" type="sibTrans" cxnId="{92DF172D-77AF-401E-AB98-34DEB1CCD3CD}">
      <dgm:prSet/>
      <dgm:spPr/>
      <dgm:t>
        <a:bodyPr/>
        <a:lstStyle/>
        <a:p>
          <a:pPr latinLnBrk="1"/>
          <a:endParaRPr lang="ko-KR" altLang="en-US"/>
        </a:p>
      </dgm:t>
    </dgm:pt>
    <dgm:pt modelId="{EA60E148-72DC-4221-AF8D-548A0131871F}">
      <dgm:prSet phldrT="[텍스트]"/>
      <dgm:spPr/>
      <dgm:t>
        <a:bodyPr/>
        <a:lstStyle/>
        <a:p>
          <a:pPr latinLnBrk="1"/>
          <a:r>
            <a:rPr lang="en-US" altLang="ko-KR" dirty="0" smtClean="0"/>
            <a:t>KMU</a:t>
          </a:r>
        </a:p>
      </dgm:t>
    </dgm:pt>
    <dgm:pt modelId="{583AF7E5-87E8-4205-B429-D44B53084970}" type="parTrans" cxnId="{5F39F038-1EB5-426D-8FAC-7B271B3486D9}">
      <dgm:prSet/>
      <dgm:spPr/>
      <dgm:t>
        <a:bodyPr/>
        <a:lstStyle/>
        <a:p>
          <a:pPr latinLnBrk="1"/>
          <a:endParaRPr lang="ko-KR" altLang="en-US"/>
        </a:p>
      </dgm:t>
    </dgm:pt>
    <dgm:pt modelId="{7DF13865-67C0-401D-95D8-62A8F352752D}" type="sibTrans" cxnId="{5F39F038-1EB5-426D-8FAC-7B271B3486D9}">
      <dgm:prSet/>
      <dgm:spPr/>
      <dgm:t>
        <a:bodyPr/>
        <a:lstStyle/>
        <a:p>
          <a:pPr latinLnBrk="1"/>
          <a:endParaRPr lang="ko-KR" altLang="en-US"/>
        </a:p>
      </dgm:t>
    </dgm:pt>
    <dgm:pt modelId="{2554CBEB-C92E-4B29-B68B-EB59B9152C16}">
      <dgm:prSet phldrT="[텍스트]"/>
      <dgm:spPr/>
      <dgm:t>
        <a:bodyPr/>
        <a:lstStyle/>
        <a:p>
          <a:pPr latinLnBrk="1"/>
          <a:r>
            <a:rPr lang="en-US" altLang="ko-KR" dirty="0" smtClean="0"/>
            <a:t>KISTI</a:t>
          </a:r>
          <a:endParaRPr lang="ko-KR" altLang="en-US" dirty="0"/>
        </a:p>
      </dgm:t>
    </dgm:pt>
    <dgm:pt modelId="{D03853BF-524A-4FCF-9B39-71657C5B8526}" type="parTrans" cxnId="{90059AC9-B5EA-48B9-B384-E6BF6F970FD7}">
      <dgm:prSet/>
      <dgm:spPr/>
      <dgm:t>
        <a:bodyPr/>
        <a:lstStyle/>
        <a:p>
          <a:pPr latinLnBrk="1"/>
          <a:endParaRPr lang="ko-KR" altLang="en-US"/>
        </a:p>
      </dgm:t>
    </dgm:pt>
    <dgm:pt modelId="{A9669331-0F3B-4D83-81EB-A30C412A73C7}" type="sibTrans" cxnId="{90059AC9-B5EA-48B9-B384-E6BF6F970FD7}">
      <dgm:prSet/>
      <dgm:spPr/>
      <dgm:t>
        <a:bodyPr/>
        <a:lstStyle/>
        <a:p>
          <a:pPr latinLnBrk="1"/>
          <a:endParaRPr lang="ko-KR" altLang="en-US"/>
        </a:p>
      </dgm:t>
    </dgm:pt>
    <dgm:pt modelId="{7BE4EF7C-5076-4B65-BE3D-67021877A96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5C6D306-8789-4857-986A-1B5B5600BDD2}" type="sibTrans" cxnId="{29A49816-5A35-4BF2-97AA-D2EA9654C26E}">
      <dgm:prSet/>
      <dgm:spPr/>
      <dgm:t>
        <a:bodyPr/>
        <a:lstStyle/>
        <a:p>
          <a:pPr latinLnBrk="1"/>
          <a:endParaRPr lang="ko-KR" altLang="en-US"/>
        </a:p>
      </dgm:t>
    </dgm:pt>
    <dgm:pt modelId="{3869D891-AC8A-4A20-81B9-39EEF8C042CF}" type="parTrans" cxnId="{29A49816-5A35-4BF2-97AA-D2EA9654C26E}">
      <dgm:prSet/>
      <dgm:spPr/>
      <dgm:t>
        <a:bodyPr/>
        <a:lstStyle/>
        <a:p>
          <a:pPr latinLnBrk="1"/>
          <a:endParaRPr lang="ko-KR" altLang="en-US"/>
        </a:p>
      </dgm:t>
    </dgm:pt>
    <dgm:pt modelId="{A120EEE9-97C4-4DE5-96E9-9215457BA8CA}" type="pres">
      <dgm:prSet presAssocID="{12468BB4-94CA-4DEF-B4B7-D082B05A1CE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B54291-AB5F-4128-AD2B-2D218E453429}" type="pres">
      <dgm:prSet presAssocID="{CFDAA9CE-0D0C-423E-8D11-BE99C355D535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CC75FA2-3490-4A35-909D-E964821A6881}" type="pres">
      <dgm:prSet presAssocID="{3D016BEF-6FA6-4097-AD54-DB45D4BDB754}" presName="Name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86332BC-2243-4A3D-BAD0-AEF7CF22376E}" type="pres">
      <dgm:prSet presAssocID="{3D016BEF-6FA6-4097-AD54-DB45D4BDB754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704CE66-AF1C-4B65-AC26-9906C190578D}" type="pres">
      <dgm:prSet presAssocID="{870F56AE-14EF-4A74-880C-CA9BCC00DFC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E897DC-0F21-4F29-9A77-5AE4B47796CD}" type="pres">
      <dgm:prSet presAssocID="{583AF7E5-87E8-4205-B429-D44B53084970}" presName="Name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5C78977-C314-4920-81CF-E2D7DA757AF9}" type="pres">
      <dgm:prSet presAssocID="{583AF7E5-87E8-4205-B429-D44B53084970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6FD48D3-8646-4349-AE14-787BC9AB6BA7}" type="pres">
      <dgm:prSet presAssocID="{EA60E148-72DC-4221-AF8D-548A0131871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CCAF2D-6BA8-4B4C-81C7-44ADD8D9870D}" type="pres">
      <dgm:prSet presAssocID="{D03853BF-524A-4FCF-9B39-71657C5B8526}" presName="Name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0EFCAF7-266B-4E7C-9CE9-72000F2CD2BD}" type="pres">
      <dgm:prSet presAssocID="{D03853BF-524A-4FCF-9B39-71657C5B8526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10F0751-4923-494E-84D3-288AEA95522A}" type="pres">
      <dgm:prSet presAssocID="{2554CBEB-C92E-4B29-B68B-EB59B9152C1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8E1D0F-4C82-4492-89C5-B313636F5EC1}" type="presOf" srcId="{2554CBEB-C92E-4B29-B68B-EB59B9152C16}" destId="{A10F0751-4923-494E-84D3-288AEA95522A}" srcOrd="0" destOrd="0" presId="urn:microsoft.com/office/officeart/2005/8/layout/radial1"/>
    <dgm:cxn modelId="{5F39F038-1EB5-426D-8FAC-7B271B3486D9}" srcId="{CFDAA9CE-0D0C-423E-8D11-BE99C355D535}" destId="{EA60E148-72DC-4221-AF8D-548A0131871F}" srcOrd="1" destOrd="0" parTransId="{583AF7E5-87E8-4205-B429-D44B53084970}" sibTransId="{7DF13865-67C0-401D-95D8-62A8F352752D}"/>
    <dgm:cxn modelId="{A763BD35-EE27-4DA5-A921-470BAB44C525}" type="presOf" srcId="{870F56AE-14EF-4A74-880C-CA9BCC00DFC5}" destId="{0704CE66-AF1C-4B65-AC26-9906C190578D}" srcOrd="0" destOrd="0" presId="urn:microsoft.com/office/officeart/2005/8/layout/radial1"/>
    <dgm:cxn modelId="{6E04D511-443A-4035-9079-2556CEAAAA5B}" type="presOf" srcId="{12468BB4-94CA-4DEF-B4B7-D082B05A1CE1}" destId="{A120EEE9-97C4-4DE5-96E9-9215457BA8CA}" srcOrd="0" destOrd="0" presId="urn:microsoft.com/office/officeart/2005/8/layout/radial1"/>
    <dgm:cxn modelId="{C92BBF2F-ACF6-464E-AEDB-7756D5816689}" type="presOf" srcId="{D03853BF-524A-4FCF-9B39-71657C5B8526}" destId="{4ACCAF2D-6BA8-4B4C-81C7-44ADD8D9870D}" srcOrd="0" destOrd="0" presId="urn:microsoft.com/office/officeart/2005/8/layout/radial1"/>
    <dgm:cxn modelId="{C9B76264-0FA9-4146-AA52-290661767798}" type="presOf" srcId="{3D016BEF-6FA6-4097-AD54-DB45D4BDB754}" destId="{5CC75FA2-3490-4A35-909D-E964821A6881}" srcOrd="0" destOrd="0" presId="urn:microsoft.com/office/officeart/2005/8/layout/radial1"/>
    <dgm:cxn modelId="{7A683B8F-4615-4445-9347-8EE6500607CF}" type="presOf" srcId="{EA60E148-72DC-4221-AF8D-548A0131871F}" destId="{F6FD48D3-8646-4349-AE14-787BC9AB6BA7}" srcOrd="0" destOrd="0" presId="urn:microsoft.com/office/officeart/2005/8/layout/radial1"/>
    <dgm:cxn modelId="{915D5220-431B-4886-94D7-8C618F4ED54C}" type="presOf" srcId="{3D016BEF-6FA6-4097-AD54-DB45D4BDB754}" destId="{E86332BC-2243-4A3D-BAD0-AEF7CF22376E}" srcOrd="1" destOrd="0" presId="urn:microsoft.com/office/officeart/2005/8/layout/radial1"/>
    <dgm:cxn modelId="{C421A791-596D-432E-B108-CC3F1CB8A0FA}" type="presOf" srcId="{CFDAA9CE-0D0C-423E-8D11-BE99C355D535}" destId="{55B54291-AB5F-4128-AD2B-2D218E453429}" srcOrd="0" destOrd="0" presId="urn:microsoft.com/office/officeart/2005/8/layout/radial1"/>
    <dgm:cxn modelId="{0533C741-3D41-4DC3-A0B6-1572B22C6C93}" srcId="{12468BB4-94CA-4DEF-B4B7-D082B05A1CE1}" destId="{CFDAA9CE-0D0C-423E-8D11-BE99C355D535}" srcOrd="0" destOrd="0" parTransId="{D48232B4-D1E4-4C8C-8469-532051BA2C70}" sibTransId="{D02776A1-45A8-4CB8-A74D-0FA2468AFAF4}"/>
    <dgm:cxn modelId="{9C9D1EB6-C60B-4E00-9D1F-6799FBDB23BE}" type="presOf" srcId="{583AF7E5-87E8-4205-B429-D44B53084970}" destId="{FCE897DC-0F21-4F29-9A77-5AE4B47796CD}" srcOrd="0" destOrd="0" presId="urn:microsoft.com/office/officeart/2005/8/layout/radial1"/>
    <dgm:cxn modelId="{92DF172D-77AF-401E-AB98-34DEB1CCD3CD}" srcId="{CFDAA9CE-0D0C-423E-8D11-BE99C355D535}" destId="{870F56AE-14EF-4A74-880C-CA9BCC00DFC5}" srcOrd="0" destOrd="0" parTransId="{3D016BEF-6FA6-4097-AD54-DB45D4BDB754}" sibTransId="{3AA99F07-3E84-4A7D-BEEE-162BBE7F08C8}"/>
    <dgm:cxn modelId="{29A49816-5A35-4BF2-97AA-D2EA9654C26E}" srcId="{12468BB4-94CA-4DEF-B4B7-D082B05A1CE1}" destId="{7BE4EF7C-5076-4B65-BE3D-67021877A969}" srcOrd="1" destOrd="0" parTransId="{3869D891-AC8A-4A20-81B9-39EEF8C042CF}" sibTransId="{A5C6D306-8789-4857-986A-1B5B5600BDD2}"/>
    <dgm:cxn modelId="{FEBA3A70-3171-4A68-B17E-03C2AA5991A0}" type="presOf" srcId="{D03853BF-524A-4FCF-9B39-71657C5B8526}" destId="{10EFCAF7-266B-4E7C-9CE9-72000F2CD2BD}" srcOrd="1" destOrd="0" presId="urn:microsoft.com/office/officeart/2005/8/layout/radial1"/>
    <dgm:cxn modelId="{90059AC9-B5EA-48B9-B384-E6BF6F970FD7}" srcId="{CFDAA9CE-0D0C-423E-8D11-BE99C355D535}" destId="{2554CBEB-C92E-4B29-B68B-EB59B9152C16}" srcOrd="2" destOrd="0" parTransId="{D03853BF-524A-4FCF-9B39-71657C5B8526}" sibTransId="{A9669331-0F3B-4D83-81EB-A30C412A73C7}"/>
    <dgm:cxn modelId="{2CB37E11-9B1B-4B6D-93A4-E4D236935087}" type="presOf" srcId="{583AF7E5-87E8-4205-B429-D44B53084970}" destId="{25C78977-C314-4920-81CF-E2D7DA757AF9}" srcOrd="1" destOrd="0" presId="urn:microsoft.com/office/officeart/2005/8/layout/radial1"/>
    <dgm:cxn modelId="{50F9398A-A414-430C-B275-B3D0457E5497}" type="presParOf" srcId="{A120EEE9-97C4-4DE5-96E9-9215457BA8CA}" destId="{55B54291-AB5F-4128-AD2B-2D218E453429}" srcOrd="0" destOrd="0" presId="urn:microsoft.com/office/officeart/2005/8/layout/radial1"/>
    <dgm:cxn modelId="{48A4AE2A-2D24-4BB5-9620-8B2A31F610C3}" type="presParOf" srcId="{A120EEE9-97C4-4DE5-96E9-9215457BA8CA}" destId="{5CC75FA2-3490-4A35-909D-E964821A6881}" srcOrd="1" destOrd="0" presId="urn:microsoft.com/office/officeart/2005/8/layout/radial1"/>
    <dgm:cxn modelId="{D13536B5-F34E-4D07-BA4B-8C0C03246FD3}" type="presParOf" srcId="{5CC75FA2-3490-4A35-909D-E964821A6881}" destId="{E86332BC-2243-4A3D-BAD0-AEF7CF22376E}" srcOrd="0" destOrd="0" presId="urn:microsoft.com/office/officeart/2005/8/layout/radial1"/>
    <dgm:cxn modelId="{4EF2994C-A36B-4C58-9F09-FF70C2A13114}" type="presParOf" srcId="{A120EEE9-97C4-4DE5-96E9-9215457BA8CA}" destId="{0704CE66-AF1C-4B65-AC26-9906C190578D}" srcOrd="2" destOrd="0" presId="urn:microsoft.com/office/officeart/2005/8/layout/radial1"/>
    <dgm:cxn modelId="{566A9D1C-AE22-42DA-AC15-D0118EA10189}" type="presParOf" srcId="{A120EEE9-97C4-4DE5-96E9-9215457BA8CA}" destId="{FCE897DC-0F21-4F29-9A77-5AE4B47796CD}" srcOrd="3" destOrd="0" presId="urn:microsoft.com/office/officeart/2005/8/layout/radial1"/>
    <dgm:cxn modelId="{0DA1F50F-C65D-4573-B8F6-F56213811C5D}" type="presParOf" srcId="{FCE897DC-0F21-4F29-9A77-5AE4B47796CD}" destId="{25C78977-C314-4920-81CF-E2D7DA757AF9}" srcOrd="0" destOrd="0" presId="urn:microsoft.com/office/officeart/2005/8/layout/radial1"/>
    <dgm:cxn modelId="{D5020C6A-2B9E-44EE-8F6C-70191D6EC776}" type="presParOf" srcId="{A120EEE9-97C4-4DE5-96E9-9215457BA8CA}" destId="{F6FD48D3-8646-4349-AE14-787BC9AB6BA7}" srcOrd="4" destOrd="0" presId="urn:microsoft.com/office/officeart/2005/8/layout/radial1"/>
    <dgm:cxn modelId="{35FBFF95-019B-4FF7-80BC-9C25BA7B8C0E}" type="presParOf" srcId="{A120EEE9-97C4-4DE5-96E9-9215457BA8CA}" destId="{4ACCAF2D-6BA8-4B4C-81C7-44ADD8D9870D}" srcOrd="5" destOrd="0" presId="urn:microsoft.com/office/officeart/2005/8/layout/radial1"/>
    <dgm:cxn modelId="{A15A402D-9B4F-4C66-A79A-FA9EA4CBE3E5}" type="presParOf" srcId="{4ACCAF2D-6BA8-4B4C-81C7-44ADD8D9870D}" destId="{10EFCAF7-266B-4E7C-9CE9-72000F2CD2BD}" srcOrd="0" destOrd="0" presId="urn:microsoft.com/office/officeart/2005/8/layout/radial1"/>
    <dgm:cxn modelId="{8D920372-B8B3-4A2D-A20A-E41E9643225A}" type="presParOf" srcId="{A120EEE9-97C4-4DE5-96E9-9215457BA8CA}" destId="{A10F0751-4923-494E-84D3-288AEA95522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468BB4-94CA-4DEF-B4B7-D082B05A1CE1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FDAA9CE-0D0C-423E-8D11-BE99C355D53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MGrid</a:t>
          </a:r>
          <a:endParaRPr lang="en-US" altLang="ko-KR" dirty="0" smtClean="0"/>
        </a:p>
      </dgm:t>
    </dgm:pt>
    <dgm:pt modelId="{D48232B4-D1E4-4C8C-8469-532051BA2C70}" type="parTrans" cxnId="{0533C741-3D41-4DC3-A0B6-1572B22C6C93}">
      <dgm:prSet/>
      <dgm:spPr/>
      <dgm:t>
        <a:bodyPr/>
        <a:lstStyle/>
        <a:p>
          <a:pPr latinLnBrk="1"/>
          <a:endParaRPr lang="ko-KR" altLang="en-US"/>
        </a:p>
      </dgm:t>
    </dgm:pt>
    <dgm:pt modelId="{D02776A1-45A8-4CB8-A74D-0FA2468AFAF4}" type="sibTrans" cxnId="{0533C741-3D41-4DC3-A0B6-1572B22C6C93}">
      <dgm:prSet/>
      <dgm:spPr/>
      <dgm:t>
        <a:bodyPr/>
        <a:lstStyle/>
        <a:p>
          <a:pPr latinLnBrk="1"/>
          <a:endParaRPr lang="ko-KR" altLang="en-US"/>
        </a:p>
      </dgm:t>
    </dgm:pt>
    <dgm:pt modelId="{870F56AE-14EF-4A74-880C-CA9BCC00DFC5}">
      <dgm:prSet phldrT="[텍스트]"/>
      <dgm:spPr/>
      <dgm:t>
        <a:bodyPr/>
        <a:lstStyle/>
        <a:p>
          <a:pPr latinLnBrk="1"/>
          <a:r>
            <a:rPr lang="en-US" altLang="ko-KR" dirty="0" smtClean="0"/>
            <a:t>Centers</a:t>
          </a:r>
          <a:endParaRPr lang="ko-KR" altLang="en-US" dirty="0"/>
        </a:p>
      </dgm:t>
    </dgm:pt>
    <dgm:pt modelId="{3D016BEF-6FA6-4097-AD54-DB45D4BDB754}" type="parTrans" cxnId="{92DF172D-77AF-401E-AB98-34DEB1CCD3CD}">
      <dgm:prSet/>
      <dgm:spPr/>
      <dgm:t>
        <a:bodyPr/>
        <a:lstStyle/>
        <a:p>
          <a:pPr latinLnBrk="1"/>
          <a:endParaRPr lang="ko-KR" altLang="en-US"/>
        </a:p>
      </dgm:t>
    </dgm:pt>
    <dgm:pt modelId="{3AA99F07-3E84-4A7D-BEEE-162BBE7F08C8}" type="sibTrans" cxnId="{92DF172D-77AF-401E-AB98-34DEB1CCD3CD}">
      <dgm:prSet/>
      <dgm:spPr/>
      <dgm:t>
        <a:bodyPr/>
        <a:lstStyle/>
        <a:p>
          <a:pPr latinLnBrk="1"/>
          <a:endParaRPr lang="ko-KR" altLang="en-US"/>
        </a:p>
      </dgm:t>
    </dgm:pt>
    <dgm:pt modelId="{EA60E148-72DC-4221-AF8D-548A0131871F}">
      <dgm:prSet phldrT="[텍스트]"/>
      <dgm:spPr/>
      <dgm:t>
        <a:bodyPr/>
        <a:lstStyle/>
        <a:p>
          <a:pPr latinLnBrk="1"/>
          <a:r>
            <a:rPr lang="en-US" altLang="ko-KR" dirty="0" smtClean="0"/>
            <a:t>KMU</a:t>
          </a:r>
        </a:p>
      </dgm:t>
    </dgm:pt>
    <dgm:pt modelId="{583AF7E5-87E8-4205-B429-D44B53084970}" type="parTrans" cxnId="{5F39F038-1EB5-426D-8FAC-7B271B3486D9}">
      <dgm:prSet/>
      <dgm:spPr/>
      <dgm:t>
        <a:bodyPr/>
        <a:lstStyle/>
        <a:p>
          <a:pPr latinLnBrk="1"/>
          <a:endParaRPr lang="ko-KR" altLang="en-US"/>
        </a:p>
      </dgm:t>
    </dgm:pt>
    <dgm:pt modelId="{7DF13865-67C0-401D-95D8-62A8F352752D}" type="sibTrans" cxnId="{5F39F038-1EB5-426D-8FAC-7B271B3486D9}">
      <dgm:prSet/>
      <dgm:spPr/>
      <dgm:t>
        <a:bodyPr/>
        <a:lstStyle/>
        <a:p>
          <a:pPr latinLnBrk="1"/>
          <a:endParaRPr lang="ko-KR" altLang="en-US"/>
        </a:p>
      </dgm:t>
    </dgm:pt>
    <dgm:pt modelId="{2554CBEB-C92E-4B29-B68B-EB59B9152C16}">
      <dgm:prSet phldrT="[텍스트]"/>
      <dgm:spPr/>
      <dgm:t>
        <a:bodyPr/>
        <a:lstStyle/>
        <a:p>
          <a:pPr latinLnBrk="1"/>
          <a:r>
            <a:rPr lang="en-US" altLang="ko-KR" dirty="0" smtClean="0"/>
            <a:t>KISTI</a:t>
          </a:r>
          <a:endParaRPr lang="ko-KR" altLang="en-US" dirty="0"/>
        </a:p>
      </dgm:t>
    </dgm:pt>
    <dgm:pt modelId="{D03853BF-524A-4FCF-9B39-71657C5B8526}" type="parTrans" cxnId="{90059AC9-B5EA-48B9-B384-E6BF6F970FD7}">
      <dgm:prSet/>
      <dgm:spPr/>
      <dgm:t>
        <a:bodyPr/>
        <a:lstStyle/>
        <a:p>
          <a:pPr latinLnBrk="1"/>
          <a:endParaRPr lang="ko-KR" altLang="en-US"/>
        </a:p>
      </dgm:t>
    </dgm:pt>
    <dgm:pt modelId="{A9669331-0F3B-4D83-81EB-A30C412A73C7}" type="sibTrans" cxnId="{90059AC9-B5EA-48B9-B384-E6BF6F970FD7}">
      <dgm:prSet/>
      <dgm:spPr/>
      <dgm:t>
        <a:bodyPr/>
        <a:lstStyle/>
        <a:p>
          <a:pPr latinLnBrk="1"/>
          <a:endParaRPr lang="ko-KR" altLang="en-US"/>
        </a:p>
      </dgm:t>
    </dgm:pt>
    <dgm:pt modelId="{7BE4EF7C-5076-4B65-BE3D-67021877A96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5C6D306-8789-4857-986A-1B5B5600BDD2}" type="sibTrans" cxnId="{29A49816-5A35-4BF2-97AA-D2EA9654C26E}">
      <dgm:prSet/>
      <dgm:spPr/>
      <dgm:t>
        <a:bodyPr/>
        <a:lstStyle/>
        <a:p>
          <a:pPr latinLnBrk="1"/>
          <a:endParaRPr lang="ko-KR" altLang="en-US"/>
        </a:p>
      </dgm:t>
    </dgm:pt>
    <dgm:pt modelId="{3869D891-AC8A-4A20-81B9-39EEF8C042CF}" type="parTrans" cxnId="{29A49816-5A35-4BF2-97AA-D2EA9654C26E}">
      <dgm:prSet/>
      <dgm:spPr/>
      <dgm:t>
        <a:bodyPr/>
        <a:lstStyle/>
        <a:p>
          <a:pPr latinLnBrk="1"/>
          <a:endParaRPr lang="ko-KR" altLang="en-US"/>
        </a:p>
      </dgm:t>
    </dgm:pt>
    <dgm:pt modelId="{A120EEE9-97C4-4DE5-96E9-9215457BA8CA}" type="pres">
      <dgm:prSet presAssocID="{12468BB4-94CA-4DEF-B4B7-D082B05A1CE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B54291-AB5F-4128-AD2B-2D218E453429}" type="pres">
      <dgm:prSet presAssocID="{CFDAA9CE-0D0C-423E-8D11-BE99C355D535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CC75FA2-3490-4A35-909D-E964821A6881}" type="pres">
      <dgm:prSet presAssocID="{3D016BEF-6FA6-4097-AD54-DB45D4BDB754}" presName="Name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86332BC-2243-4A3D-BAD0-AEF7CF22376E}" type="pres">
      <dgm:prSet presAssocID="{3D016BEF-6FA6-4097-AD54-DB45D4BDB754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704CE66-AF1C-4B65-AC26-9906C190578D}" type="pres">
      <dgm:prSet presAssocID="{870F56AE-14EF-4A74-880C-CA9BCC00DFC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E897DC-0F21-4F29-9A77-5AE4B47796CD}" type="pres">
      <dgm:prSet presAssocID="{583AF7E5-87E8-4205-B429-D44B53084970}" presName="Name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5C78977-C314-4920-81CF-E2D7DA757AF9}" type="pres">
      <dgm:prSet presAssocID="{583AF7E5-87E8-4205-B429-D44B53084970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6FD48D3-8646-4349-AE14-787BC9AB6BA7}" type="pres">
      <dgm:prSet presAssocID="{EA60E148-72DC-4221-AF8D-548A0131871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CCAF2D-6BA8-4B4C-81C7-44ADD8D9870D}" type="pres">
      <dgm:prSet presAssocID="{D03853BF-524A-4FCF-9B39-71657C5B8526}" presName="Name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0EFCAF7-266B-4E7C-9CE9-72000F2CD2BD}" type="pres">
      <dgm:prSet presAssocID="{D03853BF-524A-4FCF-9B39-71657C5B8526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10F0751-4923-494E-84D3-288AEA95522A}" type="pres">
      <dgm:prSet presAssocID="{2554CBEB-C92E-4B29-B68B-EB59B9152C1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9F35875-CDE8-4E3B-9E54-29607DDE7218}" type="presOf" srcId="{583AF7E5-87E8-4205-B429-D44B53084970}" destId="{FCE897DC-0F21-4F29-9A77-5AE4B47796CD}" srcOrd="0" destOrd="0" presId="urn:microsoft.com/office/officeart/2005/8/layout/radial1"/>
    <dgm:cxn modelId="{29A49816-5A35-4BF2-97AA-D2EA9654C26E}" srcId="{12468BB4-94CA-4DEF-B4B7-D082B05A1CE1}" destId="{7BE4EF7C-5076-4B65-BE3D-67021877A969}" srcOrd="1" destOrd="0" parTransId="{3869D891-AC8A-4A20-81B9-39EEF8C042CF}" sibTransId="{A5C6D306-8789-4857-986A-1B5B5600BDD2}"/>
    <dgm:cxn modelId="{31BA46F7-1845-43D5-B0E9-3E256F33A004}" type="presOf" srcId="{3D016BEF-6FA6-4097-AD54-DB45D4BDB754}" destId="{5CC75FA2-3490-4A35-909D-E964821A6881}" srcOrd="0" destOrd="0" presId="urn:microsoft.com/office/officeart/2005/8/layout/radial1"/>
    <dgm:cxn modelId="{02F7B50F-5EA5-4929-B00F-71FB5D5B692F}" type="presOf" srcId="{12468BB4-94CA-4DEF-B4B7-D082B05A1CE1}" destId="{A120EEE9-97C4-4DE5-96E9-9215457BA8CA}" srcOrd="0" destOrd="0" presId="urn:microsoft.com/office/officeart/2005/8/layout/radial1"/>
    <dgm:cxn modelId="{322C9E59-D1DD-497D-BB05-0BA4F5E36F2A}" type="presOf" srcId="{CFDAA9CE-0D0C-423E-8D11-BE99C355D535}" destId="{55B54291-AB5F-4128-AD2B-2D218E453429}" srcOrd="0" destOrd="0" presId="urn:microsoft.com/office/officeart/2005/8/layout/radial1"/>
    <dgm:cxn modelId="{B5F9C0AE-9651-411F-A072-9A20727C73B3}" type="presOf" srcId="{D03853BF-524A-4FCF-9B39-71657C5B8526}" destId="{10EFCAF7-266B-4E7C-9CE9-72000F2CD2BD}" srcOrd="1" destOrd="0" presId="urn:microsoft.com/office/officeart/2005/8/layout/radial1"/>
    <dgm:cxn modelId="{5F39F038-1EB5-426D-8FAC-7B271B3486D9}" srcId="{CFDAA9CE-0D0C-423E-8D11-BE99C355D535}" destId="{EA60E148-72DC-4221-AF8D-548A0131871F}" srcOrd="1" destOrd="0" parTransId="{583AF7E5-87E8-4205-B429-D44B53084970}" sibTransId="{7DF13865-67C0-401D-95D8-62A8F352752D}"/>
    <dgm:cxn modelId="{8BCBA3C8-2537-40B5-8A47-C16A1273C8BE}" type="presOf" srcId="{3D016BEF-6FA6-4097-AD54-DB45D4BDB754}" destId="{E86332BC-2243-4A3D-BAD0-AEF7CF22376E}" srcOrd="1" destOrd="0" presId="urn:microsoft.com/office/officeart/2005/8/layout/radial1"/>
    <dgm:cxn modelId="{92DF172D-77AF-401E-AB98-34DEB1CCD3CD}" srcId="{CFDAA9CE-0D0C-423E-8D11-BE99C355D535}" destId="{870F56AE-14EF-4A74-880C-CA9BCC00DFC5}" srcOrd="0" destOrd="0" parTransId="{3D016BEF-6FA6-4097-AD54-DB45D4BDB754}" sibTransId="{3AA99F07-3E84-4A7D-BEEE-162BBE7F08C8}"/>
    <dgm:cxn modelId="{0533C741-3D41-4DC3-A0B6-1572B22C6C93}" srcId="{12468BB4-94CA-4DEF-B4B7-D082B05A1CE1}" destId="{CFDAA9CE-0D0C-423E-8D11-BE99C355D535}" srcOrd="0" destOrd="0" parTransId="{D48232B4-D1E4-4C8C-8469-532051BA2C70}" sibTransId="{D02776A1-45A8-4CB8-A74D-0FA2468AFAF4}"/>
    <dgm:cxn modelId="{8DE47D54-201E-4577-8CCD-56AB3DA82102}" type="presOf" srcId="{870F56AE-14EF-4A74-880C-CA9BCC00DFC5}" destId="{0704CE66-AF1C-4B65-AC26-9906C190578D}" srcOrd="0" destOrd="0" presId="urn:microsoft.com/office/officeart/2005/8/layout/radial1"/>
    <dgm:cxn modelId="{609A200E-4A58-4345-A9A6-1606C3B3635A}" type="presOf" srcId="{EA60E148-72DC-4221-AF8D-548A0131871F}" destId="{F6FD48D3-8646-4349-AE14-787BC9AB6BA7}" srcOrd="0" destOrd="0" presId="urn:microsoft.com/office/officeart/2005/8/layout/radial1"/>
    <dgm:cxn modelId="{D8DC87AC-C7E5-41C2-9B86-E4F25EF9E1CE}" type="presOf" srcId="{583AF7E5-87E8-4205-B429-D44B53084970}" destId="{25C78977-C314-4920-81CF-E2D7DA757AF9}" srcOrd="1" destOrd="0" presId="urn:microsoft.com/office/officeart/2005/8/layout/radial1"/>
    <dgm:cxn modelId="{90059AC9-B5EA-48B9-B384-E6BF6F970FD7}" srcId="{CFDAA9CE-0D0C-423E-8D11-BE99C355D535}" destId="{2554CBEB-C92E-4B29-B68B-EB59B9152C16}" srcOrd="2" destOrd="0" parTransId="{D03853BF-524A-4FCF-9B39-71657C5B8526}" sibTransId="{A9669331-0F3B-4D83-81EB-A30C412A73C7}"/>
    <dgm:cxn modelId="{F11BD98B-44B3-4960-BA6D-C5EE596AAD13}" type="presOf" srcId="{D03853BF-524A-4FCF-9B39-71657C5B8526}" destId="{4ACCAF2D-6BA8-4B4C-81C7-44ADD8D9870D}" srcOrd="0" destOrd="0" presId="urn:microsoft.com/office/officeart/2005/8/layout/radial1"/>
    <dgm:cxn modelId="{A5B53819-181D-4308-8662-E3E279AA05A6}" type="presOf" srcId="{2554CBEB-C92E-4B29-B68B-EB59B9152C16}" destId="{A10F0751-4923-494E-84D3-288AEA95522A}" srcOrd="0" destOrd="0" presId="urn:microsoft.com/office/officeart/2005/8/layout/radial1"/>
    <dgm:cxn modelId="{39EA5F86-8AB6-4262-A056-A686645F58C5}" type="presParOf" srcId="{A120EEE9-97C4-4DE5-96E9-9215457BA8CA}" destId="{55B54291-AB5F-4128-AD2B-2D218E453429}" srcOrd="0" destOrd="0" presId="urn:microsoft.com/office/officeart/2005/8/layout/radial1"/>
    <dgm:cxn modelId="{3B48C91A-17BF-40EE-B198-4A80DA2D52C9}" type="presParOf" srcId="{A120EEE9-97C4-4DE5-96E9-9215457BA8CA}" destId="{5CC75FA2-3490-4A35-909D-E964821A6881}" srcOrd="1" destOrd="0" presId="urn:microsoft.com/office/officeart/2005/8/layout/radial1"/>
    <dgm:cxn modelId="{F7E883B8-8697-4BDE-9A66-5B15F68A8B77}" type="presParOf" srcId="{5CC75FA2-3490-4A35-909D-E964821A6881}" destId="{E86332BC-2243-4A3D-BAD0-AEF7CF22376E}" srcOrd="0" destOrd="0" presId="urn:microsoft.com/office/officeart/2005/8/layout/radial1"/>
    <dgm:cxn modelId="{A6C800F4-8BD7-44A6-B992-B3BDF6E2B59F}" type="presParOf" srcId="{A120EEE9-97C4-4DE5-96E9-9215457BA8CA}" destId="{0704CE66-AF1C-4B65-AC26-9906C190578D}" srcOrd="2" destOrd="0" presId="urn:microsoft.com/office/officeart/2005/8/layout/radial1"/>
    <dgm:cxn modelId="{95DD1099-C593-44A1-917D-B41124CFD122}" type="presParOf" srcId="{A120EEE9-97C4-4DE5-96E9-9215457BA8CA}" destId="{FCE897DC-0F21-4F29-9A77-5AE4B47796CD}" srcOrd="3" destOrd="0" presId="urn:microsoft.com/office/officeart/2005/8/layout/radial1"/>
    <dgm:cxn modelId="{BC3EECD5-30E7-4416-9D5C-896B22A64D45}" type="presParOf" srcId="{FCE897DC-0F21-4F29-9A77-5AE4B47796CD}" destId="{25C78977-C314-4920-81CF-E2D7DA757AF9}" srcOrd="0" destOrd="0" presId="urn:microsoft.com/office/officeart/2005/8/layout/radial1"/>
    <dgm:cxn modelId="{91C76210-25B7-4CE9-BC05-5177DC1C6C61}" type="presParOf" srcId="{A120EEE9-97C4-4DE5-96E9-9215457BA8CA}" destId="{F6FD48D3-8646-4349-AE14-787BC9AB6BA7}" srcOrd="4" destOrd="0" presId="urn:microsoft.com/office/officeart/2005/8/layout/radial1"/>
    <dgm:cxn modelId="{9973202B-76AA-4DBC-A807-A965F2A64051}" type="presParOf" srcId="{A120EEE9-97C4-4DE5-96E9-9215457BA8CA}" destId="{4ACCAF2D-6BA8-4B4C-81C7-44ADD8D9870D}" srcOrd="5" destOrd="0" presId="urn:microsoft.com/office/officeart/2005/8/layout/radial1"/>
    <dgm:cxn modelId="{2EA346D1-CDC7-41BB-ABA8-3A83A32951E8}" type="presParOf" srcId="{4ACCAF2D-6BA8-4B4C-81C7-44ADD8D9870D}" destId="{10EFCAF7-266B-4E7C-9CE9-72000F2CD2BD}" srcOrd="0" destOrd="0" presId="urn:microsoft.com/office/officeart/2005/8/layout/radial1"/>
    <dgm:cxn modelId="{42086621-2F8F-4113-A9CD-DF15FAF92AF3}" type="presParOf" srcId="{A120EEE9-97C4-4DE5-96E9-9215457BA8CA}" destId="{A10F0751-4923-494E-84D3-288AEA95522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B54291-AB5F-4128-AD2B-2D218E453429}">
      <dsp:nvSpPr>
        <dsp:cNvPr id="0" name=""/>
        <dsp:cNvSpPr/>
      </dsp:nvSpPr>
      <dsp:spPr>
        <a:xfrm>
          <a:off x="3035144" y="2217291"/>
          <a:ext cx="1702110" cy="1702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 err="1" smtClean="0"/>
            <a:t>MGrid</a:t>
          </a:r>
          <a:endParaRPr lang="en-US" altLang="ko-KR" sz="3300" kern="1200" dirty="0" smtClean="0"/>
        </a:p>
      </dsp:txBody>
      <dsp:txXfrm>
        <a:off x="3035144" y="2217291"/>
        <a:ext cx="1702110" cy="1702110"/>
      </dsp:txXfrm>
    </dsp:sp>
    <dsp:sp modelId="{5CC75FA2-3490-4A35-909D-E964821A6881}">
      <dsp:nvSpPr>
        <dsp:cNvPr id="0" name=""/>
        <dsp:cNvSpPr/>
      </dsp:nvSpPr>
      <dsp:spPr>
        <a:xfrm rot="16200000">
          <a:off x="3629761" y="1941143"/>
          <a:ext cx="512876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512876" y="197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6200000">
        <a:off x="3873378" y="1948031"/>
        <a:ext cx="25643" cy="25643"/>
      </dsp:txXfrm>
    </dsp:sp>
    <dsp:sp modelId="{0704CE66-AF1C-4B65-AC26-9906C190578D}">
      <dsp:nvSpPr>
        <dsp:cNvPr id="0" name=""/>
        <dsp:cNvSpPr/>
      </dsp:nvSpPr>
      <dsp:spPr>
        <a:xfrm>
          <a:off x="3035144" y="2304"/>
          <a:ext cx="1702110" cy="17021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Centers</a:t>
          </a:r>
          <a:endParaRPr lang="ko-KR" altLang="en-US" sz="2600" kern="1200" dirty="0"/>
        </a:p>
      </dsp:txBody>
      <dsp:txXfrm>
        <a:off x="3035144" y="2304"/>
        <a:ext cx="1702110" cy="1702110"/>
      </dsp:txXfrm>
    </dsp:sp>
    <dsp:sp modelId="{FCE897DC-0F21-4F29-9A77-5AE4B47796CD}">
      <dsp:nvSpPr>
        <dsp:cNvPr id="0" name=""/>
        <dsp:cNvSpPr/>
      </dsp:nvSpPr>
      <dsp:spPr>
        <a:xfrm rot="1800000">
          <a:off x="4588879" y="3602383"/>
          <a:ext cx="512876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512876" y="197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800000">
        <a:off x="4832495" y="3609271"/>
        <a:ext cx="25643" cy="25643"/>
      </dsp:txXfrm>
    </dsp:sp>
    <dsp:sp modelId="{F6FD48D3-8646-4349-AE14-787BC9AB6BA7}">
      <dsp:nvSpPr>
        <dsp:cNvPr id="0" name=""/>
        <dsp:cNvSpPr/>
      </dsp:nvSpPr>
      <dsp:spPr>
        <a:xfrm>
          <a:off x="4953379" y="3324785"/>
          <a:ext cx="1702110" cy="1702110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KMU</a:t>
          </a:r>
        </a:p>
      </dsp:txBody>
      <dsp:txXfrm>
        <a:off x="4953379" y="3324785"/>
        <a:ext cx="1702110" cy="1702110"/>
      </dsp:txXfrm>
    </dsp:sp>
    <dsp:sp modelId="{4ACCAF2D-6BA8-4B4C-81C7-44ADD8D9870D}">
      <dsp:nvSpPr>
        <dsp:cNvPr id="0" name=""/>
        <dsp:cNvSpPr/>
      </dsp:nvSpPr>
      <dsp:spPr>
        <a:xfrm rot="9000000">
          <a:off x="2670644" y="3602383"/>
          <a:ext cx="512876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512876" y="197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9000000">
        <a:off x="2914260" y="3609271"/>
        <a:ext cx="25643" cy="25643"/>
      </dsp:txXfrm>
    </dsp:sp>
    <dsp:sp modelId="{A10F0751-4923-494E-84D3-288AEA95522A}">
      <dsp:nvSpPr>
        <dsp:cNvPr id="0" name=""/>
        <dsp:cNvSpPr/>
      </dsp:nvSpPr>
      <dsp:spPr>
        <a:xfrm>
          <a:off x="1116910" y="3324785"/>
          <a:ext cx="1702110" cy="1702110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KISTI</a:t>
          </a:r>
          <a:endParaRPr lang="ko-KR" altLang="en-US" sz="2600" kern="1200" dirty="0"/>
        </a:p>
      </dsp:txBody>
      <dsp:txXfrm>
        <a:off x="1116910" y="3324785"/>
        <a:ext cx="1702110" cy="170211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B54291-AB5F-4128-AD2B-2D218E453429}">
      <dsp:nvSpPr>
        <dsp:cNvPr id="0" name=""/>
        <dsp:cNvSpPr/>
      </dsp:nvSpPr>
      <dsp:spPr>
        <a:xfrm>
          <a:off x="3035144" y="2217291"/>
          <a:ext cx="1702110" cy="1702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 err="1" smtClean="0"/>
            <a:t>MGrid</a:t>
          </a:r>
          <a:endParaRPr lang="en-US" altLang="ko-KR" sz="3300" kern="1200" dirty="0" smtClean="0"/>
        </a:p>
      </dsp:txBody>
      <dsp:txXfrm>
        <a:off x="3035144" y="2217291"/>
        <a:ext cx="1702110" cy="1702110"/>
      </dsp:txXfrm>
    </dsp:sp>
    <dsp:sp modelId="{5CC75FA2-3490-4A35-909D-E964821A6881}">
      <dsp:nvSpPr>
        <dsp:cNvPr id="0" name=""/>
        <dsp:cNvSpPr/>
      </dsp:nvSpPr>
      <dsp:spPr>
        <a:xfrm rot="16200000">
          <a:off x="3629761" y="1941143"/>
          <a:ext cx="512876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512876" y="197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6200000">
        <a:off x="3873378" y="1948031"/>
        <a:ext cx="25643" cy="25643"/>
      </dsp:txXfrm>
    </dsp:sp>
    <dsp:sp modelId="{0704CE66-AF1C-4B65-AC26-9906C190578D}">
      <dsp:nvSpPr>
        <dsp:cNvPr id="0" name=""/>
        <dsp:cNvSpPr/>
      </dsp:nvSpPr>
      <dsp:spPr>
        <a:xfrm>
          <a:off x="3035144" y="2304"/>
          <a:ext cx="1702110" cy="17021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Centers</a:t>
          </a:r>
          <a:endParaRPr lang="ko-KR" altLang="en-US" sz="2600" kern="1200" dirty="0"/>
        </a:p>
      </dsp:txBody>
      <dsp:txXfrm>
        <a:off x="3035144" y="2304"/>
        <a:ext cx="1702110" cy="1702110"/>
      </dsp:txXfrm>
    </dsp:sp>
    <dsp:sp modelId="{FCE897DC-0F21-4F29-9A77-5AE4B47796CD}">
      <dsp:nvSpPr>
        <dsp:cNvPr id="0" name=""/>
        <dsp:cNvSpPr/>
      </dsp:nvSpPr>
      <dsp:spPr>
        <a:xfrm rot="1800000">
          <a:off x="4588879" y="3602383"/>
          <a:ext cx="512876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512876" y="197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800000">
        <a:off x="4832495" y="3609271"/>
        <a:ext cx="25643" cy="25643"/>
      </dsp:txXfrm>
    </dsp:sp>
    <dsp:sp modelId="{F6FD48D3-8646-4349-AE14-787BC9AB6BA7}">
      <dsp:nvSpPr>
        <dsp:cNvPr id="0" name=""/>
        <dsp:cNvSpPr/>
      </dsp:nvSpPr>
      <dsp:spPr>
        <a:xfrm>
          <a:off x="4953379" y="3324785"/>
          <a:ext cx="1702110" cy="1702110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KMU</a:t>
          </a:r>
        </a:p>
      </dsp:txBody>
      <dsp:txXfrm>
        <a:off x="4953379" y="3324785"/>
        <a:ext cx="1702110" cy="1702110"/>
      </dsp:txXfrm>
    </dsp:sp>
    <dsp:sp modelId="{4ACCAF2D-6BA8-4B4C-81C7-44ADD8D9870D}">
      <dsp:nvSpPr>
        <dsp:cNvPr id="0" name=""/>
        <dsp:cNvSpPr/>
      </dsp:nvSpPr>
      <dsp:spPr>
        <a:xfrm rot="9000000">
          <a:off x="2670644" y="3602383"/>
          <a:ext cx="512876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512876" y="197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9000000">
        <a:off x="2914260" y="3609271"/>
        <a:ext cx="25643" cy="25643"/>
      </dsp:txXfrm>
    </dsp:sp>
    <dsp:sp modelId="{A10F0751-4923-494E-84D3-288AEA95522A}">
      <dsp:nvSpPr>
        <dsp:cNvPr id="0" name=""/>
        <dsp:cNvSpPr/>
      </dsp:nvSpPr>
      <dsp:spPr>
        <a:xfrm>
          <a:off x="1116910" y="3324785"/>
          <a:ext cx="1702110" cy="1702110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KISTI</a:t>
          </a:r>
          <a:endParaRPr lang="ko-KR" altLang="en-US" sz="2600" kern="1200" dirty="0"/>
        </a:p>
      </dsp:txBody>
      <dsp:txXfrm>
        <a:off x="1116910" y="3324785"/>
        <a:ext cx="1702110" cy="170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34CF4590-0E50-4550-A52E-35AFD1DBB139}" type="datetimeFigureOut">
              <a:rPr lang="ko-KR" altLang="en-US" smtClean="0"/>
              <a:pPr/>
              <a:t>2011-02-28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30D8589C-51D2-45E1-9332-F03CF4DF3C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89C-51D2-45E1-9332-F03CF4DF3C5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350" y="-85725"/>
            <a:ext cx="93218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52600"/>
            <a:ext cx="7924800" cy="1143000"/>
          </a:xfrm>
          <a:effectLst/>
        </p:spPr>
        <p:txBody>
          <a:bodyPr>
            <a:normAutofit/>
          </a:bodyPr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4138" y="3962400"/>
            <a:ext cx="6400800" cy="1905000"/>
          </a:xfrm>
        </p:spPr>
        <p:txBody>
          <a:bodyPr>
            <a:normAutofit/>
          </a:bodyPr>
          <a:lstStyle>
            <a:lvl1pPr marL="0" indent="0" algn="ctr">
              <a:buFont typeface="Monotype Sorts" pitchFamily="2" charset="2"/>
              <a:buNone/>
              <a:tabLst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4213" y="6165850"/>
            <a:ext cx="2895600" cy="457200"/>
          </a:xfrm>
        </p:spPr>
        <p:txBody>
          <a:bodyPr/>
          <a:lstStyle>
            <a:lvl1pPr>
              <a:defRPr sz="1400" b="1" dirty="0" smtClean="0">
                <a:latin typeface="+mn-lt"/>
                <a:ea typeface="+mn-ea"/>
              </a:defRPr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79838" y="6172200"/>
            <a:ext cx="1617662" cy="4572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5510" y="6113948"/>
            <a:ext cx="1304142" cy="60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2563" y="152400"/>
            <a:ext cx="19431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3263" y="1524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350" y="-85725"/>
            <a:ext cx="93218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10" descr="logo_full_smal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0" y="6113463"/>
            <a:ext cx="1071563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52600"/>
            <a:ext cx="7924800" cy="1143000"/>
          </a:xfrm>
          <a:effectLst/>
        </p:spPr>
        <p:txBody>
          <a:bodyPr>
            <a:normAutofit/>
          </a:bodyPr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4138" y="3962400"/>
            <a:ext cx="6400800" cy="1905000"/>
          </a:xfrm>
        </p:spPr>
        <p:txBody>
          <a:bodyPr>
            <a:normAutofit/>
          </a:bodyPr>
          <a:lstStyle>
            <a:lvl1pPr marL="1055688" indent="0">
              <a:buFont typeface="Monotype Sorts" pitchFamily="2" charset="2"/>
              <a:buNone/>
              <a:tabLst/>
              <a:defRPr b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4213" y="6165850"/>
            <a:ext cx="2895600" cy="457200"/>
          </a:xfrm>
        </p:spPr>
        <p:txBody>
          <a:bodyPr/>
          <a:lstStyle>
            <a:lvl1pPr>
              <a:defRPr sz="1400" b="1" dirty="0" smtClean="0">
                <a:latin typeface="+mn-lt"/>
                <a:ea typeface="+mn-ea"/>
              </a:defRPr>
            </a:lvl1pPr>
          </a:lstStyle>
          <a:p>
            <a:r>
              <a:rPr lang="en-GB" smtClean="0"/>
              <a:t>Parallel Processing Labs.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79838" y="6172200"/>
            <a:ext cx="1617662" cy="457200"/>
          </a:xfrm>
        </p:spPr>
        <p:txBody>
          <a:bodyPr/>
          <a:lstStyle>
            <a:lvl1pPr>
              <a:defRPr sz="1400"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5378" y="6113948"/>
            <a:ext cx="1304142" cy="60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Parallel Processing Labs.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Parallel Processing Labs.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3263" y="1143000"/>
            <a:ext cx="3810000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5663" y="1143000"/>
            <a:ext cx="3810000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Parallel Processing Labs.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Parallel Processing Labs.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Parallel Processing Labs.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Parallel Processing Labs.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Parallel Processing Labs.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Parallel Processing Labs.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Parallel Processing Labs.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2563" y="152400"/>
            <a:ext cx="19431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3263" y="1524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Parallel Processing Labs.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3263" y="1143000"/>
            <a:ext cx="3810000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5663" y="1143000"/>
            <a:ext cx="3810000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0418" y="161778"/>
            <a:ext cx="7779434" cy="67493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350" y="1124744"/>
            <a:ext cx="38010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6350" y="1772816"/>
            <a:ext cx="3801037" cy="43533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3865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3865929" cy="43533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3263" y="800100"/>
            <a:ext cx="7737475" cy="523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012810"/>
          </a:xfrm>
        </p:spPr>
        <p:txBody>
          <a:bodyPr anchor="ctr"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0035" y="1304910"/>
            <a:ext cx="2928958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2999678" cy="462598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.psf\Host\Users\dyheo\Downloads\character\character_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6024" y="5877272"/>
            <a:ext cx="8244408" cy="1060704"/>
          </a:xfrm>
          <a:prstGeom prst="rect">
            <a:avLst/>
          </a:prstGeom>
          <a:noFill/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3263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유형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263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문자열 유형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0" y="63246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latinLnBrk="0" hangingPunct="0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fld id="{5F95D14A-257B-49E1-BDFB-F6A2CB9468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85800" y="638175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03263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09600" y="6389688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400" b="1">
              <a:latin typeface="Arial" charset="0"/>
              <a:ea typeface="돋움" pitchFamily="50" charset="-127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3198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1200" b="1" dirty="0" smtClean="0">
                <a:latin typeface="+mn-lt"/>
                <a:ea typeface="+mn-ea"/>
              </a:defRPr>
            </a:lvl1pPr>
          </a:lstStyle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7654" y="6406328"/>
            <a:ext cx="801998" cy="38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93675" indent="-1936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돋움" pitchFamily="50" charset="-127"/>
        <a:buChar char="◎"/>
        <a:tabLst>
          <a:tab pos="955675" algn="l"/>
        </a:tabLst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184150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●"/>
        <a:tabLst>
          <a:tab pos="955675" algn="l"/>
        </a:tabLst>
        <a:defRPr kumimoji="1" sz="2000" b="1">
          <a:solidFill>
            <a:schemeClr val="tx1"/>
          </a:solidFill>
          <a:latin typeface="+mn-lt"/>
          <a:ea typeface="+mn-ea"/>
        </a:defRPr>
      </a:lvl2pPr>
      <a:lvl3pPr marL="955675" indent="-196850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○"/>
        <a:tabLst>
          <a:tab pos="955675" algn="l"/>
        </a:tabLst>
        <a:defRPr kumimoji="1" sz="2000">
          <a:solidFill>
            <a:schemeClr val="tx1"/>
          </a:solidFill>
          <a:latin typeface="+mn-lt"/>
          <a:ea typeface="+mn-ea"/>
        </a:defRPr>
      </a:lvl3pPr>
      <a:lvl4pPr marL="1239838" indent="-93663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 sz="1800" b="0">
          <a:solidFill>
            <a:schemeClr val="tx1"/>
          </a:solidFill>
          <a:latin typeface="+mn-lt"/>
          <a:ea typeface="+mn-ea"/>
        </a:defRPr>
      </a:lvl4pPr>
      <a:lvl5pPr marL="15224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 sz="1800">
          <a:solidFill>
            <a:schemeClr val="tx1"/>
          </a:solidFill>
          <a:latin typeface="+mn-lt"/>
          <a:ea typeface="+mn-ea"/>
        </a:defRPr>
      </a:lvl5pPr>
      <a:lvl6pPr marL="19796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6pPr>
      <a:lvl7pPr marL="24368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7pPr>
      <a:lvl8pPr marL="28940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8pPr>
      <a:lvl9pPr marL="33512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3263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유형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263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문자열 유형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0" y="63246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latinLnBrk="0" hangingPunct="0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85800" y="638175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03263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09600" y="6389688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400" b="1">
              <a:latin typeface="Arial" charset="0"/>
              <a:ea typeface="돋움" pitchFamily="50" charset="-127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3198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1200" b="1" dirty="0" smtClean="0">
                <a:latin typeface="+mn-lt"/>
                <a:ea typeface="+mn-ea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</a:rPr>
              <a:t>Parallel Processing Labs.</a:t>
            </a:r>
            <a:endParaRPr lang="en-GB"/>
          </a:p>
        </p:txBody>
      </p:sp>
      <p:pic>
        <p:nvPicPr>
          <p:cNvPr id="1033" name="그림 12" descr="logo_full_small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86710" y="6406584"/>
            <a:ext cx="676766" cy="38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84712" y="6406328"/>
            <a:ext cx="801998" cy="38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93675" indent="-1936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Monotype Sorts"/>
        <a:buChar char="¤"/>
        <a:tabLst>
          <a:tab pos="955675" algn="l"/>
        </a:tabLst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568325" indent="-184150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●"/>
        <a:tabLst>
          <a:tab pos="955675" algn="l"/>
        </a:tabLst>
        <a:defRPr kumimoji="1" sz="2000" b="1">
          <a:solidFill>
            <a:schemeClr val="tx1"/>
          </a:solidFill>
          <a:latin typeface="+mn-ea"/>
          <a:ea typeface="+mn-ea"/>
        </a:defRPr>
      </a:lvl2pPr>
      <a:lvl3pPr marL="955675" indent="-196850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○"/>
        <a:tabLst>
          <a:tab pos="955675" algn="l"/>
        </a:tabLst>
        <a:defRPr kumimoji="1" sz="2000">
          <a:solidFill>
            <a:schemeClr val="tx1"/>
          </a:solidFill>
          <a:latin typeface="+mn-ea"/>
          <a:ea typeface="+mn-ea"/>
        </a:defRPr>
      </a:lvl3pPr>
      <a:lvl4pPr marL="1239838" indent="-93663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 sz="1800" b="0">
          <a:solidFill>
            <a:schemeClr val="tx1"/>
          </a:solidFill>
          <a:latin typeface="+mn-ea"/>
          <a:ea typeface="+mn-ea"/>
        </a:defRPr>
      </a:lvl4pPr>
      <a:lvl5pPr marL="15224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 sz="1800">
          <a:solidFill>
            <a:schemeClr val="tx1"/>
          </a:solidFill>
          <a:latin typeface="+mn-ea"/>
          <a:ea typeface="+mn-ea"/>
        </a:defRPr>
      </a:lvl5pPr>
      <a:lvl6pPr marL="19796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6pPr>
      <a:lvl7pPr marL="24368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7pPr>
      <a:lvl8pPr marL="28940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8pPr>
      <a:lvl9pPr marL="33512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wmf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mgrid.plsi.or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MGrid</a:t>
            </a:r>
            <a:r>
              <a:rPr lang="en-US" altLang="ko-KR" dirty="0" smtClean="0"/>
              <a:t>-PLSI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Suntae</a:t>
            </a:r>
            <a:r>
              <a:rPr lang="en-US" altLang="ko-KR" dirty="0" smtClean="0"/>
              <a:t> Hwang</a:t>
            </a:r>
          </a:p>
          <a:p>
            <a:r>
              <a:rPr lang="en-US" altLang="ko-KR" dirty="0" err="1" smtClean="0"/>
              <a:t>Daeyoung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Heo</a:t>
            </a:r>
            <a:endParaRPr lang="en-US" altLang="ko-KR" dirty="0" smtClean="0"/>
          </a:p>
          <a:p>
            <a:r>
              <a:rPr lang="en-US" altLang="ko-KR" dirty="0" smtClean="0"/>
              <a:t>PRAGMA </a:t>
            </a:r>
            <a:r>
              <a:rPr lang="en-US" altLang="ko-KR" dirty="0" smtClean="0"/>
              <a:t>20, 2011.03</a:t>
            </a:r>
            <a:endParaRPr lang="en-US" altLang="ko-KR" dirty="0" smtClean="0"/>
          </a:p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University, Korea.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MGrid</a:t>
            </a:r>
            <a:r>
              <a:rPr lang="en-US" altLang="ko-KR" dirty="0" smtClean="0"/>
              <a:t> on PLSI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267744" y="2708920"/>
            <a:ext cx="4464496" cy="17281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MGrid</a:t>
            </a:r>
            <a:r>
              <a:rPr kumimoji="1" lang="en-US" altLang="ko-KR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 can be a solution!</a:t>
            </a: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Plain PLSI vs. </a:t>
            </a:r>
            <a:r>
              <a:rPr lang="en-US" altLang="ko-KR" dirty="0" err="1" smtClean="0"/>
              <a:t>MGrid</a:t>
            </a:r>
            <a:endParaRPr lang="ko-KR" altLang="en-US" dirty="0"/>
          </a:p>
        </p:txBody>
      </p:sp>
      <p:pic>
        <p:nvPicPr>
          <p:cNvPr id="1026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868" y="5229200"/>
            <a:ext cx="949796" cy="949796"/>
          </a:xfrm>
          <a:prstGeom prst="rect">
            <a:avLst/>
          </a:prstGeom>
          <a:noFill/>
        </p:spPr>
      </p:pic>
      <p:pic>
        <p:nvPicPr>
          <p:cNvPr id="4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340" y="5229200"/>
            <a:ext cx="949796" cy="949796"/>
          </a:xfrm>
          <a:prstGeom prst="rect">
            <a:avLst/>
          </a:prstGeom>
          <a:noFill/>
        </p:spPr>
      </p:pic>
      <p:pic>
        <p:nvPicPr>
          <p:cNvPr id="5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229200"/>
            <a:ext cx="949796" cy="949796"/>
          </a:xfrm>
          <a:prstGeom prst="rect">
            <a:avLst/>
          </a:prstGeom>
          <a:noFill/>
        </p:spPr>
      </p:pic>
      <p:pic>
        <p:nvPicPr>
          <p:cNvPr id="6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4132" y="5229200"/>
            <a:ext cx="949796" cy="949796"/>
          </a:xfrm>
          <a:prstGeom prst="rect">
            <a:avLst/>
          </a:prstGeom>
          <a:noFill/>
        </p:spPr>
      </p:pic>
      <p:pic>
        <p:nvPicPr>
          <p:cNvPr id="1028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365104"/>
            <a:ext cx="749028" cy="720080"/>
          </a:xfrm>
          <a:prstGeom prst="rect">
            <a:avLst/>
          </a:prstGeom>
          <a:noFill/>
        </p:spPr>
      </p:pic>
      <p:pic>
        <p:nvPicPr>
          <p:cNvPr id="13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6708" y="4365104"/>
            <a:ext cx="749028" cy="720080"/>
          </a:xfrm>
          <a:prstGeom prst="rect">
            <a:avLst/>
          </a:prstGeom>
          <a:noFill/>
        </p:spPr>
      </p:pic>
      <p:pic>
        <p:nvPicPr>
          <p:cNvPr id="14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48" y="4365104"/>
            <a:ext cx="749028" cy="720080"/>
          </a:xfrm>
          <a:prstGeom prst="rect">
            <a:avLst/>
          </a:prstGeom>
          <a:noFill/>
        </p:spPr>
      </p:pic>
      <p:pic>
        <p:nvPicPr>
          <p:cNvPr id="15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988" y="4365104"/>
            <a:ext cx="749028" cy="720080"/>
          </a:xfrm>
          <a:prstGeom prst="rect">
            <a:avLst/>
          </a:prstGeom>
          <a:noFill/>
        </p:spPr>
      </p:pic>
      <p:pic>
        <p:nvPicPr>
          <p:cNvPr id="20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5229200"/>
            <a:ext cx="949796" cy="949796"/>
          </a:xfrm>
          <a:prstGeom prst="rect">
            <a:avLst/>
          </a:prstGeom>
          <a:noFill/>
        </p:spPr>
      </p:pic>
      <p:pic>
        <p:nvPicPr>
          <p:cNvPr id="21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9868" y="5229200"/>
            <a:ext cx="949796" cy="949796"/>
          </a:xfrm>
          <a:prstGeom prst="rect">
            <a:avLst/>
          </a:prstGeom>
          <a:noFill/>
        </p:spPr>
      </p:pic>
      <p:pic>
        <p:nvPicPr>
          <p:cNvPr id="22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229200"/>
            <a:ext cx="949796" cy="949796"/>
          </a:xfrm>
          <a:prstGeom prst="rect">
            <a:avLst/>
          </a:prstGeom>
          <a:noFill/>
        </p:spPr>
      </p:pic>
      <p:pic>
        <p:nvPicPr>
          <p:cNvPr id="23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6660" y="5229200"/>
            <a:ext cx="949796" cy="94979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1475656" y="45718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LoadLeveler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31" name="구름 모양 설명선 30"/>
          <p:cNvSpPr/>
          <p:nvPr/>
        </p:nvSpPr>
        <p:spPr bwMode="auto">
          <a:xfrm>
            <a:off x="899592" y="3140968"/>
            <a:ext cx="2592288" cy="648072"/>
          </a:xfrm>
          <a:prstGeom prst="cloudCallout">
            <a:avLst>
              <a:gd name="adj1" fmla="val 47113"/>
              <a:gd name="adj2" fmla="val 467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PLSI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980728"/>
            <a:ext cx="648073" cy="751286"/>
          </a:xfrm>
          <a:prstGeom prst="rect">
            <a:avLst/>
          </a:prstGeom>
          <a:noFill/>
        </p:spPr>
      </p:pic>
      <p:pic>
        <p:nvPicPr>
          <p:cNvPr id="40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56" y="1929606"/>
            <a:ext cx="749028" cy="720080"/>
          </a:xfrm>
          <a:prstGeom prst="rect">
            <a:avLst/>
          </a:prstGeom>
          <a:noFill/>
        </p:spPr>
      </p:pic>
      <p:pic>
        <p:nvPicPr>
          <p:cNvPr id="41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2596" y="1929606"/>
            <a:ext cx="749028" cy="720080"/>
          </a:xfrm>
          <a:prstGeom prst="rect">
            <a:avLst/>
          </a:prstGeom>
          <a:noFill/>
        </p:spPr>
      </p:pic>
      <p:pic>
        <p:nvPicPr>
          <p:cNvPr id="42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929606"/>
            <a:ext cx="749028" cy="720080"/>
          </a:xfrm>
          <a:prstGeom prst="rect">
            <a:avLst/>
          </a:prstGeom>
          <a:noFill/>
        </p:spPr>
      </p:pic>
      <p:pic>
        <p:nvPicPr>
          <p:cNvPr id="43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8876" y="1929606"/>
            <a:ext cx="749028" cy="720080"/>
          </a:xfrm>
          <a:prstGeom prst="rect">
            <a:avLst/>
          </a:prstGeom>
          <a:noFill/>
        </p:spPr>
      </p:pic>
      <p:cxnSp>
        <p:nvCxnSpPr>
          <p:cNvPr id="72" name="직선 연결선 71"/>
          <p:cNvCxnSpPr/>
          <p:nvPr/>
        </p:nvCxnSpPr>
        <p:spPr bwMode="auto">
          <a:xfrm rot="5400000">
            <a:off x="935596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 bwMode="auto">
          <a:xfrm rot="5400000">
            <a:off x="1727684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 bwMode="auto">
          <a:xfrm rot="5400000">
            <a:off x="2519772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 bwMode="auto">
          <a:xfrm rot="5400000">
            <a:off x="3311860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1984" y="4365104"/>
            <a:ext cx="749028" cy="720080"/>
          </a:xfrm>
          <a:prstGeom prst="rect">
            <a:avLst/>
          </a:prstGeom>
          <a:noFill/>
        </p:spPr>
      </p:pic>
      <p:pic>
        <p:nvPicPr>
          <p:cNvPr id="54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5124" y="4365104"/>
            <a:ext cx="749028" cy="720080"/>
          </a:xfrm>
          <a:prstGeom prst="rect">
            <a:avLst/>
          </a:prstGeom>
          <a:noFill/>
        </p:spPr>
      </p:pic>
      <p:pic>
        <p:nvPicPr>
          <p:cNvPr id="56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365104"/>
            <a:ext cx="749028" cy="720080"/>
          </a:xfrm>
          <a:prstGeom prst="rect">
            <a:avLst/>
          </a:prstGeom>
          <a:noFill/>
        </p:spPr>
      </p:pic>
      <p:pic>
        <p:nvPicPr>
          <p:cNvPr id="57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1404" y="4365104"/>
            <a:ext cx="749028" cy="72008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6214072" y="45718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LoadLeveler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 rot="5400000">
            <a:off x="5674012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 bwMode="auto">
          <a:xfrm rot="5400000">
            <a:off x="6466100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 bwMode="auto">
          <a:xfrm rot="5400000">
            <a:off x="7258188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 bwMode="auto">
          <a:xfrm rot="5400000">
            <a:off x="8050276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5" y="980728"/>
            <a:ext cx="648073" cy="751286"/>
          </a:xfrm>
          <a:prstGeom prst="rect">
            <a:avLst/>
          </a:prstGeom>
          <a:noFill/>
        </p:spPr>
      </p:pic>
      <p:pic>
        <p:nvPicPr>
          <p:cNvPr id="68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2" y="980728"/>
            <a:ext cx="648073" cy="751286"/>
          </a:xfrm>
          <a:prstGeom prst="rect">
            <a:avLst/>
          </a:prstGeom>
          <a:noFill/>
        </p:spPr>
      </p:pic>
      <p:pic>
        <p:nvPicPr>
          <p:cNvPr id="69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29" y="980728"/>
            <a:ext cx="648073" cy="751286"/>
          </a:xfrm>
          <a:prstGeom prst="rect">
            <a:avLst/>
          </a:prstGeom>
          <a:noFill/>
        </p:spPr>
      </p:pic>
      <p:cxnSp>
        <p:nvCxnSpPr>
          <p:cNvPr id="71" name="직선 화살표 연결선 70"/>
          <p:cNvCxnSpPr>
            <a:stCxn id="1028" idx="0"/>
          </p:cNvCxnSpPr>
          <p:nvPr/>
        </p:nvCxnSpPr>
        <p:spPr bwMode="auto">
          <a:xfrm rot="5400000" flipH="1" flipV="1">
            <a:off x="1338877" y="3508245"/>
            <a:ext cx="576064" cy="11376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3" idx="0"/>
          </p:cNvCxnSpPr>
          <p:nvPr/>
        </p:nvCxnSpPr>
        <p:spPr bwMode="auto">
          <a:xfrm rot="5400000" flipH="1" flipV="1">
            <a:off x="1720447" y="3889815"/>
            <a:ext cx="576064" cy="3745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4" idx="0"/>
          </p:cNvCxnSpPr>
          <p:nvPr/>
        </p:nvCxnSpPr>
        <p:spPr bwMode="auto">
          <a:xfrm rot="16200000" flipV="1">
            <a:off x="2102017" y="3882759"/>
            <a:ext cx="576064" cy="38862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5" idx="0"/>
          </p:cNvCxnSpPr>
          <p:nvPr/>
        </p:nvCxnSpPr>
        <p:spPr bwMode="auto">
          <a:xfrm rot="16200000" flipV="1">
            <a:off x="2483587" y="3501189"/>
            <a:ext cx="576064" cy="11517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40" idx="2"/>
          </p:cNvCxnSpPr>
          <p:nvPr/>
        </p:nvCxnSpPr>
        <p:spPr bwMode="auto">
          <a:xfrm rot="16200000" flipV="1">
            <a:off x="1374212" y="2319444"/>
            <a:ext cx="491282" cy="11517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41" idx="2"/>
          </p:cNvCxnSpPr>
          <p:nvPr/>
        </p:nvCxnSpPr>
        <p:spPr bwMode="auto">
          <a:xfrm rot="16200000" flipV="1">
            <a:off x="1755782" y="2701014"/>
            <a:ext cx="491282" cy="38862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42" idx="2"/>
          </p:cNvCxnSpPr>
          <p:nvPr/>
        </p:nvCxnSpPr>
        <p:spPr bwMode="auto">
          <a:xfrm rot="5400000" flipH="1" flipV="1">
            <a:off x="2137352" y="2708070"/>
            <a:ext cx="491282" cy="3745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43" idx="2"/>
          </p:cNvCxnSpPr>
          <p:nvPr/>
        </p:nvCxnSpPr>
        <p:spPr bwMode="auto">
          <a:xfrm rot="5400000" flipH="1" flipV="1">
            <a:off x="2518922" y="2326500"/>
            <a:ext cx="491282" cy="11376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059832" y="3717032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System Interface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구름 모양 설명선 103"/>
          <p:cNvSpPr/>
          <p:nvPr/>
        </p:nvSpPr>
        <p:spPr bwMode="auto">
          <a:xfrm>
            <a:off x="5364088" y="3356992"/>
            <a:ext cx="3312368" cy="525460"/>
          </a:xfrm>
          <a:prstGeom prst="cloudCallout">
            <a:avLst>
              <a:gd name="adj1" fmla="val 47955"/>
              <a:gd name="adj2" fmla="val -1595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PLSI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2" descr="\\.psf\Home\Desktop\스크린샷 2011-02-22 오전 9.27.5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5589" y="2044890"/>
            <a:ext cx="1028739" cy="880054"/>
          </a:xfrm>
          <a:prstGeom prst="rect">
            <a:avLst/>
          </a:prstGeom>
          <a:noFill/>
        </p:spPr>
      </p:pic>
      <p:cxnSp>
        <p:nvCxnSpPr>
          <p:cNvPr id="110" name="직선 화살표 연결선 109"/>
          <p:cNvCxnSpPr/>
          <p:nvPr/>
        </p:nvCxnSpPr>
        <p:spPr bwMode="auto">
          <a:xfrm rot="5400000" flipH="1" flipV="1">
            <a:off x="6163413" y="3580253"/>
            <a:ext cx="576064" cy="11376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 bwMode="auto">
          <a:xfrm rot="5400000" flipH="1" flipV="1">
            <a:off x="6544983" y="3961823"/>
            <a:ext cx="576064" cy="3745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 bwMode="auto">
          <a:xfrm rot="16200000" flipV="1">
            <a:off x="6926553" y="3954767"/>
            <a:ext cx="576064" cy="38862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 bwMode="auto">
          <a:xfrm rot="16200000" flipV="1">
            <a:off x="7308123" y="3573197"/>
            <a:ext cx="576064" cy="11517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4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6" y="980728"/>
            <a:ext cx="648073" cy="751286"/>
          </a:xfrm>
          <a:prstGeom prst="rect">
            <a:avLst/>
          </a:prstGeom>
          <a:noFill/>
        </p:spPr>
      </p:pic>
      <p:pic>
        <p:nvPicPr>
          <p:cNvPr id="115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3" y="980728"/>
            <a:ext cx="648073" cy="751286"/>
          </a:xfrm>
          <a:prstGeom prst="rect">
            <a:avLst/>
          </a:prstGeom>
          <a:noFill/>
        </p:spPr>
      </p:pic>
      <p:pic>
        <p:nvPicPr>
          <p:cNvPr id="116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980728"/>
            <a:ext cx="648073" cy="751286"/>
          </a:xfrm>
          <a:prstGeom prst="rect">
            <a:avLst/>
          </a:prstGeom>
          <a:noFill/>
        </p:spPr>
      </p:pic>
      <p:pic>
        <p:nvPicPr>
          <p:cNvPr id="117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7" y="980728"/>
            <a:ext cx="648073" cy="751286"/>
          </a:xfrm>
          <a:prstGeom prst="rect">
            <a:avLst/>
          </a:prstGeom>
          <a:noFill/>
        </p:spPr>
      </p:pic>
      <p:cxnSp>
        <p:nvCxnSpPr>
          <p:cNvPr id="118" name="직선 화살표 연결선 117"/>
          <p:cNvCxnSpPr>
            <a:stCxn id="105" idx="0"/>
            <a:endCxn id="114" idx="2"/>
          </p:cNvCxnSpPr>
          <p:nvPr/>
        </p:nvCxnSpPr>
        <p:spPr bwMode="auto">
          <a:xfrm rot="16200000" flipV="1">
            <a:off x="6264613" y="1299544"/>
            <a:ext cx="312876" cy="11778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05" idx="0"/>
            <a:endCxn id="115" idx="2"/>
          </p:cNvCxnSpPr>
          <p:nvPr/>
        </p:nvCxnSpPr>
        <p:spPr bwMode="auto">
          <a:xfrm rot="16200000" flipV="1">
            <a:off x="6660657" y="1695587"/>
            <a:ext cx="312876" cy="3857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05" idx="0"/>
            <a:endCxn id="116" idx="2"/>
          </p:cNvCxnSpPr>
          <p:nvPr/>
        </p:nvCxnSpPr>
        <p:spPr bwMode="auto">
          <a:xfrm rot="5400000" flipH="1" flipV="1">
            <a:off x="7056700" y="1685273"/>
            <a:ext cx="312876" cy="4063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05" idx="0"/>
            <a:endCxn id="117" idx="2"/>
          </p:cNvCxnSpPr>
          <p:nvPr/>
        </p:nvCxnSpPr>
        <p:spPr bwMode="auto">
          <a:xfrm rot="5400000" flipH="1" flipV="1">
            <a:off x="7452743" y="1289230"/>
            <a:ext cx="312876" cy="11984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 bwMode="auto">
          <a:xfrm>
            <a:off x="5724128" y="3140968"/>
            <a:ext cx="2592288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MGrid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화살표 연결선 105"/>
          <p:cNvCxnSpPr>
            <a:stCxn id="39" idx="0"/>
            <a:endCxn id="105" idx="2"/>
          </p:cNvCxnSpPr>
          <p:nvPr/>
        </p:nvCxnSpPr>
        <p:spPr bwMode="auto">
          <a:xfrm rot="16200000" flipV="1">
            <a:off x="6907104" y="3027799"/>
            <a:ext cx="216024" cy="103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40" idx="0"/>
            <a:endCxn id="1030" idx="2"/>
          </p:cNvCxnSpPr>
          <p:nvPr/>
        </p:nvCxnSpPr>
        <p:spPr bwMode="auto">
          <a:xfrm rot="16200000" flipV="1">
            <a:off x="926992" y="1812627"/>
            <a:ext cx="197592" cy="363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1" idx="0"/>
            <a:endCxn id="66" idx="2"/>
          </p:cNvCxnSpPr>
          <p:nvPr/>
        </p:nvCxnSpPr>
        <p:spPr bwMode="auto">
          <a:xfrm rot="16200000" flipV="1">
            <a:off x="1704605" y="1827101"/>
            <a:ext cx="197592" cy="74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42" idx="0"/>
            <a:endCxn id="68" idx="2"/>
          </p:cNvCxnSpPr>
          <p:nvPr/>
        </p:nvCxnSpPr>
        <p:spPr bwMode="auto">
          <a:xfrm rot="5400000" flipH="1" flipV="1">
            <a:off x="2482218" y="1820046"/>
            <a:ext cx="197592" cy="215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43" idx="0"/>
            <a:endCxn id="69" idx="2"/>
          </p:cNvCxnSpPr>
          <p:nvPr/>
        </p:nvCxnSpPr>
        <p:spPr bwMode="auto">
          <a:xfrm rot="5400000" flipH="1" flipV="1">
            <a:off x="3259832" y="1805572"/>
            <a:ext cx="197592" cy="5047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771800" y="4005064"/>
            <a:ext cx="365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System Management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슬라이드 번호 개체 틀 14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44" name="바닥글 개체 틀 1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MGrid</a:t>
            </a:r>
            <a:r>
              <a:rPr lang="en-US" altLang="ko-KR" dirty="0" smtClean="0"/>
              <a:t> can do.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35896" y="1143000"/>
            <a:ext cx="4968552" cy="50292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Portal Service</a:t>
            </a:r>
          </a:p>
          <a:p>
            <a:pPr lvl="1"/>
            <a:r>
              <a:rPr lang="en-US" altLang="ko-KR" dirty="0" smtClean="0"/>
              <a:t>Integrated technically into web.</a:t>
            </a:r>
          </a:p>
          <a:p>
            <a:pPr lvl="2"/>
            <a:r>
              <a:rPr lang="en-US" altLang="ko-KR" dirty="0" smtClean="0"/>
              <a:t> Anywhere can be access.</a:t>
            </a:r>
          </a:p>
          <a:p>
            <a:pPr lvl="2"/>
            <a:r>
              <a:rPr lang="en-US" altLang="ko-KR" dirty="0" smtClean="0"/>
              <a:t> Independence for security issue of terminal access.</a:t>
            </a:r>
          </a:p>
          <a:p>
            <a:r>
              <a:rPr lang="en-US" altLang="ko-KR" dirty="0" smtClean="0"/>
              <a:t>Authentication via GSI Infra.</a:t>
            </a:r>
          </a:p>
          <a:p>
            <a:r>
              <a:rPr lang="en-US" altLang="ko-KR" dirty="0" smtClean="0"/>
              <a:t>Provide GUI Toolset.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Logical Resource Information</a:t>
            </a:r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 smtClean="0"/>
              <a:t>Access uniform information.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>
                <a:sym typeface="Wingdings" pitchFamily="2" charset="2"/>
              </a:rPr>
              <a:t>Hide followings:</a:t>
            </a:r>
          </a:p>
          <a:p>
            <a:pPr lvl="3">
              <a:buNone/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Complex of software execution,</a:t>
            </a:r>
          </a:p>
          <a:p>
            <a:pPr lvl="3">
              <a:buNone/>
            </a:pP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Policy of supercomputing centers,</a:t>
            </a:r>
          </a:p>
          <a:p>
            <a:pPr lvl="3">
              <a:buNone/>
            </a:pP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And anything not interesting.</a:t>
            </a:r>
          </a:p>
        </p:txBody>
      </p:sp>
      <p:pic>
        <p:nvPicPr>
          <p:cNvPr id="5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229200"/>
            <a:ext cx="949796" cy="949796"/>
          </a:xfrm>
          <a:prstGeom prst="rect">
            <a:avLst/>
          </a:prstGeom>
          <a:noFill/>
        </p:spPr>
      </p:pic>
      <p:pic>
        <p:nvPicPr>
          <p:cNvPr id="6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308" y="5229200"/>
            <a:ext cx="949796" cy="949796"/>
          </a:xfrm>
          <a:prstGeom prst="rect">
            <a:avLst/>
          </a:prstGeom>
          <a:noFill/>
        </p:spPr>
      </p:pic>
      <p:pic>
        <p:nvPicPr>
          <p:cNvPr id="7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5229200"/>
            <a:ext cx="949796" cy="949796"/>
          </a:xfrm>
          <a:prstGeom prst="rect">
            <a:avLst/>
          </a:prstGeom>
          <a:noFill/>
        </p:spPr>
      </p:pic>
      <p:pic>
        <p:nvPicPr>
          <p:cNvPr id="8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100" y="5229200"/>
            <a:ext cx="949796" cy="949796"/>
          </a:xfrm>
          <a:prstGeom prst="rect">
            <a:avLst/>
          </a:prstGeom>
          <a:noFill/>
        </p:spPr>
      </p:pic>
      <p:pic>
        <p:nvPicPr>
          <p:cNvPr id="9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424" y="4365104"/>
            <a:ext cx="749028" cy="720080"/>
          </a:xfrm>
          <a:prstGeom prst="rect">
            <a:avLst/>
          </a:prstGeom>
          <a:noFill/>
        </p:spPr>
      </p:pic>
      <p:pic>
        <p:nvPicPr>
          <p:cNvPr id="10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564" y="4365104"/>
            <a:ext cx="749028" cy="720080"/>
          </a:xfrm>
          <a:prstGeom prst="rect">
            <a:avLst/>
          </a:prstGeom>
          <a:noFill/>
        </p:spPr>
      </p:pic>
      <p:pic>
        <p:nvPicPr>
          <p:cNvPr id="11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365104"/>
            <a:ext cx="749028" cy="720080"/>
          </a:xfrm>
          <a:prstGeom prst="rect">
            <a:avLst/>
          </a:prstGeom>
          <a:noFill/>
        </p:spPr>
      </p:pic>
      <p:pic>
        <p:nvPicPr>
          <p:cNvPr id="12" name="Picture 4" descr="C:\Users\Daeyoung Heo\AppData\Local\Microsoft\Windows\Temporary Internet Files\Content.IE5\ZEY2386X\MC900429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844" y="4365104"/>
            <a:ext cx="749028" cy="72008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173512" y="45718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LoadLeveler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 rot="5400000">
            <a:off x="633452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auto">
          <a:xfrm rot="5400000">
            <a:off x="1425540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auto">
          <a:xfrm rot="5400000">
            <a:off x="2217628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 bwMode="auto">
          <a:xfrm rot="5400000">
            <a:off x="3009716" y="519319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구름 모양 설명선 17"/>
          <p:cNvSpPr/>
          <p:nvPr/>
        </p:nvSpPr>
        <p:spPr bwMode="auto">
          <a:xfrm>
            <a:off x="323528" y="3356992"/>
            <a:ext cx="3312368" cy="525460"/>
          </a:xfrm>
          <a:prstGeom prst="cloudCallout">
            <a:avLst>
              <a:gd name="adj1" fmla="val 49312"/>
              <a:gd name="adj2" fmla="val -1595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PLSI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 descr="\\.psf\Home\Desktop\스크린샷 2011-02-22 오전 9.27.5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5029" y="2044890"/>
            <a:ext cx="1028739" cy="880054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 bwMode="auto">
          <a:xfrm rot="5400000" flipH="1" flipV="1">
            <a:off x="1122853" y="3580253"/>
            <a:ext cx="576064" cy="11376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 bwMode="auto">
          <a:xfrm rot="5400000" flipH="1" flipV="1">
            <a:off x="1504423" y="3961823"/>
            <a:ext cx="576064" cy="3745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 bwMode="auto">
          <a:xfrm rot="16200000" flipV="1">
            <a:off x="1885993" y="3954767"/>
            <a:ext cx="576064" cy="38862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 bwMode="auto">
          <a:xfrm rot="16200000" flipV="1">
            <a:off x="2267563" y="3573197"/>
            <a:ext cx="576064" cy="11517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4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6" y="980728"/>
            <a:ext cx="648073" cy="751286"/>
          </a:xfrm>
          <a:prstGeom prst="rect">
            <a:avLst/>
          </a:prstGeom>
          <a:noFill/>
        </p:spPr>
      </p:pic>
      <p:pic>
        <p:nvPicPr>
          <p:cNvPr id="25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3" y="980728"/>
            <a:ext cx="648073" cy="751286"/>
          </a:xfrm>
          <a:prstGeom prst="rect">
            <a:avLst/>
          </a:prstGeom>
          <a:noFill/>
        </p:spPr>
      </p:pic>
      <p:pic>
        <p:nvPicPr>
          <p:cNvPr id="26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980728"/>
            <a:ext cx="648073" cy="751286"/>
          </a:xfrm>
          <a:prstGeom prst="rect">
            <a:avLst/>
          </a:prstGeom>
          <a:noFill/>
        </p:spPr>
      </p:pic>
      <p:pic>
        <p:nvPicPr>
          <p:cNvPr id="27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7" y="980728"/>
            <a:ext cx="648073" cy="751286"/>
          </a:xfrm>
          <a:prstGeom prst="rect">
            <a:avLst/>
          </a:prstGeom>
          <a:noFill/>
        </p:spPr>
      </p:pic>
      <p:cxnSp>
        <p:nvCxnSpPr>
          <p:cNvPr id="28" name="직선 화살표 연결선 27"/>
          <p:cNvCxnSpPr>
            <a:stCxn id="19" idx="0"/>
            <a:endCxn id="24" idx="2"/>
          </p:cNvCxnSpPr>
          <p:nvPr/>
        </p:nvCxnSpPr>
        <p:spPr bwMode="auto">
          <a:xfrm rot="16200000" flipV="1">
            <a:off x="1224053" y="1299544"/>
            <a:ext cx="312876" cy="11778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0"/>
            <a:endCxn id="25" idx="2"/>
          </p:cNvCxnSpPr>
          <p:nvPr/>
        </p:nvCxnSpPr>
        <p:spPr bwMode="auto">
          <a:xfrm rot="16200000" flipV="1">
            <a:off x="1620097" y="1695587"/>
            <a:ext cx="312876" cy="3857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0"/>
            <a:endCxn id="26" idx="2"/>
          </p:cNvCxnSpPr>
          <p:nvPr/>
        </p:nvCxnSpPr>
        <p:spPr bwMode="auto">
          <a:xfrm rot="5400000" flipH="1" flipV="1">
            <a:off x="2016140" y="1685273"/>
            <a:ext cx="312876" cy="4063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0"/>
            <a:endCxn id="27" idx="2"/>
          </p:cNvCxnSpPr>
          <p:nvPr/>
        </p:nvCxnSpPr>
        <p:spPr bwMode="auto">
          <a:xfrm rot="5400000" flipH="1" flipV="1">
            <a:off x="2412183" y="1289230"/>
            <a:ext cx="312876" cy="11984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 bwMode="auto">
          <a:xfrm>
            <a:off x="683568" y="3140968"/>
            <a:ext cx="2592288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MGrid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/>
          <p:cNvCxnSpPr>
            <a:stCxn id="32" idx="0"/>
            <a:endCxn id="19" idx="2"/>
          </p:cNvCxnSpPr>
          <p:nvPr/>
        </p:nvCxnSpPr>
        <p:spPr bwMode="auto">
          <a:xfrm rot="16200000" flipV="1">
            <a:off x="1866544" y="3027799"/>
            <a:ext cx="216024" cy="103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7165" y="2628201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</a:t>
            </a:r>
          </a:p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Usability</a:t>
            </a: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7" name="바닥글 개체 틀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j-lt"/>
              </a:rPr>
              <a:t>MGrid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solve…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In ‘VASP’ case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9818" y="4509120"/>
            <a:ext cx="413453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 load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intel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/intel_9.1.052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 load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vasp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vasp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mpirun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np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$LOADL_TOTAL_TASKS \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–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machinefile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$LOADL_HOSTFILE \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/home01/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vasp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/vasp4.6/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vasp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6102186" y="4293096"/>
            <a:ext cx="1782182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Minor or Not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Interesting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07704" y="2204864"/>
            <a:ext cx="4968552" cy="18722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1" lang="en-US" altLang="ko-KR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marL="342900" marR="0" indent="-342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What is ‘VASP’?</a:t>
            </a:r>
            <a:endParaRPr kumimoji="1" lang="en-US" altLang="ko-KR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What can I do using </a:t>
            </a: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‘VASP’?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How to make to input data(s)?</a:t>
            </a:r>
            <a:endParaRPr kumimoji="1" lang="en-US" altLang="ko-KR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marL="342900" marR="0" indent="-342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How to analyze the results?</a:t>
            </a:r>
          </a:p>
          <a:p>
            <a:pPr marL="342900" marR="0" indent="-342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How to visualize the data?</a:t>
            </a:r>
            <a:endParaRPr kumimoji="1" lang="en-US" altLang="ko-KR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331640" y="1772816"/>
            <a:ext cx="1584176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Major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Interesting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11" name="위쪽 화살표 10"/>
          <p:cNvSpPr/>
          <p:nvPr/>
        </p:nvSpPr>
        <p:spPr bwMode="auto">
          <a:xfrm>
            <a:off x="827584" y="1916832"/>
            <a:ext cx="360040" cy="4032448"/>
          </a:xfrm>
          <a:prstGeom prst="up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위쪽 화살표 11"/>
          <p:cNvSpPr/>
          <p:nvPr/>
        </p:nvSpPr>
        <p:spPr bwMode="auto">
          <a:xfrm>
            <a:off x="827584" y="1916832"/>
            <a:ext cx="360040" cy="324036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위쪽 화살표 12"/>
          <p:cNvSpPr/>
          <p:nvPr/>
        </p:nvSpPr>
        <p:spPr bwMode="auto">
          <a:xfrm>
            <a:off x="827584" y="1916832"/>
            <a:ext cx="360040" cy="3240360"/>
          </a:xfrm>
          <a:prstGeom prst="up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위쪽 화살표 13"/>
          <p:cNvSpPr/>
          <p:nvPr/>
        </p:nvSpPr>
        <p:spPr bwMode="auto">
          <a:xfrm>
            <a:off x="827584" y="1916832"/>
            <a:ext cx="360040" cy="2376264"/>
          </a:xfrm>
          <a:prstGeom prst="up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위쪽 화살표 14"/>
          <p:cNvSpPr/>
          <p:nvPr/>
        </p:nvSpPr>
        <p:spPr bwMode="auto">
          <a:xfrm>
            <a:off x="827584" y="1916832"/>
            <a:ext cx="360040" cy="1440160"/>
          </a:xfrm>
          <a:prstGeom prst="up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 descr="\\.psf\Home\Desktop\스크린샷 2011-02-22 오전 9.27.5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293096"/>
            <a:ext cx="2543866" cy="2176198"/>
          </a:xfrm>
          <a:prstGeom prst="rect">
            <a:avLst/>
          </a:prstGeom>
          <a:noFill/>
        </p:spPr>
      </p:pic>
      <p:sp>
        <p:nvSpPr>
          <p:cNvPr id="17" name="오른쪽 화살표 16"/>
          <p:cNvSpPr/>
          <p:nvPr/>
        </p:nvSpPr>
        <p:spPr bwMode="auto">
          <a:xfrm>
            <a:off x="2411760" y="4797152"/>
            <a:ext cx="4536504" cy="100811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 smtClean="0">
                <a:solidFill>
                  <a:schemeClr val="bg1"/>
                </a:solidFill>
                <a:latin typeface="+mj-lt"/>
                <a:ea typeface="+mj-ea"/>
              </a:rPr>
              <a:t>Provide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</a:rPr>
              <a:t>GUI Toolset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Collaboration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Model by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MGrid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267744" y="2636912"/>
            <a:ext cx="4464496" cy="17281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Collaboration Model</a:t>
            </a: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059832" y="1916832"/>
            <a:ext cx="3024336" cy="7920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Supercomputing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Centers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043608" y="4365104"/>
            <a:ext cx="3024336" cy="7920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Operation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Center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 KISTI )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796136" y="3789040"/>
            <a:ext cx="3024336" cy="7920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Software and Technology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Kookmin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Univ. )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 bwMode="auto">
          <a:xfrm>
            <a:off x="2627784" y="2132856"/>
            <a:ext cx="4032448" cy="40324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Collaboration Model by </a:t>
            </a:r>
            <a:r>
              <a:rPr lang="en-US" altLang="ko-KR" dirty="0" err="1" smtClean="0">
                <a:latin typeface="+mj-lt"/>
              </a:rPr>
              <a:t>MGrid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703263" y="1143000"/>
          <a:ext cx="7772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3779912" y="4221088"/>
            <a:ext cx="1584176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 bwMode="auto">
          <a:xfrm>
            <a:off x="3707904" y="3356992"/>
            <a:ext cx="1728192" cy="172819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원형 17"/>
          <p:cNvSpPr/>
          <p:nvPr/>
        </p:nvSpPr>
        <p:spPr bwMode="auto">
          <a:xfrm>
            <a:off x="3851920" y="3356992"/>
            <a:ext cx="1440160" cy="1152128"/>
          </a:xfrm>
          <a:prstGeom prst="pie">
            <a:avLst>
              <a:gd name="adj1" fmla="val 10828647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Tools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원형 18"/>
          <p:cNvSpPr/>
          <p:nvPr/>
        </p:nvSpPr>
        <p:spPr bwMode="auto">
          <a:xfrm>
            <a:off x="3851921" y="4005064"/>
            <a:ext cx="1440160" cy="1080120"/>
          </a:xfrm>
          <a:prstGeom prst="pie">
            <a:avLst>
              <a:gd name="adj1" fmla="val 7226"/>
              <a:gd name="adj2" fmla="val 1078643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PLSI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Resources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1920" y="3861048"/>
            <a:ext cx="14414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MGrid</a:t>
            </a:r>
            <a:endParaRPr lang="ko-KR" alt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3995936" y="515893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/>
                </a:solidFill>
              </a:rPr>
              <a:t>PLSI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1349" y="2823319"/>
            <a:ext cx="45223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MGrid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</a:t>
            </a:r>
            <a:r>
              <a:rPr lang="en-US" altLang="ko-KR" sz="2000" dirty="0" smtClean="0"/>
              <a:t>rovide toolset for users.</a:t>
            </a:r>
            <a:endParaRPr lang="en-US" altLang="ko-KR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sz="2000" dirty="0" smtClean="0"/>
              <a:t> Indirect access PLSI resources.</a:t>
            </a:r>
            <a:endParaRPr lang="en-US" altLang="ko-KR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Divide works.</a:t>
            </a:r>
            <a:endParaRPr lang="en-US" altLang="ko-KR" sz="2000" dirty="0" smtClean="0"/>
          </a:p>
          <a:p>
            <a:pPr lvl="2">
              <a:buFont typeface="Wingdings" pitchFamily="2" charset="2"/>
              <a:buChar char="ü"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System operation.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2000" dirty="0" smtClean="0"/>
              <a:t> Support customers.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 bwMode="auto">
          <a:xfrm>
            <a:off x="2627784" y="2132856"/>
            <a:ext cx="4032448" cy="40324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Collaboration Model : Feedback Cycles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703263" y="1143000"/>
          <a:ext cx="7772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pic>
        <p:nvPicPr>
          <p:cNvPr id="10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5" y="908720"/>
            <a:ext cx="648073" cy="751286"/>
          </a:xfrm>
          <a:prstGeom prst="rect">
            <a:avLst/>
          </a:prstGeom>
          <a:noFill/>
        </p:spPr>
      </p:pic>
      <p:pic>
        <p:nvPicPr>
          <p:cNvPr id="11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908720"/>
            <a:ext cx="648073" cy="751286"/>
          </a:xfrm>
          <a:prstGeom prst="rect">
            <a:avLst/>
          </a:prstGeom>
          <a:noFill/>
        </p:spPr>
      </p:pic>
      <p:pic>
        <p:nvPicPr>
          <p:cNvPr id="12" name="Picture 6" descr="C:\Users\Daeyoung Heo\AppData\Local\Microsoft\Windows\Temporary Internet Files\Content.IE5\7V622LLM\MC900053279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39" y="908720"/>
            <a:ext cx="648073" cy="751286"/>
          </a:xfrm>
          <a:prstGeom prst="rect">
            <a:avLst/>
          </a:prstGeom>
          <a:noFill/>
        </p:spPr>
      </p:pic>
      <p:sp>
        <p:nvSpPr>
          <p:cNvPr id="14" name="원형 화살표 13"/>
          <p:cNvSpPr/>
          <p:nvPr/>
        </p:nvSpPr>
        <p:spPr bwMode="auto">
          <a:xfrm>
            <a:off x="2339752" y="1844824"/>
            <a:ext cx="4608512" cy="4464496"/>
          </a:xfrm>
          <a:prstGeom prst="circularArrow">
            <a:avLst>
              <a:gd name="adj1" fmla="val 7785"/>
              <a:gd name="adj2" fmla="val 471533"/>
              <a:gd name="adj3" fmla="val 21054320"/>
              <a:gd name="adj4" fmla="val 18220070"/>
              <a:gd name="adj5" fmla="val 65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3779912" y="4221088"/>
            <a:ext cx="1584176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 bwMode="auto">
          <a:xfrm>
            <a:off x="3707904" y="3356992"/>
            <a:ext cx="1728192" cy="172819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원형 17"/>
          <p:cNvSpPr/>
          <p:nvPr/>
        </p:nvSpPr>
        <p:spPr bwMode="auto">
          <a:xfrm>
            <a:off x="3851920" y="3356992"/>
            <a:ext cx="1440160" cy="1152128"/>
          </a:xfrm>
          <a:prstGeom prst="pie">
            <a:avLst>
              <a:gd name="adj1" fmla="val 10828647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Tools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원형 18"/>
          <p:cNvSpPr/>
          <p:nvPr/>
        </p:nvSpPr>
        <p:spPr bwMode="auto">
          <a:xfrm>
            <a:off x="3851921" y="4005064"/>
            <a:ext cx="1440160" cy="1080120"/>
          </a:xfrm>
          <a:prstGeom prst="pie">
            <a:avLst>
              <a:gd name="adj1" fmla="val 7226"/>
              <a:gd name="adj2" fmla="val 1078643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PLSI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Resources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1920" y="3861048"/>
            <a:ext cx="14414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MGrid</a:t>
            </a:r>
            <a:endParaRPr lang="ko-KR" altLang="en-US" sz="3600" dirty="0"/>
          </a:p>
        </p:txBody>
      </p:sp>
      <p:sp>
        <p:nvSpPr>
          <p:cNvPr id="21" name="TextBox 20"/>
          <p:cNvSpPr txBox="1"/>
          <p:nvPr/>
        </p:nvSpPr>
        <p:spPr>
          <a:xfrm rot="3382361">
            <a:off x="5791956" y="29314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Feedback</a:t>
            </a:r>
            <a:endParaRPr lang="ko-KR" altLang="en-US" dirty="0"/>
          </a:p>
        </p:txBody>
      </p:sp>
      <p:sp>
        <p:nvSpPr>
          <p:cNvPr id="22" name="원형 화살표 21"/>
          <p:cNvSpPr/>
          <p:nvPr/>
        </p:nvSpPr>
        <p:spPr bwMode="auto">
          <a:xfrm flipH="1">
            <a:off x="2331368" y="1844824"/>
            <a:ext cx="4616896" cy="4464496"/>
          </a:xfrm>
          <a:prstGeom prst="circularArrow">
            <a:avLst>
              <a:gd name="adj1" fmla="val 7785"/>
              <a:gd name="adj2" fmla="val 471533"/>
              <a:gd name="adj3" fmla="val 21054320"/>
              <a:gd name="adj4" fmla="val 18220070"/>
              <a:gd name="adj5" fmla="val 65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18000000">
            <a:off x="2272245" y="29213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Feedback</a:t>
            </a:r>
            <a:endParaRPr lang="ko-KR" altLang="en-US" dirty="0"/>
          </a:p>
        </p:txBody>
      </p:sp>
      <p:sp>
        <p:nvSpPr>
          <p:cNvPr id="24" name="원형 화살표 23"/>
          <p:cNvSpPr/>
          <p:nvPr/>
        </p:nvSpPr>
        <p:spPr bwMode="auto">
          <a:xfrm flipH="1">
            <a:off x="2339752" y="1988840"/>
            <a:ext cx="4616896" cy="4464496"/>
          </a:xfrm>
          <a:prstGeom prst="circularArrow">
            <a:avLst>
              <a:gd name="adj1" fmla="val 8344"/>
              <a:gd name="adj2" fmla="val 471533"/>
              <a:gd name="adj3" fmla="val 6788077"/>
              <a:gd name="adj4" fmla="val 3528282"/>
              <a:gd name="adj5" fmla="val 65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22308" y="59492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Feedback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 bwMode="auto">
          <a:xfrm rot="19800000">
            <a:off x="3486165" y="4702476"/>
            <a:ext cx="615246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 bwMode="auto">
          <a:xfrm rot="12600000">
            <a:off x="5300017" y="4198420"/>
            <a:ext cx="615246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 rot="16200000">
            <a:off x="4022061" y="2846235"/>
            <a:ext cx="615246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95936" y="515893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/>
                </a:solidFill>
              </a:rPr>
              <a:t>PLSI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826916">
            <a:off x="3373428" y="47901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work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 rot="1639677">
            <a:off x="5339359" y="428271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79912" y="298766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notify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MGrid</a:t>
            </a:r>
            <a:r>
              <a:rPr lang="en-US" altLang="ko-KR" dirty="0" smtClean="0"/>
              <a:t> Improvement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267744" y="2708920"/>
            <a:ext cx="4464496" cy="17281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MGrid</a:t>
            </a:r>
            <a:endParaRPr kumimoji="1" lang="en-US" altLang="ko-KR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Improvement!</a:t>
            </a: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Improve #1: IP free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IP </a:t>
            </a:r>
            <a:r>
              <a:rPr lang="en-US" altLang="ko-KR" dirty="0" smtClean="0"/>
              <a:t>free</a:t>
            </a:r>
            <a:endParaRPr lang="en-US" altLang="ko-KR" dirty="0" smtClean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Using HTTP </a:t>
            </a:r>
            <a:r>
              <a:rPr lang="en-US" altLang="ko-KR" dirty="0" smtClean="0">
                <a:sym typeface="Wingdings" pitchFamily="2" charset="2"/>
              </a:rPr>
              <a:t>Protocol </a:t>
            </a:r>
            <a:r>
              <a:rPr lang="en-US" altLang="ko-KR" dirty="0" smtClean="0">
                <a:sym typeface="Wingdings" pitchFamily="2" charset="2"/>
              </a:rPr>
              <a:t>only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Anywhere access to PLSI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4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760" y="4999484"/>
            <a:ext cx="949796" cy="949796"/>
          </a:xfrm>
          <a:prstGeom prst="rect">
            <a:avLst/>
          </a:prstGeom>
          <a:noFill/>
        </p:spPr>
      </p:pic>
      <p:pic>
        <p:nvPicPr>
          <p:cNvPr id="3074" name="Picture 2" descr="C:\Users\Daeyoung Heo\AppData\Local\Microsoft\Windows\Temporary Internet Files\Content.IE5\ZEY2386X\MC90043305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996952"/>
            <a:ext cx="1184176" cy="1184176"/>
          </a:xfrm>
          <a:prstGeom prst="rect">
            <a:avLst/>
          </a:prstGeom>
          <a:noFill/>
        </p:spPr>
      </p:pic>
      <p:sp>
        <p:nvSpPr>
          <p:cNvPr id="6" name="위쪽/아래쪽 화살표 5"/>
          <p:cNvSpPr/>
          <p:nvPr/>
        </p:nvSpPr>
        <p:spPr bwMode="auto">
          <a:xfrm>
            <a:off x="2227784" y="4037112"/>
            <a:ext cx="484632" cy="104807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4007" y="3429000"/>
            <a:ext cx="1729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Restricted IP</a:t>
            </a:r>
            <a:endParaRPr lang="en-US" altLang="ko-KR" strike="sngStrike" dirty="0" smtClean="0"/>
          </a:p>
          <a:p>
            <a:r>
              <a:rPr lang="en-US" altLang="ko-KR" dirty="0" smtClean="0"/>
              <a:t>Port 2811,</a:t>
            </a:r>
          </a:p>
          <a:p>
            <a:r>
              <a:rPr lang="en-US" altLang="ko-KR" dirty="0" smtClean="0"/>
              <a:t>45000 ~ 50000</a:t>
            </a:r>
            <a:endParaRPr lang="ko-KR" altLang="en-US" dirty="0"/>
          </a:p>
        </p:txBody>
      </p:sp>
      <p:pic>
        <p:nvPicPr>
          <p:cNvPr id="8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989" y="4927476"/>
            <a:ext cx="949796" cy="949796"/>
          </a:xfrm>
          <a:prstGeom prst="rect">
            <a:avLst/>
          </a:prstGeom>
          <a:noFill/>
        </p:spPr>
      </p:pic>
      <p:pic>
        <p:nvPicPr>
          <p:cNvPr id="9" name="Picture 2" descr="C:\Users\Daeyoung Heo\AppData\Local\Microsoft\Windows\Temporary Internet Files\Content.IE5\7QWFD054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893" y="4927476"/>
            <a:ext cx="949796" cy="949796"/>
          </a:xfrm>
          <a:prstGeom prst="rect">
            <a:avLst/>
          </a:prstGeom>
          <a:noFill/>
        </p:spPr>
      </p:pic>
      <p:pic>
        <p:nvPicPr>
          <p:cNvPr id="11" name="Picture 2" descr="C:\Users\Daeyoung Heo\AppData\Local\Microsoft\Windows\Temporary Internet Files\Content.IE5\ZEY2386X\MC90043305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0657" y="2964904"/>
            <a:ext cx="1184176" cy="1184176"/>
          </a:xfrm>
          <a:prstGeom prst="rect">
            <a:avLst/>
          </a:prstGeom>
          <a:noFill/>
        </p:spPr>
      </p:pic>
      <p:sp>
        <p:nvSpPr>
          <p:cNvPr id="12" name="위쪽/아래쪽 화살표 11"/>
          <p:cNvSpPr/>
          <p:nvPr/>
        </p:nvSpPr>
        <p:spPr bwMode="auto">
          <a:xfrm>
            <a:off x="6517005" y="4037112"/>
            <a:ext cx="484632" cy="104807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9885" y="3718773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Any IP</a:t>
            </a:r>
          </a:p>
          <a:p>
            <a:pPr algn="r"/>
            <a:r>
              <a:rPr lang="en-US" altLang="ko-KR" dirty="0" smtClean="0"/>
              <a:t>Port 80</a:t>
            </a:r>
          </a:p>
        </p:txBody>
      </p:sp>
      <p:sp>
        <p:nvSpPr>
          <p:cNvPr id="18" name="오른쪽 화살표 17"/>
          <p:cNvSpPr/>
          <p:nvPr/>
        </p:nvSpPr>
        <p:spPr bwMode="auto">
          <a:xfrm>
            <a:off x="4355976" y="4253136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6146" name="Firewall"/>
          <p:cNvSpPr>
            <a:spLocks noEditPoints="1" noChangeArrowheads="1"/>
          </p:cNvSpPr>
          <p:nvPr/>
        </p:nvSpPr>
        <p:spPr bwMode="auto">
          <a:xfrm>
            <a:off x="5436096" y="4365104"/>
            <a:ext cx="1809750" cy="36004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irewall"/>
          <p:cNvSpPr>
            <a:spLocks noEditPoints="1" noChangeArrowheads="1"/>
          </p:cNvSpPr>
          <p:nvPr/>
        </p:nvSpPr>
        <p:spPr bwMode="auto">
          <a:xfrm>
            <a:off x="1187624" y="4365104"/>
            <a:ext cx="1809750" cy="36004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 bwMode="auto">
          <a:xfrm>
            <a:off x="6084168" y="5157192"/>
            <a:ext cx="504056" cy="484632"/>
          </a:xfrm>
          <a:prstGeom prst="leftRightArrow">
            <a:avLst>
              <a:gd name="adj1" fmla="val 50000"/>
              <a:gd name="adj2" fmla="val 345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Improve #2. </a:t>
            </a:r>
            <a:r>
              <a:rPr lang="en-US" altLang="ko-KR" dirty="0" smtClean="0">
                <a:latin typeface="+mj-lt"/>
              </a:rPr>
              <a:t>Quick Launching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Quick Launching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Provide application specific dialog.</a:t>
            </a: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/>
          </a:p>
        </p:txBody>
      </p:sp>
      <p:pic>
        <p:nvPicPr>
          <p:cNvPr id="4098" name="Picture 2" descr="\\.psf\Home\Desktop\스크린샷 2011-02-22 오전 9.27.5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01" y="3240335"/>
            <a:ext cx="2324883" cy="1988865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 bwMode="auto">
          <a:xfrm flipV="1">
            <a:off x="4211960" y="2996952"/>
            <a:ext cx="86409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076056" y="2780928"/>
          <a:ext cx="1800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Software</a:t>
                      </a:r>
                      <a:r>
                        <a:rPr lang="en-US" altLang="ko-KR" baseline="0" dirty="0" smtClean="0"/>
                        <a:t> Packages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VASP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GAUSSIAN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CHARMM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 bwMode="auto">
          <a:xfrm>
            <a:off x="4211960" y="5013176"/>
            <a:ext cx="864096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827583" y="1268760"/>
            <a:ext cx="7056784" cy="504056"/>
          </a:xfrm>
          <a:prstGeom prst="round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Introduce PLSI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 bwMode="auto">
          <a:xfrm rot="16200000">
            <a:off x="719572" y="1376772"/>
            <a:ext cx="504056" cy="288032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827583" y="1916832"/>
            <a:ext cx="7056784" cy="504056"/>
          </a:xfrm>
          <a:prstGeom prst="round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MGrid</a:t>
            </a:r>
            <a:r>
              <a:rPr kumimoji="1"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on PLSI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 bwMode="auto">
          <a:xfrm rot="16200000">
            <a:off x="719572" y="2024844"/>
            <a:ext cx="504056" cy="288032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827584" y="2564904"/>
            <a:ext cx="7056784" cy="504056"/>
          </a:xfrm>
          <a:prstGeom prst="round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Collaboration Model by </a:t>
            </a:r>
            <a:r>
              <a:rPr kumimoji="1" lang="en-US" altLang="ko-KR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MGrid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 bwMode="auto">
          <a:xfrm rot="16200000">
            <a:off x="719573" y="2672916"/>
            <a:ext cx="504056" cy="288032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827585" y="3212976"/>
            <a:ext cx="7056784" cy="504056"/>
          </a:xfrm>
          <a:prstGeom prst="round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MGrid</a:t>
            </a:r>
            <a:r>
              <a:rPr kumimoji="1"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Improvement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 bwMode="auto">
          <a:xfrm rot="16200000">
            <a:off x="719574" y="3320988"/>
            <a:ext cx="504056" cy="288032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827586" y="3861048"/>
            <a:ext cx="7056784" cy="504056"/>
          </a:xfrm>
          <a:prstGeom prst="round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MGrid</a:t>
            </a:r>
            <a:r>
              <a:rPr kumimoji="1"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Tutorial 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 bwMode="auto">
          <a:xfrm rot="16200000">
            <a:off x="719575" y="3969060"/>
            <a:ext cx="504056" cy="288032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827587" y="4509120"/>
            <a:ext cx="7056784" cy="504056"/>
          </a:xfrm>
          <a:prstGeom prst="round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MGrid</a:t>
            </a:r>
            <a:r>
              <a:rPr kumimoji="1"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Data Management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양쪽 모서리가 둥근 사각형 19"/>
          <p:cNvSpPr/>
          <p:nvPr/>
        </p:nvSpPr>
        <p:spPr bwMode="auto">
          <a:xfrm rot="16200000">
            <a:off x="719576" y="4617132"/>
            <a:ext cx="504056" cy="288032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Improve #3. </a:t>
            </a:r>
            <a:r>
              <a:rPr lang="en-US" altLang="ko-KR" dirty="0" smtClean="0">
                <a:latin typeface="+mj-lt"/>
              </a:rPr>
              <a:t>Automatic Tool Setup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1143000"/>
            <a:ext cx="4876849" cy="50292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Setup wizard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Manual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>
                <a:sym typeface="Wingdings" pitchFamily="2" charset="2"/>
              </a:rPr>
              <a:t>Automatic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/>
              <a:t>Set service’s URL</a:t>
            </a:r>
          </a:p>
          <a:p>
            <a:pPr lvl="2"/>
            <a:r>
              <a:rPr lang="en-US" altLang="ko-KR" dirty="0" smtClean="0"/>
              <a:t>Check if services are running.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Retrieve and set path of user’s home</a:t>
            </a:r>
            <a:endParaRPr lang="ko-KR" altLang="en-US" dirty="0"/>
          </a:p>
        </p:txBody>
      </p:sp>
      <p:pic>
        <p:nvPicPr>
          <p:cNvPr id="2050" name="Picture 2" descr="\\.psf\Host\Users\dyheo\Desktop\스크린샷 2011-02-22 오전 9.25.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124744"/>
            <a:ext cx="2614091" cy="1620000"/>
          </a:xfrm>
          <a:prstGeom prst="rect">
            <a:avLst/>
          </a:prstGeom>
          <a:noFill/>
        </p:spPr>
      </p:pic>
      <p:pic>
        <p:nvPicPr>
          <p:cNvPr id="2051" name="Picture 3" descr="\\.psf\Host\Users\dyheo\Desktop\스크린샷 2011-02-22 오전 9.26.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708920"/>
            <a:ext cx="2614091" cy="1620000"/>
          </a:xfrm>
          <a:prstGeom prst="rect">
            <a:avLst/>
          </a:prstGeom>
          <a:noFill/>
        </p:spPr>
      </p:pic>
      <p:pic>
        <p:nvPicPr>
          <p:cNvPr id="2052" name="Picture 4" descr="\\.psf\Host\Users\dyheo\Desktop\스크린샷 2011-02-22 오전 9.27.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329280"/>
            <a:ext cx="2614091" cy="1620000"/>
          </a:xfrm>
          <a:prstGeom prst="rect">
            <a:avLst/>
          </a:prstGeom>
          <a:noFill/>
        </p:spPr>
      </p:pic>
      <p:pic>
        <p:nvPicPr>
          <p:cNvPr id="2053" name="Picture 5" descr="\\.psf\Host\Users\dyheo\Desktop\스크린샷 2011-02-22 오전 9.28.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285224"/>
            <a:ext cx="2893585" cy="2160000"/>
          </a:xfrm>
          <a:prstGeom prst="rect">
            <a:avLst/>
          </a:prstGeom>
          <a:noFill/>
        </p:spPr>
      </p:pic>
      <p:sp>
        <p:nvSpPr>
          <p:cNvPr id="9" name="오른쪽 화살표 8"/>
          <p:cNvSpPr/>
          <p:nvPr/>
        </p:nvSpPr>
        <p:spPr bwMode="auto">
          <a:xfrm>
            <a:off x="3923928" y="3844288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MGrid</a:t>
            </a:r>
            <a:r>
              <a:rPr lang="en-US" altLang="ko-KR" dirty="0" smtClean="0"/>
              <a:t> Tutorial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267744" y="2708920"/>
            <a:ext cx="4464496" cy="17281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MGrid</a:t>
            </a:r>
            <a:endParaRPr kumimoji="1" lang="en-US" altLang="ko-KR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Tutorial!</a:t>
            </a: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Step </a:t>
            </a:r>
            <a:r>
              <a:rPr lang="en-US" altLang="ko-KR" dirty="0" smtClean="0">
                <a:latin typeface="+mj-lt"/>
              </a:rPr>
              <a:t>1. </a:t>
            </a:r>
            <a:r>
              <a:rPr lang="en-US" altLang="ko-KR" dirty="0" smtClean="0">
                <a:latin typeface="+mj-lt"/>
              </a:rPr>
              <a:t>Access </a:t>
            </a:r>
            <a:r>
              <a:rPr lang="en-US" altLang="ko-KR" dirty="0" err="1" smtClean="0">
                <a:latin typeface="+mj-lt"/>
              </a:rPr>
              <a:t>MGrid</a:t>
            </a:r>
            <a:r>
              <a:rPr lang="en-US" altLang="ko-KR" dirty="0" smtClean="0">
                <a:latin typeface="+mj-lt"/>
              </a:rPr>
              <a:t>-PLSI Portal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Visit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://mgrid.plsi.or.kr</a:t>
            </a:r>
            <a:r>
              <a:rPr lang="en-US" altLang="ko-KR" dirty="0" smtClean="0"/>
              <a:t> </a:t>
            </a:r>
          </a:p>
        </p:txBody>
      </p:sp>
      <p:pic>
        <p:nvPicPr>
          <p:cNvPr id="2050" name="Picture 2" descr="\\.psf\Home\Desktop\스크린샷 2011-02-23 오전 10.34.32.png"/>
          <p:cNvPicPr>
            <a:picLocks noChangeAspect="1" noChangeArrowheads="1"/>
          </p:cNvPicPr>
          <p:nvPr/>
        </p:nvPicPr>
        <p:blipFill>
          <a:blip r:embed="rId3" cstate="print"/>
          <a:srcRect b="29779"/>
          <a:stretch>
            <a:fillRect/>
          </a:stretch>
        </p:blipFill>
        <p:spPr bwMode="auto">
          <a:xfrm>
            <a:off x="1187624" y="1796865"/>
            <a:ext cx="4968552" cy="3792375"/>
          </a:xfrm>
          <a:prstGeom prst="rect">
            <a:avLst/>
          </a:prstGeom>
          <a:noFill/>
        </p:spPr>
      </p:pic>
      <p:pic>
        <p:nvPicPr>
          <p:cNvPr id="5" name="Picture 2" descr="\\.psf\Host\Users\dyheo\Desktop\스크린샷 2011-02-23 오전 10.36.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2708920"/>
            <a:ext cx="1800200" cy="2176605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54258" y="47251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Sign-in by </a:t>
            </a:r>
            <a:r>
              <a:rPr lang="en-US" altLang="ko-KR" dirty="0" err="1" smtClean="0"/>
              <a:t>ceritficate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Step 3. Launch </a:t>
            </a:r>
            <a:r>
              <a:rPr lang="en-US" altLang="ko-KR" dirty="0" err="1" smtClean="0">
                <a:latin typeface="+mj-lt"/>
              </a:rPr>
              <a:t>MGrid</a:t>
            </a:r>
            <a:r>
              <a:rPr lang="en-US" altLang="ko-KR" dirty="0" smtClean="0">
                <a:latin typeface="+mj-lt"/>
              </a:rPr>
              <a:t> Builder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Move to </a:t>
            </a:r>
            <a:r>
              <a:rPr lang="en-US" altLang="ko-KR" dirty="0" smtClean="0"/>
              <a:t>‘Workspace</a:t>
            </a:r>
            <a:r>
              <a:rPr lang="en-US" altLang="ko-KR" dirty="0" smtClean="0"/>
              <a:t>’ </a:t>
            </a:r>
            <a:r>
              <a:rPr lang="en-US" altLang="ko-KR" dirty="0" smtClean="0"/>
              <a:t>Tab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Click ‘New&gt;</a:t>
            </a:r>
            <a:r>
              <a:rPr lang="en-US" altLang="ko-KR" dirty="0" err="1" smtClean="0"/>
              <a:t>MGrid</a:t>
            </a:r>
            <a:r>
              <a:rPr lang="en-US" altLang="ko-KR" dirty="0" smtClean="0"/>
              <a:t> </a:t>
            </a:r>
            <a:r>
              <a:rPr lang="en-US" altLang="ko-KR" dirty="0" smtClean="0"/>
              <a:t>Builder</a:t>
            </a:r>
            <a:r>
              <a:rPr lang="en-US" altLang="ko-KR" dirty="0" smtClean="0"/>
              <a:t>’ on the toolbar.</a:t>
            </a:r>
            <a:endParaRPr lang="ko-KR" altLang="en-US" dirty="0"/>
          </a:p>
        </p:txBody>
      </p:sp>
      <p:pic>
        <p:nvPicPr>
          <p:cNvPr id="3075" name="Picture 3" descr="\\.psf\Home\Desktop\스크린샷 2011-02-23 오전 10.37.08.png"/>
          <p:cNvPicPr>
            <a:picLocks noChangeAspect="1" noChangeArrowheads="1"/>
          </p:cNvPicPr>
          <p:nvPr/>
        </p:nvPicPr>
        <p:blipFill>
          <a:blip r:embed="rId2" cstate="print"/>
          <a:srcRect b="53995"/>
          <a:stretch>
            <a:fillRect/>
          </a:stretch>
        </p:blipFill>
        <p:spPr bwMode="auto">
          <a:xfrm>
            <a:off x="756440" y="2276872"/>
            <a:ext cx="7776000" cy="3888432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 bwMode="auto">
          <a:xfrm>
            <a:off x="3924792" y="4293096"/>
            <a:ext cx="864096" cy="504056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Step 4. Automatic setup wizard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Just click ‘Next’ and ‘Finish’</a:t>
            </a:r>
            <a:endParaRPr lang="ko-KR" altLang="en-US" dirty="0"/>
          </a:p>
        </p:txBody>
      </p:sp>
      <p:pic>
        <p:nvPicPr>
          <p:cNvPr id="4098" name="Picture 2" descr="\\.psf\Home\Desktop\스크린샷 2011-02-22 오전 9.25.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556792"/>
            <a:ext cx="4646455" cy="2880000"/>
          </a:xfrm>
          <a:prstGeom prst="rect">
            <a:avLst/>
          </a:prstGeom>
          <a:noFill/>
        </p:spPr>
      </p:pic>
      <p:pic>
        <p:nvPicPr>
          <p:cNvPr id="4099" name="Picture 3" descr="\\.psf\Home\Desktop\스크린샷 2011-02-22 오전 9.26.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7350" y="2348880"/>
            <a:ext cx="4646454" cy="2880000"/>
          </a:xfrm>
          <a:prstGeom prst="rect">
            <a:avLst/>
          </a:prstGeom>
          <a:noFill/>
        </p:spPr>
      </p:pic>
      <p:pic>
        <p:nvPicPr>
          <p:cNvPr id="4100" name="Picture 4" descr="\\.psf\Home\Desktop\스크린샷 2011-02-22 오전 9.27.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999036"/>
            <a:ext cx="4646455" cy="2880000"/>
          </a:xfrm>
          <a:prstGeom prst="rect">
            <a:avLst/>
          </a:prstGeom>
          <a:noFill/>
        </p:spPr>
      </p:pic>
      <p:sp>
        <p:nvSpPr>
          <p:cNvPr id="7" name="굽은 화살표 6"/>
          <p:cNvSpPr/>
          <p:nvPr/>
        </p:nvSpPr>
        <p:spPr bwMode="auto">
          <a:xfrm rot="5400000">
            <a:off x="4671440" y="1961408"/>
            <a:ext cx="813816" cy="868680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굽은 화살표 7"/>
          <p:cNvSpPr/>
          <p:nvPr/>
        </p:nvSpPr>
        <p:spPr bwMode="auto">
          <a:xfrm rot="10800000">
            <a:off x="4572001" y="4653136"/>
            <a:ext cx="813816" cy="868680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Step 5. Quick launching Menu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Click software on the menu.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VASP</a:t>
            </a:r>
          </a:p>
          <a:p>
            <a:pPr lvl="1"/>
            <a:r>
              <a:rPr lang="en-US" altLang="ko-KR" dirty="0" smtClean="0"/>
              <a:t>GAUSSIAN </a:t>
            </a:r>
            <a:r>
              <a:rPr lang="en-US" altLang="ko-KR" dirty="0" smtClean="0"/>
              <a:t>(soon)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CHARMM </a:t>
            </a:r>
            <a:r>
              <a:rPr lang="en-US" altLang="ko-KR" dirty="0" smtClean="0"/>
              <a:t>(soon)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NAMD </a:t>
            </a:r>
            <a:r>
              <a:rPr lang="en-US" altLang="ko-KR" dirty="0" smtClean="0"/>
              <a:t>(soon)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AMBER </a:t>
            </a:r>
            <a:r>
              <a:rPr lang="en-US" altLang="ko-KR" dirty="0" smtClean="0"/>
              <a:t>(soon)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Or click ‘General’</a:t>
            </a:r>
          </a:p>
          <a:p>
            <a:pPr lvl="1"/>
            <a:r>
              <a:rPr lang="en-US" altLang="ko-KR" dirty="0" smtClean="0"/>
              <a:t>General </a:t>
            </a:r>
            <a:r>
              <a:rPr lang="en-US" altLang="ko-KR" dirty="0" smtClean="0"/>
              <a:t>J</a:t>
            </a:r>
            <a:r>
              <a:rPr lang="en-US" altLang="ko-KR" dirty="0" smtClean="0"/>
              <a:t>ob </a:t>
            </a:r>
            <a:r>
              <a:rPr lang="en-US" altLang="ko-KR" dirty="0" smtClean="0"/>
              <a:t>B</a:t>
            </a:r>
            <a:r>
              <a:rPr lang="en-US" altLang="ko-KR" dirty="0" smtClean="0"/>
              <a:t>uilder.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 descr="\\.psf\Home\Desktop\스크린샷 2011-02-22 오전 9.27.5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556792"/>
            <a:ext cx="4680520" cy="4004039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Step 6. Show ‘RUN’ wizard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T</a:t>
            </a:r>
            <a:r>
              <a:rPr lang="en-US" altLang="ko-KR" dirty="0" smtClean="0"/>
              <a:t>hese fields already 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/>
              <a:t>filled out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Required fields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Trial Section</a:t>
            </a:r>
          </a:p>
          <a:p>
            <a:pPr lvl="2"/>
            <a:r>
              <a:rPr lang="en-US" altLang="ko-KR" dirty="0" smtClean="0"/>
              <a:t>Trial </a:t>
            </a:r>
            <a:r>
              <a:rPr lang="en-US" altLang="ko-KR" dirty="0" smtClean="0"/>
              <a:t>Name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Description</a:t>
            </a:r>
          </a:p>
          <a:p>
            <a:pPr lvl="2"/>
            <a:r>
              <a:rPr lang="en-US" altLang="ko-KR" dirty="0" smtClean="0"/>
              <a:t>Files</a:t>
            </a:r>
          </a:p>
          <a:p>
            <a:pPr lvl="1"/>
            <a:r>
              <a:rPr lang="en-US" altLang="ko-KR" dirty="0" smtClean="0"/>
              <a:t>Execution </a:t>
            </a:r>
            <a:r>
              <a:rPr lang="en-US" altLang="ko-KR" dirty="0" smtClean="0"/>
              <a:t>Section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 descr="\\.psf\Home\Desktop\스크린샷 2011-02-23 오전 10.45.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885056"/>
            <a:ext cx="4252500" cy="3240000"/>
          </a:xfrm>
          <a:prstGeom prst="rect">
            <a:avLst/>
          </a:prstGeom>
          <a:noFill/>
        </p:spPr>
      </p:pic>
      <p:pic>
        <p:nvPicPr>
          <p:cNvPr id="5123" name="Picture 3" descr="\\.psf\Home\Desktop\스크린샷 2011-02-23 오전 10.48.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3284984"/>
            <a:ext cx="4252501" cy="3240000"/>
          </a:xfrm>
          <a:prstGeom prst="rect">
            <a:avLst/>
          </a:prstGeom>
          <a:noFill/>
        </p:spPr>
      </p:pic>
      <p:sp>
        <p:nvSpPr>
          <p:cNvPr id="6" name="아래쪽 화살표 5"/>
          <p:cNvSpPr/>
          <p:nvPr/>
        </p:nvSpPr>
        <p:spPr bwMode="auto">
          <a:xfrm>
            <a:off x="5868145" y="3356992"/>
            <a:ext cx="1728192" cy="50405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Scroll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 smtClean="0">
                <a:solidFill>
                  <a:schemeClr val="tx1"/>
                </a:solidFill>
                <a:ea typeface="맑은 고딕" pitchFamily="50" charset="-127"/>
              </a:rPr>
              <a:t>down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4067944" y="1628800"/>
            <a:ext cx="13681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auto">
          <a:xfrm>
            <a:off x="4067944" y="1916832"/>
            <a:ext cx="13681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 bwMode="auto">
          <a:xfrm>
            <a:off x="4067944" y="2348880"/>
            <a:ext cx="13681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auto">
          <a:xfrm rot="5400000">
            <a:off x="3671900" y="1952836"/>
            <a:ext cx="7920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 rot="5400000">
            <a:off x="2771801" y="3861049"/>
            <a:ext cx="20162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 bwMode="auto">
          <a:xfrm>
            <a:off x="3779912" y="2995364"/>
            <a:ext cx="129614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 bwMode="auto">
          <a:xfrm>
            <a:off x="3779912" y="3211388"/>
            <a:ext cx="129614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 bwMode="auto">
          <a:xfrm>
            <a:off x="3779912" y="4003476"/>
            <a:ext cx="129614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 bwMode="auto">
          <a:xfrm>
            <a:off x="3779912" y="4869160"/>
            <a:ext cx="129614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구름 모양 설명선 30"/>
          <p:cNvSpPr/>
          <p:nvPr/>
        </p:nvSpPr>
        <p:spPr bwMode="auto">
          <a:xfrm>
            <a:off x="5004048" y="5229200"/>
            <a:ext cx="1440160" cy="612648"/>
          </a:xfrm>
          <a:prstGeom prst="cloudCallout">
            <a:avLst>
              <a:gd name="adj1" fmla="val 29362"/>
              <a:gd name="adj2" fmla="val -1075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Just click and than search.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구름 모양 설명선 31"/>
          <p:cNvSpPr/>
          <p:nvPr/>
        </p:nvSpPr>
        <p:spPr bwMode="auto">
          <a:xfrm>
            <a:off x="6732240" y="4221088"/>
            <a:ext cx="1440160" cy="612648"/>
          </a:xfrm>
          <a:prstGeom prst="cloudCallout">
            <a:avLst>
              <a:gd name="adj1" fmla="val 48618"/>
              <a:gd name="adj2" fmla="val -830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Exploring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remote </a:t>
            </a:r>
            <a:r>
              <a:rPr kumimoji="1" lang="en-US" altLang="ko-KR" sz="900" b="1" dirty="0" err="1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filesystem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4" name="바닥글 개체 틀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MGrid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 Management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Label(Tagging) or Project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Organize and Categorize jobs with label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All jobs belong to label “All” 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Assign multiple labels to each jobs.</a:t>
            </a:r>
            <a:endParaRPr lang="ko-KR" altLang="en-US" dirty="0"/>
          </a:p>
        </p:txBody>
      </p:sp>
      <p:pic>
        <p:nvPicPr>
          <p:cNvPr id="8" name="Picture 3" descr="\\.psf\Home\Desktop\스크린샷 2011-02-23 오전 10.37.08.png"/>
          <p:cNvPicPr>
            <a:picLocks noChangeAspect="1" noChangeArrowheads="1"/>
          </p:cNvPicPr>
          <p:nvPr/>
        </p:nvPicPr>
        <p:blipFill>
          <a:blip r:embed="rId2" cstate="print"/>
          <a:srcRect t="22854" b="53995"/>
          <a:stretch>
            <a:fillRect/>
          </a:stretch>
        </p:blipFill>
        <p:spPr bwMode="auto">
          <a:xfrm>
            <a:off x="683568" y="2636912"/>
            <a:ext cx="7772400" cy="19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 bwMode="auto">
          <a:xfrm>
            <a:off x="971600" y="2648583"/>
            <a:ext cx="1440160" cy="194421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Job and Trial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contains your input and result files</a:t>
            </a:r>
          </a:p>
          <a:p>
            <a:r>
              <a:rPr lang="en-US" altLang="ko-KR" dirty="0" smtClean="0"/>
              <a:t>Two ways of organize your data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pic>
        <p:nvPicPr>
          <p:cNvPr id="7170" name="Picture 2" descr="C:\Users\Daeyoung Heo\AppData\Local\Microsoft\Windows\Temporary Internet Files\Content.IE5\7V622LLM\MC90023745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590" y="2132856"/>
            <a:ext cx="1185157" cy="1380149"/>
          </a:xfrm>
          <a:prstGeom prst="rect">
            <a:avLst/>
          </a:prstGeom>
          <a:noFill/>
        </p:spPr>
      </p:pic>
      <p:pic>
        <p:nvPicPr>
          <p:cNvPr id="8" name="Picture 2" descr="C:\Users\Daeyoung Heo\AppData\Local\Microsoft\Windows\Temporary Internet Files\Content.IE5\7V622LLM\MC90023745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976843"/>
            <a:ext cx="1185157" cy="1380149"/>
          </a:xfrm>
          <a:prstGeom prst="rect">
            <a:avLst/>
          </a:prstGeom>
          <a:noFill/>
        </p:spPr>
      </p:pic>
      <p:pic>
        <p:nvPicPr>
          <p:cNvPr id="9" name="Picture 2" descr="C:\Users\Daeyoung Heo\AppData\Local\Microsoft\Windows\Temporary Internet Files\Content.IE5\7V622LLM\MC90023745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564904"/>
            <a:ext cx="1185157" cy="1380149"/>
          </a:xfrm>
          <a:prstGeom prst="rect">
            <a:avLst/>
          </a:prstGeom>
          <a:noFill/>
        </p:spPr>
      </p:pic>
      <p:sp>
        <p:nvSpPr>
          <p:cNvPr id="11" name="모서리가 둥근 사각형 설명선 10"/>
          <p:cNvSpPr/>
          <p:nvPr/>
        </p:nvSpPr>
        <p:spPr bwMode="auto">
          <a:xfrm>
            <a:off x="6012160" y="2276872"/>
            <a:ext cx="1584176" cy="1728192"/>
          </a:xfrm>
          <a:prstGeom prst="wedgeRoundRectCallout">
            <a:avLst>
              <a:gd name="adj1" fmla="val -85581"/>
              <a:gd name="adj2" fmla="val -405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4" name="Picture 6" descr="\\.psf\Host\Users\dyheo\Downloads\d0026809_4781e6965aae6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938F9B"/>
              </a:clrFrom>
              <a:clrTo>
                <a:srgbClr val="938F9B">
                  <a:alpha val="0"/>
                </a:srgbClr>
              </a:clrTo>
            </a:clrChange>
          </a:blip>
          <a:srcRect l="70071" t="13010" r="13873" b="50000"/>
          <a:stretch>
            <a:fillRect/>
          </a:stretch>
        </p:blipFill>
        <p:spPr bwMode="auto">
          <a:xfrm>
            <a:off x="6156176" y="2420888"/>
            <a:ext cx="486054" cy="648072"/>
          </a:xfrm>
          <a:prstGeom prst="rect">
            <a:avLst/>
          </a:prstGeom>
          <a:noFill/>
        </p:spPr>
      </p:pic>
      <p:pic>
        <p:nvPicPr>
          <p:cNvPr id="19" name="Picture 6" descr="\\.psf\Host\Users\dyheo\Downloads\d0026809_4781e6965aae6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938F9B"/>
              </a:clrFrom>
              <a:clrTo>
                <a:srgbClr val="938F9B">
                  <a:alpha val="0"/>
                </a:srgbClr>
              </a:clrTo>
            </a:clrChange>
          </a:blip>
          <a:srcRect l="70071" t="13010" r="13873" b="50000"/>
          <a:stretch>
            <a:fillRect/>
          </a:stretch>
        </p:blipFill>
        <p:spPr bwMode="auto">
          <a:xfrm>
            <a:off x="6822250" y="2420888"/>
            <a:ext cx="486054" cy="648072"/>
          </a:xfrm>
          <a:prstGeom prst="rect">
            <a:avLst/>
          </a:prstGeom>
          <a:noFill/>
        </p:spPr>
      </p:pic>
      <p:pic>
        <p:nvPicPr>
          <p:cNvPr id="20" name="Picture 6" descr="\\.psf\Host\Users\dyheo\Downloads\d0026809_4781e6965aae6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938F9B"/>
              </a:clrFrom>
              <a:clrTo>
                <a:srgbClr val="938F9B">
                  <a:alpha val="0"/>
                </a:srgbClr>
              </a:clrTo>
            </a:clrChange>
          </a:blip>
          <a:srcRect l="70071" t="13010" r="13873" b="50000"/>
          <a:stretch>
            <a:fillRect/>
          </a:stretch>
        </p:blipFill>
        <p:spPr bwMode="auto">
          <a:xfrm>
            <a:off x="6174178" y="3212976"/>
            <a:ext cx="486054" cy="648072"/>
          </a:xfrm>
          <a:prstGeom prst="rect">
            <a:avLst/>
          </a:prstGeom>
          <a:noFill/>
        </p:spPr>
      </p:pic>
      <p:pic>
        <p:nvPicPr>
          <p:cNvPr id="21" name="Picture 6" descr="\\.psf\Host\Users\dyheo\Downloads\d0026809_4781e6965aae6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938F9B"/>
              </a:clrFrom>
              <a:clrTo>
                <a:srgbClr val="938F9B">
                  <a:alpha val="0"/>
                </a:srgbClr>
              </a:clrTo>
            </a:clrChange>
          </a:blip>
          <a:srcRect l="70071" t="13010" r="13873" b="50000"/>
          <a:stretch>
            <a:fillRect/>
          </a:stretch>
        </p:blipFill>
        <p:spPr bwMode="auto">
          <a:xfrm>
            <a:off x="6804248" y="3212976"/>
            <a:ext cx="486054" cy="648072"/>
          </a:xfrm>
          <a:prstGeom prst="rect">
            <a:avLst/>
          </a:prstGeom>
          <a:noFill/>
        </p:spPr>
      </p:pic>
      <p:cxnSp>
        <p:nvCxnSpPr>
          <p:cNvPr id="27" name="직선 연결선 26"/>
          <p:cNvCxnSpPr/>
          <p:nvPr/>
        </p:nvCxnSpPr>
        <p:spPr bwMode="auto">
          <a:xfrm rot="5400000">
            <a:off x="2483768" y="4005064"/>
            <a:ext cx="40324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내용 개체 틀 2"/>
          <p:cNvSpPr txBox="1">
            <a:spLocks/>
          </p:cNvSpPr>
          <p:nvPr/>
        </p:nvSpPr>
        <p:spPr bwMode="auto">
          <a:xfrm>
            <a:off x="639639" y="4103712"/>
            <a:ext cx="3860353" cy="242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193675" marR="0" lvl="0" indent="-1936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SzTx/>
              <a:buFont typeface="돋움" pitchFamily="50" charset="-127"/>
              <a:buChar char="◎"/>
              <a:tabLst>
                <a:tab pos="955675" algn="l"/>
              </a:tabLst>
              <a:defRPr/>
            </a:pPr>
            <a:r>
              <a:rPr kumimoji="1" lang="ko-KR" altLang="en-US" sz="2400" b="1" kern="0" dirty="0" smtClean="0">
                <a:latin typeface="+mn-ea"/>
              </a:rPr>
              <a:t> </a:t>
            </a:r>
            <a:r>
              <a:rPr kumimoji="1" lang="en-US" altLang="ko-KR" sz="2400" b="1" kern="0" dirty="0" smtClean="0">
                <a:latin typeface="+mn-ea"/>
              </a:rPr>
              <a:t>First way</a:t>
            </a:r>
            <a:endParaRPr kumimoji="1" lang="en-US" altLang="ko-KR" sz="2400" b="1" kern="0" dirty="0" smtClean="0">
              <a:latin typeface="+mn-ea"/>
            </a:endParaRPr>
          </a:p>
          <a:p>
            <a:pPr marL="650875" lvl="1" indent="-193675" fontAlgn="base"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Font typeface="돋움" pitchFamily="50" charset="-127"/>
              <a:buChar char="◎"/>
              <a:tabLst>
                <a:tab pos="955675" algn="l"/>
              </a:tabLst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Using only job.</a:t>
            </a:r>
          </a:p>
          <a:p>
            <a:pPr marL="650875" lvl="1" indent="-193675" fontAlgn="base"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Font typeface="돋움" pitchFamily="50" charset="-127"/>
              <a:buChar char="◎"/>
              <a:tabLst>
                <a:tab pos="955675" algn="l"/>
              </a:tabLst>
            </a:pPr>
            <a:r>
              <a:rPr kumimoji="1" lang="en-US" altLang="ko-KR" sz="2000" b="1" kern="0" dirty="0" smtClean="0">
                <a:latin typeface="+mn-ea"/>
              </a:rPr>
              <a:t> </a:t>
            </a:r>
            <a:r>
              <a:rPr kumimoji="1" lang="en-US" altLang="ko-KR" sz="2000" b="1" kern="0" dirty="0" smtClean="0">
                <a:latin typeface="+mn-ea"/>
              </a:rPr>
              <a:t>Job is like ‘Folder’</a:t>
            </a:r>
            <a:endParaRPr kumimoji="1" lang="en-US" altLang="ko-KR" sz="2000" b="1" kern="0" dirty="0" smtClean="0">
              <a:latin typeface="+mn-ea"/>
            </a:endParaRPr>
          </a:p>
          <a:p>
            <a:pPr marL="650875" lvl="1" indent="-193675" fontAlgn="base"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Font typeface="돋움" pitchFamily="50" charset="-127"/>
              <a:buChar char="◎"/>
              <a:tabLst>
                <a:tab pos="955675" algn="l"/>
              </a:tabLst>
            </a:pPr>
            <a:endParaRPr kumimoji="1" lang="en-US" altLang="ko-KR" sz="20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93675" indent="-193675" fontAlgn="base"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tabLst>
                <a:tab pos="955675" algn="l"/>
              </a:tabLst>
            </a:pPr>
            <a:r>
              <a:rPr kumimoji="1" lang="en-US" altLang="ko-KR" sz="2000" b="1" kern="0" dirty="0" smtClean="0">
                <a:solidFill>
                  <a:schemeClr val="bg1"/>
                </a:solidFill>
                <a:latin typeface="+mn-ea"/>
                <a:sym typeface="Wingdings" pitchFamily="2" charset="2"/>
              </a:rPr>
              <a:t>.</a:t>
            </a:r>
            <a:endParaRPr kumimoji="1" lang="en-US" altLang="ko-KR" sz="2000" b="1" kern="0" dirty="0" smtClean="0">
              <a:solidFill>
                <a:schemeClr val="bg1"/>
              </a:solidFill>
              <a:latin typeface="+mn-ea"/>
              <a:sym typeface="Wingdings" pitchFamily="2" charset="2"/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4528071" y="4103712"/>
            <a:ext cx="3860353" cy="242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193675" marR="0" lvl="0" indent="-1936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SzTx/>
              <a:buFont typeface="돋움" pitchFamily="50" charset="-127"/>
              <a:buChar char="◎"/>
              <a:tabLst>
                <a:tab pos="955675" algn="l"/>
              </a:tabLst>
              <a:defRPr/>
            </a:pPr>
            <a:r>
              <a:rPr kumimoji="1" lang="en-US" altLang="ko-KR" sz="2400" b="1" kern="0" dirty="0" smtClean="0">
                <a:latin typeface="+mn-ea"/>
              </a:rPr>
              <a:t> </a:t>
            </a:r>
            <a:r>
              <a:rPr kumimoji="1" lang="en-US" altLang="ko-KR" sz="2400" b="1" kern="0" dirty="0" smtClean="0">
                <a:latin typeface="+mn-ea"/>
              </a:rPr>
              <a:t>Second way</a:t>
            </a:r>
            <a:endParaRPr kumimoji="1" lang="en-US" altLang="ko-KR" sz="2400" b="1" kern="0" dirty="0" smtClean="0">
              <a:latin typeface="+mn-ea"/>
            </a:endParaRPr>
          </a:p>
          <a:p>
            <a:pPr marL="650875" lvl="1" indent="-193675" fontAlgn="base"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Font typeface="돋움" pitchFamily="50" charset="-127"/>
              <a:buChar char="◎"/>
              <a:tabLst>
                <a:tab pos="955675" algn="l"/>
              </a:tabLst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Combination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of job and trials.</a:t>
            </a:r>
          </a:p>
          <a:p>
            <a:pPr marL="650875" lvl="1" indent="-193675" fontAlgn="base"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Font typeface="돋움" pitchFamily="50" charset="-127"/>
              <a:buChar char="◎"/>
              <a:tabLst>
                <a:tab pos="955675" algn="l"/>
              </a:tabLst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Job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can contains multiple trials</a:t>
            </a:r>
            <a:endParaRPr kumimoji="1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93675" indent="-193675" fontAlgn="base"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Font typeface="돋움" pitchFamily="50" charset="-127"/>
              <a:buChar char="◎"/>
              <a:tabLst>
                <a:tab pos="955675" algn="l"/>
              </a:tabLst>
            </a:pPr>
            <a:endParaRPr kumimoji="1" lang="en-US" altLang="ko-KR" sz="20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PLSI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A nationwide supercomputing infrastructure in Korea.</a:t>
            </a:r>
          </a:p>
          <a:p>
            <a:pPr lvl="1"/>
            <a:r>
              <a:rPr lang="en-US" altLang="ko-KR" dirty="0" smtClean="0"/>
              <a:t>7</a:t>
            </a:r>
            <a:r>
              <a:rPr lang="en-US" altLang="ko-KR" dirty="0" smtClean="0"/>
              <a:t> Korean supercomputing centers</a:t>
            </a:r>
          </a:p>
          <a:p>
            <a:pPr lvl="1"/>
            <a:r>
              <a:rPr lang="en-US" altLang="ko-KR" dirty="0" smtClean="0"/>
              <a:t>Interconnected by dedicated high performance network</a:t>
            </a:r>
          </a:p>
          <a:p>
            <a:pPr lvl="2"/>
            <a:r>
              <a:rPr lang="en-US" altLang="ko-KR" dirty="0" smtClean="0"/>
              <a:t>KREONET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 smtClean="0"/>
              <a:t>N</a:t>
            </a:r>
            <a:r>
              <a:rPr lang="en-US" altLang="ko-KR" dirty="0" smtClean="0"/>
              <a:t>ational Research Networks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836712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artnership and </a:t>
            </a:r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eadership for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the nationwide </a:t>
            </a:r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upercomputing </a:t>
            </a:r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nfrastructure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429000"/>
            <a:ext cx="2376264" cy="27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36096" y="5272044"/>
            <a:ext cx="2981849" cy="1037276"/>
          </a:xfrm>
          <a:prstGeom prst="rect">
            <a:avLst/>
          </a:prstGeom>
          <a:noFill/>
        </p:spPr>
        <p:txBody>
          <a:bodyPr wrap="none" lIns="417643" tIns="208822" rIns="417643" bIns="208822" rtlCol="0">
            <a:spAutoFit/>
          </a:bodyPr>
          <a:lstStyle/>
          <a:p>
            <a:pPr algn="ctr"/>
            <a:r>
              <a:rPr lang="en-US" altLang="ko-KR" sz="2000" dirty="0" smtClean="0">
                <a:ea typeface="Arial Unicode MS" pitchFamily="50" charset="-127"/>
                <a:cs typeface="Arial Unicode MS" pitchFamily="50" charset="-127"/>
              </a:rPr>
              <a:t>Total 1,180 </a:t>
            </a:r>
            <a:r>
              <a:rPr lang="en-US" altLang="ko-KR" sz="2000" dirty="0" err="1" smtClean="0">
                <a:ea typeface="Arial Unicode MS" pitchFamily="50" charset="-127"/>
                <a:cs typeface="Arial Unicode MS" pitchFamily="50" charset="-127"/>
              </a:rPr>
              <a:t>TFlops</a:t>
            </a:r>
            <a:endParaRPr lang="en-US" altLang="ko-KR" sz="2000" dirty="0" smtClean="0"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2000" dirty="0" smtClean="0">
                <a:ea typeface="Arial Unicode MS" pitchFamily="50" charset="-127"/>
                <a:cs typeface="Arial Unicode MS" pitchFamily="50" charset="-127"/>
              </a:rPr>
              <a:t>By KISTI, 2010.11</a:t>
            </a:r>
          </a:p>
        </p:txBody>
      </p:sp>
      <p:pic>
        <p:nvPicPr>
          <p:cNvPr id="12" name="Picture 6" descr="\\.psf\Home\Desktop\스크린샷 2011-02-26 오후 12.15.00.png"/>
          <p:cNvPicPr>
            <a:picLocks noChangeAspect="1" noChangeArrowheads="1"/>
          </p:cNvPicPr>
          <p:nvPr/>
        </p:nvPicPr>
        <p:blipFill>
          <a:blip r:embed="rId3" cstate="print"/>
          <a:srcRect t="5226" b="17682"/>
          <a:stretch>
            <a:fillRect/>
          </a:stretch>
        </p:blipFill>
        <p:spPr bwMode="auto">
          <a:xfrm>
            <a:off x="1475656" y="3501008"/>
            <a:ext cx="3093588" cy="259228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475656" y="5517232"/>
            <a:ext cx="3049689" cy="729499"/>
          </a:xfrm>
          <a:prstGeom prst="rect">
            <a:avLst/>
          </a:prstGeom>
          <a:noFill/>
        </p:spPr>
        <p:txBody>
          <a:bodyPr wrap="none" lIns="417643" tIns="208822" rIns="417643" bIns="208822" rtlCol="0">
            <a:spAutoFit/>
          </a:bodyPr>
          <a:lstStyle/>
          <a:p>
            <a:pPr algn="ctr"/>
            <a:r>
              <a:rPr lang="en-US" altLang="ko-KR" sz="2000" dirty="0" smtClean="0">
                <a:ea typeface="Arial Unicode MS" pitchFamily="50" charset="-127"/>
                <a:cs typeface="Arial Unicode MS" pitchFamily="50" charset="-127"/>
              </a:rPr>
              <a:t>http://www.plsi.or.kr</a:t>
            </a:r>
            <a:endParaRPr lang="en-US" altLang="ko-KR" sz="2000" dirty="0" smtClean="0"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First way of organize data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Always </a:t>
            </a:r>
            <a:r>
              <a:rPr lang="en-US" altLang="ko-KR" dirty="0" smtClean="0"/>
              <a:t>create new job (</a:t>
            </a:r>
            <a:r>
              <a:rPr lang="en-US" altLang="ko-KR" dirty="0" smtClean="0"/>
              <a:t>“New&gt;</a:t>
            </a:r>
            <a:r>
              <a:rPr lang="en-US" altLang="ko-KR" dirty="0" err="1" smtClean="0"/>
              <a:t>MGrid</a:t>
            </a:r>
            <a:r>
              <a:rPr lang="en-US" altLang="ko-KR" dirty="0" smtClean="0"/>
              <a:t> </a:t>
            </a:r>
            <a:r>
              <a:rPr lang="en-US" altLang="ko-KR" dirty="0" smtClean="0"/>
              <a:t>Builder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pic>
        <p:nvPicPr>
          <p:cNvPr id="6" name="Picture 3" descr="\\.psf\Home\Desktop\스크린샷 2011-02-23 오전 10.37.08.png"/>
          <p:cNvPicPr>
            <a:picLocks noChangeAspect="1" noChangeArrowheads="1"/>
          </p:cNvPicPr>
          <p:nvPr/>
        </p:nvPicPr>
        <p:blipFill>
          <a:blip r:embed="rId2" cstate="print"/>
          <a:srcRect t="22854" b="53995"/>
          <a:stretch>
            <a:fillRect/>
          </a:stretch>
        </p:blipFill>
        <p:spPr bwMode="auto">
          <a:xfrm>
            <a:off x="683568" y="1833153"/>
            <a:ext cx="7772400" cy="19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\\.psf\Home\Desktop\스크린샷 2011-02-22 오전 9.27.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521305"/>
            <a:ext cx="4680520" cy="4004039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 bwMode="auto">
          <a:xfrm>
            <a:off x="3923928" y="1988840"/>
            <a:ext cx="648072" cy="3600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위쪽 화살표 8"/>
          <p:cNvSpPr/>
          <p:nvPr/>
        </p:nvSpPr>
        <p:spPr bwMode="auto">
          <a:xfrm rot="10800000">
            <a:off x="3995936" y="2348880"/>
            <a:ext cx="484632" cy="432048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55576" y="3933056"/>
            <a:ext cx="2520280" cy="23762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 descr="C:\Users\Daeyoung Heo\AppData\Local\Microsoft\Windows\Temporary Internet Files\Content.IE5\7V622LLM\MC90023745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7550" y="4293096"/>
            <a:ext cx="1185157" cy="1380149"/>
          </a:xfrm>
          <a:prstGeom prst="rect">
            <a:avLst/>
          </a:prstGeom>
          <a:noFill/>
        </p:spPr>
      </p:pic>
      <p:pic>
        <p:nvPicPr>
          <p:cNvPr id="11" name="Picture 2" descr="C:\Users\Daeyoung Heo\AppData\Local\Microsoft\Windows\Temporary Internet Files\Content.IE5\7V622LLM\MC90023745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725144"/>
            <a:ext cx="1185157" cy="13801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Second way of organize data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Using ‘Run Wizard’ with different parameters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pic>
        <p:nvPicPr>
          <p:cNvPr id="6" name="Picture 3" descr="\\.psf\Home\Desktop\스크린샷 2011-02-23 오전 10.37.08.png"/>
          <p:cNvPicPr>
            <a:picLocks noChangeAspect="1" noChangeArrowheads="1"/>
          </p:cNvPicPr>
          <p:nvPr/>
        </p:nvPicPr>
        <p:blipFill>
          <a:blip r:embed="rId2" cstate="print"/>
          <a:srcRect t="22854" b="53995"/>
          <a:stretch>
            <a:fillRect/>
          </a:stretch>
        </p:blipFill>
        <p:spPr bwMode="auto">
          <a:xfrm>
            <a:off x="683568" y="1833153"/>
            <a:ext cx="7772400" cy="19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 bwMode="auto">
          <a:xfrm>
            <a:off x="2483768" y="2420888"/>
            <a:ext cx="5544616" cy="43204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\\.psf\Home\Desktop\스크린샷 2011-02-23 오후 9.34.55.png"/>
          <p:cNvPicPr>
            <a:picLocks noChangeAspect="1" noChangeArrowheads="1"/>
          </p:cNvPicPr>
          <p:nvPr/>
        </p:nvPicPr>
        <p:blipFill>
          <a:blip r:embed="rId3" cstate="print"/>
          <a:srcRect t="21420" b="55270"/>
          <a:stretch>
            <a:fillRect/>
          </a:stretch>
        </p:blipFill>
        <p:spPr bwMode="auto">
          <a:xfrm>
            <a:off x="683568" y="3933056"/>
            <a:ext cx="7772400" cy="1969262"/>
          </a:xfrm>
          <a:prstGeom prst="rect">
            <a:avLst/>
          </a:prstGeom>
          <a:noFill/>
        </p:spPr>
      </p:pic>
      <p:sp>
        <p:nvSpPr>
          <p:cNvPr id="10" name="타원 9"/>
          <p:cNvSpPr/>
          <p:nvPr/>
        </p:nvSpPr>
        <p:spPr bwMode="auto">
          <a:xfrm>
            <a:off x="2771800" y="4221088"/>
            <a:ext cx="360040" cy="28803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5" name="Picture 3" descr="\\.psf\Home\Desktop\스크린샷 2011-02-23 오후 9.42.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7" y="2924944"/>
            <a:ext cx="4100221" cy="3168352"/>
          </a:xfrm>
          <a:prstGeom prst="rect">
            <a:avLst/>
          </a:prstGeom>
          <a:noFill/>
        </p:spPr>
      </p:pic>
      <p:sp>
        <p:nvSpPr>
          <p:cNvPr id="13" name="위쪽 화살표 12"/>
          <p:cNvSpPr/>
          <p:nvPr/>
        </p:nvSpPr>
        <p:spPr bwMode="auto">
          <a:xfrm rot="10800000">
            <a:off x="2771800" y="2996952"/>
            <a:ext cx="484632" cy="978408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위쪽 화살표 13"/>
          <p:cNvSpPr/>
          <p:nvPr/>
        </p:nvSpPr>
        <p:spPr bwMode="auto">
          <a:xfrm rot="5400000">
            <a:off x="3594752" y="3902192"/>
            <a:ext cx="484632" cy="978408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292080" y="3861048"/>
            <a:ext cx="3162514" cy="2448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9952" y="4427820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Run Wizard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618886" y="4149080"/>
            <a:ext cx="2409498" cy="1740189"/>
            <a:chOff x="4788024" y="3128971"/>
            <a:chExt cx="2808312" cy="2028221"/>
          </a:xfrm>
        </p:grpSpPr>
        <p:pic>
          <p:nvPicPr>
            <p:cNvPr id="16" name="Picture 2" descr="C:\Users\Daeyoung Heo\AppData\Local\Microsoft\Windows\Temporary Internet Files\Content.IE5\7V622LLM\MC900237459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8024" y="3128971"/>
              <a:ext cx="1185157" cy="1380149"/>
            </a:xfrm>
            <a:prstGeom prst="rect">
              <a:avLst/>
            </a:prstGeom>
            <a:noFill/>
          </p:spPr>
        </p:pic>
        <p:sp>
          <p:nvSpPr>
            <p:cNvPr id="17" name="모서리가 둥근 사각형 설명선 16"/>
            <p:cNvSpPr/>
            <p:nvPr/>
          </p:nvSpPr>
          <p:spPr bwMode="auto">
            <a:xfrm>
              <a:off x="6012160" y="3429000"/>
              <a:ext cx="1584176" cy="1728192"/>
            </a:xfrm>
            <a:prstGeom prst="wedgeRoundRectCallout">
              <a:avLst>
                <a:gd name="adj1" fmla="val -85581"/>
                <a:gd name="adj2" fmla="val -40527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" name="Picture 6" descr="\\.psf\Host\Users\dyheo\Downloads\d0026809_4781e6965aae6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938F9B"/>
                </a:clrFrom>
                <a:clrTo>
                  <a:srgbClr val="938F9B">
                    <a:alpha val="0"/>
                  </a:srgbClr>
                </a:clrTo>
              </a:clrChange>
            </a:blip>
            <a:srcRect l="70071" t="13010" r="13873" b="50000"/>
            <a:stretch>
              <a:fillRect/>
            </a:stretch>
          </p:blipFill>
          <p:spPr bwMode="auto">
            <a:xfrm>
              <a:off x="6156176" y="3573016"/>
              <a:ext cx="486054" cy="648072"/>
            </a:xfrm>
            <a:prstGeom prst="rect">
              <a:avLst/>
            </a:prstGeom>
            <a:noFill/>
          </p:spPr>
        </p:pic>
        <p:pic>
          <p:nvPicPr>
            <p:cNvPr id="19" name="Picture 6" descr="\\.psf\Host\Users\dyheo\Downloads\d0026809_4781e6965aae6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938F9B"/>
                </a:clrFrom>
                <a:clrTo>
                  <a:srgbClr val="938F9B">
                    <a:alpha val="0"/>
                  </a:srgbClr>
                </a:clrTo>
              </a:clrChange>
            </a:blip>
            <a:srcRect l="70071" t="13010" r="13873" b="50000"/>
            <a:stretch>
              <a:fillRect/>
            </a:stretch>
          </p:blipFill>
          <p:spPr bwMode="auto">
            <a:xfrm>
              <a:off x="6822250" y="3573016"/>
              <a:ext cx="486054" cy="648072"/>
            </a:xfrm>
            <a:prstGeom prst="rect">
              <a:avLst/>
            </a:prstGeom>
            <a:noFill/>
          </p:spPr>
        </p:pic>
        <p:pic>
          <p:nvPicPr>
            <p:cNvPr id="20" name="Picture 6" descr="\\.psf\Host\Users\dyheo\Downloads\d0026809_4781e6965aae6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938F9B"/>
                </a:clrFrom>
                <a:clrTo>
                  <a:srgbClr val="938F9B">
                    <a:alpha val="0"/>
                  </a:srgbClr>
                </a:clrTo>
              </a:clrChange>
            </a:blip>
            <a:srcRect l="70071" t="13010" r="13873" b="50000"/>
            <a:stretch>
              <a:fillRect/>
            </a:stretch>
          </p:blipFill>
          <p:spPr bwMode="auto">
            <a:xfrm>
              <a:off x="6174178" y="4365104"/>
              <a:ext cx="486054" cy="648072"/>
            </a:xfrm>
            <a:prstGeom prst="rect">
              <a:avLst/>
            </a:prstGeom>
            <a:noFill/>
          </p:spPr>
        </p:pic>
        <p:pic>
          <p:nvPicPr>
            <p:cNvPr id="21" name="Picture 6" descr="\\.psf\Host\Users\dyheo\Downloads\d0026809_4781e6965aae6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938F9B"/>
                </a:clrFrom>
                <a:clrTo>
                  <a:srgbClr val="938F9B">
                    <a:alpha val="0"/>
                  </a:srgbClr>
                </a:clrTo>
              </a:clrChange>
            </a:blip>
            <a:srcRect l="70071" t="13010" r="13873" b="50000"/>
            <a:stretch>
              <a:fillRect/>
            </a:stretch>
          </p:blipFill>
          <p:spPr bwMode="auto">
            <a:xfrm>
              <a:off x="6804248" y="4365104"/>
              <a:ext cx="486054" cy="64807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 of PLSI</a:t>
            </a:r>
            <a:endParaRPr lang="ko-KR" altLang="en-US" dirty="0"/>
          </a:p>
        </p:txBody>
      </p:sp>
      <p:sp>
        <p:nvSpPr>
          <p:cNvPr id="45" name="내용 개체 틀 44"/>
          <p:cNvSpPr>
            <a:spLocks noGrp="1"/>
          </p:cNvSpPr>
          <p:nvPr>
            <p:ph sz="half" idx="2"/>
          </p:nvPr>
        </p:nvSpPr>
        <p:spPr>
          <a:xfrm>
            <a:off x="3851920" y="1143000"/>
            <a:ext cx="4623743" cy="502920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 </a:t>
            </a:r>
            <a:r>
              <a:rPr lang="en-US" altLang="ko-KR" sz="2000" dirty="0" smtClean="0"/>
              <a:t>Integrated System Management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Assist supercomputing site by professional work experience.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 System Monitoring.</a:t>
            </a:r>
          </a:p>
          <a:p>
            <a:pPr lvl="2"/>
            <a:r>
              <a:rPr lang="ko-KR" altLang="en-US" sz="1800" dirty="0" smtClean="0"/>
              <a:t> </a:t>
            </a:r>
            <a:r>
              <a:rPr lang="en-US" altLang="ko-KR" sz="1800" dirty="0" smtClean="0"/>
              <a:t>System Operation.</a:t>
            </a:r>
          </a:p>
          <a:p>
            <a:pPr lvl="1"/>
            <a:r>
              <a:rPr lang="en-US" altLang="ko-KR" sz="1800" dirty="0" smtClean="0"/>
              <a:t>Improve System Availability</a:t>
            </a:r>
          </a:p>
          <a:p>
            <a:pPr lvl="2"/>
            <a:endParaRPr lang="en-US" altLang="ko-KR" sz="1800" dirty="0" smtClean="0"/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Uniform System Interface and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  Unified Service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Improve Usability.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9" name="바닥글 개체 틀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539552" y="1196752"/>
            <a:ext cx="3171597" cy="4536504"/>
            <a:chOff x="608315" y="-315416"/>
            <a:chExt cx="5520477" cy="6646812"/>
          </a:xfrm>
        </p:grpSpPr>
        <p:sp>
          <p:nvSpPr>
            <p:cNvPr id="36" name="구름 모양 설명선 35"/>
            <p:cNvSpPr/>
            <p:nvPr/>
          </p:nvSpPr>
          <p:spPr bwMode="auto">
            <a:xfrm>
              <a:off x="1115616" y="2780928"/>
              <a:ext cx="4608512" cy="1152128"/>
            </a:xfrm>
            <a:prstGeom prst="cloudCallout">
              <a:avLst>
                <a:gd name="adj1" fmla="val 47113"/>
                <a:gd name="adj2" fmla="val 4674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PLSI</a:t>
              </a: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7" name="Picture 6" descr="C:\Users\Daeyoung Heo\AppData\Local\Microsoft\Windows\Temporary Internet Files\Content.IE5\7V622LLM\MC900053279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-315416"/>
              <a:ext cx="864000" cy="1001602"/>
            </a:xfrm>
            <a:prstGeom prst="rect">
              <a:avLst/>
            </a:prstGeom>
            <a:noFill/>
          </p:spPr>
        </p:pic>
        <p:pic>
          <p:nvPicPr>
            <p:cNvPr id="39" name="Picture 6" descr="C:\Users\Daeyoung Heo\AppData\Local\Microsoft\Windows\Temporary Internet Files\Content.IE5\7V622LLM\MC900053279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-315416"/>
              <a:ext cx="864000" cy="1001602"/>
            </a:xfrm>
            <a:prstGeom prst="rect">
              <a:avLst/>
            </a:prstGeom>
            <a:noFill/>
          </p:spPr>
        </p:pic>
        <p:pic>
          <p:nvPicPr>
            <p:cNvPr id="40" name="Picture 6" descr="C:\Users\Daeyoung Heo\AppData\Local\Microsoft\Windows\Temporary Internet Files\Content.IE5\7V622LLM\MC900053279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19968" y="-315416"/>
              <a:ext cx="864000" cy="1001602"/>
            </a:xfrm>
            <a:prstGeom prst="rect">
              <a:avLst/>
            </a:prstGeom>
            <a:noFill/>
          </p:spPr>
        </p:pic>
        <p:pic>
          <p:nvPicPr>
            <p:cNvPr id="42" name="Picture 6" descr="C:\Users\Daeyoung Heo\AppData\Local\Microsoft\Windows\Temporary Internet Files\Content.IE5\7V622LLM\MC900053279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0088" y="-315416"/>
              <a:ext cx="864000" cy="1001602"/>
            </a:xfrm>
            <a:prstGeom prst="rect">
              <a:avLst/>
            </a:prstGeom>
            <a:noFill/>
          </p:spPr>
        </p:pic>
        <p:pic>
          <p:nvPicPr>
            <p:cNvPr id="43" name="Picture 4" descr="C:\Users\Daeyoung Heo\AppData\Local\Microsoft\Windows\Temporary Internet Files\Content.IE5\ZEY2386X\MC900429017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43808" y="1196752"/>
              <a:ext cx="1080120" cy="969151"/>
            </a:xfrm>
            <a:prstGeom prst="rect">
              <a:avLst/>
            </a:prstGeom>
            <a:noFill/>
          </p:spPr>
        </p:pic>
        <p:grpSp>
          <p:nvGrpSpPr>
            <p:cNvPr id="44" name="그룹 43"/>
            <p:cNvGrpSpPr/>
            <p:nvPr/>
          </p:nvGrpSpPr>
          <p:grpSpPr>
            <a:xfrm>
              <a:off x="1115616" y="4805536"/>
              <a:ext cx="1525860" cy="1525860"/>
              <a:chOff x="26076819" y="10531054"/>
              <a:chExt cx="1102196" cy="1102196"/>
            </a:xfrm>
          </p:grpSpPr>
          <p:pic>
            <p:nvPicPr>
              <p:cNvPr id="50" name="Picture 2" descr="C:\Users\Daeyoung Heo\AppData\Local\Microsoft\Windows\Temporary Internet Files\Content.IE5\7QWFD054\MC900434845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076819" y="10531054"/>
                <a:ext cx="949796" cy="949796"/>
              </a:xfrm>
              <a:prstGeom prst="rect">
                <a:avLst/>
              </a:prstGeom>
              <a:noFill/>
            </p:spPr>
          </p:pic>
          <p:pic>
            <p:nvPicPr>
              <p:cNvPr id="51" name="Picture 2" descr="C:\Users\Daeyoung Heo\AppData\Local\Microsoft\Windows\Temporary Internet Files\Content.IE5\7QWFD054\MC900434845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29219" y="10683454"/>
                <a:ext cx="949796" cy="949796"/>
              </a:xfrm>
              <a:prstGeom prst="rect">
                <a:avLst/>
              </a:prstGeom>
              <a:noFill/>
            </p:spPr>
          </p:pic>
        </p:grpSp>
        <p:grpSp>
          <p:nvGrpSpPr>
            <p:cNvPr id="52" name="그룹 51"/>
            <p:cNvGrpSpPr/>
            <p:nvPr/>
          </p:nvGrpSpPr>
          <p:grpSpPr>
            <a:xfrm>
              <a:off x="2278055" y="4805536"/>
              <a:ext cx="1525860" cy="1525860"/>
              <a:chOff x="26076819" y="10531054"/>
              <a:chExt cx="1102196" cy="1102196"/>
            </a:xfrm>
          </p:grpSpPr>
          <p:pic>
            <p:nvPicPr>
              <p:cNvPr id="53" name="Picture 2" descr="C:\Users\Daeyoung Heo\AppData\Local\Microsoft\Windows\Temporary Internet Files\Content.IE5\7QWFD054\MC900434845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076819" y="10531054"/>
                <a:ext cx="949796" cy="949796"/>
              </a:xfrm>
              <a:prstGeom prst="rect">
                <a:avLst/>
              </a:prstGeom>
              <a:noFill/>
            </p:spPr>
          </p:pic>
          <p:pic>
            <p:nvPicPr>
              <p:cNvPr id="54" name="Picture 2" descr="C:\Users\Daeyoung Heo\AppData\Local\Microsoft\Windows\Temporary Internet Files\Content.IE5\7QWFD054\MC900434845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29219" y="10683454"/>
                <a:ext cx="949796" cy="949796"/>
              </a:xfrm>
              <a:prstGeom prst="rect">
                <a:avLst/>
              </a:prstGeom>
              <a:noFill/>
            </p:spPr>
          </p:pic>
        </p:grpSp>
        <p:grpSp>
          <p:nvGrpSpPr>
            <p:cNvPr id="55" name="그룹 54"/>
            <p:cNvGrpSpPr/>
            <p:nvPr/>
          </p:nvGrpSpPr>
          <p:grpSpPr>
            <a:xfrm>
              <a:off x="3440494" y="4783460"/>
              <a:ext cx="1525860" cy="1525860"/>
              <a:chOff x="26076819" y="10531054"/>
              <a:chExt cx="1102196" cy="1102196"/>
            </a:xfrm>
          </p:grpSpPr>
          <p:pic>
            <p:nvPicPr>
              <p:cNvPr id="56" name="Picture 2" descr="C:\Users\Daeyoung Heo\AppData\Local\Microsoft\Windows\Temporary Internet Files\Content.IE5\7QWFD054\MC900434845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076819" y="10531054"/>
                <a:ext cx="949796" cy="949796"/>
              </a:xfrm>
              <a:prstGeom prst="rect">
                <a:avLst/>
              </a:prstGeom>
              <a:noFill/>
            </p:spPr>
          </p:pic>
          <p:pic>
            <p:nvPicPr>
              <p:cNvPr id="57" name="Picture 2" descr="C:\Users\Daeyoung Heo\AppData\Local\Microsoft\Windows\Temporary Internet Files\Content.IE5\7QWFD054\MC900434845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29219" y="10683454"/>
                <a:ext cx="949796" cy="949796"/>
              </a:xfrm>
              <a:prstGeom prst="rect">
                <a:avLst/>
              </a:prstGeom>
              <a:noFill/>
            </p:spPr>
          </p:pic>
        </p:grpSp>
        <p:grpSp>
          <p:nvGrpSpPr>
            <p:cNvPr id="58" name="그룹 57"/>
            <p:cNvGrpSpPr/>
            <p:nvPr/>
          </p:nvGrpSpPr>
          <p:grpSpPr>
            <a:xfrm>
              <a:off x="4602932" y="4761384"/>
              <a:ext cx="1525860" cy="1525860"/>
              <a:chOff x="26076819" y="10531054"/>
              <a:chExt cx="1102196" cy="1102196"/>
            </a:xfrm>
          </p:grpSpPr>
          <p:pic>
            <p:nvPicPr>
              <p:cNvPr id="59" name="Picture 2" descr="C:\Users\Daeyoung Heo\AppData\Local\Microsoft\Windows\Temporary Internet Files\Content.IE5\7QWFD054\MC900434845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076819" y="10531054"/>
                <a:ext cx="949796" cy="949796"/>
              </a:xfrm>
              <a:prstGeom prst="rect">
                <a:avLst/>
              </a:prstGeom>
              <a:noFill/>
            </p:spPr>
          </p:pic>
          <p:pic>
            <p:nvPicPr>
              <p:cNvPr id="60" name="Picture 2" descr="C:\Users\Daeyoung Heo\AppData\Local\Microsoft\Windows\Temporary Internet Files\Content.IE5\7QWFD054\MC900434845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29219" y="10683454"/>
                <a:ext cx="949796" cy="949796"/>
              </a:xfrm>
              <a:prstGeom prst="rect">
                <a:avLst/>
              </a:prstGeom>
              <a:noFill/>
            </p:spPr>
          </p:pic>
        </p:grpSp>
        <p:cxnSp>
          <p:nvCxnSpPr>
            <p:cNvPr id="61" name="직선 화살표 연결선 60"/>
            <p:cNvCxnSpPr>
              <a:endCxn id="36" idx="1"/>
            </p:cNvCxnSpPr>
            <p:nvPr/>
          </p:nvCxnSpPr>
          <p:spPr>
            <a:xfrm rot="5400000" flipH="1" flipV="1">
              <a:off x="2159611" y="3545275"/>
              <a:ext cx="873707" cy="164681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endCxn id="36" idx="1"/>
            </p:cNvCxnSpPr>
            <p:nvPr/>
          </p:nvCxnSpPr>
          <p:spPr>
            <a:xfrm rot="5400000" flipH="1" flipV="1">
              <a:off x="2740830" y="4126495"/>
              <a:ext cx="873707" cy="4843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endCxn id="36" idx="1"/>
            </p:cNvCxnSpPr>
            <p:nvPr/>
          </p:nvCxnSpPr>
          <p:spPr>
            <a:xfrm rot="16200000" flipV="1">
              <a:off x="3333088" y="4018614"/>
              <a:ext cx="851631" cy="6780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endCxn id="36" idx="1"/>
            </p:cNvCxnSpPr>
            <p:nvPr/>
          </p:nvCxnSpPr>
          <p:spPr>
            <a:xfrm rot="16200000" flipV="1">
              <a:off x="3925345" y="3426357"/>
              <a:ext cx="829555" cy="18405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위쪽 화살표 64"/>
            <p:cNvSpPr/>
            <p:nvPr/>
          </p:nvSpPr>
          <p:spPr>
            <a:xfrm>
              <a:off x="2915816" y="2204864"/>
              <a:ext cx="936104" cy="576064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6" name="직선 화살표 연결선 65"/>
            <p:cNvCxnSpPr>
              <a:stCxn id="43" idx="0"/>
              <a:endCxn id="37" idx="2"/>
            </p:cNvCxnSpPr>
            <p:nvPr/>
          </p:nvCxnSpPr>
          <p:spPr>
            <a:xfrm rot="16200000" flipV="1">
              <a:off x="2282467" y="95351"/>
              <a:ext cx="510566" cy="169223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43" idx="0"/>
              <a:endCxn id="39" idx="2"/>
            </p:cNvCxnSpPr>
            <p:nvPr/>
          </p:nvCxnSpPr>
          <p:spPr>
            <a:xfrm rot="16200000" flipV="1">
              <a:off x="2822527" y="635411"/>
              <a:ext cx="510566" cy="61211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3" idx="0"/>
              <a:endCxn id="40" idx="2"/>
            </p:cNvCxnSpPr>
            <p:nvPr/>
          </p:nvCxnSpPr>
          <p:spPr>
            <a:xfrm rot="5400000" flipH="1" flipV="1">
              <a:off x="3362635" y="707419"/>
              <a:ext cx="510566" cy="4681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43" idx="0"/>
              <a:endCxn id="42" idx="2"/>
            </p:cNvCxnSpPr>
            <p:nvPr/>
          </p:nvCxnSpPr>
          <p:spPr>
            <a:xfrm rot="5400000" flipH="1" flipV="1">
              <a:off x="3902695" y="167359"/>
              <a:ext cx="510566" cy="15482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08315" y="3966155"/>
              <a:ext cx="1909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Integrated System </a:t>
              </a:r>
            </a:p>
            <a:p>
              <a:pPr algn="ctr"/>
              <a:r>
                <a:rPr lang="en-US" altLang="ko-KR" sz="16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Management</a:t>
              </a:r>
              <a:endParaRPr lang="ko-KR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86638" y="836712"/>
              <a:ext cx="1561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Unified Service</a:t>
              </a:r>
              <a:endParaRPr lang="ko-KR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96753" y="2391271"/>
              <a:ext cx="2502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Uniform System Interface</a:t>
              </a:r>
              <a:endParaRPr lang="ko-KR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 #1: </a:t>
            </a:r>
            <a:r>
              <a:rPr lang="en-US" altLang="ko-KR" dirty="0" smtClean="0"/>
              <a:t>User still feel difficult to use PLSI via Terminal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Why?</a:t>
            </a:r>
          </a:p>
          <a:p>
            <a:pPr lvl="1"/>
            <a:r>
              <a:rPr lang="en-US" altLang="ko-KR" dirty="0" smtClean="0"/>
              <a:t>Don’t have experience of </a:t>
            </a:r>
            <a:r>
              <a:rPr lang="en-US" altLang="ko-KR" i="1" dirty="0" err="1" smtClean="0"/>
              <a:t>linux</a:t>
            </a:r>
            <a:r>
              <a:rPr lang="en-US" altLang="ko-KR" dirty="0" smtClean="0"/>
              <a:t> or </a:t>
            </a:r>
            <a:r>
              <a:rPr lang="en-US" altLang="ko-KR" i="1" dirty="0" err="1" smtClean="0"/>
              <a:t>unix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Don’t want to know that systems.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auto">
          <a:xfrm>
            <a:off x="1115616" y="2924944"/>
            <a:ext cx="2808312" cy="914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Users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icrosoft YaHei" pitchFamily="34" charset="-122"/>
              </a:rPr>
              <a:t>feel about PLSI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</p:txBody>
      </p:sp>
      <p:sp>
        <p:nvSpPr>
          <p:cNvPr id="8" name="구름 모양 설명선 7"/>
          <p:cNvSpPr/>
          <p:nvPr/>
        </p:nvSpPr>
        <p:spPr bwMode="auto">
          <a:xfrm>
            <a:off x="1043608" y="1700808"/>
            <a:ext cx="2376264" cy="936104"/>
          </a:xfrm>
          <a:prstGeom prst="cloudCallout">
            <a:avLst>
              <a:gd name="adj1" fmla="val 12523"/>
              <a:gd name="adj2" fmla="val 10418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Difficult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Example of Problem #1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Users are not happy to understand what they don’t need.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Just feels “It is very difficult”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791" y="1989995"/>
            <a:ext cx="7311617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#! /bin/</a:t>
            </a:r>
            <a:r>
              <a:rPr lang="en-US" altLang="ko-KR" dirty="0" err="1" smtClean="0"/>
              <a:t>ksh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Loadleveler</a:t>
            </a:r>
            <a:r>
              <a:rPr lang="en-US" altLang="ko-KR" dirty="0" smtClean="0"/>
              <a:t> Job command file</a:t>
            </a:r>
          </a:p>
          <a:p>
            <a:r>
              <a:rPr lang="en-US" altLang="ko-KR" dirty="0" smtClean="0"/>
              <a:t># @</a:t>
            </a:r>
            <a:r>
              <a:rPr lang="en-US" altLang="ko-KR" dirty="0" err="1" smtClean="0"/>
              <a:t>cluster_list</a:t>
            </a:r>
            <a:r>
              <a:rPr lang="en-US" altLang="ko-KR" dirty="0" smtClean="0"/>
              <a:t>     = </a:t>
            </a:r>
            <a:r>
              <a:rPr lang="en-US" altLang="ko-KR" dirty="0" err="1" smtClean="0">
                <a:solidFill>
                  <a:schemeClr val="accent2"/>
                </a:solidFill>
              </a:rPr>
              <a:t>gist.kigi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# @</a:t>
            </a:r>
            <a:r>
              <a:rPr lang="en-US" altLang="ko-KR" dirty="0" err="1" smtClean="0"/>
              <a:t>job_type</a:t>
            </a:r>
            <a:r>
              <a:rPr lang="en-US" altLang="ko-KR" dirty="0" smtClean="0"/>
              <a:t>        = </a:t>
            </a:r>
            <a:r>
              <a:rPr lang="en-US" altLang="ko-KR" dirty="0" smtClean="0">
                <a:solidFill>
                  <a:schemeClr val="accent2"/>
                </a:solidFill>
              </a:rPr>
              <a:t>MPICH</a:t>
            </a:r>
          </a:p>
          <a:p>
            <a:r>
              <a:rPr lang="en-US" altLang="ko-KR" dirty="0" smtClean="0"/>
              <a:t># @</a:t>
            </a:r>
            <a:r>
              <a:rPr lang="en-US" altLang="ko-KR" dirty="0" err="1" smtClean="0"/>
              <a:t>wall_clock_limit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2"/>
                </a:solidFill>
              </a:rPr>
              <a:t>48:00:00</a:t>
            </a:r>
          </a:p>
          <a:p>
            <a:r>
              <a:rPr lang="en-US" altLang="ko-KR" dirty="0" smtClean="0"/>
              <a:t># @class                  = </a:t>
            </a:r>
            <a:r>
              <a:rPr lang="en-US" altLang="ko-KR" dirty="0" smtClean="0">
                <a:solidFill>
                  <a:schemeClr val="accent2"/>
                </a:solidFill>
              </a:rPr>
              <a:t>normal</a:t>
            </a:r>
          </a:p>
          <a:p>
            <a:r>
              <a:rPr lang="en-US" altLang="ko-KR" dirty="0" smtClean="0"/>
              <a:t># @resources          = </a:t>
            </a:r>
            <a:r>
              <a:rPr lang="en-US" altLang="ko-KR" dirty="0" err="1" smtClean="0">
                <a:solidFill>
                  <a:schemeClr val="accent2"/>
                </a:solidFill>
              </a:rPr>
              <a:t>ConsumableCpus</a:t>
            </a:r>
            <a:r>
              <a:rPr lang="en-US" altLang="ko-KR" dirty="0" smtClean="0">
                <a:solidFill>
                  <a:schemeClr val="accent2"/>
                </a:solidFill>
              </a:rPr>
              <a:t>(1) </a:t>
            </a:r>
            <a:r>
              <a:rPr lang="en-US" altLang="ko-KR" dirty="0" err="1" smtClean="0">
                <a:solidFill>
                  <a:schemeClr val="accent2"/>
                </a:solidFill>
              </a:rPr>
              <a:t>ConsumableMemory</a:t>
            </a:r>
            <a:r>
              <a:rPr lang="en-US" altLang="ko-KR" dirty="0" smtClean="0">
                <a:solidFill>
                  <a:schemeClr val="accent2"/>
                </a:solidFill>
              </a:rPr>
              <a:t>(1gb)</a:t>
            </a:r>
          </a:p>
          <a:p>
            <a:r>
              <a:rPr lang="en-US" altLang="ko-KR" dirty="0" smtClean="0"/>
              <a:t># @</a:t>
            </a:r>
            <a:r>
              <a:rPr lang="en-US" altLang="ko-KR" dirty="0" err="1" smtClean="0"/>
              <a:t>tasks_per_node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r>
              <a:rPr lang="en-US" altLang="ko-KR" dirty="0" smtClean="0"/>
              <a:t># @environment      =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module load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intel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/intel_9.1.052</a:t>
            </a: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module load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vasp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vasp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mpirun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–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np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$LOADL_TOTAL_TASKS \</a:t>
            </a: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   –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machinefile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$LOADL_HOSTFILE</a:t>
            </a:r>
            <a:r>
              <a:rPr lang="en-US" altLang="ko-KR" dirty="0" smtClean="0"/>
              <a:t> \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/home01/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applic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vasp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/vasp4.6/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vasp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 rot="1719946">
            <a:off x="4040986" y="2590649"/>
            <a:ext cx="1718835" cy="432048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dirty="0" smtClean="0">
                <a:solidFill>
                  <a:schemeClr val="accent2"/>
                </a:solidFill>
                <a:latin typeface="+mj-lt"/>
                <a:ea typeface="맑은 고딕" pitchFamily="50" charset="-127"/>
              </a:rPr>
              <a:t>What is this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맑은 고딕" pitchFamily="50" charset="-127"/>
              </a:rPr>
              <a:t>?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+mj-lt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146349" y="4775129"/>
            <a:ext cx="2594003" cy="742103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</a:rPr>
              <a:t>What do these statements mean?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+mj-lt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5002333" y="5877272"/>
            <a:ext cx="2594003" cy="742103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맑은 고딕" pitchFamily="50" charset="-127"/>
              </a:rPr>
              <a:t>Where is executable of ‘VASP’?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j-lt"/>
              <a:ea typeface="맑은 고딕" pitchFamily="50" charset="-127"/>
            </a:endParaRPr>
          </a:p>
        </p:txBody>
      </p:sp>
      <p:sp>
        <p:nvSpPr>
          <p:cNvPr id="9" name="구름 모양 설명선 8"/>
          <p:cNvSpPr/>
          <p:nvPr/>
        </p:nvSpPr>
        <p:spPr bwMode="auto">
          <a:xfrm>
            <a:off x="251520" y="4005064"/>
            <a:ext cx="1008112" cy="612648"/>
          </a:xfrm>
          <a:prstGeom prst="cloudCallout">
            <a:avLst>
              <a:gd name="adj1" fmla="val 49659"/>
              <a:gd name="adj2" fmla="val 992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odule?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구름 모양 설명선 9"/>
          <p:cNvSpPr/>
          <p:nvPr/>
        </p:nvSpPr>
        <p:spPr bwMode="auto">
          <a:xfrm>
            <a:off x="4211960" y="4437112"/>
            <a:ext cx="1008112" cy="612648"/>
          </a:xfrm>
          <a:prstGeom prst="cloudCallout">
            <a:avLst>
              <a:gd name="adj1" fmla="val -35098"/>
              <a:gd name="adj2" fmla="val 9063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$LOADL_TOTAL_TASKS?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#2, </a:t>
            </a:r>
            <a:r>
              <a:rPr lang="en-US" altLang="ko-KR" dirty="0" smtClean="0"/>
              <a:t>Unnecessary Education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3262" y="1143000"/>
            <a:ext cx="5596930" cy="50292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Details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Policy of each supercomputing centers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Wall-clock time limits.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 count limits.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size limits.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Etc.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methods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system architecture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or parallel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System Software</a:t>
            </a:r>
          </a:p>
          <a:p>
            <a:pPr lvl="2">
              <a:buNone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ike SGE,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Loadleveler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Syntaxes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condition or combinations of execution methods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auto">
          <a:xfrm>
            <a:off x="5292080" y="3933056"/>
            <a:ext cx="2808312" cy="9144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dirty="0" smtClean="0">
                <a:solidFill>
                  <a:schemeClr val="tx1"/>
                </a:solidFill>
                <a:ea typeface="맑은 고딕" pitchFamily="50" charset="-127"/>
              </a:rPr>
              <a:t>Education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</p:txBody>
      </p:sp>
      <p:sp>
        <p:nvSpPr>
          <p:cNvPr id="8" name="구름 모양 설명선 7"/>
          <p:cNvSpPr/>
          <p:nvPr/>
        </p:nvSpPr>
        <p:spPr bwMode="auto">
          <a:xfrm>
            <a:off x="5436096" y="5229200"/>
            <a:ext cx="3240360" cy="936104"/>
          </a:xfrm>
          <a:prstGeom prst="cloudCallout">
            <a:avLst>
              <a:gd name="adj1" fmla="val -13026"/>
              <a:gd name="adj2" fmla="val -9758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Too much to learn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구름 모양 설명선 8"/>
          <p:cNvSpPr/>
          <p:nvPr/>
        </p:nvSpPr>
        <p:spPr bwMode="auto">
          <a:xfrm>
            <a:off x="4572000" y="1844824"/>
            <a:ext cx="3816424" cy="1800200"/>
          </a:xfrm>
          <a:prstGeom prst="cloudCallout">
            <a:avLst>
              <a:gd name="adj1" fmla="val 10964"/>
              <a:gd name="adj2" fmla="val 8006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Users don’t want to know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about system details. However they cannot execute then application without that knowledge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Example of Problem #2.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In ‘VASP’ case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9818" y="4509120"/>
            <a:ext cx="413453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module load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intel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/intel_9.1.052</a:t>
            </a: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module load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vasp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vasp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mpirun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–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np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$LOADL_TOTAL_TASKS \</a:t>
            </a: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   –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machinefile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$LOADL_HOSTFILE</a:t>
            </a:r>
            <a:r>
              <a:rPr lang="en-US" altLang="ko-KR" dirty="0" smtClean="0"/>
              <a:t> \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/home01/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applic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vasp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/vasp4.6/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vasp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6102186" y="4293096"/>
            <a:ext cx="1782182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Minor or Not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Interesting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07704" y="2204864"/>
            <a:ext cx="4968552" cy="18722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1" lang="en-US" altLang="ko-KR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marL="342900" marR="0" indent="-342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What is ‘VASP’?</a:t>
            </a:r>
            <a:endParaRPr kumimoji="1" lang="en-US" altLang="ko-KR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What can I do using </a:t>
            </a: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‘VASP’?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How to make to input data(s)?</a:t>
            </a:r>
            <a:endParaRPr kumimoji="1" lang="en-US" altLang="ko-KR" dirty="0" smtClean="0">
              <a:solidFill>
                <a:schemeClr val="tx1"/>
              </a:solidFill>
              <a:ea typeface="맑은 고딕" pitchFamily="50" charset="-127"/>
            </a:endParaRPr>
          </a:p>
          <a:p>
            <a:pPr marL="342900" marR="0" indent="-342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How to analyze the results?</a:t>
            </a:r>
          </a:p>
          <a:p>
            <a:pPr marL="342900" marR="0" indent="-342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How to visualize the data?</a:t>
            </a:r>
            <a:endParaRPr kumimoji="1" lang="en-US" altLang="ko-KR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331640" y="1772816"/>
            <a:ext cx="1584176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Major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Interesting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11" name="위쪽 화살표 10"/>
          <p:cNvSpPr/>
          <p:nvPr/>
        </p:nvSpPr>
        <p:spPr bwMode="auto">
          <a:xfrm>
            <a:off x="827584" y="1916832"/>
            <a:ext cx="360040" cy="4032448"/>
          </a:xfrm>
          <a:prstGeom prst="up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위쪽 화살표 11"/>
          <p:cNvSpPr/>
          <p:nvPr/>
        </p:nvSpPr>
        <p:spPr bwMode="auto">
          <a:xfrm>
            <a:off x="827584" y="1916832"/>
            <a:ext cx="360040" cy="324036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위쪽 화살표 12"/>
          <p:cNvSpPr/>
          <p:nvPr/>
        </p:nvSpPr>
        <p:spPr bwMode="auto">
          <a:xfrm>
            <a:off x="827584" y="1916832"/>
            <a:ext cx="360040" cy="3240360"/>
          </a:xfrm>
          <a:prstGeom prst="up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위쪽 화살표 13"/>
          <p:cNvSpPr/>
          <p:nvPr/>
        </p:nvSpPr>
        <p:spPr bwMode="auto">
          <a:xfrm>
            <a:off x="827584" y="1916832"/>
            <a:ext cx="360040" cy="2376264"/>
          </a:xfrm>
          <a:prstGeom prst="up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위쪽 화살표 14"/>
          <p:cNvSpPr/>
          <p:nvPr/>
        </p:nvSpPr>
        <p:spPr bwMode="auto">
          <a:xfrm>
            <a:off x="827584" y="1916832"/>
            <a:ext cx="360040" cy="1440160"/>
          </a:xfrm>
          <a:prstGeom prst="up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#3: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3262" y="1143000"/>
            <a:ext cx="4228778" cy="5029200"/>
          </a:xfrm>
        </p:spPr>
        <p:txBody>
          <a:bodyPr>
            <a:normAutofit fontScale="85000"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Anxiety of Administrator</a:t>
            </a:r>
          </a:p>
          <a:p>
            <a:pPr lvl="1"/>
            <a:r>
              <a:rPr lang="en-US" altLang="ko-KR" dirty="0" smtClean="0"/>
              <a:t>Password management.</a:t>
            </a:r>
          </a:p>
          <a:p>
            <a:pPr lvl="2"/>
            <a:r>
              <a:rPr lang="en-US" altLang="ko-KR" dirty="0" smtClean="0"/>
              <a:t>Don’t allow easy password.</a:t>
            </a:r>
          </a:p>
          <a:p>
            <a:pPr lvl="1"/>
            <a:r>
              <a:rPr lang="en-US" altLang="ko-KR" dirty="0" smtClean="0"/>
              <a:t>Terminal access</a:t>
            </a:r>
          </a:p>
          <a:p>
            <a:pPr lvl="2"/>
            <a:r>
              <a:rPr lang="en-US" altLang="ko-KR" dirty="0" smtClean="0"/>
              <a:t>Don’t allow terminal being open to the unknowns.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Restrictions for Security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Users </a:t>
            </a:r>
            <a:r>
              <a:rPr lang="en-US" altLang="ko-KR" dirty="0" smtClean="0"/>
              <a:t>can access from </a:t>
            </a:r>
            <a:r>
              <a:rPr lang="en-US" altLang="ko-KR" dirty="0" smtClean="0"/>
              <a:t>registration IP </a:t>
            </a:r>
            <a:r>
              <a:rPr lang="en-US" altLang="ko-KR" dirty="0" smtClean="0"/>
              <a:t>only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Strongly password system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Must change in the periods.</a:t>
            </a:r>
          </a:p>
          <a:p>
            <a:pPr lvl="2"/>
            <a:r>
              <a:rPr lang="en-US" altLang="ko-KR" dirty="0" smtClean="0"/>
              <a:t>Should be use complex </a:t>
            </a:r>
            <a:r>
              <a:rPr lang="en-US" altLang="ko-KR" dirty="0" smtClean="0"/>
              <a:t>combination </a:t>
            </a:r>
            <a:r>
              <a:rPr lang="en-US" altLang="ko-KR" dirty="0" smtClean="0"/>
              <a:t>of letter.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D14A-257B-49E1-BDFB-F6A2CB9468A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Parallel Processing Labs.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auto">
          <a:xfrm>
            <a:off x="2483768" y="4077072"/>
            <a:ext cx="2808312" cy="9144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dirty="0" smtClean="0">
                <a:solidFill>
                  <a:schemeClr val="tx1"/>
                </a:solidFill>
                <a:ea typeface="맑은 고딕" pitchFamily="50" charset="-127"/>
              </a:rPr>
              <a:t>Security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</p:txBody>
      </p:sp>
      <p:sp>
        <p:nvSpPr>
          <p:cNvPr id="8" name="구름 모양 설명선 7"/>
          <p:cNvSpPr/>
          <p:nvPr/>
        </p:nvSpPr>
        <p:spPr bwMode="auto">
          <a:xfrm>
            <a:off x="4211960" y="1196752"/>
            <a:ext cx="4320480" cy="1872208"/>
          </a:xfrm>
          <a:prstGeom prst="cloudCallout">
            <a:avLst>
              <a:gd name="adj1" fmla="val -36239"/>
              <a:gd name="adj2" fmla="val 9624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Administrator can’t trust user’s behavior on security.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“Users</a:t>
            </a:r>
            <a:r>
              <a:rPr kumimoji="1" lang="en-US" altLang="ko-KR" sz="1600" b="0" i="1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always make a mistake to manage their accounts”</a:t>
            </a:r>
            <a:endParaRPr kumimoji="1" lang="ko-KR" altLang="en-US" sz="1600" b="0" i="1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병렬처리연구실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굴림" pitchFamily="50" charset="-127"/>
          </a:defRPr>
        </a:defPPr>
      </a:lstStyle>
    </a:lnDef>
  </a:objectDefaults>
  <a:extraClrSchemeLst>
    <a:extraClrScheme>
      <a:clrScheme name="병렬처리연구실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병렬처리연구실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처리연구실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병렬처리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GC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굴림" pitchFamily="50" charset="-127"/>
          </a:defRPr>
        </a:defPPr>
      </a:lstStyle>
    </a:lnDef>
  </a:objectDefaults>
  <a:extraClrSchemeLst>
    <a:extraClrScheme>
      <a:clrScheme name="병렬처리연구실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병렬처리연구실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처리연구실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MGrid on PLSI.Daeyoung.20101214</Template>
  <TotalTime>3029</TotalTime>
  <Words>1203</Words>
  <Application>Microsoft Office PowerPoint</Application>
  <PresentationFormat>화면 슬라이드 쇼(4:3)</PresentationFormat>
  <Paragraphs>418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3" baseType="lpstr">
      <vt:lpstr>AGC</vt:lpstr>
      <vt:lpstr>병렬처리연구실</vt:lpstr>
      <vt:lpstr>MGrid-PLSI</vt:lpstr>
      <vt:lpstr>Contents</vt:lpstr>
      <vt:lpstr>PLSI</vt:lpstr>
      <vt:lpstr>Goal of PLSI</vt:lpstr>
      <vt:lpstr>Problem #1: User still feel difficult to use PLSI via Terminal</vt:lpstr>
      <vt:lpstr>Example of Problem #1</vt:lpstr>
      <vt:lpstr>Problem #2, Unnecessary Education</vt:lpstr>
      <vt:lpstr>Example of Problem #2.</vt:lpstr>
      <vt:lpstr>Problem #3: Security</vt:lpstr>
      <vt:lpstr>MGrid on PLSI</vt:lpstr>
      <vt:lpstr>Plain PLSI vs. MGrid</vt:lpstr>
      <vt:lpstr>What MGrid can do.</vt:lpstr>
      <vt:lpstr>MGrid solve…</vt:lpstr>
      <vt:lpstr>Collaboration Model by MGrid</vt:lpstr>
      <vt:lpstr>Collaboration Model by MGrid</vt:lpstr>
      <vt:lpstr>Collaboration Model : Feedback Cycles</vt:lpstr>
      <vt:lpstr>MGrid Improvement</vt:lpstr>
      <vt:lpstr>Improve #1: IP free</vt:lpstr>
      <vt:lpstr>Improve #2. Quick Launching</vt:lpstr>
      <vt:lpstr>Improve #3. Automatic Tool Setup</vt:lpstr>
      <vt:lpstr>MGrid Tutorial</vt:lpstr>
      <vt:lpstr>Step 1. Access MGrid-PLSI Portal</vt:lpstr>
      <vt:lpstr>Step 3. Launch MGrid Builder</vt:lpstr>
      <vt:lpstr>Step 4. Automatic setup wizard</vt:lpstr>
      <vt:lpstr>Step 5. Quick launching Menu</vt:lpstr>
      <vt:lpstr>Step 6. Show ‘RUN’ wizard</vt:lpstr>
      <vt:lpstr>MGrid DATA Management</vt:lpstr>
      <vt:lpstr>Label(Tagging) or Project</vt:lpstr>
      <vt:lpstr>Job and Trial</vt:lpstr>
      <vt:lpstr>First way of organize data</vt:lpstr>
      <vt:lpstr>Second way of organize data</vt:lpstr>
    </vt:vector>
  </TitlesOfParts>
  <Company>Kookmin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MGrid-PLSI - PRAGMA 20 -</dc:title>
  <dc:creator>Daeyoung Heo</dc:creator>
  <cp:lastModifiedBy>Daeyoung Heo</cp:lastModifiedBy>
  <cp:revision>248</cp:revision>
  <dcterms:created xsi:type="dcterms:W3CDTF">2011-02-14T05:19:24Z</dcterms:created>
  <dcterms:modified xsi:type="dcterms:W3CDTF">2011-03-01T05:40:07Z</dcterms:modified>
</cp:coreProperties>
</file>