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103" d="100"/>
          <a:sy n="103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FDA9-E409-41B7-8639-28CF2FFF3451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B60C-4E02-4A7E-A941-9B2541CE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0AB0-B158-44D3-8007-594C39653C9A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509-A4C1-4692-B1C3-124C6DE8F5DC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21D4-AE84-41D0-AC52-1F56EBCDA5A6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DF86-025E-4FEC-911A-2C078A7B1501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0BB3-3221-41F2-884A-8EB5645CCCA3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2C92-FF7B-45DB-B7A7-8B848F971BBA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2510-FBFE-4016-9DA2-5565E3F2FD26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364C-B5DF-4353-BE42-BC69615E913F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FF2-AD21-4591-8D67-7A3C82D504A6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5FF0-6EC2-4205-93F4-4BAC7D125CB5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CDA-6D47-4E65-A663-38C5D5881FB3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D16-A814-466F-B5C2-957A29A36167}" type="datetime1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D16-B8BF-4E8C-B824-8D5FC825C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liuchunho@graduate.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Large-eddy simulation of flow and pollutant dispersion in urban street canyons under different thermal stratifications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/>
              <a:t>W. C. Cheng and Chun-Ho Liu</a:t>
            </a:r>
            <a:r>
              <a:rPr lang="en-US" sz="1600" baseline="30000" dirty="0" smtClean="0"/>
              <a:t> *</a:t>
            </a:r>
            <a:endParaRPr lang="en-US" sz="1600" dirty="0" smtClean="0"/>
          </a:p>
          <a:p>
            <a:pPr hangingPunct="0"/>
            <a:r>
              <a:rPr lang="en-US" sz="1600" i="1" dirty="0" smtClean="0"/>
              <a:t>Department of Mechanical Engineering, The University of Hong Kong</a:t>
            </a:r>
          </a:p>
          <a:p>
            <a:pPr hangingPunct="0"/>
            <a:r>
              <a:rPr lang="en-US" sz="1600" i="1" dirty="0" err="1" smtClean="0"/>
              <a:t>Pokfulam</a:t>
            </a:r>
            <a:r>
              <a:rPr lang="en-US" sz="1600" i="1" dirty="0" smtClean="0"/>
              <a:t> Road, Hong Kong, China.</a:t>
            </a:r>
          </a:p>
          <a:p>
            <a:r>
              <a:rPr lang="en-US" sz="1600" dirty="0" smtClean="0"/>
              <a:t>*Corresponding Author: </a:t>
            </a:r>
            <a:r>
              <a:rPr lang="en-US" sz="1600" dirty="0" smtClean="0">
                <a:hlinkClick r:id="rId2"/>
              </a:rPr>
              <a:t>liuchunho@graduate.hku.hk</a:t>
            </a:r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3/3/2011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8674" name="AutoShape 2" descr="http://pragma20.pragma-grid.net/dct/sites/site151/bannerLoc/YBHHrKiVkHzjaHA/images/gLKBwXKI_Lef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288" y="0"/>
            <a:ext cx="9162288" cy="107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5740718" cy="444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00200" y="5791200"/>
            <a:ext cx="541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6. Contours of (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u’u’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11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1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, (ii) 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v’v’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11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1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1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and (iii)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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w’w’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11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1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in different thermal stratifications: (a)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0.35, (b)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0.18, (c)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0, (d)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-0.06 and (e)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-0.11.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5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Streamwise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spanwise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vertical velocity variances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C:\Documents and Settings\wccheng\Desktop\w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5827059" cy="1469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3787140" cy="320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295400"/>
            <a:ext cx="356616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4648200"/>
            <a:ext cx="6705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7. Vertical profiles of (a)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u’u’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11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1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1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and (b)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w’w’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11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1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1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along the centerline of the street canyon: (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) Current LES; (ii)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Uehara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et al. (2000). for the current LES results,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0.35: Deep blue dashed line,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0.18: Light blue dashed line,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Black solid line,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-0.06: Pink short dotted line and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-0.11: Red dotted line.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63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Velocity variances comparison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553200" cy="17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3200400"/>
            <a:ext cx="6705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8. The contour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11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u’w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’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/U</a:t>
            </a:r>
            <a:r>
              <a:rPr lang="en-US" sz="11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100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in different thermal stabilities: (a)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0.35, (b)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0.18, (c)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=0, (d)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 -0.06 and (e)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=-0.11. For the current results,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0.35: Deep blue dashed line,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0.18: Light blue dashed line,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 0: Black solid line,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 -0.06: Pink short dotted line and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= -0.11: Red dotted line.</a:t>
            </a:r>
            <a:endParaRPr lang="en-US" sz="11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Shear stress contours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3756660" cy="313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19200"/>
            <a:ext cx="377952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81600" y="4343400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10. Roof-level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11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u’w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’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/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1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1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plotted against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. (a) Current LES and (b)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Uehara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et al. (2000).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343400"/>
            <a:ext cx="4495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9. Vertical profiles of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u’w’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11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1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1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along the centerline of the street canyon: (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) Current LES; (ii)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Uehara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et al. (2000). For the current LES results,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0.35: Deep blue dashed line,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0.18: Light blue dashed line,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Black solid line,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-0.06: Pink short dotted line and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-0.11: Red dotted line.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Shear stress comparison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6591300" cy="169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429000"/>
            <a:ext cx="3741420" cy="306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43200" y="6350913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12. Pollutant retention time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 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plotted against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Pollutant concentration contours and the retention time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819400"/>
            <a:ext cx="624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11. Contour of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/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1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in different thermal stabilities. (a)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0.35, (b)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0.18, (c)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0, (d)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-0.06 and (e)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-0.11.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flow patterns are similar for neutral and unstable results and changes in flow patterns are observed in stable </a:t>
            </a:r>
            <a:r>
              <a:rPr lang="en-US" sz="2400" dirty="0" smtClean="0"/>
              <a:t>conditions </a:t>
            </a:r>
            <a:r>
              <a:rPr lang="en-US" sz="2400" dirty="0" smtClean="0"/>
              <a:t>because of the strong depression of mean wind at the lower leeward corner</a:t>
            </a:r>
          </a:p>
          <a:p>
            <a:r>
              <a:rPr lang="en-US" sz="2400" dirty="0" smtClean="0"/>
              <a:t>Turbulence generally increases with decreasing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2400" dirty="0" smtClean="0"/>
              <a:t> except  increases of TKE in the center region of street canyon is observed in stable conditions</a:t>
            </a:r>
          </a:p>
          <a:p>
            <a:r>
              <a:rPr lang="en-US" sz="2400" dirty="0" smtClean="0"/>
              <a:t>The pollutant concentration show strong dependence on the thermal stratifications and serious accumulation of pollutant is observed in stable conditions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 and Discussions</a:t>
            </a:r>
          </a:p>
          <a:p>
            <a:pPr lvl="1">
              <a:buFont typeface="Calibri" pitchFamily="34" charset="0"/>
              <a:buChar char="–"/>
            </a:pPr>
            <a:r>
              <a:rPr lang="en-US" sz="2200" dirty="0" smtClean="0"/>
              <a:t>Mean wind</a:t>
            </a:r>
          </a:p>
          <a:p>
            <a:pPr lvl="1">
              <a:buFont typeface="Calibri" pitchFamily="34" charset="0"/>
              <a:buChar char="–"/>
            </a:pPr>
            <a:r>
              <a:rPr lang="en-US" sz="2200" dirty="0" smtClean="0"/>
              <a:t>Turbulence</a:t>
            </a:r>
          </a:p>
          <a:p>
            <a:pPr lvl="1">
              <a:buFont typeface="Calibri" pitchFamily="34" charset="0"/>
              <a:buChar char="–"/>
            </a:pPr>
            <a:r>
              <a:rPr lang="en-US" sz="2200" dirty="0" smtClean="0"/>
              <a:t>Pollutant dispersion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Urban street canyon is the canyon structure constructed by the buildings and streets geometry in urban area</a:t>
            </a:r>
          </a:p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6945"/>
            <a:ext cx="5141742" cy="304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5562600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1. Urban street canyon (</a:t>
            </a:r>
            <a:r>
              <a:rPr lang="en-US" sz="1100" dirty="0" err="1" smtClean="0"/>
              <a:t>Berkowicz</a:t>
            </a:r>
            <a:r>
              <a:rPr lang="en-US" sz="1100" dirty="0" smtClean="0"/>
              <a:t> 2000)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032"/>
            <a:ext cx="8229600" cy="5668963"/>
          </a:xfrm>
        </p:spPr>
        <p:txBody>
          <a:bodyPr/>
          <a:lstStyle/>
          <a:p>
            <a:r>
              <a:rPr lang="en-US" sz="2400" dirty="0" smtClean="0"/>
              <a:t>The air inside street canyon is mainly driven by (1) the shear force by the free stream wind and (2) the buoyancy due to heating by solar radiation</a:t>
            </a:r>
          </a:p>
          <a:p>
            <a:endParaRPr lang="en-US" sz="2400" dirty="0" smtClean="0"/>
          </a:p>
          <a:p>
            <a:r>
              <a:rPr lang="en-US" sz="2400" dirty="0" smtClean="0"/>
              <a:t>The relative contributions of buoyancy to the shear stress can be quantified by the dimensionless number Richardson number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Keep the Reynolds number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400" dirty="0" smtClean="0"/>
              <a:t>) constant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ssume the flow and pollutant removal patterns are function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400" dirty="0" smtClean="0"/>
              <a:t>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Large-eddy simulation (LES), one equation </a:t>
            </a:r>
            <a:r>
              <a:rPr lang="en-US" sz="2400" dirty="0" err="1" smtClean="0"/>
              <a:t>subgrid</a:t>
            </a:r>
            <a:r>
              <a:rPr lang="en-US" sz="2400" dirty="0" smtClean="0"/>
              <a:t>-scale (SGS) model for turbulent kinetic energy (TKE)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OpenFOAM</a:t>
            </a:r>
            <a:r>
              <a:rPr lang="en-US" sz="2400" dirty="0" smtClean="0"/>
              <a:t> 1.6</a:t>
            </a:r>
          </a:p>
          <a:p>
            <a:endParaRPr lang="en-US" sz="2400" dirty="0" smtClean="0"/>
          </a:p>
          <a:p>
            <a:r>
              <a:rPr lang="en-US" sz="2400" dirty="0" smtClean="0"/>
              <a:t>Wall function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Spalding 1962</a:t>
            </a:r>
            <a:r>
              <a:rPr lang="en-US" sz="2400" dirty="0" smtClean="0"/>
              <a:t>) for velocity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Boussinesq</a:t>
            </a:r>
            <a:r>
              <a:rPr lang="en-US" sz="2400" dirty="0" smtClean="0"/>
              <a:t> approximation for buoyancy</a:t>
            </a:r>
          </a:p>
          <a:p>
            <a:endParaRPr lang="en-US" sz="2400" dirty="0"/>
          </a:p>
          <a:p>
            <a:r>
              <a:rPr lang="en-US" sz="2400" dirty="0" smtClean="0"/>
              <a:t>The simulations are performed in the HPCPOWER2 and GRIDPOINT Linux clusters of Computer Center of the University of Hong Kong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Computational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750157"/>
            <a:ext cx="3505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Total number of mesh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dirty="0" smtClean="0"/>
              <a:t> million</a:t>
            </a:r>
          </a:p>
          <a:p>
            <a:endParaRPr lang="en-US" sz="2400" dirty="0" smtClean="0"/>
          </a:p>
          <a:p>
            <a:r>
              <a:rPr lang="en-US" sz="2400" dirty="0" smtClean="0"/>
              <a:t>Finest grid near streets and buildings with height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/>
              <a:t> </a:t>
            </a:r>
          </a:p>
        </p:txBody>
      </p:sp>
      <p:sp>
        <p:nvSpPr>
          <p:cNvPr id="4" name="Line 103"/>
          <p:cNvSpPr>
            <a:spLocks noChangeShapeType="1"/>
          </p:cNvSpPr>
          <p:nvPr/>
        </p:nvSpPr>
        <p:spPr bwMode="auto">
          <a:xfrm>
            <a:off x="2374900" y="1663296"/>
            <a:ext cx="2855912" cy="156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04"/>
          <p:cNvSpPr>
            <a:spLocks noChangeShapeType="1"/>
          </p:cNvSpPr>
          <p:nvPr/>
        </p:nvSpPr>
        <p:spPr bwMode="auto">
          <a:xfrm rot="6600000">
            <a:off x="941388" y="1839508"/>
            <a:ext cx="1555750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05"/>
          <p:cNvSpPr>
            <a:spLocks noChangeShapeType="1"/>
          </p:cNvSpPr>
          <p:nvPr/>
        </p:nvSpPr>
        <p:spPr bwMode="auto">
          <a:xfrm rot="6600000">
            <a:off x="3800475" y="3398433"/>
            <a:ext cx="1555750" cy="835025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06"/>
          <p:cNvSpPr>
            <a:spLocks noChangeShapeType="1"/>
          </p:cNvSpPr>
          <p:nvPr/>
        </p:nvSpPr>
        <p:spPr bwMode="auto">
          <a:xfrm>
            <a:off x="1058862" y="2852334"/>
            <a:ext cx="0" cy="1022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07"/>
          <p:cNvSpPr>
            <a:spLocks noChangeShapeType="1"/>
          </p:cNvSpPr>
          <p:nvPr/>
        </p:nvSpPr>
        <p:spPr bwMode="auto">
          <a:xfrm>
            <a:off x="2382837" y="1660121"/>
            <a:ext cx="0" cy="1019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8"/>
          <p:cNvSpPr>
            <a:spLocks noChangeShapeType="1"/>
          </p:cNvSpPr>
          <p:nvPr/>
        </p:nvSpPr>
        <p:spPr bwMode="auto">
          <a:xfrm>
            <a:off x="5230812" y="3234921"/>
            <a:ext cx="0" cy="1020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9"/>
          <p:cNvSpPr>
            <a:spLocks noChangeShapeType="1"/>
          </p:cNvSpPr>
          <p:nvPr/>
        </p:nvSpPr>
        <p:spPr bwMode="auto">
          <a:xfrm rot="6600000">
            <a:off x="944563" y="2860271"/>
            <a:ext cx="1555750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0"/>
          <p:cNvSpPr>
            <a:spLocks noChangeShapeType="1"/>
          </p:cNvSpPr>
          <p:nvPr/>
        </p:nvSpPr>
        <p:spPr bwMode="auto">
          <a:xfrm rot="6600000">
            <a:off x="3800475" y="4420783"/>
            <a:ext cx="1555750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1"/>
          <p:cNvSpPr>
            <a:spLocks noChangeShapeType="1"/>
          </p:cNvSpPr>
          <p:nvPr/>
        </p:nvSpPr>
        <p:spPr bwMode="auto">
          <a:xfrm>
            <a:off x="1055687" y="3874684"/>
            <a:ext cx="227013" cy="130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2"/>
          <p:cNvSpPr>
            <a:spLocks noChangeShapeType="1"/>
          </p:cNvSpPr>
          <p:nvPr/>
        </p:nvSpPr>
        <p:spPr bwMode="auto">
          <a:xfrm>
            <a:off x="3678237" y="5297084"/>
            <a:ext cx="228600" cy="130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13"/>
          <p:cNvSpPr>
            <a:spLocks noChangeShapeType="1"/>
          </p:cNvSpPr>
          <p:nvPr/>
        </p:nvSpPr>
        <p:spPr bwMode="auto">
          <a:xfrm>
            <a:off x="1284287" y="4011209"/>
            <a:ext cx="0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14"/>
          <p:cNvSpPr>
            <a:spLocks noChangeShapeType="1"/>
          </p:cNvSpPr>
          <p:nvPr/>
        </p:nvSpPr>
        <p:spPr bwMode="auto">
          <a:xfrm>
            <a:off x="2708275" y="4768446"/>
            <a:ext cx="469900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/>
        </p:nvSpPr>
        <p:spPr bwMode="auto">
          <a:xfrm>
            <a:off x="2227262" y="4523971"/>
            <a:ext cx="0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6"/>
          <p:cNvSpPr>
            <a:spLocks noChangeShapeType="1"/>
          </p:cNvSpPr>
          <p:nvPr/>
        </p:nvSpPr>
        <p:spPr bwMode="auto">
          <a:xfrm>
            <a:off x="3181350" y="503355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17"/>
          <p:cNvSpPr>
            <a:spLocks noChangeShapeType="1"/>
          </p:cNvSpPr>
          <p:nvPr/>
        </p:nvSpPr>
        <p:spPr bwMode="auto">
          <a:xfrm>
            <a:off x="2700337" y="4771621"/>
            <a:ext cx="0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auto">
          <a:xfrm>
            <a:off x="3662362" y="528755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19"/>
          <p:cNvSpPr>
            <a:spLocks noChangeShapeType="1"/>
          </p:cNvSpPr>
          <p:nvPr/>
        </p:nvSpPr>
        <p:spPr bwMode="auto">
          <a:xfrm>
            <a:off x="2379662" y="2687234"/>
            <a:ext cx="228600" cy="130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20"/>
          <p:cNvSpPr>
            <a:spLocks noChangeShapeType="1"/>
          </p:cNvSpPr>
          <p:nvPr/>
        </p:nvSpPr>
        <p:spPr bwMode="auto">
          <a:xfrm>
            <a:off x="3086100" y="3076171"/>
            <a:ext cx="463550" cy="255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21"/>
          <p:cNvSpPr>
            <a:spLocks noChangeShapeType="1"/>
          </p:cNvSpPr>
          <p:nvPr/>
        </p:nvSpPr>
        <p:spPr bwMode="auto">
          <a:xfrm>
            <a:off x="2614612" y="3136496"/>
            <a:ext cx="249238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22"/>
          <p:cNvSpPr>
            <a:spLocks noChangeShapeType="1"/>
          </p:cNvSpPr>
          <p:nvPr/>
        </p:nvSpPr>
        <p:spPr bwMode="auto">
          <a:xfrm>
            <a:off x="5001492" y="4102639"/>
            <a:ext cx="228600" cy="130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23"/>
          <p:cNvSpPr>
            <a:spLocks noChangeShapeType="1"/>
          </p:cNvSpPr>
          <p:nvPr/>
        </p:nvSpPr>
        <p:spPr bwMode="auto">
          <a:xfrm>
            <a:off x="2609850" y="2830109"/>
            <a:ext cx="0" cy="303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24"/>
          <p:cNvSpPr>
            <a:spLocks noChangeShapeType="1"/>
          </p:cNvSpPr>
          <p:nvPr/>
        </p:nvSpPr>
        <p:spPr bwMode="auto">
          <a:xfrm>
            <a:off x="4040187" y="3574646"/>
            <a:ext cx="471488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25"/>
          <p:cNvSpPr>
            <a:spLocks noChangeShapeType="1"/>
          </p:cNvSpPr>
          <p:nvPr/>
        </p:nvSpPr>
        <p:spPr bwMode="auto">
          <a:xfrm>
            <a:off x="3552825" y="3330171"/>
            <a:ext cx="0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26"/>
          <p:cNvSpPr>
            <a:spLocks noChangeShapeType="1"/>
          </p:cNvSpPr>
          <p:nvPr/>
        </p:nvSpPr>
        <p:spPr bwMode="auto">
          <a:xfrm>
            <a:off x="3562350" y="3636559"/>
            <a:ext cx="250825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27"/>
          <p:cNvSpPr>
            <a:spLocks noChangeShapeType="1"/>
          </p:cNvSpPr>
          <p:nvPr/>
        </p:nvSpPr>
        <p:spPr bwMode="auto">
          <a:xfrm>
            <a:off x="4514850" y="3839759"/>
            <a:ext cx="0" cy="303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28"/>
          <p:cNvSpPr>
            <a:spLocks noChangeShapeType="1"/>
          </p:cNvSpPr>
          <p:nvPr/>
        </p:nvSpPr>
        <p:spPr bwMode="auto">
          <a:xfrm rot="6600000">
            <a:off x="1165225" y="2990446"/>
            <a:ext cx="1555750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29"/>
          <p:cNvSpPr>
            <a:spLocks noChangeShapeType="1"/>
          </p:cNvSpPr>
          <p:nvPr/>
        </p:nvSpPr>
        <p:spPr bwMode="auto">
          <a:xfrm rot="6600000">
            <a:off x="1175544" y="3308740"/>
            <a:ext cx="1557337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30"/>
          <p:cNvSpPr>
            <a:spLocks noChangeShapeType="1"/>
          </p:cNvSpPr>
          <p:nvPr/>
        </p:nvSpPr>
        <p:spPr bwMode="auto">
          <a:xfrm rot="6600000">
            <a:off x="1646238" y="3249208"/>
            <a:ext cx="1555750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31"/>
          <p:cNvSpPr>
            <a:spLocks noChangeShapeType="1"/>
          </p:cNvSpPr>
          <p:nvPr/>
        </p:nvSpPr>
        <p:spPr bwMode="auto">
          <a:xfrm rot="6600000">
            <a:off x="2109788" y="3504796"/>
            <a:ext cx="1555750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32"/>
          <p:cNvSpPr>
            <a:spLocks noChangeShapeType="1"/>
          </p:cNvSpPr>
          <p:nvPr/>
        </p:nvSpPr>
        <p:spPr bwMode="auto">
          <a:xfrm rot="6600000">
            <a:off x="2128838" y="3801658"/>
            <a:ext cx="1555750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33"/>
          <p:cNvSpPr>
            <a:spLocks noChangeShapeType="1"/>
          </p:cNvSpPr>
          <p:nvPr/>
        </p:nvSpPr>
        <p:spPr bwMode="auto">
          <a:xfrm rot="6600000">
            <a:off x="2597944" y="3748477"/>
            <a:ext cx="1557338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34"/>
          <p:cNvSpPr>
            <a:spLocks noChangeShapeType="1"/>
          </p:cNvSpPr>
          <p:nvPr/>
        </p:nvSpPr>
        <p:spPr bwMode="auto">
          <a:xfrm rot="6600000">
            <a:off x="3067844" y="4013590"/>
            <a:ext cx="1557337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35"/>
          <p:cNvSpPr>
            <a:spLocks noChangeShapeType="1"/>
          </p:cNvSpPr>
          <p:nvPr/>
        </p:nvSpPr>
        <p:spPr bwMode="auto">
          <a:xfrm rot="6600000">
            <a:off x="3080544" y="4323152"/>
            <a:ext cx="1555750" cy="836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oup 136"/>
          <p:cNvGrpSpPr>
            <a:grpSpLocks/>
          </p:cNvGrpSpPr>
          <p:nvPr/>
        </p:nvGrpSpPr>
        <p:grpSpPr bwMode="auto">
          <a:xfrm>
            <a:off x="1230312" y="3144434"/>
            <a:ext cx="1682750" cy="1374775"/>
            <a:chOff x="1572" y="1908"/>
            <a:chExt cx="1358" cy="1098"/>
          </a:xfrm>
        </p:grpSpPr>
        <p:sp>
          <p:nvSpPr>
            <p:cNvPr id="38" name="AutoShape 137"/>
            <p:cNvSpPr>
              <a:spLocks noChangeArrowheads="1"/>
            </p:cNvSpPr>
            <p:nvPr/>
          </p:nvSpPr>
          <p:spPr bwMode="auto">
            <a:xfrm rot="2760000">
              <a:off x="2121" y="1755"/>
              <a:ext cx="259" cy="1358"/>
            </a:xfrm>
            <a:prstGeom prst="flowChartInputOutpu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" name="AutoShape 138"/>
            <p:cNvSpPr>
              <a:spLocks noChangeArrowheads="1"/>
            </p:cNvSpPr>
            <p:nvPr/>
          </p:nvSpPr>
          <p:spPr bwMode="auto">
            <a:xfrm rot="1860000">
              <a:off x="2544" y="1923"/>
              <a:ext cx="296" cy="240"/>
            </a:xfrm>
            <a:prstGeom prst="parallelogram">
              <a:avLst>
                <a:gd name="adj" fmla="val 43446"/>
              </a:avLst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" name="AutoShape 139"/>
            <p:cNvSpPr>
              <a:spLocks noChangeArrowheads="1"/>
            </p:cNvSpPr>
            <p:nvPr/>
          </p:nvSpPr>
          <p:spPr bwMode="auto">
            <a:xfrm rot="1734925">
              <a:off x="1830" y="2766"/>
              <a:ext cx="240" cy="240"/>
            </a:xfrm>
            <a:prstGeom prst="triangle">
              <a:avLst>
                <a:gd name="adj" fmla="val 42389"/>
              </a:avLst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" name="AutoShape 140"/>
            <p:cNvSpPr>
              <a:spLocks noChangeArrowheads="1"/>
            </p:cNvSpPr>
            <p:nvPr/>
          </p:nvSpPr>
          <p:spPr bwMode="auto">
            <a:xfrm rot="1832685">
              <a:off x="1692" y="2628"/>
              <a:ext cx="192" cy="288"/>
            </a:xfrm>
            <a:prstGeom prst="triangle">
              <a:avLst>
                <a:gd name="adj" fmla="val 47546"/>
              </a:avLst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" name="AutoShape 141"/>
            <p:cNvSpPr>
              <a:spLocks noChangeArrowheads="1"/>
            </p:cNvSpPr>
            <p:nvPr/>
          </p:nvSpPr>
          <p:spPr bwMode="auto">
            <a:xfrm>
              <a:off x="2652" y="190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3" name="Group 142"/>
          <p:cNvGrpSpPr>
            <a:grpSpLocks/>
          </p:cNvGrpSpPr>
          <p:nvPr/>
        </p:nvGrpSpPr>
        <p:grpSpPr bwMode="auto">
          <a:xfrm>
            <a:off x="2174875" y="3649259"/>
            <a:ext cx="1682750" cy="1371600"/>
            <a:chOff x="1572" y="1908"/>
            <a:chExt cx="1358" cy="1098"/>
          </a:xfrm>
        </p:grpSpPr>
        <p:sp>
          <p:nvSpPr>
            <p:cNvPr id="44" name="AutoShape 143"/>
            <p:cNvSpPr>
              <a:spLocks noChangeArrowheads="1"/>
            </p:cNvSpPr>
            <p:nvPr/>
          </p:nvSpPr>
          <p:spPr bwMode="auto">
            <a:xfrm rot="2760000">
              <a:off x="2121" y="1755"/>
              <a:ext cx="259" cy="1358"/>
            </a:xfrm>
            <a:prstGeom prst="flowChartInputOutpu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AutoShape 144"/>
            <p:cNvSpPr>
              <a:spLocks noChangeArrowheads="1"/>
            </p:cNvSpPr>
            <p:nvPr/>
          </p:nvSpPr>
          <p:spPr bwMode="auto">
            <a:xfrm rot="1860000">
              <a:off x="2544" y="1923"/>
              <a:ext cx="296" cy="240"/>
            </a:xfrm>
            <a:prstGeom prst="parallelogram">
              <a:avLst>
                <a:gd name="adj" fmla="val 43446"/>
              </a:avLst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AutoShape 145"/>
            <p:cNvSpPr>
              <a:spLocks noChangeArrowheads="1"/>
            </p:cNvSpPr>
            <p:nvPr/>
          </p:nvSpPr>
          <p:spPr bwMode="auto">
            <a:xfrm rot="1734925">
              <a:off x="1830" y="2766"/>
              <a:ext cx="240" cy="240"/>
            </a:xfrm>
            <a:prstGeom prst="triangle">
              <a:avLst>
                <a:gd name="adj" fmla="val 42389"/>
              </a:avLst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7" name="AutoShape 146"/>
            <p:cNvSpPr>
              <a:spLocks noChangeArrowheads="1"/>
            </p:cNvSpPr>
            <p:nvPr/>
          </p:nvSpPr>
          <p:spPr bwMode="auto">
            <a:xfrm rot="1832685">
              <a:off x="1692" y="2628"/>
              <a:ext cx="192" cy="288"/>
            </a:xfrm>
            <a:prstGeom prst="triangle">
              <a:avLst>
                <a:gd name="adj" fmla="val 47546"/>
              </a:avLst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AutoShape 147"/>
            <p:cNvSpPr>
              <a:spLocks noChangeArrowheads="1"/>
            </p:cNvSpPr>
            <p:nvPr/>
          </p:nvSpPr>
          <p:spPr bwMode="auto">
            <a:xfrm>
              <a:off x="2652" y="190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9" name="Line 148"/>
          <p:cNvSpPr>
            <a:spLocks noChangeShapeType="1"/>
          </p:cNvSpPr>
          <p:nvPr/>
        </p:nvSpPr>
        <p:spPr bwMode="auto">
          <a:xfrm>
            <a:off x="2236787" y="4822421"/>
            <a:ext cx="45720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149"/>
          <p:cNvSpPr>
            <a:spLocks noChangeShapeType="1"/>
          </p:cNvSpPr>
          <p:nvPr/>
        </p:nvSpPr>
        <p:spPr bwMode="auto">
          <a:xfrm>
            <a:off x="1289050" y="4322359"/>
            <a:ext cx="45720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150"/>
          <p:cNvSpPr>
            <a:spLocks noChangeShapeType="1"/>
          </p:cNvSpPr>
          <p:nvPr/>
        </p:nvSpPr>
        <p:spPr bwMode="auto">
          <a:xfrm>
            <a:off x="1758950" y="4271559"/>
            <a:ext cx="0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AutoShape 151"/>
          <p:cNvSpPr>
            <a:spLocks noChangeArrowheads="1"/>
          </p:cNvSpPr>
          <p:nvPr/>
        </p:nvSpPr>
        <p:spPr bwMode="auto">
          <a:xfrm rot="2760000">
            <a:off x="3815556" y="3972315"/>
            <a:ext cx="346075" cy="1684337"/>
          </a:xfrm>
          <a:prstGeom prst="flowChartInputOutpu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3" name="AutoShape 152"/>
          <p:cNvSpPr>
            <a:spLocks noChangeArrowheads="1"/>
          </p:cNvSpPr>
          <p:nvPr/>
        </p:nvSpPr>
        <p:spPr bwMode="auto">
          <a:xfrm rot="1860000">
            <a:off x="4362450" y="4184246"/>
            <a:ext cx="365125" cy="300038"/>
          </a:xfrm>
          <a:prstGeom prst="parallelogram">
            <a:avLst>
              <a:gd name="adj" fmla="val 42869"/>
            </a:avLst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4" name="AutoShape 153"/>
          <p:cNvSpPr>
            <a:spLocks noChangeArrowheads="1"/>
          </p:cNvSpPr>
          <p:nvPr/>
        </p:nvSpPr>
        <p:spPr bwMode="auto">
          <a:xfrm rot="1734925">
            <a:off x="3454400" y="5230409"/>
            <a:ext cx="298450" cy="301625"/>
          </a:xfrm>
          <a:prstGeom prst="triangle">
            <a:avLst>
              <a:gd name="adj" fmla="val 42389"/>
            </a:avLst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 rot="1832685">
            <a:off x="3282950" y="5058959"/>
            <a:ext cx="238125" cy="358775"/>
          </a:xfrm>
          <a:prstGeom prst="triangle">
            <a:avLst>
              <a:gd name="adj" fmla="val 47546"/>
            </a:avLst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6" name="AutoShape 155"/>
          <p:cNvSpPr>
            <a:spLocks noChangeArrowheads="1"/>
          </p:cNvSpPr>
          <p:nvPr/>
        </p:nvSpPr>
        <p:spPr bwMode="auto">
          <a:xfrm>
            <a:off x="4487862" y="4150909"/>
            <a:ext cx="119063" cy="120650"/>
          </a:xfrm>
          <a:prstGeom prst="triangle">
            <a:avLst>
              <a:gd name="adj" fmla="val 50000"/>
            </a:avLst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7" name="Line 156"/>
          <p:cNvSpPr>
            <a:spLocks noChangeShapeType="1"/>
          </p:cNvSpPr>
          <p:nvPr/>
        </p:nvSpPr>
        <p:spPr bwMode="auto">
          <a:xfrm>
            <a:off x="4524375" y="4154084"/>
            <a:ext cx="250825" cy="134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157"/>
          <p:cNvSpPr>
            <a:spLocks noChangeShapeType="1"/>
          </p:cNvSpPr>
          <p:nvPr/>
        </p:nvSpPr>
        <p:spPr bwMode="auto">
          <a:xfrm>
            <a:off x="3181350" y="5327246"/>
            <a:ext cx="469900" cy="26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158"/>
          <p:cNvSpPr>
            <a:spLocks noChangeShapeType="1"/>
          </p:cNvSpPr>
          <p:nvPr/>
        </p:nvSpPr>
        <p:spPr bwMode="auto">
          <a:xfrm rot="6600000">
            <a:off x="3557588" y="4276321"/>
            <a:ext cx="1555750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59"/>
          <p:cNvSpPr>
            <a:spLocks noChangeShapeType="1"/>
          </p:cNvSpPr>
          <p:nvPr/>
        </p:nvSpPr>
        <p:spPr bwMode="auto">
          <a:xfrm>
            <a:off x="1058862" y="2842809"/>
            <a:ext cx="2855913" cy="1562100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160"/>
          <p:cNvSpPr>
            <a:spLocks noChangeShapeType="1"/>
          </p:cNvSpPr>
          <p:nvPr/>
        </p:nvSpPr>
        <p:spPr bwMode="auto">
          <a:xfrm>
            <a:off x="3914775" y="4414434"/>
            <a:ext cx="0" cy="1020762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161"/>
          <p:cNvSpPr>
            <a:spLocks noChangeShapeType="1"/>
          </p:cNvSpPr>
          <p:nvPr/>
        </p:nvSpPr>
        <p:spPr bwMode="auto">
          <a:xfrm>
            <a:off x="1762125" y="4263621"/>
            <a:ext cx="469900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AutoShape 162"/>
          <p:cNvSpPr>
            <a:spLocks noChangeArrowheads="1"/>
          </p:cNvSpPr>
          <p:nvPr/>
        </p:nvSpPr>
        <p:spPr bwMode="auto">
          <a:xfrm rot="1784693">
            <a:off x="2482850" y="3733396"/>
            <a:ext cx="1249362" cy="119063"/>
          </a:xfrm>
          <a:prstGeom prst="rightArrow">
            <a:avLst>
              <a:gd name="adj1" fmla="val 50000"/>
              <a:gd name="adj2" fmla="val 26233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4" name="Line 163"/>
          <p:cNvSpPr>
            <a:spLocks noChangeShapeType="1"/>
          </p:cNvSpPr>
          <p:nvPr/>
        </p:nvSpPr>
        <p:spPr bwMode="auto">
          <a:xfrm>
            <a:off x="2438400" y="1629959"/>
            <a:ext cx="2855912" cy="154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5" name="Text Box 164"/>
          <p:cNvSpPr txBox="1">
            <a:spLocks noChangeArrowheads="1"/>
          </p:cNvSpPr>
          <p:nvPr/>
        </p:nvSpPr>
        <p:spPr bwMode="auto">
          <a:xfrm>
            <a:off x="3746500" y="2144309"/>
            <a:ext cx="5365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148" tIns="20574" rIns="41148" bIns="20574"/>
          <a:lstStyle/>
          <a:p>
            <a:r>
              <a:rPr lang="en-US" altLang="zh-CN" sz="1400">
                <a:solidFill>
                  <a:srgbClr val="000000"/>
                </a:solidFill>
                <a:ea typeface="SimSun" pitchFamily="2" charset="-122"/>
              </a:rPr>
              <a:t>6</a:t>
            </a:r>
            <a:r>
              <a:rPr lang="en-US" altLang="zh-CN" sz="1400" i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h</a:t>
            </a:r>
            <a:endParaRPr lang="en-US" sz="1400"/>
          </a:p>
        </p:txBody>
      </p:sp>
      <p:sp>
        <p:nvSpPr>
          <p:cNvPr id="66" name="Text Box 165"/>
          <p:cNvSpPr txBox="1">
            <a:spLocks noChangeArrowheads="1"/>
          </p:cNvSpPr>
          <p:nvPr/>
        </p:nvSpPr>
        <p:spPr bwMode="auto">
          <a:xfrm>
            <a:off x="1428750" y="2031596"/>
            <a:ext cx="4619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148" tIns="20574" rIns="41148" bIns="20574"/>
          <a:lstStyle/>
          <a:p>
            <a:r>
              <a:rPr lang="en-US" altLang="zh-CN" sz="1400">
                <a:solidFill>
                  <a:srgbClr val="000000"/>
                </a:solidFill>
                <a:ea typeface="SimSun" pitchFamily="2" charset="-122"/>
              </a:rPr>
              <a:t>5</a:t>
            </a:r>
            <a:r>
              <a:rPr lang="en-US" altLang="zh-CN" sz="1400" i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h</a:t>
            </a:r>
            <a:endParaRPr lang="en-US" sz="1400"/>
          </a:p>
        </p:txBody>
      </p:sp>
      <p:sp>
        <p:nvSpPr>
          <p:cNvPr id="67" name="Line 166"/>
          <p:cNvSpPr>
            <a:spLocks noChangeShapeType="1"/>
          </p:cNvSpPr>
          <p:nvPr/>
        </p:nvSpPr>
        <p:spPr bwMode="auto">
          <a:xfrm rot="21540000" flipV="1">
            <a:off x="985837" y="1636309"/>
            <a:ext cx="1347788" cy="1163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8" name="Text Box 167"/>
          <p:cNvSpPr txBox="1">
            <a:spLocks noChangeArrowheads="1"/>
          </p:cNvSpPr>
          <p:nvPr/>
        </p:nvSpPr>
        <p:spPr bwMode="auto">
          <a:xfrm>
            <a:off x="747712" y="3250796"/>
            <a:ext cx="5175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148" tIns="20574" rIns="41148" bIns="20574"/>
          <a:lstStyle/>
          <a:p>
            <a:r>
              <a:rPr lang="en-US" altLang="zh-CN" sz="1400">
                <a:solidFill>
                  <a:srgbClr val="000000"/>
                </a:solidFill>
                <a:ea typeface="SimSun" pitchFamily="2" charset="-122"/>
              </a:rPr>
              <a:t>5</a:t>
            </a:r>
            <a:r>
              <a:rPr lang="en-US" altLang="zh-CN" sz="1400" i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h</a:t>
            </a:r>
            <a:endParaRPr lang="en-US" sz="1400"/>
          </a:p>
        </p:txBody>
      </p:sp>
      <p:sp>
        <p:nvSpPr>
          <p:cNvPr id="69" name="Line 168"/>
          <p:cNvSpPr>
            <a:spLocks noChangeShapeType="1"/>
          </p:cNvSpPr>
          <p:nvPr/>
        </p:nvSpPr>
        <p:spPr bwMode="auto">
          <a:xfrm>
            <a:off x="995362" y="2826934"/>
            <a:ext cx="1588" cy="1012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169"/>
          <p:cNvSpPr>
            <a:spLocks noChangeShapeType="1"/>
          </p:cNvSpPr>
          <p:nvPr/>
        </p:nvSpPr>
        <p:spPr bwMode="auto">
          <a:xfrm rot="21180000">
            <a:off x="1255712" y="4357284"/>
            <a:ext cx="415925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" name="AutoShape 170"/>
          <p:cNvSpPr>
            <a:spLocks/>
          </p:cNvSpPr>
          <p:nvPr/>
        </p:nvSpPr>
        <p:spPr bwMode="auto">
          <a:xfrm rot="18000000">
            <a:off x="1452562" y="4308071"/>
            <a:ext cx="117475" cy="1190625"/>
          </a:xfrm>
          <a:prstGeom prst="leftBrace">
            <a:avLst>
              <a:gd name="adj1" fmla="val 8445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2" name="Text Box 171"/>
          <p:cNvSpPr txBox="1">
            <a:spLocks noChangeArrowheads="1"/>
          </p:cNvSpPr>
          <p:nvPr/>
        </p:nvSpPr>
        <p:spPr bwMode="auto">
          <a:xfrm rot="1800000">
            <a:off x="2082800" y="3536546"/>
            <a:ext cx="2590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148" tIns="20574" rIns="41148" bIns="20574"/>
          <a:lstStyle/>
          <a:p>
            <a:r>
              <a:rPr lang="en-US" altLang="zh-CN" sz="1600" dirty="0">
                <a:solidFill>
                  <a:srgbClr val="000000"/>
                </a:solidFill>
                <a:ea typeface="SimSun" pitchFamily="2" charset="-122"/>
              </a:rPr>
              <a:t>Free stream flow (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U</a:t>
            </a:r>
            <a:r>
              <a:rPr lang="en-US" altLang="zh-CN" sz="1600" i="1" baseline="-2500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0</a:t>
            </a:r>
            <a:r>
              <a:rPr lang="en-US" altLang="zh-CN" sz="1600" i="1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,</a:t>
            </a:r>
            <a:r>
              <a:rPr lang="en-US" altLang="zh-CN" sz="1600" i="1" dirty="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)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3" name="Text Box 172"/>
          <p:cNvSpPr txBox="1">
            <a:spLocks noChangeArrowheads="1"/>
          </p:cNvSpPr>
          <p:nvPr/>
        </p:nvSpPr>
        <p:spPr bwMode="auto">
          <a:xfrm rot="1812679">
            <a:off x="442912" y="5060546"/>
            <a:ext cx="20574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148" tIns="20574" rIns="41148" bIns="20574"/>
          <a:lstStyle/>
          <a:p>
            <a:r>
              <a:rPr lang="en-US" altLang="zh-CN" sz="1600">
                <a:solidFill>
                  <a:srgbClr val="000000"/>
                </a:solidFill>
                <a:ea typeface="SimSun" pitchFamily="2" charset="-122"/>
              </a:rPr>
              <a:t>Buildings and streets</a:t>
            </a:r>
            <a:endParaRPr lang="en-US" sz="1600"/>
          </a:p>
        </p:txBody>
      </p:sp>
      <p:sp>
        <p:nvSpPr>
          <p:cNvPr id="74" name="Line 173"/>
          <p:cNvSpPr>
            <a:spLocks noChangeShapeType="1"/>
          </p:cNvSpPr>
          <p:nvPr/>
        </p:nvSpPr>
        <p:spPr bwMode="auto">
          <a:xfrm rot="21180000">
            <a:off x="1731962" y="4608109"/>
            <a:ext cx="415925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74"/>
          <p:cNvSpPr>
            <a:spLocks noChangeShapeType="1"/>
          </p:cNvSpPr>
          <p:nvPr/>
        </p:nvSpPr>
        <p:spPr bwMode="auto">
          <a:xfrm>
            <a:off x="1233487" y="3998509"/>
            <a:ext cx="0" cy="284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175"/>
          <p:cNvSpPr>
            <a:spLocks noChangeShapeType="1"/>
          </p:cNvSpPr>
          <p:nvPr/>
        </p:nvSpPr>
        <p:spPr bwMode="auto">
          <a:xfrm flipV="1">
            <a:off x="2392362" y="1568046"/>
            <a:ext cx="87313" cy="85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176"/>
          <p:cNvSpPr>
            <a:spLocks noChangeShapeType="1"/>
          </p:cNvSpPr>
          <p:nvPr/>
        </p:nvSpPr>
        <p:spPr bwMode="auto">
          <a:xfrm flipV="1">
            <a:off x="5248275" y="3128559"/>
            <a:ext cx="85725" cy="85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177"/>
          <p:cNvSpPr>
            <a:spLocks noChangeShapeType="1"/>
          </p:cNvSpPr>
          <p:nvPr/>
        </p:nvSpPr>
        <p:spPr bwMode="auto">
          <a:xfrm flipH="1" flipV="1">
            <a:off x="2244725" y="1598209"/>
            <a:ext cx="119062" cy="587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178"/>
          <p:cNvSpPr>
            <a:spLocks noChangeShapeType="1"/>
          </p:cNvSpPr>
          <p:nvPr/>
        </p:nvSpPr>
        <p:spPr bwMode="auto">
          <a:xfrm flipH="1" flipV="1">
            <a:off x="928687" y="2779309"/>
            <a:ext cx="119063" cy="603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179"/>
          <p:cNvSpPr>
            <a:spLocks noChangeShapeType="1"/>
          </p:cNvSpPr>
          <p:nvPr/>
        </p:nvSpPr>
        <p:spPr bwMode="auto">
          <a:xfrm flipH="1" flipV="1">
            <a:off x="928687" y="3812771"/>
            <a:ext cx="119063" cy="587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80"/>
          <p:cNvSpPr>
            <a:spLocks noChangeShapeType="1"/>
          </p:cNvSpPr>
          <p:nvPr/>
        </p:nvSpPr>
        <p:spPr bwMode="auto">
          <a:xfrm flipH="1" flipV="1">
            <a:off x="1158875" y="4258859"/>
            <a:ext cx="119062" cy="587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181"/>
          <p:cNvSpPr>
            <a:spLocks noChangeShapeType="1"/>
          </p:cNvSpPr>
          <p:nvPr/>
        </p:nvSpPr>
        <p:spPr bwMode="auto">
          <a:xfrm flipV="1">
            <a:off x="1187450" y="4339821"/>
            <a:ext cx="87312" cy="85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Line 182"/>
          <p:cNvSpPr>
            <a:spLocks noChangeShapeType="1"/>
          </p:cNvSpPr>
          <p:nvPr/>
        </p:nvSpPr>
        <p:spPr bwMode="auto">
          <a:xfrm flipV="1">
            <a:off x="1657350" y="4585884"/>
            <a:ext cx="85725" cy="85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183"/>
          <p:cNvSpPr>
            <a:spLocks noChangeShapeType="1"/>
          </p:cNvSpPr>
          <p:nvPr/>
        </p:nvSpPr>
        <p:spPr bwMode="auto">
          <a:xfrm flipV="1">
            <a:off x="2125662" y="4838296"/>
            <a:ext cx="85725" cy="85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184"/>
          <p:cNvSpPr>
            <a:spLocks noChangeShapeType="1"/>
          </p:cNvSpPr>
          <p:nvPr/>
        </p:nvSpPr>
        <p:spPr bwMode="auto">
          <a:xfrm flipV="1">
            <a:off x="3255962" y="5343121"/>
            <a:ext cx="238125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Text Box 185"/>
          <p:cNvSpPr txBox="1">
            <a:spLocks noChangeArrowheads="1"/>
          </p:cNvSpPr>
          <p:nvPr/>
        </p:nvSpPr>
        <p:spPr bwMode="auto">
          <a:xfrm>
            <a:off x="1038225" y="4011209"/>
            <a:ext cx="3952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148" tIns="20574" rIns="41148" bIns="20574"/>
          <a:lstStyle/>
          <a:p>
            <a:r>
              <a:rPr lang="en-US" altLang="zh-CN" sz="1200" i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h</a:t>
            </a:r>
            <a:endParaRPr lang="en-US" sz="1200"/>
          </a:p>
        </p:txBody>
      </p:sp>
      <p:sp>
        <p:nvSpPr>
          <p:cNvPr id="87" name="Text Box 186"/>
          <p:cNvSpPr txBox="1">
            <a:spLocks noChangeArrowheads="1"/>
          </p:cNvSpPr>
          <p:nvPr/>
        </p:nvSpPr>
        <p:spPr bwMode="auto">
          <a:xfrm>
            <a:off x="1343025" y="4520796"/>
            <a:ext cx="3952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148" tIns="20574" rIns="41148" bIns="20574"/>
          <a:lstStyle/>
          <a:p>
            <a:r>
              <a:rPr lang="en-US" altLang="zh-CN" sz="1200" i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b</a:t>
            </a:r>
            <a:endParaRPr lang="en-US" sz="1200"/>
          </a:p>
        </p:txBody>
      </p:sp>
      <p:sp>
        <p:nvSpPr>
          <p:cNvPr id="88" name="Text Box 187"/>
          <p:cNvSpPr txBox="1">
            <a:spLocks noChangeArrowheads="1"/>
          </p:cNvSpPr>
          <p:nvPr/>
        </p:nvSpPr>
        <p:spPr bwMode="auto">
          <a:xfrm>
            <a:off x="1800225" y="4754159"/>
            <a:ext cx="3952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148" tIns="20574" rIns="41148" bIns="20574"/>
          <a:lstStyle/>
          <a:p>
            <a:r>
              <a:rPr lang="en-US" altLang="zh-CN" sz="1200" i="1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w</a:t>
            </a:r>
            <a:endParaRPr lang="en-US" sz="1200"/>
          </a:p>
        </p:txBody>
      </p:sp>
      <p:sp>
        <p:nvSpPr>
          <p:cNvPr id="89" name="Text Box 188"/>
          <p:cNvSpPr txBox="1">
            <a:spLocks noChangeArrowheads="1"/>
          </p:cNvSpPr>
          <p:nvPr/>
        </p:nvSpPr>
        <p:spPr bwMode="auto">
          <a:xfrm rot="1922316">
            <a:off x="2478400" y="5673345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heat source </a:t>
            </a:r>
            <a:r>
              <a:rPr lang="en-US" dirty="0">
                <a:latin typeface="Symbol" pitchFamily="18" charset="2"/>
              </a:rPr>
              <a:t>Q</a:t>
            </a:r>
          </a:p>
        </p:txBody>
      </p:sp>
      <p:graphicFrame>
        <p:nvGraphicFramePr>
          <p:cNvPr id="90" name="Group 298"/>
          <p:cNvGraphicFramePr>
            <a:graphicFrameLocks noGrp="1"/>
          </p:cNvGraphicFramePr>
          <p:nvPr/>
        </p:nvGraphicFramePr>
        <p:xfrm>
          <a:off x="5334000" y="5135880"/>
          <a:ext cx="3581400" cy="731520"/>
        </p:xfrm>
        <a:graphic>
          <a:graphicData uri="http://schemas.openxmlformats.org/drawingml/2006/table">
            <a:tbl>
              <a:tblPr/>
              <a:tblGrid>
                <a:gridCol w="1841863"/>
                <a:gridCol w="1739537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Canyon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Shear-layer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200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200100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447800" y="6096000"/>
            <a:ext cx="213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2. Computational domain</a:t>
            </a:r>
            <a:endParaRPr lang="en-US" sz="1100" dirty="0" smtClean="0"/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19800" y="48006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Table 1. Number of element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10000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>
                <a:latin typeface="Times New Roman" pitchFamily="18" charset="0"/>
              </a:rPr>
              <a:t>Rb</a:t>
            </a:r>
            <a:r>
              <a:rPr lang="en-US" sz="2400" dirty="0" smtClean="0"/>
              <a:t> =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 err="1" smtClean="0">
                <a:latin typeface="Symbol" pitchFamily="18" charset="2"/>
              </a:rPr>
              <a:t>a</a:t>
            </a:r>
            <a:r>
              <a:rPr lang="en-US" sz="2400" i="1" dirty="0" err="1" smtClean="0">
                <a:latin typeface="Times New Roman" pitchFamily="18" charset="0"/>
              </a:rPr>
              <a:t>gh</a:t>
            </a:r>
            <a:r>
              <a:rPr lang="en-US" sz="2400" dirty="0" smtClean="0"/>
              <a:t>(</a:t>
            </a:r>
            <a:r>
              <a:rPr lang="en-US" sz="2400" i="1" dirty="0" smtClean="0">
                <a:latin typeface="Symbol" pitchFamily="18" charset="2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/>
              <a:t>-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dirty="0" smtClean="0"/>
              <a:t>)/</a:t>
            </a:r>
            <a:r>
              <a:rPr lang="en-US" sz="2400" dirty="0" smtClean="0">
                <a:latin typeface="Times New Roman" pitchFamily="18" charset="0"/>
              </a:rPr>
              <a:t>U</a:t>
            </a:r>
            <a:r>
              <a:rPr lang="en-US" sz="2400" i="1" baseline="-25000" dirty="0" smtClean="0">
                <a:latin typeface="Times New Roman" pitchFamily="18" charset="0"/>
              </a:rPr>
              <a:t>f</a:t>
            </a:r>
            <a:r>
              <a:rPr lang="en-US" sz="2400" baseline="30000" dirty="0" smtClean="0"/>
              <a:t>2</a:t>
            </a:r>
          </a:p>
          <a:p>
            <a:endParaRPr lang="en-US" sz="2400" baseline="30000" dirty="0" smtClean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/>
              <a:t> sets of LESs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-0.11, -0.06, 0 , 0.18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0.35</a:t>
            </a:r>
          </a:p>
          <a:p>
            <a:endParaRPr lang="en-US" sz="2400" dirty="0" smtClean="0"/>
          </a:p>
          <a:p>
            <a:r>
              <a:rPr lang="en-US" sz="2400" dirty="0" smtClean="0"/>
              <a:t>The results are spatial and temporal averaged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/>
              <a:t> of data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/>
              <a:t> interval.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wccheng\Desktop\Summary\JournalOfWindEngineeringAndIndustrialAerodynamics\paper\ReviewerComments\Figure\VerticalProfiles_u_.tif"/>
          <p:cNvPicPr>
            <a:picLocks noChangeAspect="1" noChangeArrowheads="1"/>
          </p:cNvPicPr>
          <p:nvPr/>
        </p:nvPicPr>
        <p:blipFill>
          <a:blip r:embed="rId2" cstate="print"/>
          <a:srcRect l="6000" t="7833" r="9000" b="1305"/>
          <a:stretch>
            <a:fillRect/>
          </a:stretch>
        </p:blipFill>
        <p:spPr bwMode="auto">
          <a:xfrm>
            <a:off x="1645920" y="3676059"/>
            <a:ext cx="3886200" cy="318194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45920"/>
            <a:ext cx="6507480" cy="17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62600" y="5867400"/>
            <a:ext cx="2514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4. Vertical profiles of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/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1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1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  <a:sym typeface="Symbol"/>
              </a:rPr>
              <a:t>along the centerline of the street canyon.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534400" cy="563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 contours and the comparison with wind tunnel experiment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3276600"/>
            <a:ext cx="624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3. Contour of mean velocity magnitude and streamlines in different thermal stabilities (a)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0.35, (b)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0.18, (c)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0, (d)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-0.06 and (e)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-0.11.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D16-B8BF-4E8C-B824-8D5FC825C0A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383286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62600" y="2286000"/>
          <a:ext cx="2286000" cy="1156716"/>
        </p:xfrm>
        <a:graphic>
          <a:graphicData uri="http://schemas.openxmlformats.org/drawingml/2006/table">
            <a:tbl>
              <a:tblPr/>
              <a:tblGrid>
                <a:gridCol w="762000"/>
                <a:gridCol w="15240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Rb</a:t>
                      </a:r>
                      <a:endParaRPr lang="en-US" sz="1100" dirty="0">
                        <a:latin typeface="Times New Roman" pitchFamily="18" charset="0"/>
                        <a:ea typeface="PMingLiU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Locations (</a:t>
                      </a:r>
                      <a:r>
                        <a:rPr lang="en-US" sz="1100" i="1" dirty="0" smtClean="0"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x</a:t>
                      </a: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/</a:t>
                      </a:r>
                      <a:r>
                        <a:rPr lang="en-US" sz="1100" i="1" dirty="0" smtClean="0"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b</a:t>
                      </a: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, </a:t>
                      </a:r>
                      <a:r>
                        <a:rPr lang="en-US" sz="1100" i="1" dirty="0" smtClean="0"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z</a:t>
                      </a: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/</a:t>
                      </a:r>
                      <a:r>
                        <a:rPr lang="en-US" sz="1100" i="1" dirty="0" smtClean="0">
                          <a:latin typeface="Times New Roman" pitchFamily="18" charset="0"/>
                          <a:ea typeface="PMingLiU"/>
                          <a:cs typeface="Times New Roman" pitchFamily="18" charset="0"/>
                        </a:rPr>
                        <a:t>h</a:t>
                      </a: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0.35</a:t>
                      </a:r>
                      <a:endParaRPr lang="en-US" sz="11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(0.126, 0.290)</a:t>
                      </a:r>
                      <a:endParaRPr lang="en-US" sz="11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0.18</a:t>
                      </a:r>
                      <a:endParaRPr lang="en-US" sz="11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(0.095,</a:t>
                      </a:r>
                      <a:r>
                        <a:rPr lang="en-US" sz="1100" baseline="0" dirty="0" smtClean="0">
                          <a:latin typeface="Calibri"/>
                          <a:ea typeface="PMingLiU"/>
                          <a:cs typeface="Times New Roman"/>
                        </a:rPr>
                        <a:t> 0.231</a:t>
                      </a: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0.00</a:t>
                      </a:r>
                      <a:endParaRPr lang="en-US" sz="11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(0.027, 0.179)</a:t>
                      </a:r>
                      <a:endParaRPr lang="en-US" sz="11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-0.06</a:t>
                      </a:r>
                      <a:endParaRPr lang="en-US" sz="11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+mn-lt"/>
                          <a:ea typeface="PMingLiU"/>
                          <a:cs typeface="Times New Roman"/>
                        </a:rPr>
                        <a:t>(0.027, 0.179)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PMingLiU"/>
                          <a:cs typeface="Times New Roman"/>
                        </a:rPr>
                        <a:t>-0.11</a:t>
                      </a:r>
                      <a:endParaRPr lang="en-US" sz="11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+mn-lt"/>
                          <a:ea typeface="PMingLiU"/>
                          <a:cs typeface="Times New Roman"/>
                        </a:rPr>
                        <a:t>(0.027, 0.179)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343400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Figure 5. Maximum reverse wind speed (</a:t>
            </a:r>
            <a:r>
              <a:rPr lang="en-US" sz="11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100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) in the street canyon. (a) Current LES and (b)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Uehara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et al. (2000).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1752600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Table 2. Shift of the location of maximum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reversespeed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from the center of the street surface.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5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Maximum reverse wind speed and the locations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</TotalTime>
  <Words>1064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Large-eddy simulation of flow and pollutant dispersion in urban street canyons under different thermal stratifications </vt:lpstr>
      <vt:lpstr>Content </vt:lpstr>
      <vt:lpstr>Introduction</vt:lpstr>
      <vt:lpstr>Slide 4</vt:lpstr>
      <vt:lpstr>Methodology</vt:lpstr>
      <vt:lpstr>Computational Domain</vt:lpstr>
      <vt:lpstr>Slide 7</vt:lpstr>
      <vt:lpstr>Results and Discussion</vt:lpstr>
      <vt:lpstr>Slide 9</vt:lpstr>
      <vt:lpstr>Slide 10</vt:lpstr>
      <vt:lpstr>Slide 11</vt:lpstr>
      <vt:lpstr>Slide 12</vt:lpstr>
      <vt:lpstr>Slide 13</vt:lpstr>
      <vt:lpstr>Slide 14</vt:lpstr>
      <vt:lpstr>Conclusions</vt:lpstr>
    </vt:vector>
  </TitlesOfParts>
  <Company>HKUME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Turbulence and Pollutant Removal Characteristics in Urban Street Canyon under Different Thermal Stabilities</dc:title>
  <dc:creator>wccheng</dc:creator>
  <cp:lastModifiedBy>wccheng</cp:lastModifiedBy>
  <cp:revision>281</cp:revision>
  <dcterms:created xsi:type="dcterms:W3CDTF">2010-10-07T09:34:06Z</dcterms:created>
  <dcterms:modified xsi:type="dcterms:W3CDTF">2011-03-03T03:58:09Z</dcterms:modified>
</cp:coreProperties>
</file>