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4688800" cy="37490400"/>
  <p:notesSz cx="9296400" cy="6881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98541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97082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95624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94165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92706" algn="l" defTabSz="797082" rtl="0" eaLnBrk="1" latinLnBrk="0" hangingPunct="1">
      <a:defRPr sz="21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391247" algn="l" defTabSz="797082" rtl="0" eaLnBrk="1" latinLnBrk="0" hangingPunct="1">
      <a:defRPr sz="21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2789789" algn="l" defTabSz="797082" rtl="0" eaLnBrk="1" latinLnBrk="0" hangingPunct="1">
      <a:defRPr sz="21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188330" algn="l" defTabSz="797082" rtl="0" eaLnBrk="1" latinLnBrk="0" hangingPunct="1">
      <a:defRPr sz="21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FF6600"/>
    <a:srgbClr val="66FF99"/>
    <a:srgbClr val="99CC00"/>
    <a:srgbClr val="99FF66"/>
    <a:srgbClr val="CCECFF"/>
    <a:srgbClr val="33CCCC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99869" autoAdjust="0"/>
  </p:normalViewPr>
  <p:slideViewPr>
    <p:cSldViewPr>
      <p:cViewPr>
        <p:scale>
          <a:sx n="44" d="100"/>
          <a:sy n="44" d="100"/>
        </p:scale>
        <p:origin x="-372" y="6630"/>
      </p:cViewPr>
      <p:guideLst>
        <p:guide orient="horz" pos="11808"/>
        <p:guide pos="77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5747" cy="34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780" tIns="7390" rIns="14780" bIns="7390" numCol="1" anchor="t" anchorCtr="0" compatLnSpc="1">
            <a:prstTxWarp prst="textNoShape">
              <a:avLst/>
            </a:prstTxWarp>
          </a:bodyPr>
          <a:lstStyle>
            <a:lvl1pPr defTabSz="146596">
              <a:defRPr sz="200">
                <a:ea typeface="굴림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1909" y="0"/>
            <a:ext cx="4029244" cy="34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780" tIns="7390" rIns="14780" bIns="7390" numCol="1" anchor="t" anchorCtr="0" compatLnSpc="1">
            <a:prstTxWarp prst="textNoShape">
              <a:avLst/>
            </a:prstTxWarp>
          </a:bodyPr>
          <a:lstStyle>
            <a:lvl1pPr algn="r" defTabSz="146596">
              <a:defRPr sz="200">
                <a:ea typeface="굴림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81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41047"/>
            <a:ext cx="4025747" cy="34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780" tIns="7390" rIns="14780" bIns="7390" numCol="1" anchor="b" anchorCtr="0" compatLnSpc="1">
            <a:prstTxWarp prst="textNoShape">
              <a:avLst/>
            </a:prstTxWarp>
          </a:bodyPr>
          <a:lstStyle>
            <a:lvl1pPr defTabSz="146596">
              <a:defRPr sz="200">
                <a:ea typeface="굴림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81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1909" y="6541047"/>
            <a:ext cx="4029244" cy="34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780" tIns="7390" rIns="14780" bIns="7390" numCol="1" anchor="b" anchorCtr="0" compatLnSpc="1">
            <a:prstTxWarp prst="textNoShape">
              <a:avLst/>
            </a:prstTxWarp>
          </a:bodyPr>
          <a:lstStyle>
            <a:lvl1pPr algn="r" defTabSz="146596">
              <a:defRPr sz="200">
                <a:ea typeface="굴림" pitchFamily="34" charset="-127"/>
              </a:defRPr>
            </a:lvl1pPr>
          </a:lstStyle>
          <a:p>
            <a:fld id="{32702634-4885-4CEF-8BD4-7CBB2198144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545" cy="34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390" tIns="11695" rIns="23390" bIns="11695" numCol="1" anchor="t" anchorCtr="0" compatLnSpc="1">
            <a:prstTxWarp prst="textNoShape">
              <a:avLst/>
            </a:prstTxWarp>
          </a:bodyPr>
          <a:lstStyle>
            <a:lvl1pPr>
              <a:defRPr sz="300">
                <a:ea typeface="굴림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756" y="0"/>
            <a:ext cx="4028545" cy="34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390" tIns="11695" rIns="23390" bIns="11695" numCol="1" anchor="t" anchorCtr="0" compatLnSpc="1">
            <a:prstTxWarp prst="textNoShape">
              <a:avLst/>
            </a:prstTxWarp>
          </a:bodyPr>
          <a:lstStyle>
            <a:lvl1pPr algn="r">
              <a:defRPr sz="300">
                <a:ea typeface="굴림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98888" y="515938"/>
            <a:ext cx="1700212" cy="2581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745" y="3268965"/>
            <a:ext cx="7436910" cy="309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390" tIns="11695" rIns="23390" bIns="11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36372"/>
            <a:ext cx="4028545" cy="34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390" tIns="11695" rIns="23390" bIns="11695" numCol="1" anchor="b" anchorCtr="0" compatLnSpc="1">
            <a:prstTxWarp prst="textNoShape">
              <a:avLst/>
            </a:prstTxWarp>
          </a:bodyPr>
          <a:lstStyle>
            <a:lvl1pPr>
              <a:defRPr sz="300">
                <a:ea typeface="굴림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56" y="6536372"/>
            <a:ext cx="4028545" cy="34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390" tIns="11695" rIns="23390" bIns="11695" numCol="1" anchor="b" anchorCtr="0" compatLnSpc="1">
            <a:prstTxWarp prst="textNoShape">
              <a:avLst/>
            </a:prstTxWarp>
          </a:bodyPr>
          <a:lstStyle>
            <a:lvl1pPr algn="r">
              <a:defRPr sz="300">
                <a:ea typeface="굴림" pitchFamily="34" charset="-127"/>
              </a:defRPr>
            </a:lvl1pPr>
          </a:lstStyle>
          <a:p>
            <a:fld id="{18A32DDF-14E8-4612-9FD0-B88D9572E4E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98541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9708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95624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9416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92706" algn="l" defTabSz="79708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91247" algn="l" defTabSz="79708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89789" algn="l" defTabSz="79708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88330" algn="l" defTabSz="79708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D4C97F-0FBB-4895-9EF0-13A6F36EE133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8888" y="515938"/>
            <a:ext cx="1700212" cy="2581275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1252" y="11647047"/>
            <a:ext cx="20986297" cy="80346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3525" y="21243837"/>
            <a:ext cx="17281752" cy="9582327"/>
          </a:xfrm>
        </p:spPr>
        <p:txBody>
          <a:bodyPr/>
          <a:lstStyle>
            <a:lvl1pPr marL="0" indent="0" algn="ctr">
              <a:buNone/>
              <a:defRPr/>
            </a:lvl1pPr>
            <a:lvl2pPr marL="398541" indent="0" algn="ctr">
              <a:buNone/>
              <a:defRPr/>
            </a:lvl2pPr>
            <a:lvl3pPr marL="797082" indent="0" algn="ctr">
              <a:buNone/>
              <a:defRPr/>
            </a:lvl3pPr>
            <a:lvl4pPr marL="1195624" indent="0" algn="ctr">
              <a:buNone/>
              <a:defRPr/>
            </a:lvl4pPr>
            <a:lvl5pPr marL="1594165" indent="0" algn="ctr">
              <a:buNone/>
              <a:defRPr/>
            </a:lvl5pPr>
            <a:lvl6pPr marL="1992706" indent="0" algn="ctr">
              <a:buNone/>
              <a:defRPr/>
            </a:lvl6pPr>
            <a:lvl7pPr marL="2391247" indent="0" algn="ctr">
              <a:buNone/>
              <a:defRPr/>
            </a:lvl7pPr>
            <a:lvl8pPr marL="2789789" indent="0" algn="ctr">
              <a:buNone/>
              <a:defRPr/>
            </a:lvl8pPr>
            <a:lvl9pPr marL="318833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AD91B7-95FB-4BD6-A3F5-54988CB0B93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75BC52-C20E-4B98-BDC0-48ED5A3BCEBD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593016" y="3337544"/>
            <a:ext cx="5245553" cy="299872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4315" y="3337544"/>
            <a:ext cx="15640730" cy="299872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9414-28EC-4079-888D-98EF68432C8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57BAD-8922-4628-9121-4500519B7B6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245" y="24091417"/>
            <a:ext cx="20985275" cy="744528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245" y="15890391"/>
            <a:ext cx="20985275" cy="8201025"/>
          </a:xfrm>
        </p:spPr>
        <p:txBody>
          <a:bodyPr anchor="b"/>
          <a:lstStyle>
            <a:lvl1pPr marL="0" indent="0">
              <a:buNone/>
              <a:defRPr sz="1700"/>
            </a:lvl1pPr>
            <a:lvl2pPr marL="398541" indent="0">
              <a:buNone/>
              <a:defRPr sz="1600"/>
            </a:lvl2pPr>
            <a:lvl3pPr marL="797082" indent="0">
              <a:buNone/>
              <a:defRPr sz="1400"/>
            </a:lvl3pPr>
            <a:lvl4pPr marL="1195624" indent="0">
              <a:buNone/>
              <a:defRPr sz="1200"/>
            </a:lvl4pPr>
            <a:lvl5pPr marL="1594165" indent="0">
              <a:buNone/>
              <a:defRPr sz="1200"/>
            </a:lvl5pPr>
            <a:lvl6pPr marL="1992706" indent="0">
              <a:buNone/>
              <a:defRPr sz="1200"/>
            </a:lvl6pPr>
            <a:lvl7pPr marL="2391247" indent="0">
              <a:buNone/>
              <a:defRPr sz="1200"/>
            </a:lvl7pPr>
            <a:lvl8pPr marL="2789789" indent="0">
              <a:buNone/>
              <a:defRPr sz="1200"/>
            </a:lvl8pPr>
            <a:lvl9pPr marL="318833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04948-57D5-4E58-93E0-EC3569B9712E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4315" y="10828030"/>
            <a:ext cx="10443142" cy="2249677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5427" y="10828030"/>
            <a:ext cx="10443143" cy="2249677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E6A5A-BA2F-4863-A65E-2DC267B1A1D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49" y="1500628"/>
            <a:ext cx="22219103" cy="6248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49" y="8392673"/>
            <a:ext cx="10908506" cy="349664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849" y="11889318"/>
            <a:ext cx="10908506" cy="21600010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541365" y="8392673"/>
            <a:ext cx="10912588" cy="349664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541365" y="11889318"/>
            <a:ext cx="10912588" cy="21600010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5E7CA-8B92-471A-8441-37BBAB762AB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A0E44-A3B4-4C8E-BFD6-091D9247825F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6D4D8F-536B-429D-AFA1-60910115D22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49" y="1493397"/>
            <a:ext cx="8122444" cy="635145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227" y="1493397"/>
            <a:ext cx="13801725" cy="319959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4849" y="7844852"/>
            <a:ext cx="8122444" cy="25644475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7B2AD4-DE45-4749-AB53-564114DE7F6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381" y="26242920"/>
            <a:ext cx="14813076" cy="309888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39381" y="3350200"/>
            <a:ext cx="14813076" cy="22493154"/>
          </a:xfrm>
        </p:spPr>
        <p:txBody>
          <a:bodyPr/>
          <a:lstStyle>
            <a:lvl1pPr marL="0" indent="0">
              <a:buNone/>
              <a:defRPr sz="2800"/>
            </a:lvl1pPr>
            <a:lvl2pPr marL="398541" indent="0">
              <a:buNone/>
              <a:defRPr sz="2400"/>
            </a:lvl2pPr>
            <a:lvl3pPr marL="797082" indent="0">
              <a:buNone/>
              <a:defRPr sz="2100"/>
            </a:lvl3pPr>
            <a:lvl4pPr marL="1195624" indent="0">
              <a:buNone/>
              <a:defRPr sz="1700"/>
            </a:lvl4pPr>
            <a:lvl5pPr marL="1594165" indent="0">
              <a:buNone/>
              <a:defRPr sz="1700"/>
            </a:lvl5pPr>
            <a:lvl6pPr marL="1992706" indent="0">
              <a:buNone/>
              <a:defRPr sz="1700"/>
            </a:lvl6pPr>
            <a:lvl7pPr marL="2391247" indent="0">
              <a:buNone/>
              <a:defRPr sz="1700"/>
            </a:lvl7pPr>
            <a:lvl8pPr marL="2789789" indent="0">
              <a:buNone/>
              <a:defRPr sz="1700"/>
            </a:lvl8pPr>
            <a:lvl9pPr marL="3188330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9381" y="29341808"/>
            <a:ext cx="14813076" cy="4398829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F499D-9F2C-4568-811C-68659D14AC71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54315" y="3337543"/>
            <a:ext cx="20984255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2527" tIns="191266" rIns="382527" bIns="1912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54315" y="10828030"/>
            <a:ext cx="20984255" cy="22496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2527" tIns="191266" rIns="382527" bIns="1912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4314" y="34160091"/>
            <a:ext cx="5143500" cy="250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2527" tIns="191266" rIns="382527" bIns="191266" numCol="1" anchor="t" anchorCtr="0" compatLnSpc="1">
            <a:prstTxWarp prst="textNoShape">
              <a:avLst/>
            </a:prstTxWarp>
          </a:bodyPr>
          <a:lstStyle>
            <a:lvl1pPr defTabSz="3829041">
              <a:defRPr sz="5900">
                <a:ea typeface="굴림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436770" y="34160091"/>
            <a:ext cx="7819345" cy="250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2527" tIns="191266" rIns="382527" bIns="191266" numCol="1" anchor="t" anchorCtr="0" compatLnSpc="1">
            <a:prstTxWarp prst="textNoShape">
              <a:avLst/>
            </a:prstTxWarp>
          </a:bodyPr>
          <a:lstStyle>
            <a:lvl1pPr algn="ctr" defTabSz="3829041">
              <a:defRPr sz="5900">
                <a:ea typeface="굴림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695069" y="34160091"/>
            <a:ext cx="5143500" cy="250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2527" tIns="191266" rIns="382527" bIns="191266" numCol="1" anchor="t" anchorCtr="0" compatLnSpc="1">
            <a:prstTxWarp prst="textNoShape">
              <a:avLst/>
            </a:prstTxWarp>
          </a:bodyPr>
          <a:lstStyle>
            <a:lvl1pPr algn="r" defTabSz="3829041">
              <a:defRPr sz="5900">
                <a:ea typeface="굴림" pitchFamily="34" charset="-127"/>
              </a:defRPr>
            </a:lvl1pPr>
          </a:lstStyle>
          <a:p>
            <a:fld id="{AE632CEE-2123-4968-BFB1-B097BA02F4A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29041" rtl="0" eaLnBrk="0" fontAlgn="base" hangingPunct="0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829041" rtl="0" eaLnBrk="0" fontAlgn="base" hangingPunct="0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Times New Roman" pitchFamily="18" charset="0"/>
        </a:defRPr>
      </a:lvl2pPr>
      <a:lvl3pPr algn="ctr" defTabSz="3829041" rtl="0" eaLnBrk="0" fontAlgn="base" hangingPunct="0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Times New Roman" pitchFamily="18" charset="0"/>
        </a:defRPr>
      </a:lvl3pPr>
      <a:lvl4pPr algn="ctr" defTabSz="3829041" rtl="0" eaLnBrk="0" fontAlgn="base" hangingPunct="0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Times New Roman" pitchFamily="18" charset="0"/>
        </a:defRPr>
      </a:lvl4pPr>
      <a:lvl5pPr algn="ctr" defTabSz="3829041" rtl="0" eaLnBrk="0" fontAlgn="base" hangingPunct="0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Times New Roman" pitchFamily="18" charset="0"/>
        </a:defRPr>
      </a:lvl5pPr>
      <a:lvl6pPr marL="398541" algn="ctr" defTabSz="3829041" rtl="0" eaLnBrk="0" fontAlgn="base" hangingPunct="0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Times New Roman" pitchFamily="18" charset="0"/>
        </a:defRPr>
      </a:lvl6pPr>
      <a:lvl7pPr marL="797082" algn="ctr" defTabSz="3829041" rtl="0" eaLnBrk="0" fontAlgn="base" hangingPunct="0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Times New Roman" pitchFamily="18" charset="0"/>
        </a:defRPr>
      </a:lvl7pPr>
      <a:lvl8pPr marL="1195624" algn="ctr" defTabSz="3829041" rtl="0" eaLnBrk="0" fontAlgn="base" hangingPunct="0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Times New Roman" pitchFamily="18" charset="0"/>
        </a:defRPr>
      </a:lvl8pPr>
      <a:lvl9pPr marL="1594165" algn="ctr" defTabSz="3829041" rtl="0" eaLnBrk="0" fontAlgn="base" hangingPunct="0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Times New Roman" pitchFamily="18" charset="0"/>
        </a:defRPr>
      </a:lvl9pPr>
    </p:titleStyle>
    <p:bodyStyle>
      <a:lvl1pPr marL="1437793" indent="-1437793" algn="l" defTabSz="3829041" rtl="0" eaLnBrk="0" fontAlgn="base" hangingPunct="0">
        <a:spcBef>
          <a:spcPct val="20000"/>
        </a:spcBef>
        <a:spcAft>
          <a:spcPct val="0"/>
        </a:spcAft>
        <a:buChar char="•"/>
        <a:defRPr sz="13500">
          <a:solidFill>
            <a:schemeClr val="tx1"/>
          </a:solidFill>
          <a:latin typeface="+mn-lt"/>
          <a:ea typeface="+mn-ea"/>
          <a:cs typeface="+mn-cs"/>
        </a:defRPr>
      </a:lvl1pPr>
      <a:lvl2pPr marL="3109452" indent="-1195624" algn="l" defTabSz="3829041" rtl="0" eaLnBrk="0" fontAlgn="base" hangingPunct="0">
        <a:spcBef>
          <a:spcPct val="20000"/>
        </a:spcBef>
        <a:spcAft>
          <a:spcPct val="0"/>
        </a:spcAft>
        <a:buChar char="–"/>
        <a:defRPr sz="11800">
          <a:solidFill>
            <a:schemeClr val="tx1"/>
          </a:solidFill>
          <a:latin typeface="+mn-lt"/>
        </a:defRPr>
      </a:lvl2pPr>
      <a:lvl3pPr marL="4782495" indent="-953455" algn="l" defTabSz="3829041" rtl="0" eaLnBrk="0" fontAlgn="base" hangingPunct="0">
        <a:spcBef>
          <a:spcPct val="20000"/>
        </a:spcBef>
        <a:spcAft>
          <a:spcPct val="0"/>
        </a:spcAft>
        <a:buChar char="•"/>
        <a:defRPr sz="10100">
          <a:solidFill>
            <a:schemeClr val="tx1"/>
          </a:solidFill>
          <a:latin typeface="+mn-lt"/>
        </a:defRPr>
      </a:lvl3pPr>
      <a:lvl4pPr marL="6696324" indent="-956223" algn="l" defTabSz="3829041" rtl="0" eaLnBrk="0" fontAlgn="base" hangingPunct="0">
        <a:spcBef>
          <a:spcPct val="20000"/>
        </a:spcBef>
        <a:spcAft>
          <a:spcPct val="0"/>
        </a:spcAft>
        <a:buChar char="–"/>
        <a:defRPr sz="8400">
          <a:solidFill>
            <a:schemeClr val="tx1"/>
          </a:solidFill>
          <a:latin typeface="+mn-lt"/>
        </a:defRPr>
      </a:lvl4pPr>
      <a:lvl5pPr marL="8611536" indent="-957606" algn="l" defTabSz="3829041" rtl="0" eaLnBrk="0" fontAlgn="base" hangingPunct="0">
        <a:spcBef>
          <a:spcPct val="20000"/>
        </a:spcBef>
        <a:spcAft>
          <a:spcPct val="0"/>
        </a:spcAft>
        <a:buChar char="»"/>
        <a:defRPr sz="8400">
          <a:solidFill>
            <a:schemeClr val="tx1"/>
          </a:solidFill>
          <a:latin typeface="+mn-lt"/>
        </a:defRPr>
      </a:lvl5pPr>
      <a:lvl6pPr marL="9010077" indent="-957606" algn="l" defTabSz="3829041" rtl="0" eaLnBrk="0" fontAlgn="base" hangingPunct="0">
        <a:spcBef>
          <a:spcPct val="20000"/>
        </a:spcBef>
        <a:spcAft>
          <a:spcPct val="0"/>
        </a:spcAft>
        <a:buChar char="»"/>
        <a:defRPr sz="8400">
          <a:solidFill>
            <a:schemeClr val="tx1"/>
          </a:solidFill>
          <a:latin typeface="+mn-lt"/>
        </a:defRPr>
      </a:lvl6pPr>
      <a:lvl7pPr marL="9408618" indent="-957606" algn="l" defTabSz="3829041" rtl="0" eaLnBrk="0" fontAlgn="base" hangingPunct="0">
        <a:spcBef>
          <a:spcPct val="20000"/>
        </a:spcBef>
        <a:spcAft>
          <a:spcPct val="0"/>
        </a:spcAft>
        <a:buChar char="»"/>
        <a:defRPr sz="8400">
          <a:solidFill>
            <a:schemeClr val="tx1"/>
          </a:solidFill>
          <a:latin typeface="+mn-lt"/>
        </a:defRPr>
      </a:lvl7pPr>
      <a:lvl8pPr marL="9807159" indent="-957606" algn="l" defTabSz="3829041" rtl="0" eaLnBrk="0" fontAlgn="base" hangingPunct="0">
        <a:spcBef>
          <a:spcPct val="20000"/>
        </a:spcBef>
        <a:spcAft>
          <a:spcPct val="0"/>
        </a:spcAft>
        <a:buChar char="»"/>
        <a:defRPr sz="8400">
          <a:solidFill>
            <a:schemeClr val="tx1"/>
          </a:solidFill>
          <a:latin typeface="+mn-lt"/>
        </a:defRPr>
      </a:lvl8pPr>
      <a:lvl9pPr marL="10205701" indent="-957606" algn="l" defTabSz="3829041" rtl="0" eaLnBrk="0" fontAlgn="base" hangingPunct="0">
        <a:spcBef>
          <a:spcPct val="20000"/>
        </a:spcBef>
        <a:spcAft>
          <a:spcPct val="0"/>
        </a:spcAft>
        <a:buChar char="»"/>
        <a:defRPr sz="8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8541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7082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5624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4165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2706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1247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9789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833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yongliu@ncsa.illinois.edu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20"/>
          <p:cNvSpPr>
            <a:spLocks noChangeArrowheads="1"/>
          </p:cNvSpPr>
          <p:nvPr/>
        </p:nvSpPr>
        <p:spPr bwMode="auto">
          <a:xfrm>
            <a:off x="11049000" y="26898600"/>
            <a:ext cx="13190764" cy="1323446"/>
          </a:xfrm>
          <a:prstGeom prst="rect">
            <a:avLst/>
          </a:prstGeom>
          <a:solidFill>
            <a:srgbClr val="CCFFCC"/>
          </a:solidFill>
          <a:ln w="1270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wrap="none" lIns="74908" tIns="37454" rIns="74908" bIns="37454" anchor="ctr"/>
          <a:lstStyle/>
          <a:p>
            <a:endParaRPr lang="en-US"/>
          </a:p>
        </p:txBody>
      </p:sp>
      <p:sp>
        <p:nvSpPr>
          <p:cNvPr id="60" name="Rectangle 120"/>
          <p:cNvSpPr>
            <a:spLocks noChangeArrowheads="1"/>
          </p:cNvSpPr>
          <p:nvPr/>
        </p:nvSpPr>
        <p:spPr bwMode="auto">
          <a:xfrm>
            <a:off x="11049000" y="7162800"/>
            <a:ext cx="13190764" cy="1323446"/>
          </a:xfrm>
          <a:prstGeom prst="rect">
            <a:avLst/>
          </a:prstGeom>
          <a:solidFill>
            <a:srgbClr val="CCFFCC"/>
          </a:solidFill>
          <a:ln w="1270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wrap="none" lIns="74908" tIns="37454" rIns="74908" bIns="37454" anchor="ctr"/>
          <a:lstStyle/>
          <a:p>
            <a:endParaRPr lang="en-US"/>
          </a:p>
        </p:txBody>
      </p:sp>
      <p:sp>
        <p:nvSpPr>
          <p:cNvPr id="50" name="Rounded Rectangle 49"/>
          <p:cNvSpPr/>
          <p:nvPr/>
        </p:nvSpPr>
        <p:spPr bwMode="auto">
          <a:xfrm>
            <a:off x="685800" y="609600"/>
            <a:ext cx="23622000" cy="5715000"/>
          </a:xfrm>
          <a:prstGeom prst="roundRect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21" name="Rectangle 2373"/>
          <p:cNvSpPr>
            <a:spLocks noChangeArrowheads="1"/>
          </p:cNvSpPr>
          <p:nvPr/>
        </p:nvSpPr>
        <p:spPr bwMode="auto">
          <a:xfrm>
            <a:off x="2657476" y="34481911"/>
            <a:ext cx="161035" cy="40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9707" tIns="39853" rIns="79707" bIns="39853">
            <a:spAutoFit/>
          </a:bodyPr>
          <a:lstStyle/>
          <a:p>
            <a:pPr>
              <a:spcBef>
                <a:spcPct val="50000"/>
              </a:spcBef>
            </a:pPr>
            <a:endParaRPr lang="ko-KR" altLang="en-US">
              <a:latin typeface="Arial" pitchFamily="34" charset="0"/>
              <a:ea typeface="굴림" pitchFamily="34" charset="-127"/>
            </a:endParaRPr>
          </a:p>
        </p:txBody>
      </p:sp>
      <p:sp>
        <p:nvSpPr>
          <p:cNvPr id="4904" name="Rectangle 2856"/>
          <p:cNvSpPr>
            <a:spLocks noChangeArrowheads="1"/>
          </p:cNvSpPr>
          <p:nvPr/>
        </p:nvSpPr>
        <p:spPr bwMode="auto">
          <a:xfrm>
            <a:off x="2957513" y="33789454"/>
            <a:ext cx="161035" cy="40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9707" tIns="39853" rIns="79707" bIns="39853">
            <a:spAutoFit/>
          </a:bodyPr>
          <a:lstStyle/>
          <a:p>
            <a:pPr>
              <a:spcBef>
                <a:spcPct val="50000"/>
              </a:spcBef>
            </a:pPr>
            <a:endParaRPr lang="ko-KR" altLang="en-US">
              <a:latin typeface="Arial" pitchFamily="34" charset="0"/>
              <a:ea typeface="굴림" pitchFamily="34" charset="-127"/>
            </a:endParaRPr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>
          <a:xfrm>
            <a:off x="1975248" y="671192"/>
            <a:ext cx="21875352" cy="2012122"/>
          </a:xfrm>
          <a:prstGeom prst="rect">
            <a:avLst/>
          </a:prstGeom>
        </p:spPr>
        <p:txBody>
          <a:bodyPr/>
          <a:lstStyle/>
          <a:p>
            <a:pPr lvl="0" algn="ctr" defTabSz="3829041">
              <a:defRPr/>
            </a:pPr>
            <a:r>
              <a:rPr lang="en-US" sz="7200" b="1" kern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Towards a Parallel Ensemble Scientific Modeling Service in the Windows Azure Cloud</a:t>
            </a:r>
            <a:endParaRPr kumimoji="0" lang="en-US" sz="72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381000" y="2743200"/>
            <a:ext cx="23219229" cy="331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4908" tIns="37454" rIns="74908" bIns="37454">
            <a:spAutoFit/>
          </a:bodyPr>
          <a:lstStyle/>
          <a:p>
            <a:pPr algn="ctr"/>
            <a:r>
              <a:rPr lang="en-GB" sz="4900" b="1" dirty="0" smtClean="0"/>
              <a:t>Yong Liu</a:t>
            </a:r>
            <a:r>
              <a:rPr lang="en-GB" sz="4900" b="1" baseline="30000" dirty="0" smtClean="0"/>
              <a:t>1</a:t>
            </a:r>
            <a:r>
              <a:rPr lang="en-GB" sz="4900" b="1" dirty="0"/>
              <a:t>, </a:t>
            </a:r>
            <a:r>
              <a:rPr lang="en-GB" sz="4900" b="1" dirty="0" smtClean="0"/>
              <a:t>Ron Searl</a:t>
            </a:r>
            <a:r>
              <a:rPr lang="en-GB" sz="4900" b="1" baseline="30000" dirty="0" smtClean="0"/>
              <a:t>2</a:t>
            </a:r>
            <a:r>
              <a:rPr lang="en-GB" sz="4900" b="1" dirty="0" smtClean="0"/>
              <a:t>, Yan Xu</a:t>
            </a:r>
            <a:r>
              <a:rPr lang="en-GB" sz="4900" b="1" baseline="30000" dirty="0" smtClean="0"/>
              <a:t>3</a:t>
            </a:r>
            <a:endParaRPr lang="en-GB" sz="4900" b="1" dirty="0"/>
          </a:p>
          <a:p>
            <a:pPr algn="ctr"/>
            <a:endParaRPr lang="en-GB" sz="4400" baseline="30000" dirty="0" smtClean="0"/>
          </a:p>
          <a:p>
            <a:pPr algn="ctr"/>
            <a:r>
              <a:rPr lang="en-GB" sz="4400" baseline="30000" dirty="0" smtClean="0"/>
              <a:t>1</a:t>
            </a:r>
            <a:r>
              <a:rPr lang="en-GB" sz="4400" dirty="0" smtClean="0"/>
              <a:t> National </a:t>
            </a:r>
            <a:r>
              <a:rPr lang="en-GB" sz="4400" dirty="0" err="1" smtClean="0"/>
              <a:t>Center</a:t>
            </a:r>
            <a:r>
              <a:rPr lang="en-GB" sz="4400" dirty="0" smtClean="0"/>
              <a:t> for Supercomputing Applications, </a:t>
            </a:r>
            <a:r>
              <a:rPr lang="en-GB" sz="4400" dirty="0"/>
              <a:t>USA</a:t>
            </a:r>
          </a:p>
          <a:p>
            <a:pPr algn="ctr"/>
            <a:r>
              <a:rPr lang="en-GB" sz="4400" baseline="30000" dirty="0"/>
              <a:t>2</a:t>
            </a:r>
            <a:r>
              <a:rPr lang="en-GB" sz="4400" dirty="0"/>
              <a:t> </a:t>
            </a:r>
            <a:r>
              <a:rPr lang="en-US" sz="4400" dirty="0" smtClean="0"/>
              <a:t>Department of Computer Science,</a:t>
            </a:r>
            <a:r>
              <a:rPr lang="en-GB" sz="4400" dirty="0" smtClean="0"/>
              <a:t> UIUC, USA</a:t>
            </a:r>
            <a:r>
              <a:rPr lang="en-US" sz="4400" dirty="0" smtClean="0"/>
              <a:t> </a:t>
            </a:r>
            <a:endParaRPr lang="en-US" sz="4400" dirty="0"/>
          </a:p>
          <a:p>
            <a:pPr algn="ctr"/>
            <a:r>
              <a:rPr lang="en-GB" sz="4400" baseline="30000" dirty="0" smtClean="0"/>
              <a:t>3</a:t>
            </a:r>
            <a:r>
              <a:rPr lang="en-GB" sz="4400" dirty="0" smtClean="0"/>
              <a:t> </a:t>
            </a:r>
            <a:r>
              <a:rPr lang="en-US" sz="4400" dirty="0" smtClean="0"/>
              <a:t>Earth, Energy, and Environment, Microsoft Research</a:t>
            </a:r>
            <a:endParaRPr lang="en-GB" sz="4400" dirty="0"/>
          </a:p>
        </p:txBody>
      </p:sp>
      <p:pic>
        <p:nvPicPr>
          <p:cNvPr id="47" name="Picture 2633" descr="ncsa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59800" y="2971800"/>
            <a:ext cx="2647291" cy="1406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636" descr="UILogoCL1c"/>
          <p:cNvPicPr>
            <a:picLocks noChangeAspect="1" noChangeArrowheads="1"/>
          </p:cNvPicPr>
          <p:nvPr/>
        </p:nvPicPr>
        <p:blipFill>
          <a:blip r:embed="rId4" cstate="print"/>
          <a:srcRect l="5119" t="3841" r="26880" b="8960"/>
          <a:stretch>
            <a:fillRect/>
          </a:stretch>
        </p:blipFill>
        <p:spPr bwMode="auto">
          <a:xfrm>
            <a:off x="19964400" y="2895600"/>
            <a:ext cx="127398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40600" y="4572000"/>
            <a:ext cx="38238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8" name="Group 117"/>
          <p:cNvGrpSpPr/>
          <p:nvPr/>
        </p:nvGrpSpPr>
        <p:grpSpPr>
          <a:xfrm>
            <a:off x="776968" y="7162800"/>
            <a:ext cx="9662432" cy="7391400"/>
            <a:chOff x="776968" y="7162800"/>
            <a:chExt cx="9662432" cy="7391400"/>
          </a:xfrm>
        </p:grpSpPr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776968" y="7162801"/>
              <a:ext cx="9662432" cy="7391399"/>
            </a:xfrm>
            <a:prstGeom prst="rect">
              <a:avLst/>
            </a:prstGeom>
            <a:noFill/>
            <a:ln w="127000">
              <a:solidFill>
                <a:srgbClr val="009900"/>
              </a:solidFill>
              <a:miter lim="800000"/>
              <a:headEnd/>
              <a:tailEnd/>
            </a:ln>
            <a:effectLst/>
          </p:spPr>
          <p:txBody>
            <a:bodyPr wrap="none" lIns="74908" tIns="37454" rIns="74908" bIns="37454" anchor="ctr"/>
            <a:lstStyle/>
            <a:p>
              <a:endParaRPr lang="en-US"/>
            </a:p>
          </p:txBody>
        </p:sp>
        <p:sp>
          <p:nvSpPr>
            <p:cNvPr id="52" name="Rectangle 44"/>
            <p:cNvSpPr>
              <a:spLocks noChangeArrowheads="1"/>
            </p:cNvSpPr>
            <p:nvPr/>
          </p:nvSpPr>
          <p:spPr bwMode="auto">
            <a:xfrm>
              <a:off x="776968" y="7162800"/>
              <a:ext cx="9662432" cy="1323446"/>
            </a:xfrm>
            <a:prstGeom prst="rect">
              <a:avLst/>
            </a:prstGeom>
            <a:solidFill>
              <a:srgbClr val="CCFFCC"/>
            </a:solidFill>
            <a:ln w="127000">
              <a:solidFill>
                <a:srgbClr val="009900"/>
              </a:solidFill>
              <a:miter lim="800000"/>
              <a:headEnd/>
              <a:tailEnd/>
            </a:ln>
            <a:effectLst/>
          </p:spPr>
          <p:txBody>
            <a:bodyPr wrap="none" lIns="74908" tIns="37454" rIns="74908" bIns="37454" anchor="ctr"/>
            <a:lstStyle/>
            <a:p>
              <a:endParaRPr lang="en-US"/>
            </a:p>
          </p:txBody>
        </p:sp>
        <p:sp>
          <p:nvSpPr>
            <p:cNvPr id="53" name="Text Box 45"/>
            <p:cNvSpPr txBox="1">
              <a:spLocks noChangeArrowheads="1"/>
            </p:cNvSpPr>
            <p:nvPr/>
          </p:nvSpPr>
          <p:spPr bwMode="auto">
            <a:xfrm>
              <a:off x="838200" y="7288908"/>
              <a:ext cx="9601200" cy="1120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4908" tIns="37454" rIns="74908" bIns="37454">
              <a:spAutoFit/>
            </a:bodyPr>
            <a:lstStyle/>
            <a:p>
              <a:pPr algn="ctr"/>
              <a:r>
                <a:rPr lang="en-GB" sz="66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Abstract</a:t>
              </a:r>
            </a:p>
          </p:txBody>
        </p:sp>
        <p:sp>
          <p:nvSpPr>
            <p:cNvPr id="54" name="Text Box 49"/>
            <p:cNvSpPr txBox="1">
              <a:spLocks noChangeArrowheads="1"/>
            </p:cNvSpPr>
            <p:nvPr/>
          </p:nvSpPr>
          <p:spPr bwMode="auto">
            <a:xfrm>
              <a:off x="838200" y="9020735"/>
              <a:ext cx="9372600" cy="5000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4908" tIns="37454" rIns="74908" bIns="37454">
              <a:spAutoFit/>
            </a:bodyPr>
            <a:lstStyle/>
            <a:p>
              <a:r>
                <a:rPr lang="en-US" sz="3200" dirty="0" smtClean="0"/>
                <a:t>This paper presents our vision and architecture to provide a “</a:t>
              </a:r>
              <a:r>
                <a:rPr lang="en-US" sz="3200" b="1" dirty="0" smtClean="0"/>
                <a:t>Scientific Modeling as a </a:t>
              </a:r>
              <a:r>
                <a:rPr lang="en-US" sz="3200" b="1" dirty="0" err="1" smtClean="0"/>
                <a:t>Service</a:t>
              </a:r>
              <a:r>
                <a:rPr lang="en-US" sz="3200" dirty="0" err="1" smtClean="0"/>
                <a:t>”in</a:t>
              </a:r>
              <a:r>
                <a:rPr lang="en-US" sz="3200" dirty="0" smtClean="0"/>
                <a:t> an on-demand fashion. A widely used groundwater model, MODFLOW2000, from USGS was used to develop a </a:t>
              </a:r>
              <a:r>
                <a:rPr lang="en-US" sz="3200" b="1" dirty="0" err="1" smtClean="0"/>
                <a:t>ModflowOnAzure</a:t>
              </a:r>
              <a:r>
                <a:rPr lang="en-US" sz="3200" dirty="0" smtClean="0"/>
                <a:t> service on the Windows Azure as our first implementation. </a:t>
              </a:r>
            </a:p>
            <a:p>
              <a:r>
                <a:rPr lang="en-US" sz="2400" b="1" dirty="0" smtClean="0"/>
                <a:t>The implementation has the following contributions: 1) a two-level task parallelization: multi-core multi-threaded parallelization using </a:t>
              </a:r>
              <a:r>
                <a:rPr lang="en-US" sz="2400" b="1" dirty="0" err="1" smtClean="0"/>
                <a:t>.Net</a:t>
              </a:r>
              <a:r>
                <a:rPr lang="en-US" sz="2400" b="1" dirty="0" smtClean="0"/>
                <a:t> Task Parallel Library and a master-worker paradigm to invoke multiple virtual machines; 2) an easy-to-use “</a:t>
              </a:r>
              <a:r>
                <a:rPr lang="en-US" sz="2400" b="1" dirty="0" err="1" smtClean="0"/>
                <a:t>dropbox</a:t>
              </a:r>
              <a:r>
                <a:rPr lang="en-US" sz="2400" b="1" dirty="0" smtClean="0"/>
                <a:t>”-style interface to allow users to trigger the runs on Azure.</a:t>
              </a:r>
              <a:endParaRPr lang="en-GB" sz="2400" dirty="0"/>
            </a:p>
          </p:txBody>
        </p:sp>
      </p:grp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11430000" y="8915400"/>
            <a:ext cx="12039600" cy="5354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4908" tIns="37454" rIns="74908" bIns="37454">
            <a:spAutoFit/>
          </a:bodyPr>
          <a:lstStyle/>
          <a:p>
            <a:r>
              <a:rPr lang="en-GB" sz="4900" b="1" dirty="0" smtClean="0"/>
              <a:t>Requirements:</a:t>
            </a:r>
          </a:p>
          <a:p>
            <a:pPr marL="914400" indent="-914400">
              <a:buAutoNum type="arabicPeriod"/>
            </a:pPr>
            <a:r>
              <a:rPr lang="en-GB" sz="4900" b="1" dirty="0" smtClean="0"/>
              <a:t>On-demand stochastic model execution when stakeholders meet </a:t>
            </a:r>
          </a:p>
          <a:p>
            <a:pPr marL="914400" indent="-914400">
              <a:buAutoNum type="arabicPeriod"/>
            </a:pPr>
            <a:r>
              <a:rPr lang="en-GB" sz="4900" b="1" dirty="0" smtClean="0"/>
              <a:t>A specific use case is MODFLOW, a groundwater model, that’s used for groundwater sustainability and decision making.</a:t>
            </a:r>
            <a:endParaRPr lang="en-GB" sz="4900" b="1" dirty="0"/>
          </a:p>
        </p:txBody>
      </p:sp>
      <p:sp>
        <p:nvSpPr>
          <p:cNvPr id="57" name="Text Box 56"/>
          <p:cNvSpPr txBox="1">
            <a:spLocks noChangeArrowheads="1"/>
          </p:cNvSpPr>
          <p:nvPr/>
        </p:nvSpPr>
        <p:spPr bwMode="auto">
          <a:xfrm>
            <a:off x="11049000" y="7315200"/>
            <a:ext cx="13182601" cy="1091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4908" tIns="37454" rIns="74908" bIns="37454">
            <a:spAutoFit/>
          </a:bodyPr>
          <a:lstStyle/>
          <a:p>
            <a:pPr algn="ctr"/>
            <a:r>
              <a:rPr lang="en-GB" altLang="zh-CN" sz="6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Scientific </a:t>
            </a:r>
            <a:r>
              <a:rPr lang="en-GB" altLang="zh-CN" sz="66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Modeling</a:t>
            </a:r>
            <a:r>
              <a:rPr lang="en-GB" altLang="zh-CN" sz="6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 Use Case</a:t>
            </a:r>
            <a:endParaRPr lang="en-GB" sz="66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9" name="Rectangle 115"/>
          <p:cNvSpPr>
            <a:spLocks noChangeArrowheads="1"/>
          </p:cNvSpPr>
          <p:nvPr/>
        </p:nvSpPr>
        <p:spPr bwMode="auto">
          <a:xfrm>
            <a:off x="11049000" y="7162800"/>
            <a:ext cx="13188315" cy="7440315"/>
          </a:xfrm>
          <a:prstGeom prst="rect">
            <a:avLst/>
          </a:prstGeom>
          <a:noFill/>
          <a:ln w="1270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wrap="none" lIns="74908" tIns="37454" rIns="74908" bIns="37454" anchor="ctr"/>
          <a:lstStyle/>
          <a:p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762000" y="15392400"/>
            <a:ext cx="23469600" cy="10820400"/>
            <a:chOff x="2986768" y="15571092"/>
            <a:chExt cx="9662432" cy="7391400"/>
          </a:xfrm>
        </p:grpSpPr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2986768" y="15571093"/>
              <a:ext cx="9662432" cy="7391399"/>
            </a:xfrm>
            <a:prstGeom prst="rect">
              <a:avLst/>
            </a:prstGeom>
            <a:noFill/>
            <a:ln w="127000">
              <a:solidFill>
                <a:srgbClr val="009900"/>
              </a:solidFill>
              <a:miter lim="800000"/>
              <a:headEnd/>
              <a:tailEnd/>
            </a:ln>
            <a:effectLst/>
          </p:spPr>
          <p:txBody>
            <a:bodyPr wrap="none" lIns="74908" tIns="37454" rIns="74908" bIns="37454" anchor="ctr"/>
            <a:lstStyle/>
            <a:p>
              <a:endParaRPr lang="en-US"/>
            </a:p>
          </p:txBody>
        </p:sp>
        <p:sp>
          <p:nvSpPr>
            <p:cNvPr id="62" name="Rectangle 44"/>
            <p:cNvSpPr>
              <a:spLocks noChangeArrowheads="1"/>
            </p:cNvSpPr>
            <p:nvPr/>
          </p:nvSpPr>
          <p:spPr bwMode="auto">
            <a:xfrm>
              <a:off x="2986768" y="15571092"/>
              <a:ext cx="9662432" cy="1323446"/>
            </a:xfrm>
            <a:prstGeom prst="rect">
              <a:avLst/>
            </a:prstGeom>
            <a:solidFill>
              <a:srgbClr val="CCFFCC"/>
            </a:solidFill>
            <a:ln w="127000">
              <a:solidFill>
                <a:srgbClr val="009900"/>
              </a:solidFill>
              <a:miter lim="800000"/>
              <a:headEnd/>
              <a:tailEnd/>
            </a:ln>
            <a:effectLst/>
          </p:spPr>
          <p:txBody>
            <a:bodyPr wrap="none" lIns="74908" tIns="37454" rIns="74908" bIns="37454" anchor="ctr"/>
            <a:lstStyle/>
            <a:p>
              <a:endParaRPr lang="en-US"/>
            </a:p>
          </p:txBody>
        </p:sp>
        <p:sp>
          <p:nvSpPr>
            <p:cNvPr id="63" name="Text Box 45"/>
            <p:cNvSpPr txBox="1">
              <a:spLocks noChangeArrowheads="1"/>
            </p:cNvSpPr>
            <p:nvPr/>
          </p:nvSpPr>
          <p:spPr bwMode="auto">
            <a:xfrm>
              <a:off x="3048000" y="15697200"/>
              <a:ext cx="9601200" cy="1091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4908" tIns="37454" rIns="74908" bIns="37454">
              <a:spAutoFit/>
            </a:bodyPr>
            <a:lstStyle/>
            <a:p>
              <a:pPr algn="ctr"/>
              <a:r>
                <a:rPr lang="en-US" sz="6600" b="1" dirty="0" smtClean="0">
                  <a:solidFill>
                    <a:schemeClr val="accent2"/>
                  </a:solidFill>
                </a:rPr>
                <a:t>Architecture of A “Scientific Modeling as a Service” Framework</a:t>
              </a:r>
              <a:endParaRPr lang="en-GB" sz="6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114800" y="18821400"/>
            <a:ext cx="2819400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Provenance Record Table</a:t>
            </a:r>
          </a:p>
          <a:p>
            <a:r>
              <a:rPr lang="en-US" sz="1400" i="1" dirty="0" smtClean="0"/>
              <a:t>|</a:t>
            </a:r>
            <a:r>
              <a:rPr lang="en-US" sz="1400" i="1" dirty="0" err="1" smtClean="0"/>
              <a:t>Subject|Predicates|Object</a:t>
            </a:r>
            <a:r>
              <a:rPr lang="en-US" sz="1400" i="1" dirty="0" smtClean="0"/>
              <a:t>|</a:t>
            </a:r>
            <a:endParaRPr lang="en-US" sz="1400" i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191000" y="20116800"/>
            <a:ext cx="28194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Shared Job Queue</a:t>
            </a:r>
          </a:p>
          <a:p>
            <a:r>
              <a:rPr lang="en-US" sz="1400" dirty="0"/>
              <a:t>(</a:t>
            </a:r>
            <a:r>
              <a:rPr lang="en-US" sz="1400" i="1" dirty="0" smtClean="0"/>
              <a:t>model run, file synchronization/transfer etc.)</a:t>
            </a:r>
            <a:endParaRPr lang="en-US" sz="1400" i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4267200" y="21107400"/>
            <a:ext cx="2590800" cy="8002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Blob Storage </a:t>
            </a:r>
            <a:r>
              <a:rPr lang="en-US" sz="1400" dirty="0" smtClean="0"/>
              <a:t>(</a:t>
            </a:r>
            <a:r>
              <a:rPr lang="en-US" sz="1400" i="1" dirty="0" smtClean="0"/>
              <a:t>input, output, model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02" name="Cloud Callout 101"/>
          <p:cNvSpPr/>
          <p:nvPr/>
        </p:nvSpPr>
        <p:spPr>
          <a:xfrm>
            <a:off x="1600200" y="17526000"/>
            <a:ext cx="10058400" cy="4724400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914400" y="22860000"/>
            <a:ext cx="5867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Scientific Workflow (e.g., Trident),</a:t>
            </a:r>
          </a:p>
          <a:p>
            <a:r>
              <a:rPr lang="en-US" sz="3200" i="1" dirty="0" smtClean="0"/>
              <a:t>GUI-based Pre-Processing Software (e.g.: Visual </a:t>
            </a:r>
            <a:r>
              <a:rPr lang="en-US" sz="3200" i="1" dirty="0" err="1" smtClean="0"/>
              <a:t>Modflow</a:t>
            </a:r>
            <a:r>
              <a:rPr lang="en-US" sz="3200" i="1" dirty="0" smtClean="0"/>
              <a:t>)</a:t>
            </a:r>
          </a:p>
          <a:p>
            <a:r>
              <a:rPr lang="en-US" sz="3200" b="1" dirty="0" smtClean="0"/>
              <a:t>Desktop or Servers or </a:t>
            </a:r>
          </a:p>
          <a:p>
            <a:r>
              <a:rPr lang="en-US" sz="3200" b="1" dirty="0" smtClean="0"/>
              <a:t>Mobile Phone</a:t>
            </a:r>
            <a:endParaRPr lang="en-US" sz="32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162800" y="19202400"/>
            <a:ext cx="266700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Worker Role</a:t>
            </a:r>
          </a:p>
          <a:p>
            <a:r>
              <a:rPr lang="en-US" sz="2400" dirty="0" smtClean="0"/>
              <a:t>(message content-based instantiation)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467600" y="20802600"/>
            <a:ext cx="16923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1…n</a:t>
            </a:r>
            <a:r>
              <a:rPr lang="en-US" dirty="0" smtClean="0"/>
              <a:t> Workers</a:t>
            </a:r>
            <a:endParaRPr lang="en-US" dirty="0"/>
          </a:p>
        </p:txBody>
      </p:sp>
      <p:cxnSp>
        <p:nvCxnSpPr>
          <p:cNvPr id="107" name="Straight Arrow Connector 106"/>
          <p:cNvCxnSpPr>
            <a:stCxn id="100" idx="3"/>
            <a:endCxn id="105" idx="1"/>
          </p:cNvCxnSpPr>
          <p:nvPr/>
        </p:nvCxnSpPr>
        <p:spPr>
          <a:xfrm flipV="1">
            <a:off x="7010400" y="19864120"/>
            <a:ext cx="152400" cy="7297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5" idx="1"/>
            <a:endCxn id="99" idx="3"/>
          </p:cNvCxnSpPr>
          <p:nvPr/>
        </p:nvCxnSpPr>
        <p:spPr>
          <a:xfrm rot="10800000">
            <a:off x="6934200" y="19406176"/>
            <a:ext cx="228600" cy="457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1" idx="3"/>
          </p:cNvCxnSpPr>
          <p:nvPr/>
        </p:nvCxnSpPr>
        <p:spPr>
          <a:xfrm flipV="1">
            <a:off x="6858000" y="20574000"/>
            <a:ext cx="457200" cy="9335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0" y="23469600"/>
            <a:ext cx="399897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1" name="Left-Right Arrow 110"/>
          <p:cNvSpPr/>
          <p:nvPr/>
        </p:nvSpPr>
        <p:spPr>
          <a:xfrm>
            <a:off x="6553200" y="23774400"/>
            <a:ext cx="914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Left-Right Arrow 111"/>
          <p:cNvSpPr/>
          <p:nvPr/>
        </p:nvSpPr>
        <p:spPr>
          <a:xfrm rot="4257046">
            <a:off x="7568250" y="22612707"/>
            <a:ext cx="2058108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2286000" y="19507200"/>
            <a:ext cx="129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Web Role</a:t>
            </a:r>
            <a:endParaRPr lang="en-US" sz="3200" dirty="0"/>
          </a:p>
        </p:txBody>
      </p:sp>
      <p:cxnSp>
        <p:nvCxnSpPr>
          <p:cNvPr id="114" name="Straight Arrow Connector 113"/>
          <p:cNvCxnSpPr>
            <a:stCxn id="113" idx="0"/>
          </p:cNvCxnSpPr>
          <p:nvPr/>
        </p:nvCxnSpPr>
        <p:spPr>
          <a:xfrm rot="5400000" flipH="1" flipV="1">
            <a:off x="3409950" y="18802350"/>
            <a:ext cx="228600" cy="1181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10800000">
            <a:off x="2971800" y="200406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101" idx="1"/>
          </p:cNvCxnSpPr>
          <p:nvPr/>
        </p:nvCxnSpPr>
        <p:spPr>
          <a:xfrm>
            <a:off x="3276600" y="20878800"/>
            <a:ext cx="990600" cy="6287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Left-Right Arrow 116"/>
          <p:cNvSpPr/>
          <p:nvPr/>
        </p:nvSpPr>
        <p:spPr>
          <a:xfrm rot="17678152">
            <a:off x="3456182" y="22050050"/>
            <a:ext cx="1047123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838200" y="26898600"/>
            <a:ext cx="9662432" cy="7391400"/>
            <a:chOff x="776968" y="7162800"/>
            <a:chExt cx="9662432" cy="7391400"/>
          </a:xfrm>
        </p:grpSpPr>
        <p:sp>
          <p:nvSpPr>
            <p:cNvPr id="120" name="Rectangle 26"/>
            <p:cNvSpPr>
              <a:spLocks noChangeArrowheads="1"/>
            </p:cNvSpPr>
            <p:nvPr/>
          </p:nvSpPr>
          <p:spPr bwMode="auto">
            <a:xfrm>
              <a:off x="776968" y="7162801"/>
              <a:ext cx="9662432" cy="7391399"/>
            </a:xfrm>
            <a:prstGeom prst="rect">
              <a:avLst/>
            </a:prstGeom>
            <a:noFill/>
            <a:ln w="127000">
              <a:solidFill>
                <a:srgbClr val="009900"/>
              </a:solidFill>
              <a:miter lim="800000"/>
              <a:headEnd/>
              <a:tailEnd/>
            </a:ln>
            <a:effectLst/>
          </p:spPr>
          <p:txBody>
            <a:bodyPr wrap="none" lIns="74908" tIns="37454" rIns="74908" bIns="37454" anchor="ctr"/>
            <a:lstStyle/>
            <a:p>
              <a:endParaRPr lang="en-US"/>
            </a:p>
          </p:txBody>
        </p:sp>
        <p:sp>
          <p:nvSpPr>
            <p:cNvPr id="121" name="Rectangle 44"/>
            <p:cNvSpPr>
              <a:spLocks noChangeArrowheads="1"/>
            </p:cNvSpPr>
            <p:nvPr/>
          </p:nvSpPr>
          <p:spPr bwMode="auto">
            <a:xfrm>
              <a:off x="776968" y="7162800"/>
              <a:ext cx="9662432" cy="1323446"/>
            </a:xfrm>
            <a:prstGeom prst="rect">
              <a:avLst/>
            </a:prstGeom>
            <a:solidFill>
              <a:srgbClr val="CCFFCC"/>
            </a:solidFill>
            <a:ln w="127000">
              <a:solidFill>
                <a:srgbClr val="009900"/>
              </a:solidFill>
              <a:miter lim="800000"/>
              <a:headEnd/>
              <a:tailEnd/>
            </a:ln>
            <a:effectLst/>
          </p:spPr>
          <p:txBody>
            <a:bodyPr wrap="none" lIns="74908" tIns="37454" rIns="74908" bIns="37454" anchor="ctr"/>
            <a:lstStyle/>
            <a:p>
              <a:endParaRPr lang="en-US"/>
            </a:p>
          </p:txBody>
        </p:sp>
        <p:sp>
          <p:nvSpPr>
            <p:cNvPr id="122" name="Text Box 45"/>
            <p:cNvSpPr txBox="1">
              <a:spLocks noChangeArrowheads="1"/>
            </p:cNvSpPr>
            <p:nvPr/>
          </p:nvSpPr>
          <p:spPr bwMode="auto">
            <a:xfrm>
              <a:off x="838200" y="7288908"/>
              <a:ext cx="9601200" cy="1120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4908" tIns="37454" rIns="74908" bIns="37454">
              <a:spAutoFit/>
            </a:bodyPr>
            <a:lstStyle/>
            <a:p>
              <a:pPr algn="ctr"/>
              <a:r>
                <a:rPr lang="en-GB" sz="6600" b="1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Initial Implementation</a:t>
              </a:r>
              <a:endParaRPr lang="en-GB" sz="6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3" name="Text Box 49"/>
            <p:cNvSpPr txBox="1">
              <a:spLocks noChangeArrowheads="1"/>
            </p:cNvSpPr>
            <p:nvPr/>
          </p:nvSpPr>
          <p:spPr bwMode="auto">
            <a:xfrm>
              <a:off x="838200" y="8812908"/>
              <a:ext cx="9372600" cy="937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4908" tIns="37454" rIns="74908" bIns="37454">
              <a:spAutoFit/>
            </a:bodyPr>
            <a:lstStyle/>
            <a:p>
              <a:pPr algn="just"/>
              <a:r>
                <a:rPr lang="en-GB" sz="3200" b="1" dirty="0" err="1" smtClean="0"/>
                <a:t>ModflowOnAzure</a:t>
              </a:r>
              <a:r>
                <a:rPr lang="en-GB" sz="3200" dirty="0" smtClean="0"/>
                <a:t>: </a:t>
              </a:r>
              <a:r>
                <a:rPr lang="en-GB" sz="2400" dirty="0" smtClean="0"/>
                <a:t>User triggers the run via the </a:t>
              </a:r>
              <a:r>
                <a:rPr lang="en-GB" sz="2400" dirty="0" smtClean="0"/>
                <a:t>web</a:t>
              </a:r>
            </a:p>
            <a:p>
              <a:pPr algn="just"/>
              <a:r>
                <a:rPr lang="en-GB" sz="2400" dirty="0" smtClean="0"/>
                <a:t>Or by dropping files into the </a:t>
              </a:r>
              <a:r>
                <a:rPr lang="en-GB" sz="2400" dirty="0" err="1" smtClean="0"/>
                <a:t>dropbox</a:t>
              </a:r>
              <a:r>
                <a:rPr lang="en-GB" sz="2400" dirty="0" smtClean="0"/>
                <a:t> folders</a:t>
              </a:r>
              <a:endParaRPr lang="en-GB" sz="2400" dirty="0"/>
            </a:p>
          </p:txBody>
        </p:sp>
      </p:grpSp>
      <p:pic>
        <p:nvPicPr>
          <p:cNvPr id="128" name="Picture 127" descr="WinAzure_h_rgb_r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05400" y="18059400"/>
            <a:ext cx="367558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  <p:sp>
        <p:nvSpPr>
          <p:cNvPr id="157" name="Text Box 60"/>
          <p:cNvSpPr txBox="1">
            <a:spLocks noChangeArrowheads="1"/>
          </p:cNvSpPr>
          <p:nvPr/>
        </p:nvSpPr>
        <p:spPr bwMode="auto">
          <a:xfrm>
            <a:off x="11811000" y="17830800"/>
            <a:ext cx="12344400" cy="68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4908" tIns="37454" rIns="74908" bIns="37454">
            <a:spAutoFit/>
          </a:bodyPr>
          <a:lstStyle/>
          <a:p>
            <a:r>
              <a:rPr lang="en-GB" sz="4900" b="1" dirty="0" smtClean="0"/>
              <a:t>Highlights:</a:t>
            </a:r>
          </a:p>
          <a:p>
            <a:pPr>
              <a:buFont typeface="Wingdings" pitchFamily="2" charset="2"/>
              <a:buChar char="Ø"/>
            </a:pPr>
            <a:r>
              <a:rPr lang="en-GB" sz="4900" b="1" dirty="0" smtClean="0"/>
              <a:t> File Synchronization through </a:t>
            </a:r>
            <a:r>
              <a:rPr lang="en-GB" sz="4900" b="1" dirty="0" err="1" smtClean="0"/>
              <a:t>Dropbox</a:t>
            </a:r>
            <a:endParaRPr lang="en-GB" sz="4900" b="1" dirty="0" smtClean="0"/>
          </a:p>
          <a:p>
            <a:pPr lvl="2">
              <a:buFont typeface="Arial" pitchFamily="34" charset="0"/>
              <a:buChar char="•"/>
            </a:pPr>
            <a:r>
              <a:rPr lang="en-GB" sz="4900" b="1" i="1" dirty="0" smtClean="0"/>
              <a:t>among desktop, mobile device and Cloud</a:t>
            </a:r>
            <a:endParaRPr lang="en-GB" sz="4900" b="1" dirty="0" smtClean="0"/>
          </a:p>
          <a:p>
            <a:pPr>
              <a:buFont typeface="Wingdings" pitchFamily="2" charset="2"/>
              <a:buChar char="Ø"/>
            </a:pPr>
            <a:r>
              <a:rPr lang="en-GB" sz="4900" b="1" dirty="0" smtClean="0"/>
              <a:t>Message content-based Instantiation of Workers</a:t>
            </a:r>
          </a:p>
          <a:p>
            <a:pPr>
              <a:buFont typeface="Wingdings" pitchFamily="2" charset="2"/>
              <a:buChar char="Ø"/>
            </a:pPr>
            <a:r>
              <a:rPr lang="en-GB" sz="4900" b="1" dirty="0" smtClean="0"/>
              <a:t>Master-worker style parallelization</a:t>
            </a:r>
          </a:p>
          <a:p>
            <a:pPr>
              <a:buFont typeface="Wingdings" pitchFamily="2" charset="2"/>
              <a:buChar char="Ø"/>
            </a:pPr>
            <a:r>
              <a:rPr lang="en-GB" sz="4900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Open Provenance Model-based Provenance Tracking in the </a:t>
            </a:r>
            <a:r>
              <a:rPr lang="en-GB" sz="4900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Cloud (under development)</a:t>
            </a:r>
            <a:endParaRPr lang="en-GB" sz="4900" b="1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en-GB" sz="4900" b="1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Provenance </a:t>
            </a:r>
            <a:r>
              <a:rPr lang="en-GB" sz="4900" b="1" i="1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Mashup</a:t>
            </a:r>
            <a:r>
              <a:rPr lang="en-GB" sz="4900" b="1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across the Cloud </a:t>
            </a:r>
          </a:p>
        </p:txBody>
      </p:sp>
      <p:sp>
        <p:nvSpPr>
          <p:cNvPr id="164" name="Text Box 54"/>
          <p:cNvSpPr txBox="1">
            <a:spLocks noChangeArrowheads="1"/>
          </p:cNvSpPr>
          <p:nvPr/>
        </p:nvSpPr>
        <p:spPr bwMode="auto">
          <a:xfrm>
            <a:off x="11430000" y="28651200"/>
            <a:ext cx="12039600" cy="5507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4908" tIns="37454" rIns="74908" bIns="37454">
            <a:spAutoFit/>
          </a:bodyPr>
          <a:lstStyle/>
          <a:p>
            <a:pPr marL="914400" indent="-914400">
              <a:buAutoNum type="arabicPeriod"/>
            </a:pPr>
            <a:r>
              <a:rPr lang="en-GB" sz="4900" b="1" dirty="0" smtClean="0"/>
              <a:t>Generating OPM-compliant records while executing MODFLOW in the Cloud</a:t>
            </a:r>
          </a:p>
          <a:p>
            <a:pPr marL="914400" indent="-914400">
              <a:buAutoNum type="arabicPeriod"/>
            </a:pPr>
            <a:r>
              <a:rPr lang="en-GB" sz="4900" b="1" dirty="0" smtClean="0"/>
              <a:t>Provenance </a:t>
            </a:r>
            <a:r>
              <a:rPr lang="en-GB" sz="4900" b="1" dirty="0" err="1" smtClean="0"/>
              <a:t>Mashup</a:t>
            </a:r>
            <a:r>
              <a:rPr lang="en-GB" sz="4900" b="1" dirty="0" smtClean="0"/>
              <a:t> across the Cloud and the Desktop</a:t>
            </a:r>
          </a:p>
          <a:p>
            <a:pPr marL="914400" indent="-914400">
              <a:buAutoNum type="arabicPeriod"/>
            </a:pPr>
            <a:r>
              <a:rPr lang="en-US" sz="5400" b="1" dirty="0" smtClean="0"/>
              <a:t>Coupled optimization and simulation modeling in the Cloud</a:t>
            </a:r>
            <a:endParaRPr lang="en-GB" sz="4900" b="1" dirty="0"/>
          </a:p>
        </p:txBody>
      </p:sp>
      <p:sp>
        <p:nvSpPr>
          <p:cNvPr id="165" name="Text Box 56"/>
          <p:cNvSpPr txBox="1">
            <a:spLocks noChangeArrowheads="1"/>
          </p:cNvSpPr>
          <p:nvPr/>
        </p:nvSpPr>
        <p:spPr bwMode="auto">
          <a:xfrm>
            <a:off x="11049000" y="27051000"/>
            <a:ext cx="13182601" cy="1091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4908" tIns="37454" rIns="74908" bIns="37454">
            <a:spAutoFit/>
          </a:bodyPr>
          <a:lstStyle/>
          <a:p>
            <a:pPr algn="ctr"/>
            <a:r>
              <a:rPr lang="en-GB" altLang="zh-CN" sz="6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Future Work</a:t>
            </a:r>
            <a:endParaRPr lang="en-GB" sz="66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6" name="Rectangle 115"/>
          <p:cNvSpPr>
            <a:spLocks noChangeArrowheads="1"/>
          </p:cNvSpPr>
          <p:nvPr/>
        </p:nvSpPr>
        <p:spPr bwMode="auto">
          <a:xfrm>
            <a:off x="11049000" y="26898600"/>
            <a:ext cx="13188315" cy="7440315"/>
          </a:xfrm>
          <a:prstGeom prst="rect">
            <a:avLst/>
          </a:prstGeom>
          <a:noFill/>
          <a:ln w="1270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wrap="none" lIns="74908" tIns="37454" rIns="74908" bIns="37454" anchor="ctr"/>
          <a:lstStyle/>
          <a:p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62000" y="34671000"/>
            <a:ext cx="2241399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Acknowledgement: </a:t>
            </a:r>
            <a:r>
              <a:rPr lang="en-GB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Arizona Department of Water Resources. </a:t>
            </a:r>
          </a:p>
          <a:p>
            <a:pPr algn="ctr"/>
            <a:r>
              <a:rPr lang="en-GB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This work is funded by Microsoft Research as part of the “Digital Urban Informatics” project. Contact PI: </a:t>
            </a:r>
            <a:r>
              <a:rPr lang="en-GB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Yong Liu </a:t>
            </a:r>
            <a:r>
              <a:rPr lang="en-GB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8"/>
              </a:rPr>
              <a:t>yongliu@ncsa.illinois.edu</a:t>
            </a:r>
            <a:r>
              <a:rPr lang="en-GB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 more information.</a:t>
            </a:r>
            <a:endParaRPr lang="en-GB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796985" y="36042600"/>
            <a:ext cx="1575700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6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http://sensorweb.ncsa.uiuc.edu/msrproject/</a:t>
            </a:r>
            <a:endParaRPr lang="en-GB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8200" y="2852737"/>
            <a:ext cx="4584700" cy="156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5705</TotalTime>
  <Words>375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Slide 1</vt:lpstr>
    </vt:vector>
  </TitlesOfParts>
  <Company>NCSA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Yong Liu</dc:creator>
  <cp:lastModifiedBy>yongliu</cp:lastModifiedBy>
  <cp:revision>219</cp:revision>
  <cp:lastPrinted>1999-09-28T16:25:29Z</cp:lastPrinted>
  <dcterms:created xsi:type="dcterms:W3CDTF">1999-09-23T20:27:33Z</dcterms:created>
  <dcterms:modified xsi:type="dcterms:W3CDTF">2011-03-03T08:41:03Z</dcterms:modified>
</cp:coreProperties>
</file>