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4" r:id="rId1"/>
  </p:sldMasterIdLst>
  <p:notesMasterIdLst>
    <p:notesMasterId r:id="rId32"/>
  </p:notesMasterIdLst>
  <p:sldIdLst>
    <p:sldId id="256" r:id="rId2"/>
    <p:sldId id="258" r:id="rId3"/>
    <p:sldId id="257" r:id="rId4"/>
    <p:sldId id="284" r:id="rId5"/>
    <p:sldId id="285" r:id="rId6"/>
    <p:sldId id="304" r:id="rId7"/>
    <p:sldId id="291" r:id="rId8"/>
    <p:sldId id="286" r:id="rId9"/>
    <p:sldId id="287" r:id="rId10"/>
    <p:sldId id="290" r:id="rId11"/>
    <p:sldId id="292" r:id="rId12"/>
    <p:sldId id="294" r:id="rId13"/>
    <p:sldId id="302" r:id="rId14"/>
    <p:sldId id="293" r:id="rId15"/>
    <p:sldId id="289" r:id="rId16"/>
    <p:sldId id="296" r:id="rId17"/>
    <p:sldId id="303" r:id="rId18"/>
    <p:sldId id="305" r:id="rId19"/>
    <p:sldId id="307" r:id="rId20"/>
    <p:sldId id="306" r:id="rId21"/>
    <p:sldId id="310" r:id="rId22"/>
    <p:sldId id="309" r:id="rId23"/>
    <p:sldId id="311" r:id="rId24"/>
    <p:sldId id="282" r:id="rId25"/>
    <p:sldId id="299" r:id="rId26"/>
    <p:sldId id="298" r:id="rId27"/>
    <p:sldId id="300" r:id="rId28"/>
    <p:sldId id="301" r:id="rId29"/>
    <p:sldId id="308" r:id="rId30"/>
    <p:sldId id="27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4857" autoAdjust="0"/>
  </p:normalViewPr>
  <p:slideViewPr>
    <p:cSldViewPr>
      <p:cViewPr varScale="1">
        <p:scale>
          <a:sx n="103" d="100"/>
          <a:sy n="103" d="100"/>
        </p:scale>
        <p:origin x="-18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943F16-7A55-4EC9-8799-6E9422A994A0}"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en-AU"/>
        </a:p>
      </dgm:t>
    </dgm:pt>
    <dgm:pt modelId="{B48C9343-92A0-482E-AC08-F1F9C0533D22}">
      <dgm:prSet/>
      <dgm:spPr/>
      <dgm:t>
        <a:bodyPr/>
        <a:lstStyle/>
        <a:p>
          <a:pPr rtl="0"/>
          <a:r>
            <a:rPr lang="en-AU" dirty="0" smtClean="0"/>
            <a:t>The Nimrod tool family</a:t>
          </a:r>
          <a:endParaRPr lang="en-AU" dirty="0"/>
        </a:p>
      </dgm:t>
    </dgm:pt>
    <dgm:pt modelId="{9D1A84C5-B801-43D6-AD26-494FE89C02BE}" type="parTrans" cxnId="{627C78C0-2C0D-46CC-9C7D-79908BED5A0B}">
      <dgm:prSet/>
      <dgm:spPr/>
      <dgm:t>
        <a:bodyPr/>
        <a:lstStyle/>
        <a:p>
          <a:endParaRPr lang="en-AU"/>
        </a:p>
      </dgm:t>
    </dgm:pt>
    <dgm:pt modelId="{EBBADDCA-1D4E-403D-B229-B6D2B3AE2EC4}" type="sibTrans" cxnId="{627C78C0-2C0D-46CC-9C7D-79908BED5A0B}">
      <dgm:prSet/>
      <dgm:spPr/>
      <dgm:t>
        <a:bodyPr/>
        <a:lstStyle/>
        <a:p>
          <a:endParaRPr lang="en-AU"/>
        </a:p>
      </dgm:t>
    </dgm:pt>
    <dgm:pt modelId="{E3B1FB20-1872-467C-A8A4-6057979F8813}">
      <dgm:prSet/>
      <dgm:spPr/>
      <dgm:t>
        <a:bodyPr/>
        <a:lstStyle/>
        <a:p>
          <a:pPr rtl="0"/>
          <a:r>
            <a:rPr lang="en-AU" dirty="0" smtClean="0"/>
            <a:t>Integrating</a:t>
          </a:r>
          <a:r>
            <a:rPr lang="en-AU" baseline="0" dirty="0" smtClean="0"/>
            <a:t> with </a:t>
          </a:r>
          <a:r>
            <a:rPr lang="en-AU" baseline="0" dirty="0" err="1" smtClean="0"/>
            <a:t>IaaS</a:t>
          </a:r>
          <a:r>
            <a:rPr lang="en-AU" baseline="0" dirty="0" smtClean="0"/>
            <a:t> and </a:t>
          </a:r>
          <a:r>
            <a:rPr lang="en-AU" baseline="0" dirty="0" err="1" smtClean="0"/>
            <a:t>PaaS</a:t>
          </a:r>
          <a:endParaRPr lang="en-AU" dirty="0"/>
        </a:p>
      </dgm:t>
    </dgm:pt>
    <dgm:pt modelId="{1CE73402-B698-4D39-B57F-8EAF09C8D118}" type="parTrans" cxnId="{A0CD4224-BAFD-49B0-B79A-EE0DF65E5C60}">
      <dgm:prSet/>
      <dgm:spPr/>
      <dgm:t>
        <a:bodyPr/>
        <a:lstStyle/>
        <a:p>
          <a:endParaRPr lang="en-AU"/>
        </a:p>
      </dgm:t>
    </dgm:pt>
    <dgm:pt modelId="{59ACC7EC-1E13-4BF5-B123-07FB3F723E65}" type="sibTrans" cxnId="{A0CD4224-BAFD-49B0-B79A-EE0DF65E5C60}">
      <dgm:prSet/>
      <dgm:spPr/>
      <dgm:t>
        <a:bodyPr/>
        <a:lstStyle/>
        <a:p>
          <a:endParaRPr lang="en-AU"/>
        </a:p>
      </dgm:t>
    </dgm:pt>
    <dgm:pt modelId="{F33632CE-FFCE-43B9-9EB2-A45A0A64E3FD}">
      <dgm:prSet/>
      <dgm:spPr/>
      <dgm:t>
        <a:bodyPr/>
        <a:lstStyle/>
        <a:p>
          <a:pPr rtl="0"/>
          <a:r>
            <a:rPr lang="en-AU" dirty="0" smtClean="0"/>
            <a:t>Application drivers</a:t>
          </a:r>
          <a:endParaRPr lang="en-AU" dirty="0"/>
        </a:p>
      </dgm:t>
    </dgm:pt>
    <dgm:pt modelId="{21A53D1E-C991-480B-8897-3D96B0B16E41}" type="parTrans" cxnId="{BCD1A2B8-8083-4BBB-A3AB-F29FF2D7E6DB}">
      <dgm:prSet/>
      <dgm:spPr/>
      <dgm:t>
        <a:bodyPr/>
        <a:lstStyle/>
        <a:p>
          <a:endParaRPr lang="en-AU"/>
        </a:p>
      </dgm:t>
    </dgm:pt>
    <dgm:pt modelId="{D2714E54-24AC-46D1-BE51-3B32EF9CCE9C}" type="sibTrans" cxnId="{BCD1A2B8-8083-4BBB-A3AB-F29FF2D7E6DB}">
      <dgm:prSet/>
      <dgm:spPr/>
      <dgm:t>
        <a:bodyPr/>
        <a:lstStyle/>
        <a:p>
          <a:endParaRPr lang="en-AU"/>
        </a:p>
      </dgm:t>
    </dgm:pt>
    <dgm:pt modelId="{D3BF6A5A-B518-47BC-92DA-D8E9D641BDE0}">
      <dgm:prSet/>
      <dgm:spPr/>
      <dgm:t>
        <a:bodyPr/>
        <a:lstStyle/>
        <a:p>
          <a:pPr rtl="0"/>
          <a:r>
            <a:rPr lang="en-AU" dirty="0" smtClean="0"/>
            <a:t>Future directions</a:t>
          </a:r>
          <a:endParaRPr lang="en-AU" dirty="0"/>
        </a:p>
      </dgm:t>
    </dgm:pt>
    <dgm:pt modelId="{C202A25B-0E69-4ED6-9383-CE9D0CAB13A7}" type="parTrans" cxnId="{BCF086F0-30A5-4562-A962-EB823293B260}">
      <dgm:prSet/>
      <dgm:spPr/>
      <dgm:t>
        <a:bodyPr/>
        <a:lstStyle/>
        <a:p>
          <a:endParaRPr lang="en-AU"/>
        </a:p>
      </dgm:t>
    </dgm:pt>
    <dgm:pt modelId="{85532BE2-53D5-4DD5-9C6F-DCC413F5B275}" type="sibTrans" cxnId="{BCF086F0-30A5-4562-A962-EB823293B260}">
      <dgm:prSet/>
      <dgm:spPr/>
      <dgm:t>
        <a:bodyPr/>
        <a:lstStyle/>
        <a:p>
          <a:endParaRPr lang="en-AU"/>
        </a:p>
      </dgm:t>
    </dgm:pt>
    <dgm:pt modelId="{702DE3EF-828F-44D1-9945-0AC70E7EAE1E}">
      <dgm:prSet/>
      <dgm:spPr/>
      <dgm:t>
        <a:bodyPr/>
        <a:lstStyle/>
        <a:p>
          <a:pPr rtl="0"/>
          <a:r>
            <a:rPr lang="en-AU" dirty="0" smtClean="0"/>
            <a:t>From Clusters, to Grids, to Clouds</a:t>
          </a:r>
          <a:endParaRPr lang="en-AU" dirty="0"/>
        </a:p>
      </dgm:t>
    </dgm:pt>
    <dgm:pt modelId="{9EE27D74-1D7C-4066-9A3B-1AA87FE4B303}" type="sibTrans" cxnId="{36130172-005B-4D80-8F5F-C36659AF68AA}">
      <dgm:prSet/>
      <dgm:spPr/>
      <dgm:t>
        <a:bodyPr/>
        <a:lstStyle/>
        <a:p>
          <a:endParaRPr lang="en-AU"/>
        </a:p>
      </dgm:t>
    </dgm:pt>
    <dgm:pt modelId="{CFA942F5-7FD1-4F1E-A7F7-4EF433B6E3FF}" type="parTrans" cxnId="{36130172-005B-4D80-8F5F-C36659AF68AA}">
      <dgm:prSet/>
      <dgm:spPr/>
      <dgm:t>
        <a:bodyPr/>
        <a:lstStyle/>
        <a:p>
          <a:endParaRPr lang="en-AU"/>
        </a:p>
      </dgm:t>
    </dgm:pt>
    <dgm:pt modelId="{655F7CFA-EC5C-4D96-8291-995B44750225}" type="pres">
      <dgm:prSet presAssocID="{53943F16-7A55-4EC9-8799-6E9422A994A0}" presName="outerComposite" presStyleCnt="0">
        <dgm:presLayoutVars>
          <dgm:chMax val="5"/>
          <dgm:dir/>
          <dgm:resizeHandles val="exact"/>
        </dgm:presLayoutVars>
      </dgm:prSet>
      <dgm:spPr/>
      <dgm:t>
        <a:bodyPr/>
        <a:lstStyle/>
        <a:p>
          <a:endParaRPr lang="en-AU"/>
        </a:p>
      </dgm:t>
    </dgm:pt>
    <dgm:pt modelId="{869949F8-9402-45C0-9D77-8AA0965F896A}" type="pres">
      <dgm:prSet presAssocID="{53943F16-7A55-4EC9-8799-6E9422A994A0}" presName="dummyMaxCanvas" presStyleCnt="0">
        <dgm:presLayoutVars/>
      </dgm:prSet>
      <dgm:spPr/>
      <dgm:t>
        <a:bodyPr/>
        <a:lstStyle/>
        <a:p>
          <a:endParaRPr lang="en-AU"/>
        </a:p>
      </dgm:t>
    </dgm:pt>
    <dgm:pt modelId="{11AEC889-DBA0-4E2D-B9A1-BA62F1183374}" type="pres">
      <dgm:prSet presAssocID="{53943F16-7A55-4EC9-8799-6E9422A994A0}" presName="FiveNodes_1" presStyleLbl="node1" presStyleIdx="0" presStyleCnt="5">
        <dgm:presLayoutVars>
          <dgm:bulletEnabled val="1"/>
        </dgm:presLayoutVars>
      </dgm:prSet>
      <dgm:spPr/>
      <dgm:t>
        <a:bodyPr/>
        <a:lstStyle/>
        <a:p>
          <a:endParaRPr lang="en-AU"/>
        </a:p>
      </dgm:t>
    </dgm:pt>
    <dgm:pt modelId="{F8F7C26F-A840-49A5-BF0B-D0A42C9AC451}" type="pres">
      <dgm:prSet presAssocID="{53943F16-7A55-4EC9-8799-6E9422A994A0}" presName="FiveNodes_2" presStyleLbl="node1" presStyleIdx="1" presStyleCnt="5">
        <dgm:presLayoutVars>
          <dgm:bulletEnabled val="1"/>
        </dgm:presLayoutVars>
      </dgm:prSet>
      <dgm:spPr/>
      <dgm:t>
        <a:bodyPr/>
        <a:lstStyle/>
        <a:p>
          <a:endParaRPr lang="en-AU"/>
        </a:p>
      </dgm:t>
    </dgm:pt>
    <dgm:pt modelId="{3F1FF7D4-61CB-4596-AC5C-FB53FD89BE92}" type="pres">
      <dgm:prSet presAssocID="{53943F16-7A55-4EC9-8799-6E9422A994A0}" presName="FiveNodes_3" presStyleLbl="node1" presStyleIdx="2" presStyleCnt="5">
        <dgm:presLayoutVars>
          <dgm:bulletEnabled val="1"/>
        </dgm:presLayoutVars>
      </dgm:prSet>
      <dgm:spPr/>
      <dgm:t>
        <a:bodyPr/>
        <a:lstStyle/>
        <a:p>
          <a:endParaRPr lang="en-AU"/>
        </a:p>
      </dgm:t>
    </dgm:pt>
    <dgm:pt modelId="{0D16D243-7505-4E36-A44C-5BDF637C1B9E}" type="pres">
      <dgm:prSet presAssocID="{53943F16-7A55-4EC9-8799-6E9422A994A0}" presName="FiveNodes_4" presStyleLbl="node1" presStyleIdx="3" presStyleCnt="5">
        <dgm:presLayoutVars>
          <dgm:bulletEnabled val="1"/>
        </dgm:presLayoutVars>
      </dgm:prSet>
      <dgm:spPr/>
      <dgm:t>
        <a:bodyPr/>
        <a:lstStyle/>
        <a:p>
          <a:endParaRPr lang="en-AU"/>
        </a:p>
      </dgm:t>
    </dgm:pt>
    <dgm:pt modelId="{EDB29E10-A93E-4B77-ABAE-C8A3F790C596}" type="pres">
      <dgm:prSet presAssocID="{53943F16-7A55-4EC9-8799-6E9422A994A0}" presName="FiveNodes_5" presStyleLbl="node1" presStyleIdx="4" presStyleCnt="5">
        <dgm:presLayoutVars>
          <dgm:bulletEnabled val="1"/>
        </dgm:presLayoutVars>
      </dgm:prSet>
      <dgm:spPr/>
      <dgm:t>
        <a:bodyPr/>
        <a:lstStyle/>
        <a:p>
          <a:endParaRPr lang="en-AU"/>
        </a:p>
      </dgm:t>
    </dgm:pt>
    <dgm:pt modelId="{1B732DA2-788B-4900-9472-EE009BB7937F}" type="pres">
      <dgm:prSet presAssocID="{53943F16-7A55-4EC9-8799-6E9422A994A0}" presName="FiveConn_1-2" presStyleLbl="fgAccFollowNode1" presStyleIdx="0" presStyleCnt="4">
        <dgm:presLayoutVars>
          <dgm:bulletEnabled val="1"/>
        </dgm:presLayoutVars>
      </dgm:prSet>
      <dgm:spPr/>
      <dgm:t>
        <a:bodyPr/>
        <a:lstStyle/>
        <a:p>
          <a:endParaRPr lang="en-AU"/>
        </a:p>
      </dgm:t>
    </dgm:pt>
    <dgm:pt modelId="{4DC62540-85C7-49A6-A64C-52DE75607605}" type="pres">
      <dgm:prSet presAssocID="{53943F16-7A55-4EC9-8799-6E9422A994A0}" presName="FiveConn_2-3" presStyleLbl="fgAccFollowNode1" presStyleIdx="1" presStyleCnt="4">
        <dgm:presLayoutVars>
          <dgm:bulletEnabled val="1"/>
        </dgm:presLayoutVars>
      </dgm:prSet>
      <dgm:spPr/>
      <dgm:t>
        <a:bodyPr/>
        <a:lstStyle/>
        <a:p>
          <a:endParaRPr lang="en-AU"/>
        </a:p>
      </dgm:t>
    </dgm:pt>
    <dgm:pt modelId="{067A838D-6784-411E-BB63-14C10B0EB3D8}" type="pres">
      <dgm:prSet presAssocID="{53943F16-7A55-4EC9-8799-6E9422A994A0}" presName="FiveConn_3-4" presStyleLbl="fgAccFollowNode1" presStyleIdx="2" presStyleCnt="4">
        <dgm:presLayoutVars>
          <dgm:bulletEnabled val="1"/>
        </dgm:presLayoutVars>
      </dgm:prSet>
      <dgm:spPr/>
      <dgm:t>
        <a:bodyPr/>
        <a:lstStyle/>
        <a:p>
          <a:endParaRPr lang="en-AU"/>
        </a:p>
      </dgm:t>
    </dgm:pt>
    <dgm:pt modelId="{6EE79E4E-BF04-4966-BB2D-9737F33C784A}" type="pres">
      <dgm:prSet presAssocID="{53943F16-7A55-4EC9-8799-6E9422A994A0}" presName="FiveConn_4-5" presStyleLbl="fgAccFollowNode1" presStyleIdx="3" presStyleCnt="4">
        <dgm:presLayoutVars>
          <dgm:bulletEnabled val="1"/>
        </dgm:presLayoutVars>
      </dgm:prSet>
      <dgm:spPr/>
      <dgm:t>
        <a:bodyPr/>
        <a:lstStyle/>
        <a:p>
          <a:endParaRPr lang="en-AU"/>
        </a:p>
      </dgm:t>
    </dgm:pt>
    <dgm:pt modelId="{97BDEA9C-01D2-4AFB-9439-A9EBDA9B9FA2}" type="pres">
      <dgm:prSet presAssocID="{53943F16-7A55-4EC9-8799-6E9422A994A0}" presName="FiveNodes_1_text" presStyleLbl="node1" presStyleIdx="4" presStyleCnt="5">
        <dgm:presLayoutVars>
          <dgm:bulletEnabled val="1"/>
        </dgm:presLayoutVars>
      </dgm:prSet>
      <dgm:spPr/>
      <dgm:t>
        <a:bodyPr/>
        <a:lstStyle/>
        <a:p>
          <a:endParaRPr lang="en-AU"/>
        </a:p>
      </dgm:t>
    </dgm:pt>
    <dgm:pt modelId="{218CF0EC-1BDF-4F76-940C-F5764378328D}" type="pres">
      <dgm:prSet presAssocID="{53943F16-7A55-4EC9-8799-6E9422A994A0}" presName="FiveNodes_2_text" presStyleLbl="node1" presStyleIdx="4" presStyleCnt="5">
        <dgm:presLayoutVars>
          <dgm:bulletEnabled val="1"/>
        </dgm:presLayoutVars>
      </dgm:prSet>
      <dgm:spPr/>
      <dgm:t>
        <a:bodyPr/>
        <a:lstStyle/>
        <a:p>
          <a:endParaRPr lang="en-AU"/>
        </a:p>
      </dgm:t>
    </dgm:pt>
    <dgm:pt modelId="{8DBD2A08-9451-4495-91C7-C470DD08E33D}" type="pres">
      <dgm:prSet presAssocID="{53943F16-7A55-4EC9-8799-6E9422A994A0}" presName="FiveNodes_3_text" presStyleLbl="node1" presStyleIdx="4" presStyleCnt="5">
        <dgm:presLayoutVars>
          <dgm:bulletEnabled val="1"/>
        </dgm:presLayoutVars>
      </dgm:prSet>
      <dgm:spPr/>
      <dgm:t>
        <a:bodyPr/>
        <a:lstStyle/>
        <a:p>
          <a:endParaRPr lang="en-AU"/>
        </a:p>
      </dgm:t>
    </dgm:pt>
    <dgm:pt modelId="{5BE7D5A2-4EC7-4F84-8E6A-7D9321EB6D80}" type="pres">
      <dgm:prSet presAssocID="{53943F16-7A55-4EC9-8799-6E9422A994A0}" presName="FiveNodes_4_text" presStyleLbl="node1" presStyleIdx="4" presStyleCnt="5">
        <dgm:presLayoutVars>
          <dgm:bulletEnabled val="1"/>
        </dgm:presLayoutVars>
      </dgm:prSet>
      <dgm:spPr/>
      <dgm:t>
        <a:bodyPr/>
        <a:lstStyle/>
        <a:p>
          <a:endParaRPr lang="en-AU"/>
        </a:p>
      </dgm:t>
    </dgm:pt>
    <dgm:pt modelId="{9945F368-2D41-4CD9-ACC9-38C2308CB141}" type="pres">
      <dgm:prSet presAssocID="{53943F16-7A55-4EC9-8799-6E9422A994A0}" presName="FiveNodes_5_text" presStyleLbl="node1" presStyleIdx="4" presStyleCnt="5">
        <dgm:presLayoutVars>
          <dgm:bulletEnabled val="1"/>
        </dgm:presLayoutVars>
      </dgm:prSet>
      <dgm:spPr/>
      <dgm:t>
        <a:bodyPr/>
        <a:lstStyle/>
        <a:p>
          <a:endParaRPr lang="en-AU"/>
        </a:p>
      </dgm:t>
    </dgm:pt>
  </dgm:ptLst>
  <dgm:cxnLst>
    <dgm:cxn modelId="{31B657C7-0B7F-44D1-8885-A72FA92B4EB7}" type="presOf" srcId="{F33632CE-FFCE-43B9-9EB2-A45A0A64E3FD}" destId="{0D16D243-7505-4E36-A44C-5BDF637C1B9E}" srcOrd="0" destOrd="0" presId="urn:microsoft.com/office/officeart/2005/8/layout/vProcess5"/>
    <dgm:cxn modelId="{BCD1A2B8-8083-4BBB-A3AB-F29FF2D7E6DB}" srcId="{53943F16-7A55-4EC9-8799-6E9422A994A0}" destId="{F33632CE-FFCE-43B9-9EB2-A45A0A64E3FD}" srcOrd="3" destOrd="0" parTransId="{21A53D1E-C991-480B-8897-3D96B0B16E41}" sibTransId="{D2714E54-24AC-46D1-BE51-3B32EF9CCE9C}"/>
    <dgm:cxn modelId="{645AF5EF-B060-4957-9F6E-87BBC1833DD9}" type="presOf" srcId="{702DE3EF-828F-44D1-9945-0AC70E7EAE1E}" destId="{F8F7C26F-A840-49A5-BF0B-D0A42C9AC451}" srcOrd="0" destOrd="0" presId="urn:microsoft.com/office/officeart/2005/8/layout/vProcess5"/>
    <dgm:cxn modelId="{D43109C4-0179-4CF7-A0E4-BA2EC4A0A028}" type="presOf" srcId="{E3B1FB20-1872-467C-A8A4-6057979F8813}" destId="{3F1FF7D4-61CB-4596-AC5C-FB53FD89BE92}" srcOrd="0" destOrd="0" presId="urn:microsoft.com/office/officeart/2005/8/layout/vProcess5"/>
    <dgm:cxn modelId="{40DD0DF9-E176-44B6-B163-03222636F8F1}" type="presOf" srcId="{53943F16-7A55-4EC9-8799-6E9422A994A0}" destId="{655F7CFA-EC5C-4D96-8291-995B44750225}" srcOrd="0" destOrd="0" presId="urn:microsoft.com/office/officeart/2005/8/layout/vProcess5"/>
    <dgm:cxn modelId="{BCF086F0-30A5-4562-A962-EB823293B260}" srcId="{53943F16-7A55-4EC9-8799-6E9422A994A0}" destId="{D3BF6A5A-B518-47BC-92DA-D8E9D641BDE0}" srcOrd="4" destOrd="0" parTransId="{C202A25B-0E69-4ED6-9383-CE9D0CAB13A7}" sibTransId="{85532BE2-53D5-4DD5-9C6F-DCC413F5B275}"/>
    <dgm:cxn modelId="{FCD21EDF-1694-4C38-A475-DE6D30EA6F20}" type="presOf" srcId="{59ACC7EC-1E13-4BF5-B123-07FB3F723E65}" destId="{067A838D-6784-411E-BB63-14C10B0EB3D8}" srcOrd="0" destOrd="0" presId="urn:microsoft.com/office/officeart/2005/8/layout/vProcess5"/>
    <dgm:cxn modelId="{0B29B219-90B1-419E-9285-D15C8244FE93}" type="presOf" srcId="{702DE3EF-828F-44D1-9945-0AC70E7EAE1E}" destId="{218CF0EC-1BDF-4F76-940C-F5764378328D}" srcOrd="1" destOrd="0" presId="urn:microsoft.com/office/officeart/2005/8/layout/vProcess5"/>
    <dgm:cxn modelId="{4F90069C-2916-4BBD-B24F-8F77490F5FF1}" type="presOf" srcId="{D3BF6A5A-B518-47BC-92DA-D8E9D641BDE0}" destId="{EDB29E10-A93E-4B77-ABAE-C8A3F790C596}" srcOrd="0" destOrd="0" presId="urn:microsoft.com/office/officeart/2005/8/layout/vProcess5"/>
    <dgm:cxn modelId="{A63E2201-E055-44E2-8B12-21C14FBC4531}" type="presOf" srcId="{B48C9343-92A0-482E-AC08-F1F9C0533D22}" destId="{97BDEA9C-01D2-4AFB-9439-A9EBDA9B9FA2}" srcOrd="1" destOrd="0" presId="urn:microsoft.com/office/officeart/2005/8/layout/vProcess5"/>
    <dgm:cxn modelId="{A0CD4224-BAFD-49B0-B79A-EE0DF65E5C60}" srcId="{53943F16-7A55-4EC9-8799-6E9422A994A0}" destId="{E3B1FB20-1872-467C-A8A4-6057979F8813}" srcOrd="2" destOrd="0" parTransId="{1CE73402-B698-4D39-B57F-8EAF09C8D118}" sibTransId="{59ACC7EC-1E13-4BF5-B123-07FB3F723E65}"/>
    <dgm:cxn modelId="{36130172-005B-4D80-8F5F-C36659AF68AA}" srcId="{53943F16-7A55-4EC9-8799-6E9422A994A0}" destId="{702DE3EF-828F-44D1-9945-0AC70E7EAE1E}" srcOrd="1" destOrd="0" parTransId="{CFA942F5-7FD1-4F1E-A7F7-4EF433B6E3FF}" sibTransId="{9EE27D74-1D7C-4066-9A3B-1AA87FE4B303}"/>
    <dgm:cxn modelId="{EA560745-0D0A-45A5-84C1-EE5839059EA5}" type="presOf" srcId="{9EE27D74-1D7C-4066-9A3B-1AA87FE4B303}" destId="{4DC62540-85C7-49A6-A64C-52DE75607605}" srcOrd="0" destOrd="0" presId="urn:microsoft.com/office/officeart/2005/8/layout/vProcess5"/>
    <dgm:cxn modelId="{A2ED5C75-608F-4963-90EA-5768CB71375F}" type="presOf" srcId="{E3B1FB20-1872-467C-A8A4-6057979F8813}" destId="{8DBD2A08-9451-4495-91C7-C470DD08E33D}" srcOrd="1" destOrd="0" presId="urn:microsoft.com/office/officeart/2005/8/layout/vProcess5"/>
    <dgm:cxn modelId="{627C78C0-2C0D-46CC-9C7D-79908BED5A0B}" srcId="{53943F16-7A55-4EC9-8799-6E9422A994A0}" destId="{B48C9343-92A0-482E-AC08-F1F9C0533D22}" srcOrd="0" destOrd="0" parTransId="{9D1A84C5-B801-43D6-AD26-494FE89C02BE}" sibTransId="{EBBADDCA-1D4E-403D-B229-B6D2B3AE2EC4}"/>
    <dgm:cxn modelId="{E5FB91C4-3B27-4C07-9B2A-C099C6C84DB6}" type="presOf" srcId="{D2714E54-24AC-46D1-BE51-3B32EF9CCE9C}" destId="{6EE79E4E-BF04-4966-BB2D-9737F33C784A}" srcOrd="0" destOrd="0" presId="urn:microsoft.com/office/officeart/2005/8/layout/vProcess5"/>
    <dgm:cxn modelId="{E861A4E7-B2DB-4170-9AE8-754F97194360}" type="presOf" srcId="{B48C9343-92A0-482E-AC08-F1F9C0533D22}" destId="{11AEC889-DBA0-4E2D-B9A1-BA62F1183374}" srcOrd="0" destOrd="0" presId="urn:microsoft.com/office/officeart/2005/8/layout/vProcess5"/>
    <dgm:cxn modelId="{142DE18B-A657-4AB6-97D7-9152A5A89EE1}" type="presOf" srcId="{F33632CE-FFCE-43B9-9EB2-A45A0A64E3FD}" destId="{5BE7D5A2-4EC7-4F84-8E6A-7D9321EB6D80}" srcOrd="1" destOrd="0" presId="urn:microsoft.com/office/officeart/2005/8/layout/vProcess5"/>
    <dgm:cxn modelId="{12EF6A58-B4AC-4CEE-8CF8-13D96DA3108C}" type="presOf" srcId="{D3BF6A5A-B518-47BC-92DA-D8E9D641BDE0}" destId="{9945F368-2D41-4CD9-ACC9-38C2308CB141}" srcOrd="1" destOrd="0" presId="urn:microsoft.com/office/officeart/2005/8/layout/vProcess5"/>
    <dgm:cxn modelId="{950BDD55-0F0B-472A-B6C9-8B640320E527}" type="presOf" srcId="{EBBADDCA-1D4E-403D-B229-B6D2B3AE2EC4}" destId="{1B732DA2-788B-4900-9472-EE009BB7937F}" srcOrd="0" destOrd="0" presId="urn:microsoft.com/office/officeart/2005/8/layout/vProcess5"/>
    <dgm:cxn modelId="{1B2C58AC-C940-42A6-B241-EB6843F9C44C}" type="presParOf" srcId="{655F7CFA-EC5C-4D96-8291-995B44750225}" destId="{869949F8-9402-45C0-9D77-8AA0965F896A}" srcOrd="0" destOrd="0" presId="urn:microsoft.com/office/officeart/2005/8/layout/vProcess5"/>
    <dgm:cxn modelId="{75824091-71BE-4D68-A87E-C5EFAF52981E}" type="presParOf" srcId="{655F7CFA-EC5C-4D96-8291-995B44750225}" destId="{11AEC889-DBA0-4E2D-B9A1-BA62F1183374}" srcOrd="1" destOrd="0" presId="urn:microsoft.com/office/officeart/2005/8/layout/vProcess5"/>
    <dgm:cxn modelId="{26C3E8FD-44F5-49BE-988D-854562399952}" type="presParOf" srcId="{655F7CFA-EC5C-4D96-8291-995B44750225}" destId="{F8F7C26F-A840-49A5-BF0B-D0A42C9AC451}" srcOrd="2" destOrd="0" presId="urn:microsoft.com/office/officeart/2005/8/layout/vProcess5"/>
    <dgm:cxn modelId="{B4C4976F-3B39-4870-85B7-381B874BED42}" type="presParOf" srcId="{655F7CFA-EC5C-4D96-8291-995B44750225}" destId="{3F1FF7D4-61CB-4596-AC5C-FB53FD89BE92}" srcOrd="3" destOrd="0" presId="urn:microsoft.com/office/officeart/2005/8/layout/vProcess5"/>
    <dgm:cxn modelId="{97ADA967-52C5-4B77-874A-C1F2BFA40B4B}" type="presParOf" srcId="{655F7CFA-EC5C-4D96-8291-995B44750225}" destId="{0D16D243-7505-4E36-A44C-5BDF637C1B9E}" srcOrd="4" destOrd="0" presId="urn:microsoft.com/office/officeart/2005/8/layout/vProcess5"/>
    <dgm:cxn modelId="{E17B8A0D-DC58-4CAB-8C9A-CF0596C1B8AA}" type="presParOf" srcId="{655F7CFA-EC5C-4D96-8291-995B44750225}" destId="{EDB29E10-A93E-4B77-ABAE-C8A3F790C596}" srcOrd="5" destOrd="0" presId="urn:microsoft.com/office/officeart/2005/8/layout/vProcess5"/>
    <dgm:cxn modelId="{F50AEE09-3A02-46F3-8F0C-F0D53835AFFE}" type="presParOf" srcId="{655F7CFA-EC5C-4D96-8291-995B44750225}" destId="{1B732DA2-788B-4900-9472-EE009BB7937F}" srcOrd="6" destOrd="0" presId="urn:microsoft.com/office/officeart/2005/8/layout/vProcess5"/>
    <dgm:cxn modelId="{1B16E789-5282-470B-A081-17B618E33041}" type="presParOf" srcId="{655F7CFA-EC5C-4D96-8291-995B44750225}" destId="{4DC62540-85C7-49A6-A64C-52DE75607605}" srcOrd="7" destOrd="0" presId="urn:microsoft.com/office/officeart/2005/8/layout/vProcess5"/>
    <dgm:cxn modelId="{EA7C9878-2803-4DAE-AA73-5F3290CEFE41}" type="presParOf" srcId="{655F7CFA-EC5C-4D96-8291-995B44750225}" destId="{067A838D-6784-411E-BB63-14C10B0EB3D8}" srcOrd="8" destOrd="0" presId="urn:microsoft.com/office/officeart/2005/8/layout/vProcess5"/>
    <dgm:cxn modelId="{9E3A9CA5-3F01-4DF9-BFF6-A0B3860BC3E5}" type="presParOf" srcId="{655F7CFA-EC5C-4D96-8291-995B44750225}" destId="{6EE79E4E-BF04-4966-BB2D-9737F33C784A}" srcOrd="9" destOrd="0" presId="urn:microsoft.com/office/officeart/2005/8/layout/vProcess5"/>
    <dgm:cxn modelId="{E611999F-1A33-4731-B9D5-C1C02A7DD177}" type="presParOf" srcId="{655F7CFA-EC5C-4D96-8291-995B44750225}" destId="{97BDEA9C-01D2-4AFB-9439-A9EBDA9B9FA2}" srcOrd="10" destOrd="0" presId="urn:microsoft.com/office/officeart/2005/8/layout/vProcess5"/>
    <dgm:cxn modelId="{B4BB13C1-AEAD-4C6B-A434-D6B319B1D8E2}" type="presParOf" srcId="{655F7CFA-EC5C-4D96-8291-995B44750225}" destId="{218CF0EC-1BDF-4F76-940C-F5764378328D}" srcOrd="11" destOrd="0" presId="urn:microsoft.com/office/officeart/2005/8/layout/vProcess5"/>
    <dgm:cxn modelId="{EB95028A-8846-4B0A-AAA5-C74C37CF8704}" type="presParOf" srcId="{655F7CFA-EC5C-4D96-8291-995B44750225}" destId="{8DBD2A08-9451-4495-91C7-C470DD08E33D}" srcOrd="12" destOrd="0" presId="urn:microsoft.com/office/officeart/2005/8/layout/vProcess5"/>
    <dgm:cxn modelId="{26AD9F00-86CD-44D9-9A59-249BC1E052D4}" type="presParOf" srcId="{655F7CFA-EC5C-4D96-8291-995B44750225}" destId="{5BE7D5A2-4EC7-4F84-8E6A-7D9321EB6D80}" srcOrd="13" destOrd="0" presId="urn:microsoft.com/office/officeart/2005/8/layout/vProcess5"/>
    <dgm:cxn modelId="{CFCD6220-FFBB-4D97-AF9C-D616264E4229}" type="presParOf" srcId="{655F7CFA-EC5C-4D96-8291-995B44750225}" destId="{9945F368-2D41-4CD9-ACC9-38C2308CB141}" srcOrd="14"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DD8CDB-527C-4253-B630-940D5DEB249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AU"/>
        </a:p>
      </dgm:t>
    </dgm:pt>
    <dgm:pt modelId="{65490BBB-CB12-45F2-8318-26AF0B4A1A34}">
      <dgm:prSet/>
      <dgm:spPr/>
      <dgm:t>
        <a:bodyPr/>
        <a:lstStyle/>
        <a:p>
          <a:pPr rtl="0"/>
          <a:r>
            <a:rPr lang="en-AU" dirty="0" smtClean="0"/>
            <a:t>Nimrod</a:t>
          </a:r>
          <a:endParaRPr lang="en-AU" dirty="0"/>
        </a:p>
      </dgm:t>
    </dgm:pt>
    <dgm:pt modelId="{55A4AC0E-1786-4792-8DBD-F288C7D7695A}" type="parTrans" cxnId="{3677584F-DA7F-4A4F-B804-E51276EA0B4A}">
      <dgm:prSet/>
      <dgm:spPr/>
      <dgm:t>
        <a:bodyPr/>
        <a:lstStyle/>
        <a:p>
          <a:endParaRPr lang="en-AU"/>
        </a:p>
      </dgm:t>
    </dgm:pt>
    <dgm:pt modelId="{64DF6F8F-2798-4C37-A189-A329DE51FDEE}" type="sibTrans" cxnId="{3677584F-DA7F-4A4F-B804-E51276EA0B4A}">
      <dgm:prSet/>
      <dgm:spPr/>
      <dgm:t>
        <a:bodyPr/>
        <a:lstStyle/>
        <a:p>
          <a:endParaRPr lang="en-AU"/>
        </a:p>
      </dgm:t>
    </dgm:pt>
    <dgm:pt modelId="{F0E0DC58-CBAD-4E88-BE17-25513B25B4D8}">
      <dgm:prSet/>
      <dgm:spPr/>
      <dgm:t>
        <a:bodyPr/>
        <a:lstStyle/>
        <a:p>
          <a:pPr rtl="0"/>
          <a:r>
            <a:rPr lang="en-AU" dirty="0" smtClean="0"/>
            <a:t>Nimrod/G</a:t>
          </a:r>
          <a:endParaRPr lang="en-AU" dirty="0"/>
        </a:p>
      </dgm:t>
    </dgm:pt>
    <dgm:pt modelId="{CDA9FC50-BEFA-4E48-BDEE-08D462F4FCC7}" type="parTrans" cxnId="{25D10C10-3191-4DF3-A435-4FE73C45E442}">
      <dgm:prSet/>
      <dgm:spPr/>
      <dgm:t>
        <a:bodyPr/>
        <a:lstStyle/>
        <a:p>
          <a:endParaRPr lang="en-AU"/>
        </a:p>
      </dgm:t>
    </dgm:pt>
    <dgm:pt modelId="{E4D14645-D84D-4566-AFC8-D4450A1F1BB1}" type="sibTrans" cxnId="{25D10C10-3191-4DF3-A435-4FE73C45E442}">
      <dgm:prSet/>
      <dgm:spPr/>
      <dgm:t>
        <a:bodyPr/>
        <a:lstStyle/>
        <a:p>
          <a:endParaRPr lang="en-AU"/>
        </a:p>
      </dgm:t>
    </dgm:pt>
    <dgm:pt modelId="{F03C4271-8065-4FC2-8B8D-F0085D9BCE4B}">
      <dgm:prSet/>
      <dgm:spPr/>
      <dgm:t>
        <a:bodyPr/>
        <a:lstStyle/>
        <a:p>
          <a:pPr rtl="0"/>
          <a:r>
            <a:rPr lang="en-AU" dirty="0" smtClean="0"/>
            <a:t>Nimrod/O</a:t>
          </a:r>
          <a:endParaRPr lang="en-AU" dirty="0"/>
        </a:p>
      </dgm:t>
    </dgm:pt>
    <dgm:pt modelId="{8BE644C7-C23B-4D1B-9EA6-03D8D88BB558}" type="parTrans" cxnId="{287BB9C4-D869-4A34-83E8-A7F8A5770651}">
      <dgm:prSet/>
      <dgm:spPr/>
      <dgm:t>
        <a:bodyPr/>
        <a:lstStyle/>
        <a:p>
          <a:endParaRPr lang="en-AU"/>
        </a:p>
      </dgm:t>
    </dgm:pt>
    <dgm:pt modelId="{BA750ED7-46DC-434F-8AD1-E50DCEF3B4ED}" type="sibTrans" cxnId="{287BB9C4-D869-4A34-83E8-A7F8A5770651}">
      <dgm:prSet/>
      <dgm:spPr/>
      <dgm:t>
        <a:bodyPr/>
        <a:lstStyle/>
        <a:p>
          <a:endParaRPr lang="en-AU"/>
        </a:p>
      </dgm:t>
    </dgm:pt>
    <dgm:pt modelId="{59CC04A9-744F-40B1-8A1D-F5CDAF08168C}">
      <dgm:prSet/>
      <dgm:spPr/>
      <dgm:t>
        <a:bodyPr/>
        <a:lstStyle/>
        <a:p>
          <a:pPr rtl="0"/>
          <a:r>
            <a:rPr lang="en-AU" dirty="0" smtClean="0"/>
            <a:t>Nimrod/E</a:t>
          </a:r>
          <a:endParaRPr lang="en-AU" dirty="0"/>
        </a:p>
      </dgm:t>
    </dgm:pt>
    <dgm:pt modelId="{E582ACC0-EF56-464B-A97A-2480B6E106ED}" type="parTrans" cxnId="{40A1562D-2DA2-4BF8-910C-87F83CBB2D0A}">
      <dgm:prSet/>
      <dgm:spPr/>
      <dgm:t>
        <a:bodyPr/>
        <a:lstStyle/>
        <a:p>
          <a:endParaRPr lang="en-AU"/>
        </a:p>
      </dgm:t>
    </dgm:pt>
    <dgm:pt modelId="{A9AC6180-9D50-43F1-8A12-0863709EC99F}" type="sibTrans" cxnId="{40A1562D-2DA2-4BF8-910C-87F83CBB2D0A}">
      <dgm:prSet/>
      <dgm:spPr/>
      <dgm:t>
        <a:bodyPr/>
        <a:lstStyle/>
        <a:p>
          <a:endParaRPr lang="en-AU"/>
        </a:p>
      </dgm:t>
    </dgm:pt>
    <dgm:pt modelId="{7CCC5CE8-425E-4D8B-8A1C-DD1ACA52D3D1}">
      <dgm:prSet/>
      <dgm:spPr/>
      <dgm:t>
        <a:bodyPr/>
        <a:lstStyle/>
        <a:p>
          <a:pPr rtl="0"/>
          <a:r>
            <a:rPr lang="en-AU" dirty="0" smtClean="0"/>
            <a:t>Nimrod/K</a:t>
          </a:r>
          <a:endParaRPr lang="en-AU" dirty="0"/>
        </a:p>
      </dgm:t>
    </dgm:pt>
    <dgm:pt modelId="{CAFC1B92-EDB8-4F62-A455-49E3EB2D8A7F}" type="parTrans" cxnId="{A034B422-5768-4254-93DB-87C7403A2E24}">
      <dgm:prSet/>
      <dgm:spPr/>
      <dgm:t>
        <a:bodyPr/>
        <a:lstStyle/>
        <a:p>
          <a:endParaRPr lang="en-AU"/>
        </a:p>
      </dgm:t>
    </dgm:pt>
    <dgm:pt modelId="{9B24250F-1AE4-4255-83AE-307C97DFE372}" type="sibTrans" cxnId="{A034B422-5768-4254-93DB-87C7403A2E24}">
      <dgm:prSet/>
      <dgm:spPr/>
      <dgm:t>
        <a:bodyPr/>
        <a:lstStyle/>
        <a:p>
          <a:endParaRPr lang="en-AU"/>
        </a:p>
      </dgm:t>
    </dgm:pt>
    <dgm:pt modelId="{D708B052-A1FB-4989-8D9F-EB9E5967C89F}">
      <dgm:prSet/>
      <dgm:spPr/>
      <dgm:t>
        <a:bodyPr/>
        <a:lstStyle/>
        <a:p>
          <a:pPr rtl="0"/>
          <a:r>
            <a:rPr lang="en-AU" smtClean="0"/>
            <a:t>cluster </a:t>
          </a:r>
          <a:r>
            <a:rPr lang="en-AU" dirty="0" smtClean="0"/>
            <a:t>tool for parametric computing</a:t>
          </a:r>
          <a:endParaRPr lang="en-AU" dirty="0"/>
        </a:p>
      </dgm:t>
    </dgm:pt>
    <dgm:pt modelId="{79004473-CB81-44AF-8B0E-6E81ED8F0EA0}" type="parTrans" cxnId="{93893F90-DF63-496E-801C-529408B75303}">
      <dgm:prSet/>
      <dgm:spPr/>
    </dgm:pt>
    <dgm:pt modelId="{A63F6E22-A703-482A-8BA9-86A023D2D1E3}" type="sibTrans" cxnId="{93893F90-DF63-496E-801C-529408B75303}">
      <dgm:prSet/>
      <dgm:spPr/>
    </dgm:pt>
    <dgm:pt modelId="{33A3948D-8A56-42AA-ADA3-BDBA0426CECE}">
      <dgm:prSet/>
      <dgm:spPr/>
      <dgm:t>
        <a:bodyPr/>
        <a:lstStyle/>
        <a:p>
          <a:pPr rtl="0"/>
          <a:r>
            <a:rPr lang="en-AU" dirty="0" smtClean="0"/>
            <a:t>extends Nimrod over the Grid</a:t>
          </a:r>
          <a:endParaRPr lang="en-AU" dirty="0"/>
        </a:p>
      </dgm:t>
    </dgm:pt>
    <dgm:pt modelId="{986B139D-C21C-43E6-A0B3-E4C19FCFD4A8}" type="parTrans" cxnId="{730092F1-C55A-40BB-B03B-F2E5289D12C5}">
      <dgm:prSet/>
      <dgm:spPr/>
    </dgm:pt>
    <dgm:pt modelId="{79948168-4250-432C-8037-60E549EA1193}" type="sibTrans" cxnId="{730092F1-C55A-40BB-B03B-F2E5289D12C5}">
      <dgm:prSet/>
      <dgm:spPr/>
    </dgm:pt>
    <dgm:pt modelId="{CB170C51-2DC7-4F80-9265-B9725F4DD5B3}">
      <dgm:prSet/>
      <dgm:spPr/>
      <dgm:t>
        <a:bodyPr/>
        <a:lstStyle/>
        <a:p>
          <a:pPr rtl="0"/>
          <a:r>
            <a:rPr lang="en-AU" smtClean="0"/>
            <a:t>parameter </a:t>
          </a:r>
          <a:r>
            <a:rPr lang="en-AU" dirty="0" smtClean="0"/>
            <a:t>space search through optimisation algorithms</a:t>
          </a:r>
          <a:endParaRPr lang="en-AU" dirty="0"/>
        </a:p>
      </dgm:t>
    </dgm:pt>
    <dgm:pt modelId="{35093668-A6EB-45FF-8661-A324139293A5}" type="parTrans" cxnId="{CAB2E092-56D8-4528-897B-01762DC0C012}">
      <dgm:prSet/>
      <dgm:spPr/>
    </dgm:pt>
    <dgm:pt modelId="{588268D8-9ADB-409D-9FBA-B0FE04C9FEC5}" type="sibTrans" cxnId="{CAB2E092-56D8-4528-897B-01762DC0C012}">
      <dgm:prSet/>
      <dgm:spPr/>
    </dgm:pt>
    <dgm:pt modelId="{05EB5863-595C-4FEC-B22C-45EFC25D74F2}">
      <dgm:prSet/>
      <dgm:spPr/>
      <dgm:t>
        <a:bodyPr/>
        <a:lstStyle/>
        <a:p>
          <a:pPr rtl="0"/>
          <a:r>
            <a:rPr lang="en-AU" smtClean="0"/>
            <a:t>experimental </a:t>
          </a:r>
          <a:r>
            <a:rPr lang="en-AU" dirty="0" smtClean="0"/>
            <a:t>design and sensitivity analysis</a:t>
          </a:r>
          <a:endParaRPr lang="en-AU" dirty="0"/>
        </a:p>
      </dgm:t>
    </dgm:pt>
    <dgm:pt modelId="{DF2FE550-C480-46F4-876A-006418B17E4A}" type="parTrans" cxnId="{E78BF4D1-82DA-4440-8FD1-6D02AD1F5E8E}">
      <dgm:prSet/>
      <dgm:spPr/>
    </dgm:pt>
    <dgm:pt modelId="{8C2ACECC-A70B-41F2-9D4F-3925BA79D99D}" type="sibTrans" cxnId="{E78BF4D1-82DA-4440-8FD1-6D02AD1F5E8E}">
      <dgm:prSet/>
      <dgm:spPr/>
    </dgm:pt>
    <dgm:pt modelId="{34AFCF6D-84EF-4114-BB01-D3FA19A852D1}">
      <dgm:prSet/>
      <dgm:spPr/>
      <dgm:t>
        <a:bodyPr/>
        <a:lstStyle/>
        <a:p>
          <a:pPr rtl="0"/>
          <a:r>
            <a:rPr lang="en-AU" smtClean="0"/>
            <a:t>scientific </a:t>
          </a:r>
          <a:r>
            <a:rPr lang="en-AU" dirty="0" smtClean="0"/>
            <a:t>workflows with implicit parallelism</a:t>
          </a:r>
          <a:endParaRPr lang="en-AU" dirty="0"/>
        </a:p>
      </dgm:t>
    </dgm:pt>
    <dgm:pt modelId="{1101D66E-4DAF-4405-A94B-92FE70437693}" type="parTrans" cxnId="{E1CEF122-69CD-4C9A-9255-0798B2A4040B}">
      <dgm:prSet/>
      <dgm:spPr/>
    </dgm:pt>
    <dgm:pt modelId="{18FB0F60-FD65-43A5-BC04-6CC800399FEB}" type="sibTrans" cxnId="{E1CEF122-69CD-4C9A-9255-0798B2A4040B}">
      <dgm:prSet/>
      <dgm:spPr/>
    </dgm:pt>
    <dgm:pt modelId="{ACBC5675-0495-4849-8AF0-4B0D51E29C0C}" type="pres">
      <dgm:prSet presAssocID="{CEDD8CDB-527C-4253-B630-940D5DEB249A}" presName="Name0" presStyleCnt="0">
        <dgm:presLayoutVars>
          <dgm:dir/>
          <dgm:animLvl val="lvl"/>
          <dgm:resizeHandles val="exact"/>
        </dgm:presLayoutVars>
      </dgm:prSet>
      <dgm:spPr/>
      <dgm:t>
        <a:bodyPr/>
        <a:lstStyle/>
        <a:p>
          <a:endParaRPr lang="en-AU"/>
        </a:p>
      </dgm:t>
    </dgm:pt>
    <dgm:pt modelId="{FDDB86FF-21B8-4FAC-AD8D-EB62222C68B3}" type="pres">
      <dgm:prSet presAssocID="{65490BBB-CB12-45F2-8318-26AF0B4A1A34}" presName="linNode" presStyleCnt="0"/>
      <dgm:spPr/>
    </dgm:pt>
    <dgm:pt modelId="{14283472-8AEF-4EF3-8484-D45ECF15F678}" type="pres">
      <dgm:prSet presAssocID="{65490BBB-CB12-45F2-8318-26AF0B4A1A34}" presName="parentText" presStyleLbl="node1" presStyleIdx="0" presStyleCnt="5">
        <dgm:presLayoutVars>
          <dgm:chMax val="1"/>
          <dgm:bulletEnabled val="1"/>
        </dgm:presLayoutVars>
      </dgm:prSet>
      <dgm:spPr/>
      <dgm:t>
        <a:bodyPr/>
        <a:lstStyle/>
        <a:p>
          <a:endParaRPr lang="en-AU"/>
        </a:p>
      </dgm:t>
    </dgm:pt>
    <dgm:pt modelId="{ABDEE106-3CD2-49F7-9F01-D53906118365}" type="pres">
      <dgm:prSet presAssocID="{65490BBB-CB12-45F2-8318-26AF0B4A1A34}" presName="descendantText" presStyleLbl="alignAccFollowNode1" presStyleIdx="0" presStyleCnt="5">
        <dgm:presLayoutVars>
          <dgm:bulletEnabled val="1"/>
        </dgm:presLayoutVars>
      </dgm:prSet>
      <dgm:spPr/>
      <dgm:t>
        <a:bodyPr/>
        <a:lstStyle/>
        <a:p>
          <a:endParaRPr lang="en-AU"/>
        </a:p>
      </dgm:t>
    </dgm:pt>
    <dgm:pt modelId="{8D4D6734-0383-4F91-993D-279D13B7316A}" type="pres">
      <dgm:prSet presAssocID="{64DF6F8F-2798-4C37-A189-A329DE51FDEE}" presName="sp" presStyleCnt="0"/>
      <dgm:spPr/>
    </dgm:pt>
    <dgm:pt modelId="{DDF95F04-38A7-4171-B3E0-04C756B0C1AA}" type="pres">
      <dgm:prSet presAssocID="{F0E0DC58-CBAD-4E88-BE17-25513B25B4D8}" presName="linNode" presStyleCnt="0"/>
      <dgm:spPr/>
    </dgm:pt>
    <dgm:pt modelId="{9571D266-75AE-4FED-BF21-C404860E5296}" type="pres">
      <dgm:prSet presAssocID="{F0E0DC58-CBAD-4E88-BE17-25513B25B4D8}" presName="parentText" presStyleLbl="node1" presStyleIdx="1" presStyleCnt="5">
        <dgm:presLayoutVars>
          <dgm:chMax val="1"/>
          <dgm:bulletEnabled val="1"/>
        </dgm:presLayoutVars>
      </dgm:prSet>
      <dgm:spPr/>
      <dgm:t>
        <a:bodyPr/>
        <a:lstStyle/>
        <a:p>
          <a:endParaRPr lang="en-AU"/>
        </a:p>
      </dgm:t>
    </dgm:pt>
    <dgm:pt modelId="{98F8347F-9524-47A4-AC83-DAFB73FCA914}" type="pres">
      <dgm:prSet presAssocID="{F0E0DC58-CBAD-4E88-BE17-25513B25B4D8}" presName="descendantText" presStyleLbl="alignAccFollowNode1" presStyleIdx="1" presStyleCnt="5">
        <dgm:presLayoutVars>
          <dgm:bulletEnabled val="1"/>
        </dgm:presLayoutVars>
      </dgm:prSet>
      <dgm:spPr/>
      <dgm:t>
        <a:bodyPr/>
        <a:lstStyle/>
        <a:p>
          <a:endParaRPr lang="en-AU"/>
        </a:p>
      </dgm:t>
    </dgm:pt>
    <dgm:pt modelId="{DB0F626B-11A8-4C48-A91D-89714CA05E50}" type="pres">
      <dgm:prSet presAssocID="{E4D14645-D84D-4566-AFC8-D4450A1F1BB1}" presName="sp" presStyleCnt="0"/>
      <dgm:spPr/>
    </dgm:pt>
    <dgm:pt modelId="{B1B7BE34-0C83-429F-90F2-DCE09359A344}" type="pres">
      <dgm:prSet presAssocID="{F03C4271-8065-4FC2-8B8D-F0085D9BCE4B}" presName="linNode" presStyleCnt="0"/>
      <dgm:spPr/>
    </dgm:pt>
    <dgm:pt modelId="{54D542A1-5AEE-498C-8036-03AEE8A589CE}" type="pres">
      <dgm:prSet presAssocID="{F03C4271-8065-4FC2-8B8D-F0085D9BCE4B}" presName="parentText" presStyleLbl="node1" presStyleIdx="2" presStyleCnt="5">
        <dgm:presLayoutVars>
          <dgm:chMax val="1"/>
          <dgm:bulletEnabled val="1"/>
        </dgm:presLayoutVars>
      </dgm:prSet>
      <dgm:spPr/>
      <dgm:t>
        <a:bodyPr/>
        <a:lstStyle/>
        <a:p>
          <a:endParaRPr lang="en-AU"/>
        </a:p>
      </dgm:t>
    </dgm:pt>
    <dgm:pt modelId="{CD329B3A-3532-4B34-8CF9-DAE6CD07CFBB}" type="pres">
      <dgm:prSet presAssocID="{F03C4271-8065-4FC2-8B8D-F0085D9BCE4B}" presName="descendantText" presStyleLbl="alignAccFollowNode1" presStyleIdx="2" presStyleCnt="5">
        <dgm:presLayoutVars>
          <dgm:bulletEnabled val="1"/>
        </dgm:presLayoutVars>
      </dgm:prSet>
      <dgm:spPr/>
      <dgm:t>
        <a:bodyPr/>
        <a:lstStyle/>
        <a:p>
          <a:endParaRPr lang="en-AU"/>
        </a:p>
      </dgm:t>
    </dgm:pt>
    <dgm:pt modelId="{AA2D1071-EA26-440D-8DF5-41F821C73E3D}" type="pres">
      <dgm:prSet presAssocID="{BA750ED7-46DC-434F-8AD1-E50DCEF3B4ED}" presName="sp" presStyleCnt="0"/>
      <dgm:spPr/>
    </dgm:pt>
    <dgm:pt modelId="{F6E7B460-D4EA-4999-A846-33FB5237AA9D}" type="pres">
      <dgm:prSet presAssocID="{59CC04A9-744F-40B1-8A1D-F5CDAF08168C}" presName="linNode" presStyleCnt="0"/>
      <dgm:spPr/>
    </dgm:pt>
    <dgm:pt modelId="{0F8F10F9-EBC1-4906-A661-DF6D2CE06997}" type="pres">
      <dgm:prSet presAssocID="{59CC04A9-744F-40B1-8A1D-F5CDAF08168C}" presName="parentText" presStyleLbl="node1" presStyleIdx="3" presStyleCnt="5">
        <dgm:presLayoutVars>
          <dgm:chMax val="1"/>
          <dgm:bulletEnabled val="1"/>
        </dgm:presLayoutVars>
      </dgm:prSet>
      <dgm:spPr/>
      <dgm:t>
        <a:bodyPr/>
        <a:lstStyle/>
        <a:p>
          <a:endParaRPr lang="en-AU"/>
        </a:p>
      </dgm:t>
    </dgm:pt>
    <dgm:pt modelId="{96CAA2CF-7103-4502-864E-5164465203E8}" type="pres">
      <dgm:prSet presAssocID="{59CC04A9-744F-40B1-8A1D-F5CDAF08168C}" presName="descendantText" presStyleLbl="alignAccFollowNode1" presStyleIdx="3" presStyleCnt="5">
        <dgm:presLayoutVars>
          <dgm:bulletEnabled val="1"/>
        </dgm:presLayoutVars>
      </dgm:prSet>
      <dgm:spPr/>
      <dgm:t>
        <a:bodyPr/>
        <a:lstStyle/>
        <a:p>
          <a:endParaRPr lang="en-AU"/>
        </a:p>
      </dgm:t>
    </dgm:pt>
    <dgm:pt modelId="{3FE1B736-884E-4E3E-BBA7-A2EBD34BDD63}" type="pres">
      <dgm:prSet presAssocID="{A9AC6180-9D50-43F1-8A12-0863709EC99F}" presName="sp" presStyleCnt="0"/>
      <dgm:spPr/>
    </dgm:pt>
    <dgm:pt modelId="{B85EEFF5-6D6F-4DD8-803B-25BD4809517C}" type="pres">
      <dgm:prSet presAssocID="{7CCC5CE8-425E-4D8B-8A1C-DD1ACA52D3D1}" presName="linNode" presStyleCnt="0"/>
      <dgm:spPr/>
    </dgm:pt>
    <dgm:pt modelId="{ADFAE951-421C-4501-A314-943A2C047852}" type="pres">
      <dgm:prSet presAssocID="{7CCC5CE8-425E-4D8B-8A1C-DD1ACA52D3D1}" presName="parentText" presStyleLbl="node1" presStyleIdx="4" presStyleCnt="5">
        <dgm:presLayoutVars>
          <dgm:chMax val="1"/>
          <dgm:bulletEnabled val="1"/>
        </dgm:presLayoutVars>
      </dgm:prSet>
      <dgm:spPr/>
      <dgm:t>
        <a:bodyPr/>
        <a:lstStyle/>
        <a:p>
          <a:endParaRPr lang="en-AU"/>
        </a:p>
      </dgm:t>
    </dgm:pt>
    <dgm:pt modelId="{85C37E49-8755-4807-8A45-25C6319892FC}" type="pres">
      <dgm:prSet presAssocID="{7CCC5CE8-425E-4D8B-8A1C-DD1ACA52D3D1}" presName="descendantText" presStyleLbl="alignAccFollowNode1" presStyleIdx="4" presStyleCnt="5">
        <dgm:presLayoutVars>
          <dgm:bulletEnabled val="1"/>
        </dgm:presLayoutVars>
      </dgm:prSet>
      <dgm:spPr/>
      <dgm:t>
        <a:bodyPr/>
        <a:lstStyle/>
        <a:p>
          <a:endParaRPr lang="en-AU"/>
        </a:p>
      </dgm:t>
    </dgm:pt>
  </dgm:ptLst>
  <dgm:cxnLst>
    <dgm:cxn modelId="{A034B422-5768-4254-93DB-87C7403A2E24}" srcId="{CEDD8CDB-527C-4253-B630-940D5DEB249A}" destId="{7CCC5CE8-425E-4D8B-8A1C-DD1ACA52D3D1}" srcOrd="4" destOrd="0" parTransId="{CAFC1B92-EDB8-4F62-A455-49E3EB2D8A7F}" sibTransId="{9B24250F-1AE4-4255-83AE-307C97DFE372}"/>
    <dgm:cxn modelId="{D1B31121-F7F2-4C89-956A-D7AD3B6C7BB3}" type="presOf" srcId="{7CCC5CE8-425E-4D8B-8A1C-DD1ACA52D3D1}" destId="{ADFAE951-421C-4501-A314-943A2C047852}" srcOrd="0" destOrd="0" presId="urn:microsoft.com/office/officeart/2005/8/layout/vList5"/>
    <dgm:cxn modelId="{CAB2E092-56D8-4528-897B-01762DC0C012}" srcId="{F03C4271-8065-4FC2-8B8D-F0085D9BCE4B}" destId="{CB170C51-2DC7-4F80-9265-B9725F4DD5B3}" srcOrd="0" destOrd="0" parTransId="{35093668-A6EB-45FF-8661-A324139293A5}" sibTransId="{588268D8-9ADB-409D-9FBA-B0FE04C9FEC5}"/>
    <dgm:cxn modelId="{549992C0-B5A8-4E95-9D33-4282D5E60172}" type="presOf" srcId="{D708B052-A1FB-4989-8D9F-EB9E5967C89F}" destId="{ABDEE106-3CD2-49F7-9F01-D53906118365}" srcOrd="0" destOrd="0" presId="urn:microsoft.com/office/officeart/2005/8/layout/vList5"/>
    <dgm:cxn modelId="{8080AF65-C0B7-4C9D-A969-2F79D110B4D5}" type="presOf" srcId="{F03C4271-8065-4FC2-8B8D-F0085D9BCE4B}" destId="{54D542A1-5AEE-498C-8036-03AEE8A589CE}" srcOrd="0" destOrd="0" presId="urn:microsoft.com/office/officeart/2005/8/layout/vList5"/>
    <dgm:cxn modelId="{419FF111-9CA0-4A84-8C19-584847787288}" type="presOf" srcId="{05EB5863-595C-4FEC-B22C-45EFC25D74F2}" destId="{96CAA2CF-7103-4502-864E-5164465203E8}" srcOrd="0" destOrd="0" presId="urn:microsoft.com/office/officeart/2005/8/layout/vList5"/>
    <dgm:cxn modelId="{730092F1-C55A-40BB-B03B-F2E5289D12C5}" srcId="{F0E0DC58-CBAD-4E88-BE17-25513B25B4D8}" destId="{33A3948D-8A56-42AA-ADA3-BDBA0426CECE}" srcOrd="0" destOrd="0" parTransId="{986B139D-C21C-43E6-A0B3-E4C19FCFD4A8}" sibTransId="{79948168-4250-432C-8037-60E549EA1193}"/>
    <dgm:cxn modelId="{93893F90-DF63-496E-801C-529408B75303}" srcId="{65490BBB-CB12-45F2-8318-26AF0B4A1A34}" destId="{D708B052-A1FB-4989-8D9F-EB9E5967C89F}" srcOrd="0" destOrd="0" parTransId="{79004473-CB81-44AF-8B0E-6E81ED8F0EA0}" sibTransId="{A63F6E22-A703-482A-8BA9-86A023D2D1E3}"/>
    <dgm:cxn modelId="{C405AFD2-2932-42E1-AAE3-28A1FCDACCB1}" type="presOf" srcId="{65490BBB-CB12-45F2-8318-26AF0B4A1A34}" destId="{14283472-8AEF-4EF3-8484-D45ECF15F678}" srcOrd="0" destOrd="0" presId="urn:microsoft.com/office/officeart/2005/8/layout/vList5"/>
    <dgm:cxn modelId="{25D10C10-3191-4DF3-A435-4FE73C45E442}" srcId="{CEDD8CDB-527C-4253-B630-940D5DEB249A}" destId="{F0E0DC58-CBAD-4E88-BE17-25513B25B4D8}" srcOrd="1" destOrd="0" parTransId="{CDA9FC50-BEFA-4E48-BDEE-08D462F4FCC7}" sibTransId="{E4D14645-D84D-4566-AFC8-D4450A1F1BB1}"/>
    <dgm:cxn modelId="{287BB9C4-D869-4A34-83E8-A7F8A5770651}" srcId="{CEDD8CDB-527C-4253-B630-940D5DEB249A}" destId="{F03C4271-8065-4FC2-8B8D-F0085D9BCE4B}" srcOrd="2" destOrd="0" parTransId="{8BE644C7-C23B-4D1B-9EA6-03D8D88BB558}" sibTransId="{BA750ED7-46DC-434F-8AD1-E50DCEF3B4ED}"/>
    <dgm:cxn modelId="{5A03D12E-1838-4ADF-806A-3EF80273AC54}" type="presOf" srcId="{CB170C51-2DC7-4F80-9265-B9725F4DD5B3}" destId="{CD329B3A-3532-4B34-8CF9-DAE6CD07CFBB}" srcOrd="0" destOrd="0" presId="urn:microsoft.com/office/officeart/2005/8/layout/vList5"/>
    <dgm:cxn modelId="{4FF18D17-C497-4F22-BF2C-91E6473F5F28}" type="presOf" srcId="{59CC04A9-744F-40B1-8A1D-F5CDAF08168C}" destId="{0F8F10F9-EBC1-4906-A661-DF6D2CE06997}" srcOrd="0" destOrd="0" presId="urn:microsoft.com/office/officeart/2005/8/layout/vList5"/>
    <dgm:cxn modelId="{3677584F-DA7F-4A4F-B804-E51276EA0B4A}" srcId="{CEDD8CDB-527C-4253-B630-940D5DEB249A}" destId="{65490BBB-CB12-45F2-8318-26AF0B4A1A34}" srcOrd="0" destOrd="0" parTransId="{55A4AC0E-1786-4792-8DBD-F288C7D7695A}" sibTransId="{64DF6F8F-2798-4C37-A189-A329DE51FDEE}"/>
    <dgm:cxn modelId="{55C422D6-4F94-4DAE-A603-FB8068449B1A}" type="presOf" srcId="{F0E0DC58-CBAD-4E88-BE17-25513B25B4D8}" destId="{9571D266-75AE-4FED-BF21-C404860E5296}" srcOrd="0" destOrd="0" presId="urn:microsoft.com/office/officeart/2005/8/layout/vList5"/>
    <dgm:cxn modelId="{40A1562D-2DA2-4BF8-910C-87F83CBB2D0A}" srcId="{CEDD8CDB-527C-4253-B630-940D5DEB249A}" destId="{59CC04A9-744F-40B1-8A1D-F5CDAF08168C}" srcOrd="3" destOrd="0" parTransId="{E582ACC0-EF56-464B-A97A-2480B6E106ED}" sibTransId="{A9AC6180-9D50-43F1-8A12-0863709EC99F}"/>
    <dgm:cxn modelId="{E78BF4D1-82DA-4440-8FD1-6D02AD1F5E8E}" srcId="{59CC04A9-744F-40B1-8A1D-F5CDAF08168C}" destId="{05EB5863-595C-4FEC-B22C-45EFC25D74F2}" srcOrd="0" destOrd="0" parTransId="{DF2FE550-C480-46F4-876A-006418B17E4A}" sibTransId="{8C2ACECC-A70B-41F2-9D4F-3925BA79D99D}"/>
    <dgm:cxn modelId="{E1CEF122-69CD-4C9A-9255-0798B2A4040B}" srcId="{7CCC5CE8-425E-4D8B-8A1C-DD1ACA52D3D1}" destId="{34AFCF6D-84EF-4114-BB01-D3FA19A852D1}" srcOrd="0" destOrd="0" parTransId="{1101D66E-4DAF-4405-A94B-92FE70437693}" sibTransId="{18FB0F60-FD65-43A5-BC04-6CC800399FEB}"/>
    <dgm:cxn modelId="{E8E2E252-578E-489C-BEBE-68378AD95715}" type="presOf" srcId="{CEDD8CDB-527C-4253-B630-940D5DEB249A}" destId="{ACBC5675-0495-4849-8AF0-4B0D51E29C0C}" srcOrd="0" destOrd="0" presId="urn:microsoft.com/office/officeart/2005/8/layout/vList5"/>
    <dgm:cxn modelId="{4375110B-B5E9-428E-BA5E-DCC59B0CF1A6}" type="presOf" srcId="{33A3948D-8A56-42AA-ADA3-BDBA0426CECE}" destId="{98F8347F-9524-47A4-AC83-DAFB73FCA914}" srcOrd="0" destOrd="0" presId="urn:microsoft.com/office/officeart/2005/8/layout/vList5"/>
    <dgm:cxn modelId="{74C69BCB-F064-4BC9-8135-92349F51F830}" type="presOf" srcId="{34AFCF6D-84EF-4114-BB01-D3FA19A852D1}" destId="{85C37E49-8755-4807-8A45-25C6319892FC}" srcOrd="0" destOrd="0" presId="urn:microsoft.com/office/officeart/2005/8/layout/vList5"/>
    <dgm:cxn modelId="{B7D85FF4-F1F8-4B5F-B577-52CD6394ECF1}" type="presParOf" srcId="{ACBC5675-0495-4849-8AF0-4B0D51E29C0C}" destId="{FDDB86FF-21B8-4FAC-AD8D-EB62222C68B3}" srcOrd="0" destOrd="0" presId="urn:microsoft.com/office/officeart/2005/8/layout/vList5"/>
    <dgm:cxn modelId="{AE14CD99-982F-4D12-A9E5-08F035D94E77}" type="presParOf" srcId="{FDDB86FF-21B8-4FAC-AD8D-EB62222C68B3}" destId="{14283472-8AEF-4EF3-8484-D45ECF15F678}" srcOrd="0" destOrd="0" presId="urn:microsoft.com/office/officeart/2005/8/layout/vList5"/>
    <dgm:cxn modelId="{86BEC490-19FD-44AB-AECE-7AE02158D0A0}" type="presParOf" srcId="{FDDB86FF-21B8-4FAC-AD8D-EB62222C68B3}" destId="{ABDEE106-3CD2-49F7-9F01-D53906118365}" srcOrd="1" destOrd="0" presId="urn:microsoft.com/office/officeart/2005/8/layout/vList5"/>
    <dgm:cxn modelId="{CB74FAE6-B78D-4FF1-8C52-A2889AE99F52}" type="presParOf" srcId="{ACBC5675-0495-4849-8AF0-4B0D51E29C0C}" destId="{8D4D6734-0383-4F91-993D-279D13B7316A}" srcOrd="1" destOrd="0" presId="urn:microsoft.com/office/officeart/2005/8/layout/vList5"/>
    <dgm:cxn modelId="{F804FE47-BE61-48EF-98E4-3E4B9F490762}" type="presParOf" srcId="{ACBC5675-0495-4849-8AF0-4B0D51E29C0C}" destId="{DDF95F04-38A7-4171-B3E0-04C756B0C1AA}" srcOrd="2" destOrd="0" presId="urn:microsoft.com/office/officeart/2005/8/layout/vList5"/>
    <dgm:cxn modelId="{E8E8C9EB-3637-4B1C-A775-E8C15E50F288}" type="presParOf" srcId="{DDF95F04-38A7-4171-B3E0-04C756B0C1AA}" destId="{9571D266-75AE-4FED-BF21-C404860E5296}" srcOrd="0" destOrd="0" presId="urn:microsoft.com/office/officeart/2005/8/layout/vList5"/>
    <dgm:cxn modelId="{3F02DEAC-FE0C-42D4-8F01-E68985CDF33C}" type="presParOf" srcId="{DDF95F04-38A7-4171-B3E0-04C756B0C1AA}" destId="{98F8347F-9524-47A4-AC83-DAFB73FCA914}" srcOrd="1" destOrd="0" presId="urn:microsoft.com/office/officeart/2005/8/layout/vList5"/>
    <dgm:cxn modelId="{EDF96B4E-F1E8-4558-981E-C1CD3AFFDDD3}" type="presParOf" srcId="{ACBC5675-0495-4849-8AF0-4B0D51E29C0C}" destId="{DB0F626B-11A8-4C48-A91D-89714CA05E50}" srcOrd="3" destOrd="0" presId="urn:microsoft.com/office/officeart/2005/8/layout/vList5"/>
    <dgm:cxn modelId="{5C87F741-B867-4EB6-849D-A4AE3C7388FF}" type="presParOf" srcId="{ACBC5675-0495-4849-8AF0-4B0D51E29C0C}" destId="{B1B7BE34-0C83-429F-90F2-DCE09359A344}" srcOrd="4" destOrd="0" presId="urn:microsoft.com/office/officeart/2005/8/layout/vList5"/>
    <dgm:cxn modelId="{224DD638-6354-44A6-A33C-E34C499A9CD8}" type="presParOf" srcId="{B1B7BE34-0C83-429F-90F2-DCE09359A344}" destId="{54D542A1-5AEE-498C-8036-03AEE8A589CE}" srcOrd="0" destOrd="0" presId="urn:microsoft.com/office/officeart/2005/8/layout/vList5"/>
    <dgm:cxn modelId="{0F21FBD7-E5AB-4EE4-9E50-5345487AEC63}" type="presParOf" srcId="{B1B7BE34-0C83-429F-90F2-DCE09359A344}" destId="{CD329B3A-3532-4B34-8CF9-DAE6CD07CFBB}" srcOrd="1" destOrd="0" presId="urn:microsoft.com/office/officeart/2005/8/layout/vList5"/>
    <dgm:cxn modelId="{80285C31-1B2C-4DA0-82E0-AA61F7134E5F}" type="presParOf" srcId="{ACBC5675-0495-4849-8AF0-4B0D51E29C0C}" destId="{AA2D1071-EA26-440D-8DF5-41F821C73E3D}" srcOrd="5" destOrd="0" presId="urn:microsoft.com/office/officeart/2005/8/layout/vList5"/>
    <dgm:cxn modelId="{116AE6EA-5DC2-44D8-91A0-43440D249AB5}" type="presParOf" srcId="{ACBC5675-0495-4849-8AF0-4B0D51E29C0C}" destId="{F6E7B460-D4EA-4999-A846-33FB5237AA9D}" srcOrd="6" destOrd="0" presId="urn:microsoft.com/office/officeart/2005/8/layout/vList5"/>
    <dgm:cxn modelId="{92B8470A-7296-4FBF-AC41-FD3CBF9D1F28}" type="presParOf" srcId="{F6E7B460-D4EA-4999-A846-33FB5237AA9D}" destId="{0F8F10F9-EBC1-4906-A661-DF6D2CE06997}" srcOrd="0" destOrd="0" presId="urn:microsoft.com/office/officeart/2005/8/layout/vList5"/>
    <dgm:cxn modelId="{013A7E84-5F80-49F9-8665-CB7047998948}" type="presParOf" srcId="{F6E7B460-D4EA-4999-A846-33FB5237AA9D}" destId="{96CAA2CF-7103-4502-864E-5164465203E8}" srcOrd="1" destOrd="0" presId="urn:microsoft.com/office/officeart/2005/8/layout/vList5"/>
    <dgm:cxn modelId="{F79C0BA2-3EAB-480F-AD13-56B62965C660}" type="presParOf" srcId="{ACBC5675-0495-4849-8AF0-4B0D51E29C0C}" destId="{3FE1B736-884E-4E3E-BBA7-A2EBD34BDD63}" srcOrd="7" destOrd="0" presId="urn:microsoft.com/office/officeart/2005/8/layout/vList5"/>
    <dgm:cxn modelId="{A74482E6-37C4-4F2A-9541-2477DAE4AC88}" type="presParOf" srcId="{ACBC5675-0495-4849-8AF0-4B0D51E29C0C}" destId="{B85EEFF5-6D6F-4DD8-803B-25BD4809517C}" srcOrd="8" destOrd="0" presId="urn:microsoft.com/office/officeart/2005/8/layout/vList5"/>
    <dgm:cxn modelId="{F051648E-9C6F-4101-B36E-BAE35189A22C}" type="presParOf" srcId="{B85EEFF5-6D6F-4DD8-803B-25BD4809517C}" destId="{ADFAE951-421C-4501-A314-943A2C047852}" srcOrd="0" destOrd="0" presId="urn:microsoft.com/office/officeart/2005/8/layout/vList5"/>
    <dgm:cxn modelId="{124BF03C-2E01-4808-83C4-D0D122EA4971}" type="presParOf" srcId="{B85EEFF5-6D6F-4DD8-803B-25BD4809517C}" destId="{85C37E49-8755-4807-8A45-25C6319892FC}"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4BA83D-F05C-4AE8-B7B7-6F454F3EEE3D}"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AU"/>
        </a:p>
      </dgm:t>
    </dgm:pt>
    <dgm:pt modelId="{87EF2A2C-7D00-432C-8B55-25DE9ACF5B08}">
      <dgm:prSet/>
      <dgm:spPr/>
      <dgm:t>
        <a:bodyPr/>
        <a:lstStyle/>
        <a:p>
          <a:pPr rtl="0"/>
          <a:r>
            <a:rPr lang="en-AU" dirty="0" smtClean="0"/>
            <a:t>On demand</a:t>
          </a:r>
          <a:endParaRPr lang="en-AU" dirty="0"/>
        </a:p>
      </dgm:t>
    </dgm:pt>
    <dgm:pt modelId="{10762B34-CBE3-4ABF-8BC9-C76B1EAD944B}" type="parTrans" cxnId="{A7E3F3D0-65DA-4C37-B3A3-1EA9FE4487E2}">
      <dgm:prSet/>
      <dgm:spPr/>
      <dgm:t>
        <a:bodyPr/>
        <a:lstStyle/>
        <a:p>
          <a:endParaRPr lang="en-AU"/>
        </a:p>
      </dgm:t>
    </dgm:pt>
    <dgm:pt modelId="{D8020CF0-AC3A-4527-A338-F0AA3433C369}" type="sibTrans" cxnId="{A7E3F3D0-65DA-4C37-B3A3-1EA9FE4487E2}">
      <dgm:prSet/>
      <dgm:spPr/>
      <dgm:t>
        <a:bodyPr/>
        <a:lstStyle/>
        <a:p>
          <a:endParaRPr lang="en-AU"/>
        </a:p>
      </dgm:t>
    </dgm:pt>
    <dgm:pt modelId="{D64CB3D0-3BA2-4199-BCFD-3FBF238619B1}">
      <dgm:prSet/>
      <dgm:spPr/>
      <dgm:t>
        <a:bodyPr/>
        <a:lstStyle/>
        <a:p>
          <a:pPr rtl="0"/>
          <a:r>
            <a:rPr lang="en-AU" dirty="0" smtClean="0"/>
            <a:t>Self service</a:t>
          </a:r>
          <a:endParaRPr lang="en-AU" dirty="0"/>
        </a:p>
      </dgm:t>
    </dgm:pt>
    <dgm:pt modelId="{DFDA641E-1F01-46F4-9632-4202780CD80B}" type="parTrans" cxnId="{049BB481-CBE0-4099-9F83-CFF387E45B70}">
      <dgm:prSet/>
      <dgm:spPr/>
      <dgm:t>
        <a:bodyPr/>
        <a:lstStyle/>
        <a:p>
          <a:endParaRPr lang="en-AU"/>
        </a:p>
      </dgm:t>
    </dgm:pt>
    <dgm:pt modelId="{6D6A56F8-36C0-4674-8D1C-33DFE7F9EEC2}" type="sibTrans" cxnId="{049BB481-CBE0-4099-9F83-CFF387E45B70}">
      <dgm:prSet/>
      <dgm:spPr/>
      <dgm:t>
        <a:bodyPr/>
        <a:lstStyle/>
        <a:p>
          <a:endParaRPr lang="en-AU"/>
        </a:p>
      </dgm:t>
    </dgm:pt>
    <dgm:pt modelId="{C6083DC4-2272-420C-B285-B48B4D0F844E}">
      <dgm:prSet/>
      <dgm:spPr/>
      <dgm:t>
        <a:bodyPr/>
        <a:lstStyle/>
        <a:p>
          <a:pPr rtl="0"/>
          <a:r>
            <a:rPr lang="en-AU" dirty="0" smtClean="0"/>
            <a:t>Pay as you go</a:t>
          </a:r>
          <a:endParaRPr lang="en-AU" dirty="0"/>
        </a:p>
      </dgm:t>
    </dgm:pt>
    <dgm:pt modelId="{DCAC5D72-6A45-4B40-83FF-F005F7690323}" type="parTrans" cxnId="{950F3155-E551-4756-977A-07174269E007}">
      <dgm:prSet/>
      <dgm:spPr/>
      <dgm:t>
        <a:bodyPr/>
        <a:lstStyle/>
        <a:p>
          <a:endParaRPr lang="en-AU"/>
        </a:p>
      </dgm:t>
    </dgm:pt>
    <dgm:pt modelId="{F1672BCE-95A9-4EE7-AEC9-FD838FFB244F}" type="sibTrans" cxnId="{950F3155-E551-4756-977A-07174269E007}">
      <dgm:prSet/>
      <dgm:spPr/>
      <dgm:t>
        <a:bodyPr/>
        <a:lstStyle/>
        <a:p>
          <a:endParaRPr lang="en-AU"/>
        </a:p>
      </dgm:t>
    </dgm:pt>
    <dgm:pt modelId="{35762E2F-75D4-41A5-8F68-891AB7277DBB}" type="pres">
      <dgm:prSet presAssocID="{D84BA83D-F05C-4AE8-B7B7-6F454F3EEE3D}" presName="compositeShape" presStyleCnt="0">
        <dgm:presLayoutVars>
          <dgm:chMax val="7"/>
          <dgm:dir/>
          <dgm:resizeHandles val="exact"/>
        </dgm:presLayoutVars>
      </dgm:prSet>
      <dgm:spPr/>
      <dgm:t>
        <a:bodyPr/>
        <a:lstStyle/>
        <a:p>
          <a:endParaRPr lang="en-AU"/>
        </a:p>
      </dgm:t>
    </dgm:pt>
    <dgm:pt modelId="{CC9EB8E4-7B6A-41DA-A90E-2415DE0769BF}" type="pres">
      <dgm:prSet presAssocID="{87EF2A2C-7D00-432C-8B55-25DE9ACF5B08}" presName="circ1" presStyleLbl="vennNode1" presStyleIdx="0" presStyleCnt="3"/>
      <dgm:spPr/>
      <dgm:t>
        <a:bodyPr/>
        <a:lstStyle/>
        <a:p>
          <a:endParaRPr lang="en-AU"/>
        </a:p>
      </dgm:t>
    </dgm:pt>
    <dgm:pt modelId="{550444EF-9D7D-4CF6-ACD5-99DCB243C0F5}" type="pres">
      <dgm:prSet presAssocID="{87EF2A2C-7D00-432C-8B55-25DE9ACF5B08}" presName="circ1Tx" presStyleLbl="revTx" presStyleIdx="0" presStyleCnt="0">
        <dgm:presLayoutVars>
          <dgm:chMax val="0"/>
          <dgm:chPref val="0"/>
          <dgm:bulletEnabled val="1"/>
        </dgm:presLayoutVars>
      </dgm:prSet>
      <dgm:spPr/>
      <dgm:t>
        <a:bodyPr/>
        <a:lstStyle/>
        <a:p>
          <a:endParaRPr lang="en-AU"/>
        </a:p>
      </dgm:t>
    </dgm:pt>
    <dgm:pt modelId="{C529FFEE-AB74-42C0-B5AC-64F6D30973B0}" type="pres">
      <dgm:prSet presAssocID="{D64CB3D0-3BA2-4199-BCFD-3FBF238619B1}" presName="circ2" presStyleLbl="vennNode1" presStyleIdx="1" presStyleCnt="3"/>
      <dgm:spPr/>
      <dgm:t>
        <a:bodyPr/>
        <a:lstStyle/>
        <a:p>
          <a:endParaRPr lang="en-AU"/>
        </a:p>
      </dgm:t>
    </dgm:pt>
    <dgm:pt modelId="{E818093E-91BD-4183-88BB-B89FECB67FB3}" type="pres">
      <dgm:prSet presAssocID="{D64CB3D0-3BA2-4199-BCFD-3FBF238619B1}" presName="circ2Tx" presStyleLbl="revTx" presStyleIdx="0" presStyleCnt="0">
        <dgm:presLayoutVars>
          <dgm:chMax val="0"/>
          <dgm:chPref val="0"/>
          <dgm:bulletEnabled val="1"/>
        </dgm:presLayoutVars>
      </dgm:prSet>
      <dgm:spPr/>
      <dgm:t>
        <a:bodyPr/>
        <a:lstStyle/>
        <a:p>
          <a:endParaRPr lang="en-AU"/>
        </a:p>
      </dgm:t>
    </dgm:pt>
    <dgm:pt modelId="{DB301965-843F-4623-A791-78E274B2AD47}" type="pres">
      <dgm:prSet presAssocID="{C6083DC4-2272-420C-B285-B48B4D0F844E}" presName="circ3" presStyleLbl="vennNode1" presStyleIdx="2" presStyleCnt="3"/>
      <dgm:spPr/>
      <dgm:t>
        <a:bodyPr/>
        <a:lstStyle/>
        <a:p>
          <a:endParaRPr lang="en-AU"/>
        </a:p>
      </dgm:t>
    </dgm:pt>
    <dgm:pt modelId="{FB700D87-6385-4667-93E4-B62C78951350}" type="pres">
      <dgm:prSet presAssocID="{C6083DC4-2272-420C-B285-B48B4D0F844E}" presName="circ3Tx" presStyleLbl="revTx" presStyleIdx="0" presStyleCnt="0">
        <dgm:presLayoutVars>
          <dgm:chMax val="0"/>
          <dgm:chPref val="0"/>
          <dgm:bulletEnabled val="1"/>
        </dgm:presLayoutVars>
      </dgm:prSet>
      <dgm:spPr/>
      <dgm:t>
        <a:bodyPr/>
        <a:lstStyle/>
        <a:p>
          <a:endParaRPr lang="en-AU"/>
        </a:p>
      </dgm:t>
    </dgm:pt>
  </dgm:ptLst>
  <dgm:cxnLst>
    <dgm:cxn modelId="{70DBD3C8-D375-4375-BE9A-D9F4A57F8445}" type="presOf" srcId="{D64CB3D0-3BA2-4199-BCFD-3FBF238619B1}" destId="{E818093E-91BD-4183-88BB-B89FECB67FB3}" srcOrd="1" destOrd="0" presId="urn:microsoft.com/office/officeart/2005/8/layout/venn1"/>
    <dgm:cxn modelId="{F369F040-12E3-44A1-BE30-D18527B9D257}" type="presOf" srcId="{87EF2A2C-7D00-432C-8B55-25DE9ACF5B08}" destId="{550444EF-9D7D-4CF6-ACD5-99DCB243C0F5}" srcOrd="1" destOrd="0" presId="urn:microsoft.com/office/officeart/2005/8/layout/venn1"/>
    <dgm:cxn modelId="{049BB481-CBE0-4099-9F83-CFF387E45B70}" srcId="{D84BA83D-F05C-4AE8-B7B7-6F454F3EEE3D}" destId="{D64CB3D0-3BA2-4199-BCFD-3FBF238619B1}" srcOrd="1" destOrd="0" parTransId="{DFDA641E-1F01-46F4-9632-4202780CD80B}" sibTransId="{6D6A56F8-36C0-4674-8D1C-33DFE7F9EEC2}"/>
    <dgm:cxn modelId="{19A12D91-9B26-44C4-B038-3BD9E576F442}" type="presOf" srcId="{D64CB3D0-3BA2-4199-BCFD-3FBF238619B1}" destId="{C529FFEE-AB74-42C0-B5AC-64F6D30973B0}" srcOrd="0" destOrd="0" presId="urn:microsoft.com/office/officeart/2005/8/layout/venn1"/>
    <dgm:cxn modelId="{1E5E3F37-9B57-434B-9C2E-1DF919D0A3BB}" type="presOf" srcId="{D84BA83D-F05C-4AE8-B7B7-6F454F3EEE3D}" destId="{35762E2F-75D4-41A5-8F68-891AB7277DBB}" srcOrd="0" destOrd="0" presId="urn:microsoft.com/office/officeart/2005/8/layout/venn1"/>
    <dgm:cxn modelId="{A7E3F3D0-65DA-4C37-B3A3-1EA9FE4487E2}" srcId="{D84BA83D-F05C-4AE8-B7B7-6F454F3EEE3D}" destId="{87EF2A2C-7D00-432C-8B55-25DE9ACF5B08}" srcOrd="0" destOrd="0" parTransId="{10762B34-CBE3-4ABF-8BC9-C76B1EAD944B}" sibTransId="{D8020CF0-AC3A-4527-A338-F0AA3433C369}"/>
    <dgm:cxn modelId="{36F2D59B-0BFD-4772-9CA5-048853265022}" type="presOf" srcId="{C6083DC4-2272-420C-B285-B48B4D0F844E}" destId="{DB301965-843F-4623-A791-78E274B2AD47}" srcOrd="0" destOrd="0" presId="urn:microsoft.com/office/officeart/2005/8/layout/venn1"/>
    <dgm:cxn modelId="{93C9B8F0-2EE7-4F45-9BA7-109DA7A4E218}" type="presOf" srcId="{87EF2A2C-7D00-432C-8B55-25DE9ACF5B08}" destId="{CC9EB8E4-7B6A-41DA-A90E-2415DE0769BF}" srcOrd="0" destOrd="0" presId="urn:microsoft.com/office/officeart/2005/8/layout/venn1"/>
    <dgm:cxn modelId="{950F3155-E551-4756-977A-07174269E007}" srcId="{D84BA83D-F05C-4AE8-B7B7-6F454F3EEE3D}" destId="{C6083DC4-2272-420C-B285-B48B4D0F844E}" srcOrd="2" destOrd="0" parTransId="{DCAC5D72-6A45-4B40-83FF-F005F7690323}" sibTransId="{F1672BCE-95A9-4EE7-AEC9-FD838FFB244F}"/>
    <dgm:cxn modelId="{EDAA921B-28F2-4A54-8B0E-D87436B6E4E6}" type="presOf" srcId="{C6083DC4-2272-420C-B285-B48B4D0F844E}" destId="{FB700D87-6385-4667-93E4-B62C78951350}" srcOrd="1" destOrd="0" presId="urn:microsoft.com/office/officeart/2005/8/layout/venn1"/>
    <dgm:cxn modelId="{A9011629-78AC-4A0E-96FC-9AEE083AD30B}" type="presParOf" srcId="{35762E2F-75D4-41A5-8F68-891AB7277DBB}" destId="{CC9EB8E4-7B6A-41DA-A90E-2415DE0769BF}" srcOrd="0" destOrd="0" presId="urn:microsoft.com/office/officeart/2005/8/layout/venn1"/>
    <dgm:cxn modelId="{592FD42C-E9FE-4551-8FFC-F492BA3E2A2C}" type="presParOf" srcId="{35762E2F-75D4-41A5-8F68-891AB7277DBB}" destId="{550444EF-9D7D-4CF6-ACD5-99DCB243C0F5}" srcOrd="1" destOrd="0" presId="urn:microsoft.com/office/officeart/2005/8/layout/venn1"/>
    <dgm:cxn modelId="{C9344A42-A1F0-41AD-896D-341303C0266D}" type="presParOf" srcId="{35762E2F-75D4-41A5-8F68-891AB7277DBB}" destId="{C529FFEE-AB74-42C0-B5AC-64F6D30973B0}" srcOrd="2" destOrd="0" presId="urn:microsoft.com/office/officeart/2005/8/layout/venn1"/>
    <dgm:cxn modelId="{F213369E-4824-45F6-AEE3-8194A390EDBB}" type="presParOf" srcId="{35762E2F-75D4-41A5-8F68-891AB7277DBB}" destId="{E818093E-91BD-4183-88BB-B89FECB67FB3}" srcOrd="3" destOrd="0" presId="urn:microsoft.com/office/officeart/2005/8/layout/venn1"/>
    <dgm:cxn modelId="{6AC4E885-B55D-47F4-8095-C534F60F9654}" type="presParOf" srcId="{35762E2F-75D4-41A5-8F68-891AB7277DBB}" destId="{DB301965-843F-4623-A791-78E274B2AD47}" srcOrd="4" destOrd="0" presId="urn:microsoft.com/office/officeart/2005/8/layout/venn1"/>
    <dgm:cxn modelId="{F1E67D27-362F-4C85-809C-00C542BCED69}" type="presParOf" srcId="{35762E2F-75D4-41A5-8F68-891AB7277DBB}" destId="{FB700D87-6385-4667-93E4-B62C78951350}" srcOrd="5" destOrd="0" presId="urn:microsoft.com/office/officeart/2005/8/layout/venn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6F15E6-BBD7-4A7E-A7A4-1C7EEBA1EFF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AU"/>
        </a:p>
      </dgm:t>
    </dgm:pt>
    <dgm:pt modelId="{6D037462-0B7A-42FF-B31D-67FE68B35172}">
      <dgm:prSet/>
      <dgm:spPr/>
      <dgm:t>
        <a:bodyPr/>
        <a:lstStyle/>
        <a:p>
          <a:pPr rtl="0"/>
          <a:r>
            <a:rPr lang="en-AU" dirty="0" smtClean="0"/>
            <a:t>To stand-up an Azure compute resource under Nimrod, the </a:t>
          </a:r>
          <a:r>
            <a:rPr lang="en-AU" i="1" dirty="0" smtClean="0"/>
            <a:t>actuator</a:t>
          </a:r>
          <a:r>
            <a:rPr lang="en-AU" dirty="0" smtClean="0"/>
            <a:t>:</a:t>
          </a:r>
          <a:endParaRPr lang="en-AU" dirty="0"/>
        </a:p>
      </dgm:t>
    </dgm:pt>
    <dgm:pt modelId="{5C360693-A965-4E06-881B-B2A0127A8557}" type="parTrans" cxnId="{D8BDD6AF-5B26-4247-9762-9D5B9FAB4FB4}">
      <dgm:prSet/>
      <dgm:spPr/>
      <dgm:t>
        <a:bodyPr/>
        <a:lstStyle/>
        <a:p>
          <a:endParaRPr lang="en-AU"/>
        </a:p>
      </dgm:t>
    </dgm:pt>
    <dgm:pt modelId="{8900CAD1-D67B-459A-A02C-1DB992D70891}" type="sibTrans" cxnId="{D8BDD6AF-5B26-4247-9762-9D5B9FAB4FB4}">
      <dgm:prSet/>
      <dgm:spPr/>
      <dgm:t>
        <a:bodyPr/>
        <a:lstStyle/>
        <a:p>
          <a:endParaRPr lang="en-AU"/>
        </a:p>
      </dgm:t>
    </dgm:pt>
    <dgm:pt modelId="{2C3E5879-2D02-40F1-B481-5DC7EE870438}">
      <dgm:prSet/>
      <dgm:spPr/>
      <dgm:t>
        <a:bodyPr/>
        <a:lstStyle/>
        <a:p>
          <a:pPr rtl="0"/>
          <a:r>
            <a:rPr lang="en-AU" dirty="0" smtClean="0"/>
            <a:t>Copies the Nimrod </a:t>
          </a:r>
          <a:r>
            <a:rPr lang="en-AU" i="1" dirty="0" smtClean="0"/>
            <a:t>agent</a:t>
          </a:r>
          <a:r>
            <a:rPr lang="en-AU" dirty="0" smtClean="0"/>
            <a:t> package and encryption keys to an Azure Blob</a:t>
          </a:r>
          <a:endParaRPr lang="en-AU" dirty="0"/>
        </a:p>
      </dgm:t>
    </dgm:pt>
    <dgm:pt modelId="{65D88653-3159-4405-862A-DD04975A00B4}" type="parTrans" cxnId="{FEE3B748-E2E4-41A6-B8AD-335E14F74B49}">
      <dgm:prSet/>
      <dgm:spPr/>
      <dgm:t>
        <a:bodyPr/>
        <a:lstStyle/>
        <a:p>
          <a:endParaRPr lang="en-AU"/>
        </a:p>
      </dgm:t>
    </dgm:pt>
    <dgm:pt modelId="{AE79ABDE-49DC-4B11-8A73-CB4FC91BF948}" type="sibTrans" cxnId="{FEE3B748-E2E4-41A6-B8AD-335E14F74B49}">
      <dgm:prSet/>
      <dgm:spPr/>
      <dgm:t>
        <a:bodyPr/>
        <a:lstStyle/>
        <a:p>
          <a:endParaRPr lang="en-AU"/>
        </a:p>
      </dgm:t>
    </dgm:pt>
    <dgm:pt modelId="{AFEB09D2-6BB3-4467-87C6-CA7BCD82D515}">
      <dgm:prSet/>
      <dgm:spPr/>
      <dgm:t>
        <a:bodyPr/>
        <a:lstStyle/>
        <a:p>
          <a:pPr rtl="0"/>
          <a:r>
            <a:rPr lang="en-AU" dirty="0" smtClean="0"/>
            <a:t>Adds command line parameters for </a:t>
          </a:r>
          <a:r>
            <a:rPr lang="en-AU" i="1" dirty="0" smtClean="0"/>
            <a:t>agents</a:t>
          </a:r>
          <a:r>
            <a:rPr lang="en-AU" dirty="0" smtClean="0"/>
            <a:t> to an Azure Queue</a:t>
          </a:r>
          <a:endParaRPr lang="en-AU" dirty="0"/>
        </a:p>
      </dgm:t>
    </dgm:pt>
    <dgm:pt modelId="{CB02909B-B59A-4A59-A34A-C47935111E9E}" type="parTrans" cxnId="{58336F0B-AD6B-4098-8486-B3674178CCF5}">
      <dgm:prSet/>
      <dgm:spPr/>
      <dgm:t>
        <a:bodyPr/>
        <a:lstStyle/>
        <a:p>
          <a:endParaRPr lang="en-AU"/>
        </a:p>
      </dgm:t>
    </dgm:pt>
    <dgm:pt modelId="{8BD34C51-8886-4493-8986-7C58AE3CFC28}" type="sibTrans" cxnId="{58336F0B-AD6B-4098-8486-B3674178CCF5}">
      <dgm:prSet/>
      <dgm:spPr/>
      <dgm:t>
        <a:bodyPr/>
        <a:lstStyle/>
        <a:p>
          <a:endParaRPr lang="en-AU"/>
        </a:p>
      </dgm:t>
    </dgm:pt>
    <dgm:pt modelId="{12527FAC-9901-46AB-9F6D-908554587424}">
      <dgm:prSet/>
      <dgm:spPr/>
      <dgm:t>
        <a:bodyPr/>
        <a:lstStyle/>
        <a:p>
          <a:pPr rtl="0"/>
          <a:r>
            <a:rPr lang="en-AU" dirty="0" smtClean="0"/>
            <a:t>Builds an initial </a:t>
          </a:r>
          <a:r>
            <a:rPr lang="en-AU" dirty="0" err="1" smtClean="0"/>
            <a:t>cscfg</a:t>
          </a:r>
          <a:r>
            <a:rPr lang="en-AU" dirty="0" smtClean="0"/>
            <a:t> for the deployment including relevant blob and queue URLs</a:t>
          </a:r>
          <a:endParaRPr lang="en-AU" dirty="0"/>
        </a:p>
      </dgm:t>
    </dgm:pt>
    <dgm:pt modelId="{37F9B21D-8654-4AC7-A0DF-A6EF940A482E}" type="parTrans" cxnId="{07924053-AB54-4A1D-9279-749B85A347FB}">
      <dgm:prSet/>
      <dgm:spPr/>
      <dgm:t>
        <a:bodyPr/>
        <a:lstStyle/>
        <a:p>
          <a:endParaRPr lang="en-AU"/>
        </a:p>
      </dgm:t>
    </dgm:pt>
    <dgm:pt modelId="{A30A62E3-2379-4AAE-9B2E-A283162E329B}" type="sibTrans" cxnId="{07924053-AB54-4A1D-9279-749B85A347FB}">
      <dgm:prSet/>
      <dgm:spPr/>
      <dgm:t>
        <a:bodyPr/>
        <a:lstStyle/>
        <a:p>
          <a:endParaRPr lang="en-AU"/>
        </a:p>
      </dgm:t>
    </dgm:pt>
    <dgm:pt modelId="{CFD31216-B22C-4F8F-9EFA-8BC7D5516BDD}">
      <dgm:prSet/>
      <dgm:spPr/>
      <dgm:t>
        <a:bodyPr/>
        <a:lstStyle/>
        <a:p>
          <a:pPr rtl="0"/>
          <a:r>
            <a:rPr lang="en-AU" dirty="0" smtClean="0"/>
            <a:t>Deploys the service to the Cloud</a:t>
          </a:r>
          <a:endParaRPr lang="en-AU" dirty="0"/>
        </a:p>
      </dgm:t>
    </dgm:pt>
    <dgm:pt modelId="{AAB12C0B-E459-47AB-9257-71A4DC9AF4AC}" type="parTrans" cxnId="{4E64057D-52FF-4B92-B1C3-613D9EEAE413}">
      <dgm:prSet/>
      <dgm:spPr/>
      <dgm:t>
        <a:bodyPr/>
        <a:lstStyle/>
        <a:p>
          <a:endParaRPr lang="en-AU"/>
        </a:p>
      </dgm:t>
    </dgm:pt>
    <dgm:pt modelId="{831144B0-1BC1-474C-A1FC-A214A61CFE23}" type="sibTrans" cxnId="{4E64057D-52FF-4B92-B1C3-613D9EEAE413}">
      <dgm:prSet/>
      <dgm:spPr/>
      <dgm:t>
        <a:bodyPr/>
        <a:lstStyle/>
        <a:p>
          <a:endParaRPr lang="en-AU"/>
        </a:p>
      </dgm:t>
    </dgm:pt>
    <dgm:pt modelId="{77C3AF8A-1685-4203-8BDE-0BE320167C9B}" type="pres">
      <dgm:prSet presAssocID="{D26F15E6-BBD7-4A7E-A7A4-1C7EEBA1EFFE}" presName="Name0" presStyleCnt="0">
        <dgm:presLayoutVars>
          <dgm:dir/>
          <dgm:animLvl val="lvl"/>
          <dgm:resizeHandles val="exact"/>
        </dgm:presLayoutVars>
      </dgm:prSet>
      <dgm:spPr/>
      <dgm:t>
        <a:bodyPr/>
        <a:lstStyle/>
        <a:p>
          <a:endParaRPr lang="en-AU"/>
        </a:p>
      </dgm:t>
    </dgm:pt>
    <dgm:pt modelId="{AC4B22EE-C0C2-4232-8869-37E062B96EC3}" type="pres">
      <dgm:prSet presAssocID="{6D037462-0B7A-42FF-B31D-67FE68B35172}" presName="linNode" presStyleCnt="0"/>
      <dgm:spPr/>
    </dgm:pt>
    <dgm:pt modelId="{A1FF2C8A-CE5F-4D0A-A93C-EC62FC2E5E92}" type="pres">
      <dgm:prSet presAssocID="{6D037462-0B7A-42FF-B31D-67FE68B35172}" presName="parentText" presStyleLbl="node1" presStyleIdx="0" presStyleCnt="1">
        <dgm:presLayoutVars>
          <dgm:chMax val="1"/>
          <dgm:bulletEnabled val="1"/>
        </dgm:presLayoutVars>
      </dgm:prSet>
      <dgm:spPr/>
      <dgm:t>
        <a:bodyPr/>
        <a:lstStyle/>
        <a:p>
          <a:endParaRPr lang="en-AU"/>
        </a:p>
      </dgm:t>
    </dgm:pt>
    <dgm:pt modelId="{31FABFD0-58B5-401F-9024-1BE5F6264C7B}" type="pres">
      <dgm:prSet presAssocID="{6D037462-0B7A-42FF-B31D-67FE68B35172}" presName="descendantText" presStyleLbl="alignAccFollowNode1" presStyleIdx="0" presStyleCnt="1">
        <dgm:presLayoutVars>
          <dgm:bulletEnabled val="1"/>
        </dgm:presLayoutVars>
      </dgm:prSet>
      <dgm:spPr/>
      <dgm:t>
        <a:bodyPr/>
        <a:lstStyle/>
        <a:p>
          <a:endParaRPr lang="en-AU"/>
        </a:p>
      </dgm:t>
    </dgm:pt>
  </dgm:ptLst>
  <dgm:cxnLst>
    <dgm:cxn modelId="{FEE3B748-E2E4-41A6-B8AD-335E14F74B49}" srcId="{6D037462-0B7A-42FF-B31D-67FE68B35172}" destId="{2C3E5879-2D02-40F1-B481-5DC7EE870438}" srcOrd="0" destOrd="0" parTransId="{65D88653-3159-4405-862A-DD04975A00B4}" sibTransId="{AE79ABDE-49DC-4B11-8A73-CB4FC91BF948}"/>
    <dgm:cxn modelId="{D8BDD6AF-5B26-4247-9762-9D5B9FAB4FB4}" srcId="{D26F15E6-BBD7-4A7E-A7A4-1C7EEBA1EFFE}" destId="{6D037462-0B7A-42FF-B31D-67FE68B35172}" srcOrd="0" destOrd="0" parTransId="{5C360693-A965-4E06-881B-B2A0127A8557}" sibTransId="{8900CAD1-D67B-459A-A02C-1DB992D70891}"/>
    <dgm:cxn modelId="{34CD8A43-4B5C-4F76-9307-D5DBBC223E5F}" type="presOf" srcId="{AFEB09D2-6BB3-4467-87C6-CA7BCD82D515}" destId="{31FABFD0-58B5-401F-9024-1BE5F6264C7B}" srcOrd="0" destOrd="1" presId="urn:microsoft.com/office/officeart/2005/8/layout/vList5"/>
    <dgm:cxn modelId="{58336F0B-AD6B-4098-8486-B3674178CCF5}" srcId="{6D037462-0B7A-42FF-B31D-67FE68B35172}" destId="{AFEB09D2-6BB3-4467-87C6-CA7BCD82D515}" srcOrd="1" destOrd="0" parTransId="{CB02909B-B59A-4A59-A34A-C47935111E9E}" sibTransId="{8BD34C51-8886-4493-8986-7C58AE3CFC28}"/>
    <dgm:cxn modelId="{07924053-AB54-4A1D-9279-749B85A347FB}" srcId="{6D037462-0B7A-42FF-B31D-67FE68B35172}" destId="{12527FAC-9901-46AB-9F6D-908554587424}" srcOrd="2" destOrd="0" parTransId="{37F9B21D-8654-4AC7-A0DF-A6EF940A482E}" sibTransId="{A30A62E3-2379-4AAE-9B2E-A283162E329B}"/>
    <dgm:cxn modelId="{23F3D19E-278F-461C-B563-56401851C223}" type="presOf" srcId="{2C3E5879-2D02-40F1-B481-5DC7EE870438}" destId="{31FABFD0-58B5-401F-9024-1BE5F6264C7B}" srcOrd="0" destOrd="0" presId="urn:microsoft.com/office/officeart/2005/8/layout/vList5"/>
    <dgm:cxn modelId="{9CBF3D23-1B84-4710-BFA4-C04429E0027C}" type="presOf" srcId="{D26F15E6-BBD7-4A7E-A7A4-1C7EEBA1EFFE}" destId="{77C3AF8A-1685-4203-8BDE-0BE320167C9B}" srcOrd="0" destOrd="0" presId="urn:microsoft.com/office/officeart/2005/8/layout/vList5"/>
    <dgm:cxn modelId="{8EA8A5D9-B25B-4F63-9DB6-67D89EF97C48}" type="presOf" srcId="{CFD31216-B22C-4F8F-9EFA-8BC7D5516BDD}" destId="{31FABFD0-58B5-401F-9024-1BE5F6264C7B}" srcOrd="0" destOrd="3" presId="urn:microsoft.com/office/officeart/2005/8/layout/vList5"/>
    <dgm:cxn modelId="{3ABBCEA9-6C96-498F-B59A-05BD78EBC087}" type="presOf" srcId="{6D037462-0B7A-42FF-B31D-67FE68B35172}" destId="{A1FF2C8A-CE5F-4D0A-A93C-EC62FC2E5E92}" srcOrd="0" destOrd="0" presId="urn:microsoft.com/office/officeart/2005/8/layout/vList5"/>
    <dgm:cxn modelId="{64D21704-4E6A-4F0C-BE83-9333C2AC80D2}" type="presOf" srcId="{12527FAC-9901-46AB-9F6D-908554587424}" destId="{31FABFD0-58B5-401F-9024-1BE5F6264C7B}" srcOrd="0" destOrd="2" presId="urn:microsoft.com/office/officeart/2005/8/layout/vList5"/>
    <dgm:cxn modelId="{4E64057D-52FF-4B92-B1C3-613D9EEAE413}" srcId="{6D037462-0B7A-42FF-B31D-67FE68B35172}" destId="{CFD31216-B22C-4F8F-9EFA-8BC7D5516BDD}" srcOrd="3" destOrd="0" parTransId="{AAB12C0B-E459-47AB-9257-71A4DC9AF4AC}" sibTransId="{831144B0-1BC1-474C-A1FC-A214A61CFE23}"/>
    <dgm:cxn modelId="{62203FAD-1F6D-4BFC-8420-A10089854090}" type="presParOf" srcId="{77C3AF8A-1685-4203-8BDE-0BE320167C9B}" destId="{AC4B22EE-C0C2-4232-8869-37E062B96EC3}" srcOrd="0" destOrd="0" presId="urn:microsoft.com/office/officeart/2005/8/layout/vList5"/>
    <dgm:cxn modelId="{E08C79C2-0379-41F9-9FD1-FAA3F28CAC11}" type="presParOf" srcId="{AC4B22EE-C0C2-4232-8869-37E062B96EC3}" destId="{A1FF2C8A-CE5F-4D0A-A93C-EC62FC2E5E92}" srcOrd="0" destOrd="0" presId="urn:microsoft.com/office/officeart/2005/8/layout/vList5"/>
    <dgm:cxn modelId="{F1EFB5D1-1AAE-4CC4-ABBC-957798210EA3}" type="presParOf" srcId="{AC4B22EE-C0C2-4232-8869-37E062B96EC3}" destId="{31FABFD0-58B5-401F-9024-1BE5F6264C7B}"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875C13-87B1-4FBE-AFC1-9E300FB66FF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9AD3CAAA-67A8-403A-820D-6855F6FB5EF7}">
      <dgm:prSet/>
      <dgm:spPr/>
      <dgm:t>
        <a:bodyPr/>
        <a:lstStyle/>
        <a:p>
          <a:pPr rtl="0"/>
          <a:r>
            <a:rPr lang="en-AU" dirty="0" smtClean="0"/>
            <a:t>Once deployed, the </a:t>
          </a:r>
          <a:r>
            <a:rPr lang="en-AU" dirty="0" err="1" smtClean="0"/>
            <a:t>NimrodWorkerService</a:t>
          </a:r>
          <a:r>
            <a:rPr lang="en-AU" dirty="0" smtClean="0"/>
            <a:t>:</a:t>
          </a:r>
          <a:endParaRPr lang="en-AU" dirty="0"/>
        </a:p>
      </dgm:t>
    </dgm:pt>
    <dgm:pt modelId="{14353228-47F8-486B-A619-95F5C15D4B9A}" type="parTrans" cxnId="{7E71D86D-F5F8-47AD-B1FE-5913355362C5}">
      <dgm:prSet/>
      <dgm:spPr/>
      <dgm:t>
        <a:bodyPr/>
        <a:lstStyle/>
        <a:p>
          <a:endParaRPr lang="en-AU"/>
        </a:p>
      </dgm:t>
    </dgm:pt>
    <dgm:pt modelId="{823994D9-1D73-490B-98F1-9B9CC60C3FA1}" type="sibTrans" cxnId="{7E71D86D-F5F8-47AD-B1FE-5913355362C5}">
      <dgm:prSet/>
      <dgm:spPr/>
      <dgm:t>
        <a:bodyPr/>
        <a:lstStyle/>
        <a:p>
          <a:endParaRPr lang="en-AU"/>
        </a:p>
      </dgm:t>
    </dgm:pt>
    <dgm:pt modelId="{4EDDD664-EFAD-4B09-8B3C-D1A1971F0E7A}">
      <dgm:prSet/>
      <dgm:spPr/>
      <dgm:t>
        <a:bodyPr/>
        <a:lstStyle/>
        <a:p>
          <a:pPr rtl="0"/>
          <a:r>
            <a:rPr lang="en-AU" dirty="0" smtClean="0"/>
            <a:t>Pulls the Nimrod </a:t>
          </a:r>
          <a:r>
            <a:rPr lang="en-AU" i="1" dirty="0" smtClean="0"/>
            <a:t>agent</a:t>
          </a:r>
          <a:r>
            <a:rPr lang="en-AU" dirty="0" smtClean="0"/>
            <a:t> package from blobs referenced in </a:t>
          </a:r>
          <a:r>
            <a:rPr lang="en-AU" dirty="0" err="1" smtClean="0"/>
            <a:t>cscfg</a:t>
          </a:r>
          <a:r>
            <a:rPr lang="en-AU" dirty="0" smtClean="0"/>
            <a:t> settings</a:t>
          </a:r>
          <a:endParaRPr lang="en-AU" dirty="0"/>
        </a:p>
      </dgm:t>
    </dgm:pt>
    <dgm:pt modelId="{462DEF06-D417-4122-BF7A-C3383665743A}" type="parTrans" cxnId="{E00FCE69-3057-4B33-9CC7-4A18BC422012}">
      <dgm:prSet/>
      <dgm:spPr/>
      <dgm:t>
        <a:bodyPr/>
        <a:lstStyle/>
        <a:p>
          <a:endParaRPr lang="en-AU"/>
        </a:p>
      </dgm:t>
    </dgm:pt>
    <dgm:pt modelId="{CC560486-9C73-4AA2-8D06-F86BC03AACF4}" type="sibTrans" cxnId="{E00FCE69-3057-4B33-9CC7-4A18BC422012}">
      <dgm:prSet/>
      <dgm:spPr/>
      <dgm:t>
        <a:bodyPr/>
        <a:lstStyle/>
        <a:p>
          <a:endParaRPr lang="en-AU"/>
        </a:p>
      </dgm:t>
    </dgm:pt>
    <dgm:pt modelId="{F03A3151-9636-4D3C-A1CC-497D8156AAF6}">
      <dgm:prSet/>
      <dgm:spPr/>
      <dgm:t>
        <a:bodyPr/>
        <a:lstStyle/>
        <a:p>
          <a:pPr rtl="0"/>
          <a:r>
            <a:rPr lang="en-AU" dirty="0" smtClean="0"/>
            <a:t>Unpacks and launches the </a:t>
          </a:r>
          <a:r>
            <a:rPr lang="en-AU" i="1" dirty="0" smtClean="0"/>
            <a:t>agent</a:t>
          </a:r>
          <a:r>
            <a:rPr lang="en-AU" dirty="0" smtClean="0"/>
            <a:t> with parameters from the queue referenced by </a:t>
          </a:r>
          <a:r>
            <a:rPr lang="en-AU" dirty="0" err="1" smtClean="0"/>
            <a:t>cscfg</a:t>
          </a:r>
          <a:endParaRPr lang="en-AU" dirty="0"/>
        </a:p>
      </dgm:t>
    </dgm:pt>
    <dgm:pt modelId="{7571D99F-4385-421A-8E39-149D3634B432}" type="parTrans" cxnId="{4B74AF39-4D19-4871-A118-5A9131130974}">
      <dgm:prSet/>
      <dgm:spPr/>
      <dgm:t>
        <a:bodyPr/>
        <a:lstStyle/>
        <a:p>
          <a:endParaRPr lang="en-AU"/>
        </a:p>
      </dgm:t>
    </dgm:pt>
    <dgm:pt modelId="{BB9BBA2F-300A-40EA-B75D-81A6C949B72A}" type="sibTrans" cxnId="{4B74AF39-4D19-4871-A118-5A9131130974}">
      <dgm:prSet/>
      <dgm:spPr/>
      <dgm:t>
        <a:bodyPr/>
        <a:lstStyle/>
        <a:p>
          <a:endParaRPr lang="en-AU"/>
        </a:p>
      </dgm:t>
    </dgm:pt>
    <dgm:pt modelId="{4EE2A7A9-2793-4808-BA2F-83AE00E78121}">
      <dgm:prSet/>
      <dgm:spPr/>
      <dgm:t>
        <a:bodyPr/>
        <a:lstStyle/>
        <a:p>
          <a:pPr rtl="0"/>
          <a:r>
            <a:rPr lang="en-AU" dirty="0" smtClean="0"/>
            <a:t>The </a:t>
          </a:r>
          <a:r>
            <a:rPr lang="en-AU" i="1" dirty="0" smtClean="0"/>
            <a:t>agent</a:t>
          </a:r>
          <a:r>
            <a:rPr lang="en-AU" dirty="0" smtClean="0"/>
            <a:t> connects out to the Nimrod server, pulling work and pushing results until: no work </a:t>
          </a:r>
          <a:r>
            <a:rPr lang="en-AU" dirty="0" smtClean="0"/>
            <a:t>left, </a:t>
          </a:r>
          <a:r>
            <a:rPr lang="en-AU" dirty="0" smtClean="0"/>
            <a:t>lifetime </a:t>
          </a:r>
          <a:r>
            <a:rPr lang="en-AU" dirty="0" smtClean="0"/>
            <a:t>ends, </a:t>
          </a:r>
          <a:r>
            <a:rPr lang="en-AU" dirty="0" smtClean="0"/>
            <a:t>exception</a:t>
          </a:r>
          <a:endParaRPr lang="en-AU" dirty="0"/>
        </a:p>
      </dgm:t>
    </dgm:pt>
    <dgm:pt modelId="{C842A6F3-9923-4570-B051-6C240FBF9031}" type="parTrans" cxnId="{20DDA654-3D9B-4F79-8AFB-D491BEDEE638}">
      <dgm:prSet/>
      <dgm:spPr/>
      <dgm:t>
        <a:bodyPr/>
        <a:lstStyle/>
        <a:p>
          <a:endParaRPr lang="en-AU"/>
        </a:p>
      </dgm:t>
    </dgm:pt>
    <dgm:pt modelId="{C702C4E6-6916-468F-A02A-786F26D59561}" type="sibTrans" cxnId="{20DDA654-3D9B-4F79-8AFB-D491BEDEE638}">
      <dgm:prSet/>
      <dgm:spPr/>
      <dgm:t>
        <a:bodyPr/>
        <a:lstStyle/>
        <a:p>
          <a:endParaRPr lang="en-AU"/>
        </a:p>
      </dgm:t>
    </dgm:pt>
    <dgm:pt modelId="{BE866E56-F524-4876-A83F-06C270FF94AB}">
      <dgm:prSet/>
      <dgm:spPr/>
      <dgm:t>
        <a:bodyPr/>
        <a:lstStyle/>
        <a:p>
          <a:pPr rtl="0"/>
          <a:r>
            <a:rPr lang="en-AU" dirty="0" smtClean="0"/>
            <a:t>But, when the </a:t>
          </a:r>
          <a:r>
            <a:rPr lang="en-AU" i="1" dirty="0" smtClean="0"/>
            <a:t>agent</a:t>
          </a:r>
          <a:r>
            <a:rPr lang="en-AU" dirty="0" smtClean="0"/>
            <a:t> exits there is no way to de-provision the role instance... scaling without de-scaling</a:t>
          </a:r>
          <a:r>
            <a:rPr lang="en-AU" dirty="0" smtClean="0"/>
            <a:t>?! An Azure ‘quirk’...</a:t>
          </a:r>
          <a:endParaRPr lang="en-AU" dirty="0"/>
        </a:p>
      </dgm:t>
    </dgm:pt>
    <dgm:pt modelId="{996E0790-9EAF-4E49-A62B-2DECFD4D1A90}" type="parTrans" cxnId="{E9F12D62-C206-43A3-9691-D39E0C87CED1}">
      <dgm:prSet/>
      <dgm:spPr/>
      <dgm:t>
        <a:bodyPr/>
        <a:lstStyle/>
        <a:p>
          <a:endParaRPr lang="en-AU"/>
        </a:p>
      </dgm:t>
    </dgm:pt>
    <dgm:pt modelId="{36A4B56E-B93A-4193-975B-7AD7B2BBF221}" type="sibTrans" cxnId="{E9F12D62-C206-43A3-9691-D39E0C87CED1}">
      <dgm:prSet/>
      <dgm:spPr/>
      <dgm:t>
        <a:bodyPr/>
        <a:lstStyle/>
        <a:p>
          <a:endParaRPr lang="en-AU"/>
        </a:p>
      </dgm:t>
    </dgm:pt>
    <dgm:pt modelId="{1DA9EF7A-F5E2-4245-9A21-BCB27B9F0ECD}" type="pres">
      <dgm:prSet presAssocID="{8B875C13-87B1-4FBE-AFC1-9E300FB66FFD}" presName="Name0" presStyleCnt="0">
        <dgm:presLayoutVars>
          <dgm:dir/>
          <dgm:animLvl val="lvl"/>
          <dgm:resizeHandles val="exact"/>
        </dgm:presLayoutVars>
      </dgm:prSet>
      <dgm:spPr/>
      <dgm:t>
        <a:bodyPr/>
        <a:lstStyle/>
        <a:p>
          <a:endParaRPr lang="en-AU"/>
        </a:p>
      </dgm:t>
    </dgm:pt>
    <dgm:pt modelId="{ED21ABB8-1CE0-4E39-B908-FA5F2ACFA68B}" type="pres">
      <dgm:prSet presAssocID="{9AD3CAAA-67A8-403A-820D-6855F6FB5EF7}" presName="composite" presStyleCnt="0"/>
      <dgm:spPr/>
    </dgm:pt>
    <dgm:pt modelId="{0B18EE0E-F2A6-4E4A-938F-973047EF177E}" type="pres">
      <dgm:prSet presAssocID="{9AD3CAAA-67A8-403A-820D-6855F6FB5EF7}" presName="parTx" presStyleLbl="alignNode1" presStyleIdx="0" presStyleCnt="1">
        <dgm:presLayoutVars>
          <dgm:chMax val="0"/>
          <dgm:chPref val="0"/>
          <dgm:bulletEnabled val="1"/>
        </dgm:presLayoutVars>
      </dgm:prSet>
      <dgm:spPr/>
      <dgm:t>
        <a:bodyPr/>
        <a:lstStyle/>
        <a:p>
          <a:endParaRPr lang="en-AU"/>
        </a:p>
      </dgm:t>
    </dgm:pt>
    <dgm:pt modelId="{F588D21D-8A95-485E-BAC4-27987E26D303}" type="pres">
      <dgm:prSet presAssocID="{9AD3CAAA-67A8-403A-820D-6855F6FB5EF7}" presName="desTx" presStyleLbl="alignAccFollowNode1" presStyleIdx="0" presStyleCnt="1">
        <dgm:presLayoutVars>
          <dgm:bulletEnabled val="1"/>
        </dgm:presLayoutVars>
      </dgm:prSet>
      <dgm:spPr/>
      <dgm:t>
        <a:bodyPr/>
        <a:lstStyle/>
        <a:p>
          <a:endParaRPr lang="en-AU"/>
        </a:p>
      </dgm:t>
    </dgm:pt>
  </dgm:ptLst>
  <dgm:cxnLst>
    <dgm:cxn modelId="{7E71D86D-F5F8-47AD-B1FE-5913355362C5}" srcId="{8B875C13-87B1-4FBE-AFC1-9E300FB66FFD}" destId="{9AD3CAAA-67A8-403A-820D-6855F6FB5EF7}" srcOrd="0" destOrd="0" parTransId="{14353228-47F8-486B-A619-95F5C15D4B9A}" sibTransId="{823994D9-1D73-490B-98F1-9B9CC60C3FA1}"/>
    <dgm:cxn modelId="{E00FCE69-3057-4B33-9CC7-4A18BC422012}" srcId="{9AD3CAAA-67A8-403A-820D-6855F6FB5EF7}" destId="{4EDDD664-EFAD-4B09-8B3C-D1A1971F0E7A}" srcOrd="0" destOrd="0" parTransId="{462DEF06-D417-4122-BF7A-C3383665743A}" sibTransId="{CC560486-9C73-4AA2-8D06-F86BC03AACF4}"/>
    <dgm:cxn modelId="{BEFB0496-F23C-40D3-BF69-6F604668B262}" type="presOf" srcId="{8B875C13-87B1-4FBE-AFC1-9E300FB66FFD}" destId="{1DA9EF7A-F5E2-4245-9A21-BCB27B9F0ECD}" srcOrd="0" destOrd="0" presId="urn:microsoft.com/office/officeart/2005/8/layout/hList1"/>
    <dgm:cxn modelId="{01BFFA6F-35A1-4C1F-95FD-E53303395246}" type="presOf" srcId="{BE866E56-F524-4876-A83F-06C270FF94AB}" destId="{F588D21D-8A95-485E-BAC4-27987E26D303}" srcOrd="0" destOrd="3" presId="urn:microsoft.com/office/officeart/2005/8/layout/hList1"/>
    <dgm:cxn modelId="{20DDA654-3D9B-4F79-8AFB-D491BEDEE638}" srcId="{9AD3CAAA-67A8-403A-820D-6855F6FB5EF7}" destId="{4EE2A7A9-2793-4808-BA2F-83AE00E78121}" srcOrd="2" destOrd="0" parTransId="{C842A6F3-9923-4570-B051-6C240FBF9031}" sibTransId="{C702C4E6-6916-468F-A02A-786F26D59561}"/>
    <dgm:cxn modelId="{4B74AF39-4D19-4871-A118-5A9131130974}" srcId="{9AD3CAAA-67A8-403A-820D-6855F6FB5EF7}" destId="{F03A3151-9636-4D3C-A1CC-497D8156AAF6}" srcOrd="1" destOrd="0" parTransId="{7571D99F-4385-421A-8E39-149D3634B432}" sibTransId="{BB9BBA2F-300A-40EA-B75D-81A6C949B72A}"/>
    <dgm:cxn modelId="{80594133-EAE2-44FB-BC90-A7E039D05E24}" type="presOf" srcId="{4EE2A7A9-2793-4808-BA2F-83AE00E78121}" destId="{F588D21D-8A95-485E-BAC4-27987E26D303}" srcOrd="0" destOrd="2" presId="urn:microsoft.com/office/officeart/2005/8/layout/hList1"/>
    <dgm:cxn modelId="{F1AE62B9-956F-4FC5-B61C-7DC65A58C6A2}" type="presOf" srcId="{F03A3151-9636-4D3C-A1CC-497D8156AAF6}" destId="{F588D21D-8A95-485E-BAC4-27987E26D303}" srcOrd="0" destOrd="1" presId="urn:microsoft.com/office/officeart/2005/8/layout/hList1"/>
    <dgm:cxn modelId="{BEB7A8C0-7E46-4677-8E82-470D6A82BB48}" type="presOf" srcId="{4EDDD664-EFAD-4B09-8B3C-D1A1971F0E7A}" destId="{F588D21D-8A95-485E-BAC4-27987E26D303}" srcOrd="0" destOrd="0" presId="urn:microsoft.com/office/officeart/2005/8/layout/hList1"/>
    <dgm:cxn modelId="{E9F12D62-C206-43A3-9691-D39E0C87CED1}" srcId="{9AD3CAAA-67A8-403A-820D-6855F6FB5EF7}" destId="{BE866E56-F524-4876-A83F-06C270FF94AB}" srcOrd="3" destOrd="0" parTransId="{996E0790-9EAF-4E49-A62B-2DECFD4D1A90}" sibTransId="{36A4B56E-B93A-4193-975B-7AD7B2BBF221}"/>
    <dgm:cxn modelId="{D564DDB7-396E-434A-B06A-A041D71F152B}" type="presOf" srcId="{9AD3CAAA-67A8-403A-820D-6855F6FB5EF7}" destId="{0B18EE0E-F2A6-4E4A-938F-973047EF177E}" srcOrd="0" destOrd="0" presId="urn:microsoft.com/office/officeart/2005/8/layout/hList1"/>
    <dgm:cxn modelId="{17AAD274-16A9-4CE1-B484-BBE8FF346D6E}" type="presParOf" srcId="{1DA9EF7A-F5E2-4245-9A21-BCB27B9F0ECD}" destId="{ED21ABB8-1CE0-4E39-B908-FA5F2ACFA68B}" srcOrd="0" destOrd="0" presId="urn:microsoft.com/office/officeart/2005/8/layout/hList1"/>
    <dgm:cxn modelId="{C5074A90-1CBA-4139-9CBE-A34CBB7CC0CE}" type="presParOf" srcId="{ED21ABB8-1CE0-4E39-B908-FA5F2ACFA68B}" destId="{0B18EE0E-F2A6-4E4A-938F-973047EF177E}" srcOrd="0" destOrd="0" presId="urn:microsoft.com/office/officeart/2005/8/layout/hList1"/>
    <dgm:cxn modelId="{2A9C0EFD-C006-48D7-8EB7-B435DE09A21C}" type="presParOf" srcId="{ED21ABB8-1CE0-4E39-B908-FA5F2ACFA68B}" destId="{F588D21D-8A95-485E-BAC4-27987E26D30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AEC889-DBA0-4E2D-B9A1-BA62F1183374}">
      <dsp:nvSpPr>
        <dsp:cNvPr id="0" name=""/>
        <dsp:cNvSpPr/>
      </dsp:nvSpPr>
      <dsp:spPr>
        <a:xfrm>
          <a:off x="0" y="0"/>
          <a:ext cx="6301587" cy="89763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AU" sz="2300" kern="1200" dirty="0" smtClean="0"/>
            <a:t>The Nimrod tool family</a:t>
          </a:r>
          <a:endParaRPr lang="en-AU" sz="2300" kern="1200" dirty="0"/>
        </a:p>
      </dsp:txBody>
      <dsp:txXfrm>
        <a:off x="0" y="0"/>
        <a:ext cx="5280523" cy="897638"/>
      </dsp:txXfrm>
    </dsp:sp>
    <dsp:sp modelId="{F8F7C26F-A840-49A5-BF0B-D0A42C9AC451}">
      <dsp:nvSpPr>
        <dsp:cNvPr id="0" name=""/>
        <dsp:cNvSpPr/>
      </dsp:nvSpPr>
      <dsp:spPr>
        <a:xfrm>
          <a:off x="470573" y="1022310"/>
          <a:ext cx="6301587" cy="89763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AU" sz="2300" kern="1200" dirty="0" smtClean="0"/>
            <a:t>From Clusters, to Grids, to Clouds</a:t>
          </a:r>
          <a:endParaRPr lang="en-AU" sz="2300" kern="1200" dirty="0"/>
        </a:p>
      </dsp:txBody>
      <dsp:txXfrm>
        <a:off x="470573" y="1022310"/>
        <a:ext cx="5247549" cy="897638"/>
      </dsp:txXfrm>
    </dsp:sp>
    <dsp:sp modelId="{3F1FF7D4-61CB-4596-AC5C-FB53FD89BE92}">
      <dsp:nvSpPr>
        <dsp:cNvPr id="0" name=""/>
        <dsp:cNvSpPr/>
      </dsp:nvSpPr>
      <dsp:spPr>
        <a:xfrm>
          <a:off x="941146" y="2044620"/>
          <a:ext cx="6301587" cy="89763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AU" sz="2300" kern="1200" dirty="0" smtClean="0"/>
            <a:t>Integrating</a:t>
          </a:r>
          <a:r>
            <a:rPr lang="en-AU" sz="2300" kern="1200" baseline="0" dirty="0" smtClean="0"/>
            <a:t> with </a:t>
          </a:r>
          <a:r>
            <a:rPr lang="en-AU" sz="2300" kern="1200" baseline="0" dirty="0" err="1" smtClean="0"/>
            <a:t>IaaS</a:t>
          </a:r>
          <a:r>
            <a:rPr lang="en-AU" sz="2300" kern="1200" baseline="0" dirty="0" smtClean="0"/>
            <a:t> and </a:t>
          </a:r>
          <a:r>
            <a:rPr lang="en-AU" sz="2300" kern="1200" baseline="0" dirty="0" err="1" smtClean="0"/>
            <a:t>PaaS</a:t>
          </a:r>
          <a:endParaRPr lang="en-AU" sz="2300" kern="1200" dirty="0"/>
        </a:p>
      </dsp:txBody>
      <dsp:txXfrm>
        <a:off x="941146" y="2044620"/>
        <a:ext cx="5247549" cy="897638"/>
      </dsp:txXfrm>
    </dsp:sp>
    <dsp:sp modelId="{0D16D243-7505-4E36-A44C-5BDF637C1B9E}">
      <dsp:nvSpPr>
        <dsp:cNvPr id="0" name=""/>
        <dsp:cNvSpPr/>
      </dsp:nvSpPr>
      <dsp:spPr>
        <a:xfrm>
          <a:off x="1411719" y="3066931"/>
          <a:ext cx="6301587" cy="89763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AU" sz="2300" kern="1200" dirty="0" smtClean="0"/>
            <a:t>Application drivers</a:t>
          </a:r>
          <a:endParaRPr lang="en-AU" sz="2300" kern="1200" dirty="0"/>
        </a:p>
      </dsp:txBody>
      <dsp:txXfrm>
        <a:off x="1411719" y="3066931"/>
        <a:ext cx="5247549" cy="897638"/>
      </dsp:txXfrm>
    </dsp:sp>
    <dsp:sp modelId="{EDB29E10-A93E-4B77-ABAE-C8A3F790C596}">
      <dsp:nvSpPr>
        <dsp:cNvPr id="0" name=""/>
        <dsp:cNvSpPr/>
      </dsp:nvSpPr>
      <dsp:spPr>
        <a:xfrm>
          <a:off x="1882292" y="4089241"/>
          <a:ext cx="6301587" cy="89763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AU" sz="2300" kern="1200" dirty="0" smtClean="0"/>
            <a:t>Future directions</a:t>
          </a:r>
          <a:endParaRPr lang="en-AU" sz="2300" kern="1200" dirty="0"/>
        </a:p>
      </dsp:txBody>
      <dsp:txXfrm>
        <a:off x="1882292" y="4089241"/>
        <a:ext cx="5247549" cy="897638"/>
      </dsp:txXfrm>
    </dsp:sp>
    <dsp:sp modelId="{1B732DA2-788B-4900-9472-EE009BB7937F}">
      <dsp:nvSpPr>
        <dsp:cNvPr id="0" name=""/>
        <dsp:cNvSpPr/>
      </dsp:nvSpPr>
      <dsp:spPr>
        <a:xfrm>
          <a:off x="5718122" y="655774"/>
          <a:ext cx="583464" cy="583464"/>
        </a:xfrm>
        <a:prstGeom prst="downArrow">
          <a:avLst>
            <a:gd name="adj1" fmla="val 55000"/>
            <a:gd name="adj2" fmla="val 45000"/>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AU" sz="2600" kern="1200"/>
        </a:p>
      </dsp:txBody>
      <dsp:txXfrm>
        <a:off x="5718122" y="655774"/>
        <a:ext cx="583464" cy="583464"/>
      </dsp:txXfrm>
    </dsp:sp>
    <dsp:sp modelId="{4DC62540-85C7-49A6-A64C-52DE75607605}">
      <dsp:nvSpPr>
        <dsp:cNvPr id="0" name=""/>
        <dsp:cNvSpPr/>
      </dsp:nvSpPr>
      <dsp:spPr>
        <a:xfrm>
          <a:off x="6188695" y="1678085"/>
          <a:ext cx="583464" cy="583464"/>
        </a:xfrm>
        <a:prstGeom prst="downArrow">
          <a:avLst>
            <a:gd name="adj1" fmla="val 55000"/>
            <a:gd name="adj2" fmla="val 45000"/>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AU" sz="2600" kern="1200"/>
        </a:p>
      </dsp:txBody>
      <dsp:txXfrm>
        <a:off x="6188695" y="1678085"/>
        <a:ext cx="583464" cy="583464"/>
      </dsp:txXfrm>
    </dsp:sp>
    <dsp:sp modelId="{067A838D-6784-411E-BB63-14C10B0EB3D8}">
      <dsp:nvSpPr>
        <dsp:cNvPr id="0" name=""/>
        <dsp:cNvSpPr/>
      </dsp:nvSpPr>
      <dsp:spPr>
        <a:xfrm>
          <a:off x="6659268" y="2685434"/>
          <a:ext cx="583464" cy="583464"/>
        </a:xfrm>
        <a:prstGeom prst="downArrow">
          <a:avLst>
            <a:gd name="adj1" fmla="val 55000"/>
            <a:gd name="adj2" fmla="val 45000"/>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AU" sz="2600" kern="1200"/>
        </a:p>
      </dsp:txBody>
      <dsp:txXfrm>
        <a:off x="6659268" y="2685434"/>
        <a:ext cx="583464" cy="583464"/>
      </dsp:txXfrm>
    </dsp:sp>
    <dsp:sp modelId="{6EE79E4E-BF04-4966-BB2D-9737F33C784A}">
      <dsp:nvSpPr>
        <dsp:cNvPr id="0" name=""/>
        <dsp:cNvSpPr/>
      </dsp:nvSpPr>
      <dsp:spPr>
        <a:xfrm>
          <a:off x="7129841" y="3717719"/>
          <a:ext cx="583464" cy="583464"/>
        </a:xfrm>
        <a:prstGeom prst="downArrow">
          <a:avLst>
            <a:gd name="adj1" fmla="val 55000"/>
            <a:gd name="adj2" fmla="val 45000"/>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AU" sz="2600" kern="1200"/>
        </a:p>
      </dsp:txBody>
      <dsp:txXfrm>
        <a:off x="7129841" y="3717719"/>
        <a:ext cx="583464" cy="58346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DEE106-3CD2-49F7-9F01-D53906118365}">
      <dsp:nvSpPr>
        <dsp:cNvPr id="0" name=""/>
        <dsp:cNvSpPr/>
      </dsp:nvSpPr>
      <dsp:spPr>
        <a:xfrm rot="5400000">
          <a:off x="5243171" y="-2214667"/>
          <a:ext cx="643734" cy="5237683"/>
        </a:xfrm>
        <a:prstGeom prst="round2Same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AU" sz="1800" kern="1200" smtClean="0"/>
            <a:t>cluster </a:t>
          </a:r>
          <a:r>
            <a:rPr lang="en-AU" sz="1800" kern="1200" dirty="0" smtClean="0"/>
            <a:t>tool for parametric computing</a:t>
          </a:r>
          <a:endParaRPr lang="en-AU" sz="1800" kern="1200" dirty="0"/>
        </a:p>
      </dsp:txBody>
      <dsp:txXfrm rot="5400000">
        <a:off x="5243171" y="-2214667"/>
        <a:ext cx="643734" cy="5237683"/>
      </dsp:txXfrm>
    </dsp:sp>
    <dsp:sp modelId="{14283472-8AEF-4EF3-8484-D45ECF15F678}">
      <dsp:nvSpPr>
        <dsp:cNvPr id="0" name=""/>
        <dsp:cNvSpPr/>
      </dsp:nvSpPr>
      <dsp:spPr>
        <a:xfrm>
          <a:off x="0" y="1840"/>
          <a:ext cx="2946196" cy="804667"/>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AU" sz="3800" kern="1200" dirty="0" smtClean="0"/>
            <a:t>Nimrod</a:t>
          </a:r>
          <a:endParaRPr lang="en-AU" sz="3800" kern="1200" dirty="0"/>
        </a:p>
      </dsp:txBody>
      <dsp:txXfrm>
        <a:off x="0" y="1840"/>
        <a:ext cx="2946196" cy="804667"/>
      </dsp:txXfrm>
    </dsp:sp>
    <dsp:sp modelId="{98F8347F-9524-47A4-AC83-DAFB73FCA914}">
      <dsp:nvSpPr>
        <dsp:cNvPr id="0" name=""/>
        <dsp:cNvSpPr/>
      </dsp:nvSpPr>
      <dsp:spPr>
        <a:xfrm rot="5400000">
          <a:off x="5243171" y="-1369766"/>
          <a:ext cx="643734" cy="5237683"/>
        </a:xfrm>
        <a:prstGeom prst="round2Same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AU" sz="1800" kern="1200" dirty="0" smtClean="0"/>
            <a:t>extends Nimrod over the Grid</a:t>
          </a:r>
          <a:endParaRPr lang="en-AU" sz="1800" kern="1200" dirty="0"/>
        </a:p>
      </dsp:txBody>
      <dsp:txXfrm rot="5400000">
        <a:off x="5243171" y="-1369766"/>
        <a:ext cx="643734" cy="5237683"/>
      </dsp:txXfrm>
    </dsp:sp>
    <dsp:sp modelId="{9571D266-75AE-4FED-BF21-C404860E5296}">
      <dsp:nvSpPr>
        <dsp:cNvPr id="0" name=""/>
        <dsp:cNvSpPr/>
      </dsp:nvSpPr>
      <dsp:spPr>
        <a:xfrm>
          <a:off x="0" y="846741"/>
          <a:ext cx="2946196" cy="804667"/>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AU" sz="3800" kern="1200" dirty="0" smtClean="0"/>
            <a:t>Nimrod/G</a:t>
          </a:r>
          <a:endParaRPr lang="en-AU" sz="3800" kern="1200" dirty="0"/>
        </a:p>
      </dsp:txBody>
      <dsp:txXfrm>
        <a:off x="0" y="846741"/>
        <a:ext cx="2946196" cy="804667"/>
      </dsp:txXfrm>
    </dsp:sp>
    <dsp:sp modelId="{CD329B3A-3532-4B34-8CF9-DAE6CD07CFBB}">
      <dsp:nvSpPr>
        <dsp:cNvPr id="0" name=""/>
        <dsp:cNvSpPr/>
      </dsp:nvSpPr>
      <dsp:spPr>
        <a:xfrm rot="5400000">
          <a:off x="5243171" y="-524865"/>
          <a:ext cx="643734" cy="5237683"/>
        </a:xfrm>
        <a:prstGeom prst="round2Same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AU" sz="1800" kern="1200" smtClean="0"/>
            <a:t>parameter </a:t>
          </a:r>
          <a:r>
            <a:rPr lang="en-AU" sz="1800" kern="1200" dirty="0" smtClean="0"/>
            <a:t>space search through optimisation algorithms</a:t>
          </a:r>
          <a:endParaRPr lang="en-AU" sz="1800" kern="1200" dirty="0"/>
        </a:p>
      </dsp:txBody>
      <dsp:txXfrm rot="5400000">
        <a:off x="5243171" y="-524865"/>
        <a:ext cx="643734" cy="5237683"/>
      </dsp:txXfrm>
    </dsp:sp>
    <dsp:sp modelId="{54D542A1-5AEE-498C-8036-03AEE8A589CE}">
      <dsp:nvSpPr>
        <dsp:cNvPr id="0" name=""/>
        <dsp:cNvSpPr/>
      </dsp:nvSpPr>
      <dsp:spPr>
        <a:xfrm>
          <a:off x="0" y="1691642"/>
          <a:ext cx="2946196" cy="804667"/>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AU" sz="3800" kern="1200" dirty="0" smtClean="0"/>
            <a:t>Nimrod/O</a:t>
          </a:r>
          <a:endParaRPr lang="en-AU" sz="3800" kern="1200" dirty="0"/>
        </a:p>
      </dsp:txBody>
      <dsp:txXfrm>
        <a:off x="0" y="1691642"/>
        <a:ext cx="2946196" cy="804667"/>
      </dsp:txXfrm>
    </dsp:sp>
    <dsp:sp modelId="{96CAA2CF-7103-4502-864E-5164465203E8}">
      <dsp:nvSpPr>
        <dsp:cNvPr id="0" name=""/>
        <dsp:cNvSpPr/>
      </dsp:nvSpPr>
      <dsp:spPr>
        <a:xfrm rot="5400000">
          <a:off x="5243171" y="320035"/>
          <a:ext cx="643734" cy="5237683"/>
        </a:xfrm>
        <a:prstGeom prst="round2Same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AU" sz="1800" kern="1200" smtClean="0"/>
            <a:t>experimental </a:t>
          </a:r>
          <a:r>
            <a:rPr lang="en-AU" sz="1800" kern="1200" dirty="0" smtClean="0"/>
            <a:t>design and sensitivity analysis</a:t>
          </a:r>
          <a:endParaRPr lang="en-AU" sz="1800" kern="1200" dirty="0"/>
        </a:p>
      </dsp:txBody>
      <dsp:txXfrm rot="5400000">
        <a:off x="5243171" y="320035"/>
        <a:ext cx="643734" cy="5237683"/>
      </dsp:txXfrm>
    </dsp:sp>
    <dsp:sp modelId="{0F8F10F9-EBC1-4906-A661-DF6D2CE06997}">
      <dsp:nvSpPr>
        <dsp:cNvPr id="0" name=""/>
        <dsp:cNvSpPr/>
      </dsp:nvSpPr>
      <dsp:spPr>
        <a:xfrm>
          <a:off x="0" y="2536543"/>
          <a:ext cx="2946196" cy="804667"/>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AU" sz="3800" kern="1200" dirty="0" smtClean="0"/>
            <a:t>Nimrod/E</a:t>
          </a:r>
          <a:endParaRPr lang="en-AU" sz="3800" kern="1200" dirty="0"/>
        </a:p>
      </dsp:txBody>
      <dsp:txXfrm>
        <a:off x="0" y="2536543"/>
        <a:ext cx="2946196" cy="804667"/>
      </dsp:txXfrm>
    </dsp:sp>
    <dsp:sp modelId="{85C37E49-8755-4807-8A45-25C6319892FC}">
      <dsp:nvSpPr>
        <dsp:cNvPr id="0" name=""/>
        <dsp:cNvSpPr/>
      </dsp:nvSpPr>
      <dsp:spPr>
        <a:xfrm rot="5400000">
          <a:off x="5243171" y="1164936"/>
          <a:ext cx="643734" cy="5237683"/>
        </a:xfrm>
        <a:prstGeom prst="round2Same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AU" sz="1800" kern="1200" smtClean="0"/>
            <a:t>scientific </a:t>
          </a:r>
          <a:r>
            <a:rPr lang="en-AU" sz="1800" kern="1200" dirty="0" smtClean="0"/>
            <a:t>workflows with implicit parallelism</a:t>
          </a:r>
          <a:endParaRPr lang="en-AU" sz="1800" kern="1200" dirty="0"/>
        </a:p>
      </dsp:txBody>
      <dsp:txXfrm rot="5400000">
        <a:off x="5243171" y="1164936"/>
        <a:ext cx="643734" cy="5237683"/>
      </dsp:txXfrm>
    </dsp:sp>
    <dsp:sp modelId="{ADFAE951-421C-4501-A314-943A2C047852}">
      <dsp:nvSpPr>
        <dsp:cNvPr id="0" name=""/>
        <dsp:cNvSpPr/>
      </dsp:nvSpPr>
      <dsp:spPr>
        <a:xfrm>
          <a:off x="0" y="3381444"/>
          <a:ext cx="2946196" cy="804667"/>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AU" sz="3800" kern="1200" dirty="0" smtClean="0"/>
            <a:t>Nimrod/K</a:t>
          </a:r>
          <a:endParaRPr lang="en-AU" sz="3800" kern="1200" dirty="0"/>
        </a:p>
      </dsp:txBody>
      <dsp:txXfrm>
        <a:off x="0" y="3381444"/>
        <a:ext cx="2946196" cy="8046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9EB8E4-7B6A-41DA-A90E-2415DE0769BF}">
      <dsp:nvSpPr>
        <dsp:cNvPr id="0" name=""/>
        <dsp:cNvSpPr/>
      </dsp:nvSpPr>
      <dsp:spPr>
        <a:xfrm>
          <a:off x="2617478" y="61435"/>
          <a:ext cx="2948923" cy="2948923"/>
        </a:xfrm>
        <a:prstGeom prst="ellipse">
          <a:avLst/>
        </a:prstGeom>
        <a:solidFill>
          <a:schemeClr val="accent1">
            <a:alpha val="50000"/>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33550" rtl="0">
            <a:lnSpc>
              <a:spcPct val="90000"/>
            </a:lnSpc>
            <a:spcBef>
              <a:spcPct val="0"/>
            </a:spcBef>
            <a:spcAft>
              <a:spcPct val="35000"/>
            </a:spcAft>
          </a:pPr>
          <a:r>
            <a:rPr lang="en-AU" sz="3900" kern="1200" dirty="0" smtClean="0"/>
            <a:t>On demand</a:t>
          </a:r>
          <a:endParaRPr lang="en-AU" sz="3900" kern="1200" dirty="0"/>
        </a:p>
      </dsp:txBody>
      <dsp:txXfrm>
        <a:off x="3010668" y="577497"/>
        <a:ext cx="2162543" cy="1327015"/>
      </dsp:txXfrm>
    </dsp:sp>
    <dsp:sp modelId="{C529FFEE-AB74-42C0-B5AC-64F6D30973B0}">
      <dsp:nvSpPr>
        <dsp:cNvPr id="0" name=""/>
        <dsp:cNvSpPr/>
      </dsp:nvSpPr>
      <dsp:spPr>
        <a:xfrm>
          <a:off x="3681548" y="1904512"/>
          <a:ext cx="2948923" cy="2948923"/>
        </a:xfrm>
        <a:prstGeom prst="ellipse">
          <a:avLst/>
        </a:prstGeom>
        <a:solidFill>
          <a:schemeClr val="accent1">
            <a:alpha val="50000"/>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33550" rtl="0">
            <a:lnSpc>
              <a:spcPct val="90000"/>
            </a:lnSpc>
            <a:spcBef>
              <a:spcPct val="0"/>
            </a:spcBef>
            <a:spcAft>
              <a:spcPct val="35000"/>
            </a:spcAft>
          </a:pPr>
          <a:r>
            <a:rPr lang="en-AU" sz="3900" kern="1200" dirty="0" smtClean="0"/>
            <a:t>Self service</a:t>
          </a:r>
          <a:endParaRPr lang="en-AU" sz="3900" kern="1200" dirty="0"/>
        </a:p>
      </dsp:txBody>
      <dsp:txXfrm>
        <a:off x="4583427" y="2666318"/>
        <a:ext cx="1769353" cy="1621907"/>
      </dsp:txXfrm>
    </dsp:sp>
    <dsp:sp modelId="{DB301965-843F-4623-A791-78E274B2AD47}">
      <dsp:nvSpPr>
        <dsp:cNvPr id="0" name=""/>
        <dsp:cNvSpPr/>
      </dsp:nvSpPr>
      <dsp:spPr>
        <a:xfrm>
          <a:off x="1553408" y="1904512"/>
          <a:ext cx="2948923" cy="2948923"/>
        </a:xfrm>
        <a:prstGeom prst="ellipse">
          <a:avLst/>
        </a:prstGeom>
        <a:solidFill>
          <a:schemeClr val="accent1">
            <a:alpha val="50000"/>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33550" rtl="0">
            <a:lnSpc>
              <a:spcPct val="90000"/>
            </a:lnSpc>
            <a:spcBef>
              <a:spcPct val="0"/>
            </a:spcBef>
            <a:spcAft>
              <a:spcPct val="35000"/>
            </a:spcAft>
          </a:pPr>
          <a:r>
            <a:rPr lang="en-AU" sz="3900" kern="1200" dirty="0" smtClean="0"/>
            <a:t>Pay as you go</a:t>
          </a:r>
          <a:endParaRPr lang="en-AU" sz="3900" kern="1200" dirty="0"/>
        </a:p>
      </dsp:txBody>
      <dsp:txXfrm>
        <a:off x="1831098" y="2666318"/>
        <a:ext cx="1769353" cy="162190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FABFD0-58B5-401F-9024-1BE5F6264C7B}">
      <dsp:nvSpPr>
        <dsp:cNvPr id="0" name=""/>
        <dsp:cNvSpPr/>
      </dsp:nvSpPr>
      <dsp:spPr>
        <a:xfrm rot="5400000">
          <a:off x="3685499" y="-269417"/>
          <a:ext cx="3759078" cy="5237683"/>
        </a:xfrm>
        <a:prstGeom prst="round2Same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AU" sz="2200" kern="1200" dirty="0" smtClean="0"/>
            <a:t>Copies the Nimrod </a:t>
          </a:r>
          <a:r>
            <a:rPr lang="en-AU" sz="2200" i="1" kern="1200" dirty="0" smtClean="0"/>
            <a:t>agent</a:t>
          </a:r>
          <a:r>
            <a:rPr lang="en-AU" sz="2200" kern="1200" dirty="0" smtClean="0"/>
            <a:t> package and encryption keys to an Azure Blob</a:t>
          </a:r>
          <a:endParaRPr lang="en-AU" sz="2200" kern="1200" dirty="0"/>
        </a:p>
        <a:p>
          <a:pPr marL="228600" lvl="1" indent="-228600" algn="l" defTabSz="977900" rtl="0">
            <a:lnSpc>
              <a:spcPct val="90000"/>
            </a:lnSpc>
            <a:spcBef>
              <a:spcPct val="0"/>
            </a:spcBef>
            <a:spcAft>
              <a:spcPct val="15000"/>
            </a:spcAft>
            <a:buChar char="••"/>
          </a:pPr>
          <a:r>
            <a:rPr lang="en-AU" sz="2200" kern="1200" dirty="0" smtClean="0"/>
            <a:t>Adds command line parameters for </a:t>
          </a:r>
          <a:r>
            <a:rPr lang="en-AU" sz="2200" i="1" kern="1200" dirty="0" smtClean="0"/>
            <a:t>agents</a:t>
          </a:r>
          <a:r>
            <a:rPr lang="en-AU" sz="2200" kern="1200" dirty="0" smtClean="0"/>
            <a:t> to an Azure Queue</a:t>
          </a:r>
          <a:endParaRPr lang="en-AU" sz="2200" kern="1200" dirty="0"/>
        </a:p>
        <a:p>
          <a:pPr marL="228600" lvl="1" indent="-228600" algn="l" defTabSz="977900" rtl="0">
            <a:lnSpc>
              <a:spcPct val="90000"/>
            </a:lnSpc>
            <a:spcBef>
              <a:spcPct val="0"/>
            </a:spcBef>
            <a:spcAft>
              <a:spcPct val="15000"/>
            </a:spcAft>
            <a:buChar char="••"/>
          </a:pPr>
          <a:r>
            <a:rPr lang="en-AU" sz="2200" kern="1200" dirty="0" smtClean="0"/>
            <a:t>Builds an initial </a:t>
          </a:r>
          <a:r>
            <a:rPr lang="en-AU" sz="2200" kern="1200" dirty="0" err="1" smtClean="0"/>
            <a:t>cscfg</a:t>
          </a:r>
          <a:r>
            <a:rPr lang="en-AU" sz="2200" kern="1200" dirty="0" smtClean="0"/>
            <a:t> for the deployment including relevant blob and queue URLs</a:t>
          </a:r>
          <a:endParaRPr lang="en-AU" sz="2200" kern="1200" dirty="0"/>
        </a:p>
        <a:p>
          <a:pPr marL="228600" lvl="1" indent="-228600" algn="l" defTabSz="977900" rtl="0">
            <a:lnSpc>
              <a:spcPct val="90000"/>
            </a:lnSpc>
            <a:spcBef>
              <a:spcPct val="0"/>
            </a:spcBef>
            <a:spcAft>
              <a:spcPct val="15000"/>
            </a:spcAft>
            <a:buChar char="••"/>
          </a:pPr>
          <a:r>
            <a:rPr lang="en-AU" sz="2200" kern="1200" dirty="0" smtClean="0"/>
            <a:t>Deploys the service to the Cloud</a:t>
          </a:r>
          <a:endParaRPr lang="en-AU" sz="2200" kern="1200" dirty="0"/>
        </a:p>
      </dsp:txBody>
      <dsp:txXfrm rot="5400000">
        <a:off x="3685499" y="-269417"/>
        <a:ext cx="3759078" cy="5237683"/>
      </dsp:txXfrm>
    </dsp:sp>
    <dsp:sp modelId="{A1FF2C8A-CE5F-4D0A-A93C-EC62FC2E5E92}">
      <dsp:nvSpPr>
        <dsp:cNvPr id="0" name=""/>
        <dsp:cNvSpPr/>
      </dsp:nvSpPr>
      <dsp:spPr>
        <a:xfrm>
          <a:off x="0" y="0"/>
          <a:ext cx="2946196" cy="4698848"/>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en-AU" sz="3400" kern="1200" dirty="0" smtClean="0"/>
            <a:t>To stand-up an Azure compute resource under Nimrod, the </a:t>
          </a:r>
          <a:r>
            <a:rPr lang="en-AU" sz="3400" i="1" kern="1200" dirty="0" smtClean="0"/>
            <a:t>actuator</a:t>
          </a:r>
          <a:r>
            <a:rPr lang="en-AU" sz="3400" kern="1200" dirty="0" smtClean="0"/>
            <a:t>:</a:t>
          </a:r>
          <a:endParaRPr lang="en-AU" sz="3400" kern="1200" dirty="0"/>
        </a:p>
      </dsp:txBody>
      <dsp:txXfrm>
        <a:off x="0" y="0"/>
        <a:ext cx="2946196" cy="469884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18EE0E-F2A6-4E4A-938F-973047EF177E}">
      <dsp:nvSpPr>
        <dsp:cNvPr id="0" name=""/>
        <dsp:cNvSpPr/>
      </dsp:nvSpPr>
      <dsp:spPr>
        <a:xfrm>
          <a:off x="0" y="60363"/>
          <a:ext cx="8183880" cy="691200"/>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AU" sz="2400" kern="1200" dirty="0" smtClean="0"/>
            <a:t>Once deployed, the </a:t>
          </a:r>
          <a:r>
            <a:rPr lang="en-AU" sz="2400" kern="1200" dirty="0" err="1" smtClean="0"/>
            <a:t>NimrodWorkerService</a:t>
          </a:r>
          <a:r>
            <a:rPr lang="en-AU" sz="2400" kern="1200" dirty="0" smtClean="0"/>
            <a:t>:</a:t>
          </a:r>
          <a:endParaRPr lang="en-AU" sz="2400" kern="1200" dirty="0"/>
        </a:p>
      </dsp:txBody>
      <dsp:txXfrm>
        <a:off x="0" y="60363"/>
        <a:ext cx="8183880" cy="691200"/>
      </dsp:txXfrm>
    </dsp:sp>
    <dsp:sp modelId="{F588D21D-8A95-485E-BAC4-27987E26D303}">
      <dsp:nvSpPr>
        <dsp:cNvPr id="0" name=""/>
        <dsp:cNvSpPr/>
      </dsp:nvSpPr>
      <dsp:spPr>
        <a:xfrm>
          <a:off x="0" y="751563"/>
          <a:ext cx="8183880" cy="3886920"/>
        </a:xfrm>
        <a:prstGeom prst="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AU" sz="2400" kern="1200" dirty="0" smtClean="0"/>
            <a:t>Pulls the Nimrod </a:t>
          </a:r>
          <a:r>
            <a:rPr lang="en-AU" sz="2400" i="1" kern="1200" dirty="0" smtClean="0"/>
            <a:t>agent</a:t>
          </a:r>
          <a:r>
            <a:rPr lang="en-AU" sz="2400" kern="1200" dirty="0" smtClean="0"/>
            <a:t> package from blobs referenced in </a:t>
          </a:r>
          <a:r>
            <a:rPr lang="en-AU" sz="2400" kern="1200" dirty="0" err="1" smtClean="0"/>
            <a:t>cscfg</a:t>
          </a:r>
          <a:r>
            <a:rPr lang="en-AU" sz="2400" kern="1200" dirty="0" smtClean="0"/>
            <a:t> settings</a:t>
          </a:r>
          <a:endParaRPr lang="en-AU" sz="2400" kern="1200" dirty="0"/>
        </a:p>
        <a:p>
          <a:pPr marL="228600" lvl="1" indent="-228600" algn="l" defTabSz="1066800" rtl="0">
            <a:lnSpc>
              <a:spcPct val="90000"/>
            </a:lnSpc>
            <a:spcBef>
              <a:spcPct val="0"/>
            </a:spcBef>
            <a:spcAft>
              <a:spcPct val="15000"/>
            </a:spcAft>
            <a:buChar char="••"/>
          </a:pPr>
          <a:r>
            <a:rPr lang="en-AU" sz="2400" kern="1200" dirty="0" smtClean="0"/>
            <a:t>Unpacks and launches the </a:t>
          </a:r>
          <a:r>
            <a:rPr lang="en-AU" sz="2400" i="1" kern="1200" dirty="0" smtClean="0"/>
            <a:t>agent</a:t>
          </a:r>
          <a:r>
            <a:rPr lang="en-AU" sz="2400" kern="1200" dirty="0" smtClean="0"/>
            <a:t> with parameters from the queue referenced by </a:t>
          </a:r>
          <a:r>
            <a:rPr lang="en-AU" sz="2400" kern="1200" dirty="0" err="1" smtClean="0"/>
            <a:t>cscfg</a:t>
          </a:r>
          <a:endParaRPr lang="en-AU" sz="2400" kern="1200" dirty="0"/>
        </a:p>
        <a:p>
          <a:pPr marL="228600" lvl="1" indent="-228600" algn="l" defTabSz="1066800" rtl="0">
            <a:lnSpc>
              <a:spcPct val="90000"/>
            </a:lnSpc>
            <a:spcBef>
              <a:spcPct val="0"/>
            </a:spcBef>
            <a:spcAft>
              <a:spcPct val="15000"/>
            </a:spcAft>
            <a:buChar char="••"/>
          </a:pPr>
          <a:r>
            <a:rPr lang="en-AU" sz="2400" kern="1200" dirty="0" smtClean="0"/>
            <a:t>The </a:t>
          </a:r>
          <a:r>
            <a:rPr lang="en-AU" sz="2400" i="1" kern="1200" dirty="0" smtClean="0"/>
            <a:t>agent</a:t>
          </a:r>
          <a:r>
            <a:rPr lang="en-AU" sz="2400" kern="1200" dirty="0" smtClean="0"/>
            <a:t> connects out to the Nimrod server, pulling work and pushing results until: no work </a:t>
          </a:r>
          <a:r>
            <a:rPr lang="en-AU" sz="2400" kern="1200" dirty="0" smtClean="0"/>
            <a:t>left, </a:t>
          </a:r>
          <a:r>
            <a:rPr lang="en-AU" sz="2400" kern="1200" dirty="0" smtClean="0"/>
            <a:t>lifetime </a:t>
          </a:r>
          <a:r>
            <a:rPr lang="en-AU" sz="2400" kern="1200" dirty="0" smtClean="0"/>
            <a:t>ends, </a:t>
          </a:r>
          <a:r>
            <a:rPr lang="en-AU" sz="2400" kern="1200" dirty="0" smtClean="0"/>
            <a:t>exception</a:t>
          </a:r>
          <a:endParaRPr lang="en-AU" sz="2400" kern="1200" dirty="0"/>
        </a:p>
        <a:p>
          <a:pPr marL="228600" lvl="1" indent="-228600" algn="l" defTabSz="1066800" rtl="0">
            <a:lnSpc>
              <a:spcPct val="90000"/>
            </a:lnSpc>
            <a:spcBef>
              <a:spcPct val="0"/>
            </a:spcBef>
            <a:spcAft>
              <a:spcPct val="15000"/>
            </a:spcAft>
            <a:buChar char="••"/>
          </a:pPr>
          <a:r>
            <a:rPr lang="en-AU" sz="2400" kern="1200" dirty="0" smtClean="0"/>
            <a:t>But, when the </a:t>
          </a:r>
          <a:r>
            <a:rPr lang="en-AU" sz="2400" i="1" kern="1200" dirty="0" smtClean="0"/>
            <a:t>agent</a:t>
          </a:r>
          <a:r>
            <a:rPr lang="en-AU" sz="2400" kern="1200" dirty="0" smtClean="0"/>
            <a:t> exits there is no way to de-provision the role instance... scaling without de-scaling</a:t>
          </a:r>
          <a:r>
            <a:rPr lang="en-AU" sz="2400" kern="1200" dirty="0" smtClean="0"/>
            <a:t>?! An Azure ‘quirk’...</a:t>
          </a:r>
          <a:endParaRPr lang="en-AU" sz="2400" kern="1200" dirty="0"/>
        </a:p>
      </dsp:txBody>
      <dsp:txXfrm>
        <a:off x="0" y="751563"/>
        <a:ext cx="8183880" cy="38869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57027-1A74-420C-A406-D1F27617E68D}" type="datetimeFigureOut">
              <a:rPr lang="en-AU" smtClean="0"/>
              <a:pPr/>
              <a:t>28/11/2011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970F6C-5B43-402B-B12D-0AAE91F6A813}"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EB970F6C-5B43-402B-B12D-0AAE91F6A813}" type="slidenum">
              <a:rPr lang="en-AU" smtClean="0"/>
              <a:pPr/>
              <a:t>1</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10</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dirty="0" smtClean="0"/>
              <a:t>Then AWS</a:t>
            </a:r>
            <a:r>
              <a:rPr lang="en-AU" baseline="0" dirty="0" smtClean="0"/>
              <a:t> came along... suddenly </a:t>
            </a:r>
            <a:r>
              <a:rPr lang="en-AU" dirty="0" smtClean="0"/>
              <a:t>public utility computing became a reality</a:t>
            </a:r>
          </a:p>
          <a:p>
            <a:pPr>
              <a:buFont typeface="Arial" pitchFamily="34" charset="0"/>
              <a:buChar char="•"/>
            </a:pPr>
            <a:r>
              <a:rPr lang="en-AU" baseline="0" dirty="0" smtClean="0"/>
              <a:t>On demand: start and stop machines or services any time, with a lead time of minutes.</a:t>
            </a:r>
          </a:p>
          <a:p>
            <a:pPr>
              <a:buFont typeface="Arial" pitchFamily="34" charset="0"/>
              <a:buChar char="•"/>
            </a:pPr>
            <a:r>
              <a:rPr lang="en-AU" baseline="0" dirty="0" smtClean="0"/>
              <a:t>Self service: no lengthy email trail with your data centre admin, just make a web service call.</a:t>
            </a:r>
          </a:p>
          <a:p>
            <a:pPr>
              <a:buFont typeface="Arial" pitchFamily="34" charset="0"/>
              <a:buChar char="•"/>
            </a:pPr>
            <a:r>
              <a:rPr lang="en-AU" baseline="0" dirty="0" smtClean="0"/>
              <a:t>PAYG: pay for what you use, tear it down when not needed.</a:t>
            </a:r>
          </a:p>
          <a:p>
            <a:pPr>
              <a:buFont typeface="Arial" pitchFamily="34" charset="0"/>
              <a:buChar char="•"/>
            </a:pPr>
            <a:r>
              <a:rPr lang="en-AU" baseline="0" dirty="0" smtClean="0"/>
              <a:t>Think of it as a computational vending machine.</a:t>
            </a:r>
          </a:p>
        </p:txBody>
      </p:sp>
      <p:sp>
        <p:nvSpPr>
          <p:cNvPr id="4" name="Slide Number Placeholder 3"/>
          <p:cNvSpPr>
            <a:spLocks noGrp="1"/>
          </p:cNvSpPr>
          <p:nvPr>
            <p:ph type="sldNum" sz="quarter" idx="10"/>
          </p:nvPr>
        </p:nvSpPr>
        <p:spPr/>
        <p:txBody>
          <a:bodyPr/>
          <a:lstStyle/>
          <a:p>
            <a:fld id="{EB970F6C-5B43-402B-B12D-0AAE91F6A813}" type="slidenum">
              <a:rPr lang="en-AU" smtClean="0"/>
              <a:pPr/>
              <a:t>11</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EB970F6C-5B43-402B-B12D-0AAE91F6A813}" type="slidenum">
              <a:rPr lang="en-AU" smtClean="0"/>
              <a:pPr/>
              <a:t>13</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14</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dirty="0" smtClean="0"/>
              <a:t>Actuator model makes this integration relatively painless</a:t>
            </a:r>
            <a:r>
              <a:rPr lang="en-AU" baseline="0" dirty="0" smtClean="0"/>
              <a:t> compared to an app highly dependent on higher Grid middleware functions.</a:t>
            </a: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15</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16</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dirty="0" err="1" smtClean="0"/>
              <a:t>AppEngine</a:t>
            </a:r>
            <a:r>
              <a:rPr lang="en-AU" baseline="0" dirty="0" smtClean="0"/>
              <a:t> is referring to Google App Engine</a:t>
            </a:r>
          </a:p>
          <a:p>
            <a:pPr>
              <a:buFont typeface="Arial" pitchFamily="34" charset="0"/>
              <a:buChar char="•"/>
            </a:pPr>
            <a:r>
              <a:rPr lang="en-AU" baseline="0" dirty="0" smtClean="0"/>
              <a:t>Beanstalk is referring to Amazon Elastic Beanstalk, which is a fairly new </a:t>
            </a:r>
            <a:r>
              <a:rPr lang="en-AU" baseline="0" dirty="0" err="1" smtClean="0"/>
              <a:t>PaaS</a:t>
            </a:r>
            <a:r>
              <a:rPr lang="en-AU" baseline="0" dirty="0" smtClean="0"/>
              <a:t> offering from Amazon – it manages infrastructure for you (within your configured parameters) and hosts the service you give it targeted for particular Web Application Containers (e.g. Tomcat)</a:t>
            </a: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17</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18</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dirty="0" err="1" smtClean="0"/>
              <a:t>cspkg</a:t>
            </a:r>
            <a:r>
              <a:rPr lang="en-AU" baseline="0" dirty="0" smtClean="0"/>
              <a:t> = Azure term for Cloud Service Package – contains code, service definition file (</a:t>
            </a:r>
            <a:r>
              <a:rPr lang="en-AU" baseline="0" dirty="0" err="1" smtClean="0"/>
              <a:t>csdef</a:t>
            </a:r>
            <a:r>
              <a:rPr lang="en-AU" baseline="0" dirty="0" smtClean="0"/>
              <a:t>), and can include (static) dependencies</a:t>
            </a:r>
          </a:p>
          <a:p>
            <a:pPr>
              <a:buFont typeface="Arial" pitchFamily="34" charset="0"/>
              <a:buChar char="•"/>
            </a:pPr>
            <a:r>
              <a:rPr lang="en-AU" baseline="0" dirty="0" err="1" smtClean="0"/>
              <a:t>cscfg</a:t>
            </a:r>
            <a:r>
              <a:rPr lang="en-AU" baseline="0" dirty="0" smtClean="0"/>
              <a:t> = Azure term for Cloud Service Configuration – defines dynamic service configuration, e.g., setting values, # of </a:t>
            </a:r>
            <a:r>
              <a:rPr lang="en-AU" baseline="0" smtClean="0"/>
              <a:t>role instances</a:t>
            </a: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19</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dirty="0" err="1" smtClean="0"/>
              <a:t>cspkg</a:t>
            </a:r>
            <a:r>
              <a:rPr lang="en-AU" baseline="0" dirty="0" smtClean="0"/>
              <a:t> = Azure term for Cloud Service Package – contains code, service definition file (</a:t>
            </a:r>
            <a:r>
              <a:rPr lang="en-AU" baseline="0" dirty="0" err="1" smtClean="0"/>
              <a:t>csdef</a:t>
            </a:r>
            <a:r>
              <a:rPr lang="en-AU" baseline="0" dirty="0" smtClean="0"/>
              <a:t>), and can include (static) dependencies</a:t>
            </a:r>
          </a:p>
          <a:p>
            <a:pPr>
              <a:buFont typeface="Arial" pitchFamily="34" charset="0"/>
              <a:buChar char="•"/>
            </a:pPr>
            <a:r>
              <a:rPr lang="en-AU" baseline="0" dirty="0" err="1" smtClean="0"/>
              <a:t>cscfg</a:t>
            </a:r>
            <a:r>
              <a:rPr lang="en-AU" baseline="0" dirty="0" smtClean="0"/>
              <a:t> = Azure term for Cloud Service Configuration – defines dynamic service configuration, e.g., setting values, # of role instances</a:t>
            </a: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20</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Please ask questions during</a:t>
            </a:r>
            <a:r>
              <a:rPr lang="en-AU" baseline="0" dirty="0" smtClean="0"/>
              <a:t> the talk if you have them.</a:t>
            </a:r>
            <a:endParaRPr lang="en-AU" dirty="0"/>
          </a:p>
        </p:txBody>
      </p:sp>
      <p:sp>
        <p:nvSpPr>
          <p:cNvPr id="4" name="Slide Number Placeholder 3"/>
          <p:cNvSpPr>
            <a:spLocks noGrp="1"/>
          </p:cNvSpPr>
          <p:nvPr>
            <p:ph type="sldNum" sz="quarter" idx="10"/>
          </p:nvPr>
        </p:nvSpPr>
        <p:spPr/>
        <p:txBody>
          <a:bodyPr/>
          <a:lstStyle/>
          <a:p>
            <a:fld id="{EB970F6C-5B43-402B-B12D-0AAE91F6A813}" type="slidenum">
              <a:rPr lang="en-AU" smtClean="0"/>
              <a:pPr/>
              <a:t>2</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21</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22</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23</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baseline="0"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24</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baseline="0" dirty="0" smtClean="0"/>
              <a:t>Clouds provide an interesting infrastructure to supplement the usual resources available for academic computing.</a:t>
            </a:r>
          </a:p>
          <a:p>
            <a:pPr>
              <a:buFont typeface="Arial" pitchFamily="34" charset="0"/>
              <a:buChar char="•"/>
            </a:pPr>
            <a:r>
              <a:rPr lang="en-AU" baseline="0" dirty="0" smtClean="0"/>
              <a:t>You can pay to get your results faster, or make them higher quality.</a:t>
            </a:r>
          </a:p>
        </p:txBody>
      </p:sp>
      <p:sp>
        <p:nvSpPr>
          <p:cNvPr id="4" name="Slide Number Placeholder 3"/>
          <p:cNvSpPr>
            <a:spLocks noGrp="1"/>
          </p:cNvSpPr>
          <p:nvPr>
            <p:ph type="sldNum" sz="quarter" idx="10"/>
          </p:nvPr>
        </p:nvSpPr>
        <p:spPr/>
        <p:txBody>
          <a:bodyPr/>
          <a:lstStyle/>
          <a:p>
            <a:fld id="{EB970F6C-5B43-402B-B12D-0AAE91F6A813}" type="slidenum">
              <a:rPr lang="en-AU" smtClean="0"/>
              <a:pPr/>
              <a:t>25</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baseline="0" dirty="0" smtClean="0"/>
              <a:t>Probabilistic spatial and density distribution mapping of volcanic </a:t>
            </a:r>
            <a:r>
              <a:rPr lang="en-AU" baseline="0" dirty="0" err="1" smtClean="0"/>
              <a:t>tephra</a:t>
            </a:r>
            <a:r>
              <a:rPr lang="en-AU" baseline="0" dirty="0" smtClean="0"/>
              <a:t>, potentially useful in time sensitive scenarios, i.e., immediately preceding or following an eruption event.</a:t>
            </a:r>
          </a:p>
          <a:p>
            <a:pPr>
              <a:buFont typeface="Arial" pitchFamily="34" charset="0"/>
              <a:buChar char="•"/>
            </a:pPr>
            <a:r>
              <a:rPr lang="en-AU" baseline="0" dirty="0" smtClean="0"/>
              <a:t>Collaboration with Nunez et al., ITCR</a:t>
            </a:r>
          </a:p>
        </p:txBody>
      </p:sp>
      <p:sp>
        <p:nvSpPr>
          <p:cNvPr id="4" name="Slide Number Placeholder 3"/>
          <p:cNvSpPr>
            <a:spLocks noGrp="1"/>
          </p:cNvSpPr>
          <p:nvPr>
            <p:ph type="sldNum" sz="quarter" idx="10"/>
          </p:nvPr>
        </p:nvSpPr>
        <p:spPr/>
        <p:txBody>
          <a:bodyPr/>
          <a:lstStyle/>
          <a:p>
            <a:fld id="{EB970F6C-5B43-402B-B12D-0AAE91F6A813}" type="slidenum">
              <a:rPr lang="en-AU" smtClean="0"/>
              <a:pPr/>
              <a:t>26</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AU" baseline="0" dirty="0" smtClean="0"/>
              <a:t>Collaboration with Wagner et al., </a:t>
            </a:r>
            <a:r>
              <a:rPr lang="en-AU" baseline="0" dirty="0" err="1" smtClean="0"/>
              <a:t>UoQ</a:t>
            </a:r>
            <a:r>
              <a:rPr lang="en-AU" baseline="0" dirty="0" smtClean="0"/>
              <a:t>.</a:t>
            </a:r>
          </a:p>
        </p:txBody>
      </p:sp>
      <p:sp>
        <p:nvSpPr>
          <p:cNvPr id="4" name="Slide Number Placeholder 3"/>
          <p:cNvSpPr>
            <a:spLocks noGrp="1"/>
          </p:cNvSpPr>
          <p:nvPr>
            <p:ph type="sldNum" sz="quarter" idx="10"/>
          </p:nvPr>
        </p:nvSpPr>
        <p:spPr/>
        <p:txBody>
          <a:bodyPr/>
          <a:lstStyle/>
          <a:p>
            <a:fld id="{EB970F6C-5B43-402B-B12D-0AAE91F6A813}" type="slidenum">
              <a:rPr lang="en-AU" smtClean="0"/>
              <a:pPr/>
              <a:t>27</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AU" baseline="0"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28</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AU" baseline="0"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29</a:t>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EB970F6C-5B43-402B-B12D-0AAE91F6A813}" type="slidenum">
              <a:rPr lang="en-AU" smtClean="0"/>
              <a:pPr/>
              <a:t>30</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dirty="0" smtClean="0"/>
              <a:t>Simple pleasingly-parallel computing for “legacy” (misnomer: just need existing</a:t>
            </a:r>
            <a:r>
              <a:rPr lang="en-AU" baseline="0" dirty="0" smtClean="0"/>
              <a:t> app, Nimrod is the distributed glue that launches and contextualises each job) codes. </a:t>
            </a:r>
            <a:r>
              <a:rPr lang="en-AU" dirty="0" smtClean="0"/>
              <a:t>On</a:t>
            </a:r>
            <a:r>
              <a:rPr lang="en-AU" baseline="0" dirty="0" smtClean="0"/>
              <a:t> clusters, compute grids, and now clouds.</a:t>
            </a:r>
            <a:endParaRPr lang="en-AU" dirty="0" smtClean="0"/>
          </a:p>
          <a:p>
            <a:pPr>
              <a:buFont typeface="Arial" pitchFamily="34" charset="0"/>
              <a:buChar char="•"/>
            </a:pPr>
            <a:r>
              <a:rPr lang="en-AU" dirty="0" smtClean="0"/>
              <a:t>Also</a:t>
            </a:r>
            <a:r>
              <a:rPr lang="en-AU" baseline="0" dirty="0" smtClean="0"/>
              <a:t> support computational economy via economic scheduling.</a:t>
            </a:r>
          </a:p>
          <a:p>
            <a:pPr>
              <a:buFont typeface="Arial" pitchFamily="34" charset="0"/>
              <a:buChar char="•"/>
            </a:pPr>
            <a:endParaRPr lang="en-AU" baseline="0" dirty="0" smtClean="0"/>
          </a:p>
          <a:p>
            <a:pPr>
              <a:buFont typeface="Arial" pitchFamily="34" charset="0"/>
              <a:buChar char="•"/>
            </a:pPr>
            <a:endParaRPr lang="en-AU" dirty="0"/>
          </a:p>
        </p:txBody>
      </p:sp>
      <p:sp>
        <p:nvSpPr>
          <p:cNvPr id="4" name="Slide Number Placeholder 3"/>
          <p:cNvSpPr>
            <a:spLocks noGrp="1"/>
          </p:cNvSpPr>
          <p:nvPr>
            <p:ph type="sldNum" sz="quarter" idx="10"/>
          </p:nvPr>
        </p:nvSpPr>
        <p:spPr/>
        <p:txBody>
          <a:bodyPr/>
          <a:lstStyle/>
          <a:p>
            <a:fld id="{EB970F6C-5B43-402B-B12D-0AAE91F6A813}" type="slidenum">
              <a:rPr lang="en-AU" smtClean="0"/>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baseline="0" dirty="0" smtClean="0"/>
              <a:t>This to note here:</a:t>
            </a:r>
          </a:p>
          <a:p>
            <a:pPr lvl="1">
              <a:buFont typeface="Arial" pitchFamily="34" charset="0"/>
              <a:buChar char="•"/>
            </a:pPr>
            <a:r>
              <a:rPr lang="en-AU" baseline="0" dirty="0" smtClean="0"/>
              <a:t>A sweep with these parameters will produce 1000 x #models jobs</a:t>
            </a:r>
          </a:p>
          <a:p>
            <a:pPr lvl="1">
              <a:buFont typeface="Arial" pitchFamily="34" charset="0"/>
              <a:buChar char="•"/>
            </a:pPr>
            <a:r>
              <a:rPr lang="en-AU" baseline="0" dirty="0" smtClean="0"/>
              <a:t>The random parameter gives a different value for $</a:t>
            </a:r>
            <a:r>
              <a:rPr lang="en-AU" baseline="0" dirty="0" err="1" smtClean="0"/>
              <a:t>model_seed</a:t>
            </a:r>
            <a:r>
              <a:rPr lang="en-AU" baseline="0" dirty="0" smtClean="0"/>
              <a:t> in each job</a:t>
            </a:r>
          </a:p>
          <a:p>
            <a:pPr lvl="1">
              <a:buFont typeface="Arial" pitchFamily="34" charset="0"/>
              <a:buChar char="•"/>
            </a:pPr>
            <a:r>
              <a:rPr lang="en-AU" baseline="0" dirty="0" smtClean="0"/>
              <a:t>The </a:t>
            </a:r>
            <a:r>
              <a:rPr lang="en-AU" baseline="0" dirty="0" err="1" smtClean="0"/>
              <a:t>nodestart</a:t>
            </a:r>
            <a:r>
              <a:rPr lang="en-AU" baseline="0" dirty="0" smtClean="0"/>
              <a:t> task stages the application code package in and uses the special $OS variable to get platform specific packages for the case of a heterogeneous </a:t>
            </a:r>
            <a:r>
              <a:rPr lang="en-AU" baseline="0" dirty="0" err="1" smtClean="0"/>
              <a:t>testbed</a:t>
            </a:r>
            <a:endParaRPr lang="en-AU" baseline="0" dirty="0" smtClean="0"/>
          </a:p>
          <a:p>
            <a:pPr lvl="1">
              <a:buFont typeface="Arial" pitchFamily="34" charset="0"/>
              <a:buChar char="•"/>
            </a:pPr>
            <a:r>
              <a:rPr lang="en-AU" baseline="0" dirty="0" smtClean="0"/>
              <a:t>For each parameter set the main task unpacks the code, copies in the model file, runs the app from the code package with Nimrod provided parameters, packs up the output (assume the app creates the output/ sub-folder) and copies it back to a sub-dir on the Nimrod server.</a:t>
            </a:r>
          </a:p>
        </p:txBody>
      </p:sp>
      <p:sp>
        <p:nvSpPr>
          <p:cNvPr id="4" name="Slide Number Placeholder 3"/>
          <p:cNvSpPr>
            <a:spLocks noGrp="1"/>
          </p:cNvSpPr>
          <p:nvPr>
            <p:ph type="sldNum" sz="quarter" idx="10"/>
          </p:nvPr>
        </p:nvSpPr>
        <p:spPr/>
        <p:txBody>
          <a:bodyPr/>
          <a:lstStyle/>
          <a:p>
            <a:fld id="{EB970F6C-5B43-402B-B12D-0AAE91F6A813}"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Molecular</a:t>
            </a:r>
            <a:r>
              <a:rPr lang="en-AU" baseline="0" dirty="0" smtClean="0"/>
              <a:t> docking in drug design</a:t>
            </a:r>
          </a:p>
          <a:p>
            <a:r>
              <a:rPr lang="en-AU" baseline="0" dirty="0" smtClean="0"/>
              <a:t>Engineering antennae for maximum gain</a:t>
            </a:r>
          </a:p>
          <a:p>
            <a:r>
              <a:rPr lang="en-AU" baseline="0" dirty="0" smtClean="0"/>
              <a:t>Airfoil optimising LD ratio</a:t>
            </a: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dirty="0" smtClean="0"/>
              <a:t>Original</a:t>
            </a:r>
            <a:r>
              <a:rPr lang="en-AU" baseline="0" dirty="0" smtClean="0"/>
              <a:t> Nimrod acted as the cluster management system, commercial spin-off to </a:t>
            </a:r>
            <a:r>
              <a:rPr lang="en-AU" baseline="0" dirty="0" err="1" smtClean="0"/>
              <a:t>Enfuzion</a:t>
            </a:r>
            <a:r>
              <a:rPr lang="en-AU" baseline="0" dirty="0" smtClean="0"/>
              <a:t>.</a:t>
            </a: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AU" dirty="0" smtClean="0"/>
              <a:t>Nimrod/G – “G” originally</a:t>
            </a:r>
            <a:r>
              <a:rPr lang="en-AU" baseline="0" dirty="0" smtClean="0"/>
              <a:t> stood for </a:t>
            </a:r>
            <a:r>
              <a:rPr lang="en-AU" baseline="0" dirty="0" err="1" smtClean="0"/>
              <a:t>Globus</a:t>
            </a:r>
            <a:r>
              <a:rPr lang="en-AU" baseline="0" dirty="0" smtClean="0"/>
              <a:t> but now more general supporting other lower level middleware, such as Condor.</a:t>
            </a:r>
            <a:endParaRPr lang="en-AU" dirty="0" smtClean="0"/>
          </a:p>
        </p:txBody>
      </p:sp>
      <p:sp>
        <p:nvSpPr>
          <p:cNvPr id="4" name="Slide Number Placeholder 3"/>
          <p:cNvSpPr>
            <a:spLocks noGrp="1"/>
          </p:cNvSpPr>
          <p:nvPr>
            <p:ph type="sldNum" sz="quarter" idx="10"/>
          </p:nvPr>
        </p:nvSpPr>
        <p:spPr/>
        <p:txBody>
          <a:bodyPr/>
          <a:lstStyle/>
          <a:p>
            <a:fld id="{EB970F6C-5B43-402B-B12D-0AAE91F6A813}" type="slidenum">
              <a:rPr lang="en-AU" smtClean="0"/>
              <a:pPr/>
              <a:t>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AAFFF7E-D4AE-4E21-8712-607511D7CACE}" type="datetime1">
              <a:rPr lang="en-AU" smtClean="0"/>
              <a:pPr/>
              <a:t>28/11/2011</a:t>
            </a:fld>
            <a:endParaRPr lang="en-AU"/>
          </a:p>
        </p:txBody>
      </p:sp>
      <p:sp>
        <p:nvSpPr>
          <p:cNvPr id="8" name="Footer Placeholder 7"/>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11" name="Slide Number Placeholder 10"/>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3182F-1798-499C-8C3F-FED92A29207F}" type="datetime1">
              <a:rPr lang="en-AU" smtClean="0"/>
              <a:pPr/>
              <a:t>28/11/2011</a:t>
            </a:fld>
            <a:endParaRPr lang="en-AU"/>
          </a:p>
        </p:txBody>
      </p:sp>
      <p:sp>
        <p:nvSpPr>
          <p:cNvPr id="5" name="Footer Placeholder 4"/>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6" name="Slide Number Placeholder 5"/>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3B24F2-80F1-4F2E-8D5A-B0BE0268E998}" type="datetime1">
              <a:rPr lang="en-AU" smtClean="0"/>
              <a:pPr/>
              <a:t>28/11/2011</a:t>
            </a:fld>
            <a:endParaRPr lang="en-AU"/>
          </a:p>
        </p:txBody>
      </p:sp>
      <p:sp>
        <p:nvSpPr>
          <p:cNvPr id="5" name="Footer Placeholder 4"/>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6" name="Slide Number Placeholder 5"/>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12A401-3764-4F7B-980D-B08BFFE70D1D}" type="datetime1">
              <a:rPr lang="en-AU" smtClean="0"/>
              <a:pPr/>
              <a:t>28/11/2011</a:t>
            </a:fld>
            <a:endParaRPr lang="en-AU"/>
          </a:p>
        </p:txBody>
      </p:sp>
      <p:sp>
        <p:nvSpPr>
          <p:cNvPr id="5" name="Footer Placeholder 4"/>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6" name="Slide Number Placeholder 5"/>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C18D3B-B648-421D-95FC-55496BF01BD0}" type="datetime1">
              <a:rPr lang="en-AU" smtClean="0"/>
              <a:pPr/>
              <a:t>28/11/2011</a:t>
            </a:fld>
            <a:endParaRPr lang="en-AU"/>
          </a:p>
        </p:txBody>
      </p:sp>
      <p:sp>
        <p:nvSpPr>
          <p:cNvPr id="5" name="Footer Placeholder 4"/>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6" name="Slide Number Placeholder 5"/>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AACF43-6CEF-4AFE-822F-AFB196F00F59}" type="datetime1">
              <a:rPr lang="en-AU" smtClean="0"/>
              <a:pPr/>
              <a:t>28/11/2011</a:t>
            </a:fld>
            <a:endParaRPr lang="en-AU"/>
          </a:p>
        </p:txBody>
      </p:sp>
      <p:sp>
        <p:nvSpPr>
          <p:cNvPr id="6" name="Footer Placeholder 5"/>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7" name="Slide Number Placeholder 6"/>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F5AD0B4-4AF6-4D4A-8675-BB99CDAFB665}" type="datetime1">
              <a:rPr lang="en-AU" smtClean="0"/>
              <a:pPr/>
              <a:t>28/11/2011</a:t>
            </a:fld>
            <a:endParaRPr lang="en-AU"/>
          </a:p>
        </p:txBody>
      </p:sp>
      <p:sp>
        <p:nvSpPr>
          <p:cNvPr id="8" name="Footer Placeholder 7"/>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9" name="Slide Number Placeholder 8"/>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F0A3863-C68C-42B8-8390-AA26FBD8D6E6}" type="datetime1">
              <a:rPr lang="en-AU" smtClean="0"/>
              <a:pPr/>
              <a:t>28/11/2011</a:t>
            </a:fld>
            <a:endParaRPr lang="en-AU"/>
          </a:p>
        </p:txBody>
      </p:sp>
      <p:sp>
        <p:nvSpPr>
          <p:cNvPr id="4" name="Footer Placeholder 3"/>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5" name="Slide Number Placeholder 4"/>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CFE2FFA-8144-403E-91F6-889C92E2FFDE}" type="datetime1">
              <a:rPr lang="en-AU" smtClean="0"/>
              <a:pPr/>
              <a:t>28/11/2011</a:t>
            </a:fld>
            <a:endParaRPr lang="en-AU"/>
          </a:p>
        </p:txBody>
      </p:sp>
      <p:sp>
        <p:nvSpPr>
          <p:cNvPr id="3" name="Footer Placeholder 2"/>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4" name="Slide Number Placeholder 3"/>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1592BC-C1B0-42EB-A60E-1C6D456837D6}" type="datetime1">
              <a:rPr lang="en-AU" smtClean="0"/>
              <a:pPr/>
              <a:t>28/11/2011</a:t>
            </a:fld>
            <a:endParaRPr lang="en-AU"/>
          </a:p>
        </p:txBody>
      </p:sp>
      <p:sp>
        <p:nvSpPr>
          <p:cNvPr id="6" name="Footer Placeholder 5"/>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7" name="Slide Number Placeholder 6"/>
          <p:cNvSpPr>
            <a:spLocks noGrp="1"/>
          </p:cNvSpPr>
          <p:nvPr>
            <p:ph type="sldNum" sz="quarter" idx="12"/>
          </p:nvPr>
        </p:nvSpPr>
        <p:spPr/>
        <p:txBody>
          <a:bodyPr/>
          <a:lstStyle>
            <a:extLst/>
          </a:lstStyle>
          <a:p>
            <a:fld id="{DB0A89C8-FEE6-4387-859A-E0A07552E5C6}"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D28CD1-16E5-49AB-9C1C-50276B8155B2}" type="datetime1">
              <a:rPr lang="en-AU" smtClean="0"/>
              <a:pPr/>
              <a:t>28/11/2011</a:t>
            </a:fld>
            <a:endParaRPr lang="en-AU"/>
          </a:p>
        </p:txBody>
      </p:sp>
      <p:sp>
        <p:nvSpPr>
          <p:cNvPr id="6" name="Footer Placeholder 5"/>
          <p:cNvSpPr>
            <a:spLocks noGrp="1"/>
          </p:cNvSpPr>
          <p:nvPr>
            <p:ph type="ftr" sz="quarter" idx="11"/>
          </p:nvPr>
        </p:nvSpPr>
        <p:spPr/>
        <p:txBody>
          <a:bodyPr/>
          <a:lstStyle>
            <a:extLst/>
          </a:lstStyle>
          <a:p>
            <a:r>
              <a:rPr lang="en-AU" smtClean="0"/>
              <a:t>Cloud Futures 2011           David Abramson - MeSsAGE Lab, Monash Uni</a:t>
            </a:r>
            <a:endParaRPr lang="en-AU"/>
          </a:p>
        </p:txBody>
      </p:sp>
      <p:sp>
        <p:nvSpPr>
          <p:cNvPr id="7" name="Slide Number Placeholder 6"/>
          <p:cNvSpPr>
            <a:spLocks noGrp="1"/>
          </p:cNvSpPr>
          <p:nvPr>
            <p:ph type="sldNum" sz="quarter" idx="12"/>
          </p:nvPr>
        </p:nvSpPr>
        <p:spPr/>
        <p:txBody>
          <a:bodyPr/>
          <a:lstStyle>
            <a:extLst/>
          </a:lstStyle>
          <a:p>
            <a:fld id="{DB0A89C8-FEE6-4387-859A-E0A07552E5C6}" type="slidenum">
              <a:rPr lang="en-AU" smtClean="0"/>
              <a:pPr/>
              <a:t>‹#›</a:t>
            </a:fld>
            <a:endParaRPr lang="en-AU"/>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70000"/>
            <a:lum/>
          </a:blip>
          <a:srcRect/>
          <a:stretch>
            <a:fillRect l="-12000" r="-12000"/>
          </a:stretch>
        </a:blipFill>
        <a:effectLst/>
      </p:bgPr>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ADE180F-44E1-4E27-991E-0263A29260D5}" type="datetime1">
              <a:rPr lang="en-AU" smtClean="0"/>
              <a:pPr/>
              <a:t>28/11/2011</a:t>
            </a:fld>
            <a:endParaRPr lang="en-AU"/>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AU" smtClean="0"/>
              <a:t>Cloud Futures 2011           David Abramson - MeSsAGE Lab, Monash Uni</a:t>
            </a:r>
            <a:endParaRPr lang="en-AU"/>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B0A89C8-FEE6-4387-859A-E0A07552E5C6}"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e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video" Target="file:///\\localhost\Users\davidabramson\Documents\My%20Documents\Seminars\Grid%20Computing\VLSCI%20Life%20Sciences%20HTC\search.avi" TargetMode="External"/><Relationship Id="rId7" Type="http://schemas.openxmlformats.org/officeDocument/2006/relationships/image" Target="../media/image4.png"/><Relationship Id="rId2" Type="http://schemas.openxmlformats.org/officeDocument/2006/relationships/video" Target="file:///\\localhost\Users\davidabramson\Documents\My%20Documents\Seminars\Grid%20Computing\epsoc.mpg" TargetMode="External"/><Relationship Id="rId1" Type="http://schemas.openxmlformats.org/officeDocument/2006/relationships/video" Target="file:///\\localhost\Users\davidabramson\Documents\My%20Documents\Seminars\Grid%20Computing\VLSCI%20Life%20Sciences%20HTC\world3.avi" TargetMode="External"/><Relationship Id="rId6" Type="http://schemas.openxmlformats.org/officeDocument/2006/relationships/notesSlide" Target="../notesSlides/notesSlide7.xml"/><Relationship Id="rId5" Type="http://schemas.openxmlformats.org/officeDocument/2006/relationships/slideLayout" Target="../slideLayouts/slideLayout2.xml"/><Relationship Id="rId10" Type="http://schemas.openxmlformats.org/officeDocument/2006/relationships/image" Target="../media/image7.png"/><Relationship Id="rId4" Type="http://schemas.openxmlformats.org/officeDocument/2006/relationships/video" Target="file:///\\localhost\Users\davidabramson\Documents\My%20Documents\Seminars\Grid%20Computing\VLSCI%20Life%20Sciences%20HTC\zoom.avi" TargetMode="Externa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AU" dirty="0" smtClean="0"/>
              <a:t>High Throughput, Low Impedance e-Science on Microsoft Azure</a:t>
            </a:r>
            <a:endParaRPr lang="en-AU" dirty="0"/>
          </a:p>
        </p:txBody>
      </p:sp>
      <p:sp>
        <p:nvSpPr>
          <p:cNvPr id="4" name="Subtitle 2"/>
          <p:cNvSpPr txBox="1">
            <a:spLocks/>
          </p:cNvSpPr>
          <p:nvPr/>
        </p:nvSpPr>
        <p:spPr>
          <a:xfrm>
            <a:off x="685800" y="4653136"/>
            <a:ext cx="7772400" cy="1008112"/>
          </a:xfrm>
          <a:prstGeom prst="rect">
            <a:avLst/>
          </a:prstGeom>
        </p:spPr>
        <p:txBody>
          <a:bodyPr vert="horz" lIns="182880" tIns="0">
            <a:normAutofit/>
          </a:bodyPr>
          <a:lstStyle/>
          <a:p>
            <a:pPr marL="36576" marR="0" lvl="0" indent="0" algn="ct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AU" sz="2000" b="0" i="0" u="none" strike="noStrike" kern="1200" cap="none" spc="0" normalizeH="0" baseline="0" noProof="0" dirty="0" smtClean="0">
                <a:ln>
                  <a:noFill/>
                </a:ln>
                <a:solidFill>
                  <a:schemeClr val="bg2">
                    <a:shade val="25000"/>
                  </a:schemeClr>
                </a:solidFill>
                <a:effectLst/>
                <a:uLnTx/>
                <a:uFillTx/>
                <a:latin typeface="+mn-lt"/>
                <a:ea typeface="+mn-ea"/>
                <a:cs typeface="+mn-cs"/>
              </a:rPr>
              <a:t>Presenter:</a:t>
            </a:r>
          </a:p>
          <a:p>
            <a:pPr marL="36576" marR="0" lvl="0" indent="0" algn="ct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AU" sz="2000" b="0" i="0" u="none" strike="noStrike" kern="1200" cap="none" spc="0" normalizeH="0" baseline="0" noProof="0" dirty="0" smtClean="0">
                <a:ln>
                  <a:noFill/>
                </a:ln>
                <a:solidFill>
                  <a:schemeClr val="bg2">
                    <a:shade val="25000"/>
                  </a:schemeClr>
                </a:solidFill>
                <a:effectLst/>
                <a:uLnTx/>
                <a:uFillTx/>
                <a:latin typeface="+mn-lt"/>
                <a:ea typeface="+mn-ea"/>
                <a:cs typeface="+mn-cs"/>
              </a:rPr>
              <a:t>Blair</a:t>
            </a:r>
            <a:r>
              <a:rPr kumimoji="0" lang="en-AU" sz="2000" b="0" i="0" u="none" strike="noStrike" kern="1200" cap="none" spc="0" normalizeH="0" noProof="0" dirty="0" smtClean="0">
                <a:ln>
                  <a:noFill/>
                </a:ln>
                <a:solidFill>
                  <a:schemeClr val="bg2">
                    <a:shade val="25000"/>
                  </a:schemeClr>
                </a:solidFill>
                <a:effectLst/>
                <a:uLnTx/>
                <a:uFillTx/>
                <a:latin typeface="+mn-lt"/>
                <a:ea typeface="+mn-ea"/>
                <a:cs typeface="+mn-cs"/>
              </a:rPr>
              <a:t> </a:t>
            </a:r>
            <a:r>
              <a:rPr kumimoji="0" lang="en-AU" sz="2000" b="0" i="0" u="none" strike="noStrike" kern="1200" cap="none" spc="0" normalizeH="0" noProof="0" dirty="0" err="1" smtClean="0">
                <a:ln>
                  <a:noFill/>
                </a:ln>
                <a:solidFill>
                  <a:schemeClr val="bg2">
                    <a:shade val="25000"/>
                  </a:schemeClr>
                </a:solidFill>
                <a:effectLst/>
                <a:uLnTx/>
                <a:uFillTx/>
                <a:latin typeface="+mn-lt"/>
                <a:ea typeface="+mn-ea"/>
                <a:cs typeface="+mn-cs"/>
              </a:rPr>
              <a:t>Bethwaite</a:t>
            </a:r>
            <a:endParaRPr kumimoji="0" lang="en-AU" sz="2000" b="0" i="0" u="none" strike="noStrike" kern="1200" cap="none" spc="0" normalizeH="0" baseline="0" noProof="0" dirty="0" smtClean="0">
              <a:ln>
                <a:noFill/>
              </a:ln>
              <a:solidFill>
                <a:schemeClr val="bg2">
                  <a:shade val="25000"/>
                </a:schemeClr>
              </a:solidFill>
              <a:effectLst/>
              <a:uLnTx/>
              <a:uFillTx/>
              <a:latin typeface="+mn-lt"/>
              <a:ea typeface="+mn-ea"/>
              <a:cs typeface="+mn-cs"/>
            </a:endParaRPr>
          </a:p>
          <a:p>
            <a:pPr marL="36576" marR="0" lvl="0" indent="0" algn="ct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AU" sz="2000" b="0" i="0" u="none" strike="noStrike" kern="1200" cap="none" spc="0" normalizeH="0" baseline="0" noProof="0" dirty="0" smtClean="0">
                <a:ln>
                  <a:noFill/>
                </a:ln>
                <a:solidFill>
                  <a:schemeClr val="bg2">
                    <a:shade val="25000"/>
                  </a:schemeClr>
                </a:solidFill>
                <a:effectLst/>
                <a:uLnTx/>
                <a:uFillTx/>
                <a:latin typeface="+mn-lt"/>
                <a:ea typeface="+mn-ea"/>
                <a:cs typeface="+mn-cs"/>
              </a:rPr>
              <a:t>Monash</a:t>
            </a:r>
            <a:r>
              <a:rPr kumimoji="0" lang="en-AU" sz="2000" b="0" i="0" u="none" strike="noStrike" kern="1200" cap="none" spc="0" normalizeH="0" noProof="0" dirty="0" smtClean="0">
                <a:ln>
                  <a:noFill/>
                </a:ln>
                <a:solidFill>
                  <a:schemeClr val="bg2">
                    <a:shade val="25000"/>
                  </a:schemeClr>
                </a:solidFill>
                <a:effectLst/>
                <a:uLnTx/>
                <a:uFillTx/>
                <a:latin typeface="+mn-lt"/>
                <a:ea typeface="+mn-ea"/>
                <a:cs typeface="+mn-cs"/>
              </a:rPr>
              <a:t> </a:t>
            </a:r>
            <a:r>
              <a:rPr kumimoji="0" lang="en-AU" sz="2000" b="0" i="0" u="none" strike="noStrike" kern="1200" cap="none" spc="0" normalizeH="0" noProof="0" dirty="0" err="1" smtClean="0">
                <a:ln>
                  <a:noFill/>
                </a:ln>
                <a:solidFill>
                  <a:schemeClr val="bg2">
                    <a:shade val="25000"/>
                  </a:schemeClr>
                </a:solidFill>
                <a:effectLst/>
                <a:uLnTx/>
                <a:uFillTx/>
                <a:latin typeface="+mn-lt"/>
                <a:ea typeface="+mn-ea"/>
                <a:cs typeface="+mn-cs"/>
              </a:rPr>
              <a:t>eScience</a:t>
            </a:r>
            <a:r>
              <a:rPr kumimoji="0" lang="en-AU" sz="2000" b="0" i="0" u="none" strike="noStrike" kern="1200" cap="none" spc="0" normalizeH="0" noProof="0" dirty="0" smtClean="0">
                <a:ln>
                  <a:noFill/>
                </a:ln>
                <a:solidFill>
                  <a:schemeClr val="bg2">
                    <a:shade val="25000"/>
                  </a:schemeClr>
                </a:solidFill>
                <a:effectLst/>
                <a:uLnTx/>
                <a:uFillTx/>
                <a:latin typeface="+mn-lt"/>
                <a:ea typeface="+mn-ea"/>
                <a:cs typeface="+mn-cs"/>
              </a:rPr>
              <a:t> and Grid Engineering Lab</a:t>
            </a:r>
            <a:endParaRPr kumimoji="0" lang="en-AU" sz="2000" b="0" i="0" u="none" strike="noStrike" kern="1200" cap="none" spc="0" normalizeH="0" baseline="0" noProof="0" dirty="0" smtClean="0">
              <a:ln>
                <a:noFill/>
              </a:ln>
              <a:solidFill>
                <a:schemeClr val="bg2">
                  <a:shade val="25000"/>
                </a:schemeClr>
              </a:solidFill>
              <a:effectLst/>
              <a:uLnTx/>
              <a:uFillTx/>
              <a:latin typeface="+mn-lt"/>
              <a:ea typeface="+mn-ea"/>
              <a:cs typeface="+mn-cs"/>
            </a:endParaRPr>
          </a:p>
        </p:txBody>
      </p:sp>
      <p:sp>
        <p:nvSpPr>
          <p:cNvPr id="5" name="Subtitle 4"/>
          <p:cNvSpPr>
            <a:spLocks noGrp="1"/>
          </p:cNvSpPr>
          <p:nvPr>
            <p:ph type="subTitle" idx="1"/>
          </p:nvPr>
        </p:nvSpPr>
        <p:spPr/>
        <p:txBody>
          <a:bodyPr/>
          <a:lstStyle/>
          <a:p>
            <a:endParaRPr lang="en-A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From Clusters, to </a:t>
            </a:r>
            <a:r>
              <a:rPr lang="en-AU" u="sng" dirty="0" smtClean="0"/>
              <a:t>Grids</a:t>
            </a:r>
            <a:r>
              <a:rPr lang="en-AU" dirty="0" smtClean="0"/>
              <a:t>, to Clouds</a:t>
            </a:r>
            <a:endParaRPr lang="en-AU" dirty="0"/>
          </a:p>
        </p:txBody>
      </p:sp>
      <p:sp>
        <p:nvSpPr>
          <p:cNvPr id="28" name="Content Placeholder 27"/>
          <p:cNvSpPr>
            <a:spLocks noGrp="1"/>
          </p:cNvSpPr>
          <p:nvPr>
            <p:ph idx="1"/>
          </p:nvPr>
        </p:nvSpPr>
        <p:spPr>
          <a:xfrm>
            <a:off x="502920" y="530352"/>
            <a:ext cx="8183880" cy="4770856"/>
          </a:xfrm>
        </p:spPr>
        <p:txBody>
          <a:bodyPr>
            <a:normAutofit fontScale="85000" lnSpcReduction="20000"/>
          </a:bodyPr>
          <a:lstStyle/>
          <a:p>
            <a:r>
              <a:rPr lang="en-AU" dirty="0" smtClean="0"/>
              <a:t>The Grid</a:t>
            </a:r>
          </a:p>
          <a:p>
            <a:pPr lvl="1"/>
            <a:r>
              <a:rPr lang="en-AU" dirty="0" smtClean="0"/>
              <a:t>Global utility computing mk.1</a:t>
            </a:r>
          </a:p>
          <a:p>
            <a:pPr lvl="1"/>
            <a:r>
              <a:rPr lang="en-AU" dirty="0" smtClean="0"/>
              <a:t>Somewhere in-between Infrastructure and Platform as-a-Service</a:t>
            </a:r>
          </a:p>
          <a:p>
            <a:r>
              <a:rPr lang="en-AU" dirty="0" smtClean="0"/>
              <a:t>For Nimrod</a:t>
            </a:r>
          </a:p>
          <a:p>
            <a:pPr lvl="1"/>
            <a:r>
              <a:rPr lang="en-AU" dirty="0" smtClean="0"/>
              <a:t>Increased computational scale – massively parallel</a:t>
            </a:r>
          </a:p>
          <a:p>
            <a:pPr lvl="1"/>
            <a:r>
              <a:rPr lang="en-AU" dirty="0" smtClean="0"/>
              <a:t>New scheduling and data challenges</a:t>
            </a:r>
          </a:p>
          <a:p>
            <a:pPr lvl="1"/>
            <a:r>
              <a:rPr lang="en-AU" dirty="0" smtClean="0"/>
              <a:t>Computational economy proposed</a:t>
            </a:r>
          </a:p>
          <a:p>
            <a:pPr lvl="1"/>
            <a:r>
              <a:rPr lang="en-AU" dirty="0" smtClean="0"/>
              <a:t>Move to a pilot-job model</a:t>
            </a:r>
          </a:p>
          <a:p>
            <a:pPr lvl="2"/>
            <a:r>
              <a:rPr lang="en-AU" dirty="0" smtClean="0"/>
              <a:t>Improved throughput</a:t>
            </a:r>
          </a:p>
          <a:p>
            <a:pPr lvl="2"/>
            <a:r>
              <a:rPr lang="en-AU" dirty="0" smtClean="0"/>
              <a:t>Supports meta-scheduling</a:t>
            </a:r>
          </a:p>
          <a:p>
            <a:pPr lvl="2"/>
            <a:r>
              <a:rPr lang="en-AU" dirty="0" smtClean="0"/>
              <a:t>Provide consistent interface to various middleware</a:t>
            </a:r>
          </a:p>
          <a:p>
            <a:r>
              <a:rPr lang="en-AU" dirty="0" smtClean="0"/>
              <a:t>Problems</a:t>
            </a:r>
          </a:p>
          <a:p>
            <a:pPr lvl="1"/>
            <a:r>
              <a:rPr lang="en-AU" dirty="0" smtClean="0"/>
              <a:t>Interoperability</a:t>
            </a:r>
          </a:p>
          <a:p>
            <a:pPr lvl="1"/>
            <a:r>
              <a:rPr lang="en-AU" dirty="0" smtClean="0"/>
              <a:t>Barriers to entry</a:t>
            </a:r>
          </a:p>
        </p:txBody>
      </p:sp>
      <p:sp>
        <p:nvSpPr>
          <p:cNvPr id="6" name="Slide Number Placeholder 5"/>
          <p:cNvSpPr>
            <a:spLocks noGrp="1"/>
          </p:cNvSpPr>
          <p:nvPr>
            <p:ph type="sldNum" sz="quarter" idx="12"/>
          </p:nvPr>
        </p:nvSpPr>
        <p:spPr/>
        <p:txBody>
          <a:bodyPr/>
          <a:lstStyle/>
          <a:p>
            <a:fld id="{DB0A89C8-FEE6-4387-859A-E0A07552E5C6}" type="slidenum">
              <a:rPr lang="en-AU" smtClean="0"/>
              <a:pPr/>
              <a:t>10</a:t>
            </a:fld>
            <a:endParaRPr lang="en-AU"/>
          </a:p>
        </p:txBody>
      </p:sp>
      <p:sp>
        <p:nvSpPr>
          <p:cNvPr id="7"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acebookdc.jpg"/>
          <p:cNvPicPr>
            <a:picLocks noChangeAspect="1"/>
          </p:cNvPicPr>
          <p:nvPr/>
        </p:nvPicPr>
        <p:blipFill>
          <a:blip r:embed="rId3" cstate="print"/>
          <a:stretch>
            <a:fillRect/>
          </a:stretch>
        </p:blipFill>
        <p:spPr>
          <a:xfrm>
            <a:off x="710631" y="548680"/>
            <a:ext cx="7722738" cy="4896544"/>
          </a:xfrm>
          <a:prstGeom prst="rect">
            <a:avLst/>
          </a:prstGeom>
          <a:effectLst>
            <a:softEdge rad="317500"/>
          </a:effectLst>
        </p:spPr>
      </p:pic>
      <p:sp>
        <p:nvSpPr>
          <p:cNvPr id="2" name="Title 1"/>
          <p:cNvSpPr>
            <a:spLocks noGrp="1"/>
          </p:cNvSpPr>
          <p:nvPr>
            <p:ph type="title"/>
          </p:nvPr>
        </p:nvSpPr>
        <p:spPr/>
        <p:txBody>
          <a:bodyPr>
            <a:normAutofit fontScale="90000"/>
          </a:bodyPr>
          <a:lstStyle/>
          <a:p>
            <a:r>
              <a:rPr lang="en-AU" dirty="0" smtClean="0"/>
              <a:t>From Clusters, to Grids, to </a:t>
            </a:r>
            <a:r>
              <a:rPr lang="en-AU" u="sng" dirty="0" smtClean="0"/>
              <a:t>Clouds</a:t>
            </a:r>
            <a:endParaRPr lang="en-AU" u="sng" dirty="0"/>
          </a:p>
        </p:txBody>
      </p:sp>
      <p:graphicFrame>
        <p:nvGraphicFramePr>
          <p:cNvPr id="7" name="Content Placeholder 6"/>
          <p:cNvGraphicFramePr>
            <a:graphicFrameLocks noGrp="1"/>
          </p:cNvGraphicFramePr>
          <p:nvPr>
            <p:ph idx="1"/>
          </p:nvPr>
        </p:nvGraphicFramePr>
        <p:xfrm>
          <a:off x="502920" y="530352"/>
          <a:ext cx="8183880" cy="49148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Slide Number Placeholder 8"/>
          <p:cNvSpPr>
            <a:spLocks noGrp="1"/>
          </p:cNvSpPr>
          <p:nvPr>
            <p:ph type="sldNum" sz="quarter" idx="12"/>
          </p:nvPr>
        </p:nvSpPr>
        <p:spPr/>
        <p:txBody>
          <a:bodyPr/>
          <a:lstStyle/>
          <a:p>
            <a:fld id="{DB0A89C8-FEE6-4387-859A-E0A07552E5C6}" type="slidenum">
              <a:rPr lang="en-AU" smtClean="0"/>
              <a:pPr/>
              <a:t>11</a:t>
            </a:fld>
            <a:endParaRPr lang="en-AU"/>
          </a:p>
        </p:txBody>
      </p:sp>
      <p:sp>
        <p:nvSpPr>
          <p:cNvPr id="10"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From Clusters, to Grids, to </a:t>
            </a:r>
            <a:r>
              <a:rPr lang="en-AU" u="sng" dirty="0" smtClean="0"/>
              <a:t>Clouds</a:t>
            </a:r>
            <a:endParaRPr lang="en-AU" dirty="0"/>
          </a:p>
        </p:txBody>
      </p:sp>
      <p:sp>
        <p:nvSpPr>
          <p:cNvPr id="10" name="Content Placeholder 9"/>
          <p:cNvSpPr>
            <a:spLocks noGrp="1"/>
          </p:cNvSpPr>
          <p:nvPr>
            <p:ph idx="1"/>
          </p:nvPr>
        </p:nvSpPr>
        <p:spPr>
          <a:xfrm>
            <a:off x="502920" y="530352"/>
            <a:ext cx="8183880" cy="4842864"/>
          </a:xfrm>
        </p:spPr>
        <p:txBody>
          <a:bodyPr>
            <a:normAutofit lnSpcReduction="10000"/>
          </a:bodyPr>
          <a:lstStyle/>
          <a:p>
            <a:r>
              <a:rPr lang="en-AU" dirty="0" smtClean="0"/>
              <a:t>Cloud opportunities for HTC</a:t>
            </a:r>
          </a:p>
          <a:p>
            <a:pPr lvl="1"/>
            <a:r>
              <a:rPr lang="en-AU" dirty="0" smtClean="0"/>
              <a:t>Virtualisation improves interoperability and scalability</a:t>
            </a:r>
          </a:p>
          <a:p>
            <a:pPr lvl="2"/>
            <a:r>
              <a:rPr lang="en-AU" dirty="0" smtClean="0"/>
              <a:t>Build once, run everywhere</a:t>
            </a:r>
          </a:p>
          <a:p>
            <a:pPr lvl="1"/>
            <a:r>
              <a:rPr lang="en-AU" dirty="0" smtClean="0"/>
              <a:t>Cloud bursting</a:t>
            </a:r>
          </a:p>
          <a:p>
            <a:pPr lvl="2"/>
            <a:r>
              <a:rPr lang="en-AU" dirty="0" smtClean="0"/>
              <a:t>Scale-out to supplement locally and nationally available resources</a:t>
            </a:r>
          </a:p>
          <a:p>
            <a:pPr lvl="1"/>
            <a:r>
              <a:rPr lang="en-AU" dirty="0" smtClean="0"/>
              <a:t>Computational economy, for real</a:t>
            </a:r>
          </a:p>
          <a:p>
            <a:pPr lvl="2"/>
            <a:r>
              <a:rPr lang="en-AU" dirty="0" smtClean="0"/>
              <a:t>Deadline driven</a:t>
            </a:r>
          </a:p>
          <a:p>
            <a:pPr lvl="3"/>
            <a:r>
              <a:rPr lang="en-AU" dirty="0" smtClean="0"/>
              <a:t>“I need this finished by Monday morning!”</a:t>
            </a:r>
          </a:p>
          <a:p>
            <a:pPr lvl="2"/>
            <a:r>
              <a:rPr lang="en-AU" dirty="0" smtClean="0"/>
              <a:t>Budget driven</a:t>
            </a:r>
          </a:p>
          <a:p>
            <a:pPr lvl="3"/>
            <a:r>
              <a:rPr lang="en-AU" dirty="0" smtClean="0"/>
              <a:t>“Here’s my credit card, do this as quickly and cheaply as possible.”</a:t>
            </a:r>
          </a:p>
        </p:txBody>
      </p:sp>
      <p:sp>
        <p:nvSpPr>
          <p:cNvPr id="5" name="Slide Number Placeholder 4"/>
          <p:cNvSpPr>
            <a:spLocks noGrp="1"/>
          </p:cNvSpPr>
          <p:nvPr>
            <p:ph type="sldNum" sz="quarter" idx="12"/>
          </p:nvPr>
        </p:nvSpPr>
        <p:spPr/>
        <p:txBody>
          <a:bodyPr/>
          <a:lstStyle/>
          <a:p>
            <a:fld id="{DB0A89C8-FEE6-4387-859A-E0A07552E5C6}" type="slidenum">
              <a:rPr lang="en-AU" smtClean="0"/>
              <a:pPr/>
              <a:t>12</a:t>
            </a:fld>
            <a:endParaRPr lang="en-AU"/>
          </a:p>
        </p:txBody>
      </p:sp>
      <p:sp>
        <p:nvSpPr>
          <p:cNvPr id="7"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From Clusters, to Grids, to </a:t>
            </a:r>
            <a:r>
              <a:rPr lang="en-AU" u="sng" dirty="0" smtClean="0"/>
              <a:t>Clouds</a:t>
            </a:r>
            <a:endParaRPr lang="en-AU" dirty="0"/>
          </a:p>
        </p:txBody>
      </p:sp>
      <p:sp>
        <p:nvSpPr>
          <p:cNvPr id="10" name="Content Placeholder 9"/>
          <p:cNvSpPr>
            <a:spLocks noGrp="1"/>
          </p:cNvSpPr>
          <p:nvPr>
            <p:ph idx="1"/>
          </p:nvPr>
        </p:nvSpPr>
        <p:spPr>
          <a:xfrm>
            <a:off x="502920" y="530352"/>
            <a:ext cx="8183880" cy="4842864"/>
          </a:xfrm>
        </p:spPr>
        <p:txBody>
          <a:bodyPr>
            <a:normAutofit/>
          </a:bodyPr>
          <a:lstStyle/>
          <a:p>
            <a:r>
              <a:rPr lang="en-AU" dirty="0" smtClean="0"/>
              <a:t>But, the Cloud is an amorphous target</a:t>
            </a:r>
          </a:p>
          <a:p>
            <a:pPr lvl="1"/>
            <a:r>
              <a:rPr lang="en-AU" dirty="0" smtClean="0"/>
              <a:t>Cloud (noun):</a:t>
            </a:r>
          </a:p>
          <a:p>
            <a:pPr marL="1060704" lvl="2" indent="-457200">
              <a:buFont typeface="+mj-lt"/>
              <a:buAutoNum type="arabicPeriod"/>
            </a:pPr>
            <a:r>
              <a:rPr lang="en-AU" dirty="0" smtClean="0"/>
              <a:t>A popular label for any technology delivered over the </a:t>
            </a:r>
            <a:r>
              <a:rPr lang="en-AU" dirty="0" smtClean="0"/>
              <a:t>Internet</a:t>
            </a:r>
            <a:endParaRPr lang="en-AU" dirty="0" smtClean="0"/>
          </a:p>
          <a:p>
            <a:pPr marL="1060704" lvl="2" indent="-457200">
              <a:buFont typeface="+mj-lt"/>
              <a:buAutoNum type="arabicPeriod"/>
            </a:pPr>
            <a:r>
              <a:rPr lang="en-AU" dirty="0" smtClean="0"/>
              <a:t>For the vendor; whatever the customer wants it to be!</a:t>
            </a:r>
          </a:p>
          <a:p>
            <a:pPr lvl="1"/>
            <a:r>
              <a:rPr lang="en-AU" dirty="0" err="1" smtClean="0"/>
              <a:t>IaaS</a:t>
            </a:r>
            <a:r>
              <a:rPr lang="en-AU" dirty="0" smtClean="0"/>
              <a:t> is great but needs some scaffolding to use as a HTC platform</a:t>
            </a:r>
          </a:p>
          <a:p>
            <a:pPr lvl="2"/>
            <a:r>
              <a:rPr lang="en-AU" dirty="0" smtClean="0"/>
              <a:t>Grids provide useful services above </a:t>
            </a:r>
            <a:r>
              <a:rPr lang="en-AU" dirty="0" err="1" smtClean="0"/>
              <a:t>IaaS</a:t>
            </a:r>
            <a:endParaRPr lang="en-AU" dirty="0" smtClean="0"/>
          </a:p>
          <a:p>
            <a:pPr lvl="3"/>
            <a:r>
              <a:rPr lang="en-AU" dirty="0" smtClean="0"/>
              <a:t>E.g., you can build a grid on or into EC2</a:t>
            </a:r>
          </a:p>
          <a:p>
            <a:pPr lvl="3"/>
            <a:r>
              <a:rPr lang="en-AU" dirty="0" smtClean="0"/>
              <a:t>Grids provide job and data handling</a:t>
            </a:r>
          </a:p>
          <a:p>
            <a:pPr lvl="3"/>
            <a:r>
              <a:rPr lang="en-AU" dirty="0" smtClean="0"/>
              <a:t>Like a </a:t>
            </a:r>
            <a:r>
              <a:rPr lang="en-AU" dirty="0" err="1" smtClean="0"/>
              <a:t>PaaS</a:t>
            </a:r>
            <a:r>
              <a:rPr lang="en-AU" dirty="0" smtClean="0"/>
              <a:t> where the platform is a command shell</a:t>
            </a:r>
          </a:p>
        </p:txBody>
      </p:sp>
      <p:sp>
        <p:nvSpPr>
          <p:cNvPr id="5" name="Slide Number Placeholder 4"/>
          <p:cNvSpPr>
            <a:spLocks noGrp="1"/>
          </p:cNvSpPr>
          <p:nvPr>
            <p:ph type="sldNum" sz="quarter" idx="12"/>
          </p:nvPr>
        </p:nvSpPr>
        <p:spPr/>
        <p:txBody>
          <a:bodyPr/>
          <a:lstStyle/>
          <a:p>
            <a:fld id="{DB0A89C8-FEE6-4387-859A-E0A07552E5C6}" type="slidenum">
              <a:rPr lang="en-AU" smtClean="0"/>
              <a:pPr/>
              <a:t>13</a:t>
            </a:fld>
            <a:endParaRPr lang="en-AU"/>
          </a:p>
        </p:txBody>
      </p:sp>
      <p:sp>
        <p:nvSpPr>
          <p:cNvPr id="7"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Integrating Nimrod with </a:t>
            </a:r>
            <a:r>
              <a:rPr lang="en-AU" dirty="0" err="1" smtClean="0"/>
              <a:t>IaaS</a:t>
            </a:r>
            <a:endParaRPr lang="en-AU" u="sng" dirty="0"/>
          </a:p>
        </p:txBody>
      </p:sp>
      <p:grpSp>
        <p:nvGrpSpPr>
          <p:cNvPr id="5" name="Group 24"/>
          <p:cNvGrpSpPr/>
          <p:nvPr/>
        </p:nvGrpSpPr>
        <p:grpSpPr>
          <a:xfrm>
            <a:off x="559160" y="3140968"/>
            <a:ext cx="1852600" cy="1389450"/>
            <a:chOff x="5868144" y="2564904"/>
            <a:chExt cx="1852600" cy="1389450"/>
          </a:xfrm>
        </p:grpSpPr>
        <p:pic>
          <p:nvPicPr>
            <p:cNvPr id="26" name="Content Placeholder 5" descr="UCclusterM.jpg"/>
            <p:cNvPicPr>
              <a:picLocks noChangeAspect="1"/>
            </p:cNvPicPr>
            <p:nvPr/>
          </p:nvPicPr>
          <p:blipFill>
            <a:blip r:embed="rId3" cstate="print"/>
            <a:stretch>
              <a:fillRect/>
            </a:stretch>
          </p:blipFill>
          <p:spPr>
            <a:xfrm>
              <a:off x="5868144" y="2564904"/>
              <a:ext cx="1852600" cy="1389450"/>
            </a:xfrm>
            <a:prstGeom prst="rect">
              <a:avLst/>
            </a:prstGeom>
            <a:effectLst>
              <a:softEdge rad="127000"/>
            </a:effectLst>
          </p:spPr>
        </p:pic>
        <p:sp>
          <p:nvSpPr>
            <p:cNvPr id="27" name="TextBox 26"/>
            <p:cNvSpPr txBox="1"/>
            <p:nvPr/>
          </p:nvSpPr>
          <p:spPr>
            <a:xfrm>
              <a:off x="6029836" y="2672917"/>
              <a:ext cx="1588101"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sz="1100" dirty="0" smtClean="0"/>
                <a:t>Grid Middleware</a:t>
              </a:r>
              <a:endParaRPr lang="en-AU" sz="1100" dirty="0"/>
            </a:p>
          </p:txBody>
        </p:sp>
      </p:grpSp>
      <p:sp>
        <p:nvSpPr>
          <p:cNvPr id="34" name="TextBox 33"/>
          <p:cNvSpPr txBox="1"/>
          <p:nvPr/>
        </p:nvSpPr>
        <p:spPr>
          <a:xfrm>
            <a:off x="863080" y="3645024"/>
            <a:ext cx="93610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1400" dirty="0" smtClean="0"/>
              <a:t>Agents</a:t>
            </a:r>
            <a:endParaRPr lang="en-AU" sz="1400" dirty="0"/>
          </a:p>
        </p:txBody>
      </p:sp>
      <p:sp>
        <p:nvSpPr>
          <p:cNvPr id="31" name="TextBox 30"/>
          <p:cNvSpPr txBox="1"/>
          <p:nvPr/>
        </p:nvSpPr>
        <p:spPr>
          <a:xfrm>
            <a:off x="2123728" y="1115452"/>
            <a:ext cx="468052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Nimrod/G</a:t>
            </a:r>
            <a:endParaRPr lang="en-AU" dirty="0"/>
          </a:p>
        </p:txBody>
      </p:sp>
      <p:sp>
        <p:nvSpPr>
          <p:cNvPr id="38" name="Down Arrow 37"/>
          <p:cNvSpPr/>
          <p:nvPr/>
        </p:nvSpPr>
        <p:spPr>
          <a:xfrm>
            <a:off x="4247964" y="764704"/>
            <a:ext cx="43204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TextBox 39"/>
          <p:cNvSpPr txBox="1"/>
          <p:nvPr/>
        </p:nvSpPr>
        <p:spPr>
          <a:xfrm>
            <a:off x="1043608" y="47667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Portal</a:t>
            </a:r>
            <a:endParaRPr lang="en-AU" dirty="0"/>
          </a:p>
        </p:txBody>
      </p:sp>
      <p:sp>
        <p:nvSpPr>
          <p:cNvPr id="41" name="TextBox 40"/>
          <p:cNvSpPr txBox="1"/>
          <p:nvPr/>
        </p:nvSpPr>
        <p:spPr>
          <a:xfrm>
            <a:off x="6516216" y="476672"/>
            <a:ext cx="19442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Nimrod-O/E/K</a:t>
            </a:r>
            <a:endParaRPr lang="en-AU" dirty="0"/>
          </a:p>
        </p:txBody>
      </p:sp>
      <p:sp>
        <p:nvSpPr>
          <p:cNvPr id="43" name="Right Arrow 42"/>
          <p:cNvSpPr/>
          <p:nvPr/>
        </p:nvSpPr>
        <p:spPr>
          <a:xfrm>
            <a:off x="2483768" y="47667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ight Arrow 44"/>
          <p:cNvSpPr/>
          <p:nvPr/>
        </p:nvSpPr>
        <p:spPr>
          <a:xfrm rot="10800000">
            <a:off x="6084168" y="47667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Cloud 45"/>
          <p:cNvSpPr/>
          <p:nvPr/>
        </p:nvSpPr>
        <p:spPr>
          <a:xfrm>
            <a:off x="4355976" y="2492896"/>
            <a:ext cx="4032448" cy="2880320"/>
          </a:xfrm>
          <a:prstGeom prst="cloud">
            <a:avLst/>
          </a:prstGeom>
          <a:blipFill dpi="0" rotWithShape="1">
            <a:blip r:embed="rId4" cstate="print">
              <a:alphaModFix amt="7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TextBox 46"/>
          <p:cNvSpPr txBox="1"/>
          <p:nvPr/>
        </p:nvSpPr>
        <p:spPr>
          <a:xfrm>
            <a:off x="2862428" y="404664"/>
            <a:ext cx="3203121" cy="369332"/>
          </a:xfrm>
          <a:prstGeom prst="rect">
            <a:avLst/>
          </a:prstGeom>
          <a:noFill/>
        </p:spPr>
        <p:txBody>
          <a:bodyPr wrap="none" rtlCol="0">
            <a:spAutoFit/>
          </a:bodyPr>
          <a:lstStyle/>
          <a:p>
            <a:pPr algn="ctr"/>
            <a:r>
              <a:rPr lang="en-AU" dirty="0" smtClean="0"/>
              <a:t>Jobs / Nimrod experiment</a:t>
            </a:r>
            <a:endParaRPr lang="en-AU" dirty="0"/>
          </a:p>
        </p:txBody>
      </p:sp>
      <p:grpSp>
        <p:nvGrpSpPr>
          <p:cNvPr id="49" name="Group 48"/>
          <p:cNvGrpSpPr/>
          <p:nvPr/>
        </p:nvGrpSpPr>
        <p:grpSpPr>
          <a:xfrm>
            <a:off x="1081708" y="1484784"/>
            <a:ext cx="6980584" cy="646331"/>
            <a:chOff x="2123728" y="1484784"/>
            <a:chExt cx="6980584" cy="646331"/>
          </a:xfrm>
        </p:grpSpPr>
        <p:sp>
          <p:nvSpPr>
            <p:cNvPr id="36" name="TextBox 35"/>
            <p:cNvSpPr txBox="1"/>
            <p:nvPr/>
          </p:nvSpPr>
          <p:spPr>
            <a:xfrm>
              <a:off x="2123728" y="1484784"/>
              <a:ext cx="273630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Actuator: </a:t>
              </a:r>
              <a:r>
                <a:rPr lang="en-AU" dirty="0" err="1" smtClean="0"/>
                <a:t>Globus</a:t>
              </a:r>
              <a:r>
                <a:rPr lang="en-AU" dirty="0" smtClean="0"/>
                <a:t>,...</a:t>
              </a:r>
              <a:endParaRPr lang="en-AU" dirty="0"/>
            </a:p>
          </p:txBody>
        </p:sp>
        <p:sp>
          <p:nvSpPr>
            <p:cNvPr id="39" name="TextBox 38"/>
            <p:cNvSpPr txBox="1"/>
            <p:nvPr/>
          </p:nvSpPr>
          <p:spPr>
            <a:xfrm>
              <a:off x="4860032" y="1484784"/>
              <a:ext cx="115212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Services</a:t>
              </a:r>
              <a:endParaRPr lang="en-AU" dirty="0"/>
            </a:p>
          </p:txBody>
        </p:sp>
        <p:sp>
          <p:nvSpPr>
            <p:cNvPr id="48" name="TextBox 47"/>
            <p:cNvSpPr txBox="1"/>
            <p:nvPr/>
          </p:nvSpPr>
          <p:spPr>
            <a:xfrm>
              <a:off x="6012160" y="1484784"/>
              <a:ext cx="309215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New actuators: EC2, Azure, IBM, OCCI?,...?</a:t>
              </a:r>
              <a:endParaRPr lang="en-AU" dirty="0"/>
            </a:p>
          </p:txBody>
        </p:sp>
      </p:grpSp>
      <p:sp>
        <p:nvSpPr>
          <p:cNvPr id="52" name="TextBox 51"/>
          <p:cNvSpPr txBox="1"/>
          <p:nvPr/>
        </p:nvSpPr>
        <p:spPr>
          <a:xfrm>
            <a:off x="6948264" y="2852936"/>
            <a:ext cx="936103"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sz="1100" dirty="0" smtClean="0"/>
              <a:t>VM</a:t>
            </a:r>
          </a:p>
          <a:p>
            <a:pPr algn="ctr"/>
            <a:endParaRPr lang="en-AU" sz="1100" dirty="0" smtClean="0"/>
          </a:p>
          <a:p>
            <a:pPr algn="ctr"/>
            <a:endParaRPr lang="en-AU" sz="1100" dirty="0" smtClean="0"/>
          </a:p>
          <a:p>
            <a:pPr algn="ctr"/>
            <a:endParaRPr lang="en-AU" sz="1100" dirty="0"/>
          </a:p>
        </p:txBody>
      </p:sp>
      <p:sp>
        <p:nvSpPr>
          <p:cNvPr id="50" name="TextBox 49"/>
          <p:cNvSpPr txBox="1"/>
          <p:nvPr/>
        </p:nvSpPr>
        <p:spPr>
          <a:xfrm>
            <a:off x="6948263" y="3143583"/>
            <a:ext cx="93610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1400" dirty="0" smtClean="0"/>
              <a:t>Agents</a:t>
            </a:r>
            <a:endParaRPr lang="en-AU" sz="1400" dirty="0"/>
          </a:p>
        </p:txBody>
      </p:sp>
      <p:sp>
        <p:nvSpPr>
          <p:cNvPr id="54" name="TextBox 53"/>
          <p:cNvSpPr txBox="1"/>
          <p:nvPr/>
        </p:nvSpPr>
        <p:spPr>
          <a:xfrm>
            <a:off x="6084168" y="3933056"/>
            <a:ext cx="936103"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sz="1100" dirty="0" smtClean="0"/>
              <a:t>VM</a:t>
            </a:r>
          </a:p>
          <a:p>
            <a:pPr algn="ctr"/>
            <a:endParaRPr lang="en-AU" sz="1100" dirty="0" smtClean="0"/>
          </a:p>
          <a:p>
            <a:pPr algn="ctr"/>
            <a:endParaRPr lang="en-AU" sz="1100" dirty="0" smtClean="0"/>
          </a:p>
          <a:p>
            <a:pPr algn="ctr"/>
            <a:endParaRPr lang="en-AU" sz="1100" dirty="0"/>
          </a:p>
        </p:txBody>
      </p:sp>
      <p:sp>
        <p:nvSpPr>
          <p:cNvPr id="55" name="TextBox 54"/>
          <p:cNvSpPr txBox="1"/>
          <p:nvPr/>
        </p:nvSpPr>
        <p:spPr>
          <a:xfrm>
            <a:off x="6084167" y="4223703"/>
            <a:ext cx="93610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1400" dirty="0" smtClean="0"/>
              <a:t>Agents</a:t>
            </a:r>
            <a:endParaRPr lang="en-AU" sz="1400" dirty="0"/>
          </a:p>
        </p:txBody>
      </p:sp>
      <p:sp>
        <p:nvSpPr>
          <p:cNvPr id="56" name="TextBox 55"/>
          <p:cNvSpPr txBox="1"/>
          <p:nvPr/>
        </p:nvSpPr>
        <p:spPr>
          <a:xfrm>
            <a:off x="4716016" y="3789040"/>
            <a:ext cx="936103"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sz="1100" dirty="0" smtClean="0"/>
              <a:t>VM</a:t>
            </a:r>
          </a:p>
          <a:p>
            <a:pPr algn="ctr"/>
            <a:endParaRPr lang="en-AU" sz="1100" dirty="0" smtClean="0"/>
          </a:p>
          <a:p>
            <a:pPr algn="ctr"/>
            <a:endParaRPr lang="en-AU" sz="1100" dirty="0" smtClean="0"/>
          </a:p>
          <a:p>
            <a:pPr algn="ctr"/>
            <a:endParaRPr lang="en-AU" sz="1100" dirty="0"/>
          </a:p>
        </p:txBody>
      </p:sp>
      <p:sp>
        <p:nvSpPr>
          <p:cNvPr id="57" name="TextBox 56"/>
          <p:cNvSpPr txBox="1"/>
          <p:nvPr/>
        </p:nvSpPr>
        <p:spPr>
          <a:xfrm>
            <a:off x="4716015" y="4079687"/>
            <a:ext cx="93610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1400" dirty="0" smtClean="0"/>
              <a:t>Agents</a:t>
            </a:r>
            <a:endParaRPr lang="en-AU" sz="1400" dirty="0"/>
          </a:p>
        </p:txBody>
      </p:sp>
      <p:cxnSp>
        <p:nvCxnSpPr>
          <p:cNvPr id="59" name="Straight Arrow Connector 58"/>
          <p:cNvCxnSpPr>
            <a:stCxn id="36" idx="2"/>
            <a:endCxn id="27" idx="0"/>
          </p:cNvCxnSpPr>
          <p:nvPr/>
        </p:nvCxnSpPr>
        <p:spPr>
          <a:xfrm rot="5400000">
            <a:off x="1284950" y="2084070"/>
            <a:ext cx="1394865" cy="93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08104" y="2447310"/>
            <a:ext cx="1588101"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sz="1100" dirty="0" err="1" smtClean="0"/>
              <a:t>RESTful</a:t>
            </a:r>
            <a:r>
              <a:rPr lang="en-AU" sz="1100" dirty="0" smtClean="0"/>
              <a:t> </a:t>
            </a:r>
            <a:r>
              <a:rPr lang="en-AU" sz="1100" dirty="0" err="1" smtClean="0"/>
              <a:t>IaaS</a:t>
            </a:r>
            <a:r>
              <a:rPr lang="en-AU" sz="1100" dirty="0" smtClean="0"/>
              <a:t> API</a:t>
            </a:r>
            <a:endParaRPr lang="en-AU" sz="1100" dirty="0"/>
          </a:p>
        </p:txBody>
      </p:sp>
      <p:cxnSp>
        <p:nvCxnSpPr>
          <p:cNvPr id="64" name="Straight Arrow Connector 63"/>
          <p:cNvCxnSpPr>
            <a:stCxn id="48" idx="2"/>
            <a:endCxn id="62" idx="0"/>
          </p:cNvCxnSpPr>
          <p:nvPr/>
        </p:nvCxnSpPr>
        <p:spPr>
          <a:xfrm rot="5400000">
            <a:off x="6251089" y="2182182"/>
            <a:ext cx="316195" cy="214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4" idx="3"/>
            <a:endCxn id="39" idx="2"/>
          </p:cNvCxnSpPr>
          <p:nvPr/>
        </p:nvCxnSpPr>
        <p:spPr>
          <a:xfrm flipV="1">
            <a:off x="1799184" y="1854116"/>
            <a:ext cx="2594892" cy="194479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7" idx="0"/>
            <a:endCxn id="39" idx="2"/>
          </p:cNvCxnSpPr>
          <p:nvPr/>
        </p:nvCxnSpPr>
        <p:spPr>
          <a:xfrm rot="16200000" flipV="1">
            <a:off x="3676287" y="2571906"/>
            <a:ext cx="2225571" cy="7899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3" name="Slide Number Placeholder 32"/>
          <p:cNvSpPr>
            <a:spLocks noGrp="1"/>
          </p:cNvSpPr>
          <p:nvPr>
            <p:ph type="sldNum" sz="quarter" idx="12"/>
          </p:nvPr>
        </p:nvSpPr>
        <p:spPr/>
        <p:txBody>
          <a:bodyPr/>
          <a:lstStyle/>
          <a:p>
            <a:fld id="{DB0A89C8-FEE6-4387-859A-E0A07552E5C6}" type="slidenum">
              <a:rPr lang="en-AU" smtClean="0"/>
              <a:pPr/>
              <a:t>14</a:t>
            </a:fld>
            <a:endParaRPr lang="en-AU"/>
          </a:p>
        </p:txBody>
      </p:sp>
      <p:sp>
        <p:nvSpPr>
          <p:cNvPr id="35"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Integrating Nimrod with </a:t>
            </a:r>
            <a:r>
              <a:rPr lang="en-AU" dirty="0" err="1" smtClean="0"/>
              <a:t>IaaS</a:t>
            </a:r>
            <a:endParaRPr lang="en-AU" dirty="0"/>
          </a:p>
        </p:txBody>
      </p:sp>
      <p:sp>
        <p:nvSpPr>
          <p:cNvPr id="21" name="Content Placeholder 20"/>
          <p:cNvSpPr>
            <a:spLocks noGrp="1"/>
          </p:cNvSpPr>
          <p:nvPr>
            <p:ph idx="1"/>
          </p:nvPr>
        </p:nvSpPr>
        <p:spPr/>
        <p:txBody>
          <a:bodyPr>
            <a:normAutofit lnSpcReduction="10000"/>
          </a:bodyPr>
          <a:lstStyle/>
          <a:p>
            <a:r>
              <a:rPr lang="en-AU" dirty="0" smtClean="0"/>
              <a:t>(+) Nimrod is already a meta-scheduler</a:t>
            </a:r>
          </a:p>
          <a:p>
            <a:pPr lvl="1"/>
            <a:r>
              <a:rPr lang="en-AU" dirty="0" smtClean="0"/>
              <a:t>Creates an ad-hoc grid dynamically overlaying the available resource pool</a:t>
            </a:r>
          </a:p>
          <a:p>
            <a:pPr lvl="1"/>
            <a:r>
              <a:rPr lang="en-AU" dirty="0" smtClean="0"/>
              <a:t>Don’t need all the Grid bells and whistles to stand-up a resource pool under Nimrod, just need to launch our code</a:t>
            </a:r>
          </a:p>
          <a:p>
            <a:r>
              <a:rPr lang="en-AU" dirty="0" smtClean="0"/>
              <a:t>(-) Requires explicit management of infrastructure</a:t>
            </a:r>
          </a:p>
          <a:p>
            <a:r>
              <a:rPr lang="en-AU" dirty="0" smtClean="0"/>
              <a:t>(-) Extra level of scheduling – when to initialise infrastructure?</a:t>
            </a:r>
            <a:endParaRPr lang="en-AU" dirty="0"/>
          </a:p>
        </p:txBody>
      </p:sp>
      <p:sp>
        <p:nvSpPr>
          <p:cNvPr id="6" name="Slide Number Placeholder 5"/>
          <p:cNvSpPr>
            <a:spLocks noGrp="1"/>
          </p:cNvSpPr>
          <p:nvPr>
            <p:ph type="sldNum" sz="quarter" idx="12"/>
          </p:nvPr>
        </p:nvSpPr>
        <p:spPr/>
        <p:txBody>
          <a:bodyPr/>
          <a:lstStyle/>
          <a:p>
            <a:fld id="{DB0A89C8-FEE6-4387-859A-E0A07552E5C6}" type="slidenum">
              <a:rPr lang="en-AU" smtClean="0"/>
              <a:pPr/>
              <a:t>15</a:t>
            </a:fld>
            <a:endParaRPr lang="en-AU"/>
          </a:p>
        </p:txBody>
      </p:sp>
      <p:sp>
        <p:nvSpPr>
          <p:cNvPr id="7"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Integrating Nimrod with </a:t>
            </a:r>
            <a:r>
              <a:rPr lang="en-AU" dirty="0" err="1" smtClean="0"/>
              <a:t>IaaS</a:t>
            </a:r>
            <a:endParaRPr lang="en-AU" u="sng" dirty="0"/>
          </a:p>
        </p:txBody>
      </p:sp>
      <p:pic>
        <p:nvPicPr>
          <p:cNvPr id="15" name="Content Placeholder 5" descr="EC2 Structure.png"/>
          <p:cNvPicPr>
            <a:picLocks noChangeAspect="1"/>
          </p:cNvPicPr>
          <p:nvPr/>
        </p:nvPicPr>
        <p:blipFill>
          <a:blip r:embed="rId3" cstate="print"/>
          <a:stretch>
            <a:fillRect/>
          </a:stretch>
        </p:blipFill>
        <p:spPr>
          <a:xfrm>
            <a:off x="934664" y="476672"/>
            <a:ext cx="7274672" cy="4968552"/>
          </a:xfrm>
          <a:prstGeom prst="rect">
            <a:avLst/>
          </a:prstGeom>
          <a:solidFill>
            <a:schemeClr val="bg1"/>
          </a:solidFill>
          <a:effectLst>
            <a:outerShdw blurRad="50800" dist="38100" dir="2700000" algn="tl" rotWithShape="0">
              <a:prstClr val="black">
                <a:alpha val="40000"/>
              </a:prstClr>
            </a:outerShdw>
          </a:effectLst>
        </p:spPr>
      </p:pic>
      <p:sp>
        <p:nvSpPr>
          <p:cNvPr id="6" name="TextBox 5"/>
          <p:cNvSpPr txBox="1"/>
          <p:nvPr/>
        </p:nvSpPr>
        <p:spPr>
          <a:xfrm>
            <a:off x="5292080" y="1052736"/>
            <a:ext cx="432048" cy="523220"/>
          </a:xfrm>
          <a:prstGeom prst="rect">
            <a:avLst/>
          </a:prstGeom>
          <a:noFill/>
        </p:spPr>
        <p:txBody>
          <a:bodyPr wrap="square" rtlCol="0">
            <a:spAutoFit/>
          </a:bodyPr>
          <a:lstStyle/>
          <a:p>
            <a:r>
              <a:rPr lang="en-AU" sz="2800" dirty="0" smtClean="0">
                <a:solidFill>
                  <a:schemeClr val="accent1"/>
                </a:solidFill>
              </a:rPr>
              <a:t>1</a:t>
            </a:r>
            <a:endParaRPr lang="en-AU" sz="2800" dirty="0">
              <a:solidFill>
                <a:schemeClr val="accent1"/>
              </a:solidFill>
            </a:endParaRPr>
          </a:p>
        </p:txBody>
      </p:sp>
      <p:sp>
        <p:nvSpPr>
          <p:cNvPr id="8" name="TextBox 7"/>
          <p:cNvSpPr txBox="1"/>
          <p:nvPr/>
        </p:nvSpPr>
        <p:spPr>
          <a:xfrm>
            <a:off x="3419872" y="1052736"/>
            <a:ext cx="432048" cy="523220"/>
          </a:xfrm>
          <a:prstGeom prst="rect">
            <a:avLst/>
          </a:prstGeom>
          <a:noFill/>
        </p:spPr>
        <p:txBody>
          <a:bodyPr wrap="square" rtlCol="0">
            <a:spAutoFit/>
          </a:bodyPr>
          <a:lstStyle/>
          <a:p>
            <a:r>
              <a:rPr lang="en-AU" sz="2800" dirty="0" smtClean="0">
                <a:solidFill>
                  <a:schemeClr val="accent1"/>
                </a:solidFill>
              </a:rPr>
              <a:t>2</a:t>
            </a:r>
            <a:endParaRPr lang="en-AU" sz="2800" dirty="0">
              <a:solidFill>
                <a:schemeClr val="accent1"/>
              </a:solidFill>
            </a:endParaRPr>
          </a:p>
        </p:txBody>
      </p:sp>
      <p:sp>
        <p:nvSpPr>
          <p:cNvPr id="9" name="TextBox 8"/>
          <p:cNvSpPr txBox="1"/>
          <p:nvPr/>
        </p:nvSpPr>
        <p:spPr>
          <a:xfrm>
            <a:off x="4211960" y="1772816"/>
            <a:ext cx="432048" cy="523220"/>
          </a:xfrm>
          <a:prstGeom prst="rect">
            <a:avLst/>
          </a:prstGeom>
          <a:noFill/>
        </p:spPr>
        <p:txBody>
          <a:bodyPr wrap="square" rtlCol="0">
            <a:spAutoFit/>
          </a:bodyPr>
          <a:lstStyle/>
          <a:p>
            <a:r>
              <a:rPr lang="en-AU" sz="2800" dirty="0" smtClean="0">
                <a:solidFill>
                  <a:schemeClr val="accent1"/>
                </a:solidFill>
              </a:rPr>
              <a:t>3</a:t>
            </a:r>
            <a:endParaRPr lang="en-AU" sz="2800" dirty="0">
              <a:solidFill>
                <a:schemeClr val="accent1"/>
              </a:solidFill>
            </a:endParaRPr>
          </a:p>
        </p:txBody>
      </p:sp>
      <p:sp>
        <p:nvSpPr>
          <p:cNvPr id="11" name="Slide Number Placeholder 10"/>
          <p:cNvSpPr>
            <a:spLocks noGrp="1"/>
          </p:cNvSpPr>
          <p:nvPr>
            <p:ph type="sldNum" sz="quarter" idx="12"/>
          </p:nvPr>
        </p:nvSpPr>
        <p:spPr/>
        <p:txBody>
          <a:bodyPr/>
          <a:lstStyle/>
          <a:p>
            <a:fld id="{DB0A89C8-FEE6-4387-859A-E0A07552E5C6}" type="slidenum">
              <a:rPr lang="en-AU" smtClean="0"/>
              <a:pPr/>
              <a:t>16</a:t>
            </a:fld>
            <a:endParaRPr lang="en-AU"/>
          </a:p>
        </p:txBody>
      </p:sp>
      <p:sp>
        <p:nvSpPr>
          <p:cNvPr id="12"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2" nodeType="click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100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2"/>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Integrating Nimrod with </a:t>
            </a:r>
            <a:r>
              <a:rPr lang="en-AU" dirty="0" err="1" smtClean="0"/>
              <a:t>PaaS</a:t>
            </a:r>
            <a:endParaRPr lang="en-AU" dirty="0"/>
          </a:p>
        </p:txBody>
      </p:sp>
      <p:sp>
        <p:nvSpPr>
          <p:cNvPr id="21" name="Content Placeholder 20"/>
          <p:cNvSpPr>
            <a:spLocks noGrp="1"/>
          </p:cNvSpPr>
          <p:nvPr>
            <p:ph idx="1"/>
          </p:nvPr>
        </p:nvSpPr>
        <p:spPr>
          <a:xfrm>
            <a:off x="502920" y="530352"/>
            <a:ext cx="8183880" cy="4770856"/>
          </a:xfrm>
        </p:spPr>
        <p:txBody>
          <a:bodyPr>
            <a:normAutofit fontScale="92500"/>
          </a:bodyPr>
          <a:lstStyle/>
          <a:p>
            <a:r>
              <a:rPr lang="en-AU" dirty="0" err="1" smtClean="0"/>
              <a:t>PaaS</a:t>
            </a:r>
            <a:r>
              <a:rPr lang="en-AU" dirty="0" smtClean="0"/>
              <a:t> is trickier...</a:t>
            </a:r>
          </a:p>
          <a:p>
            <a:pPr lvl="1"/>
            <a:r>
              <a:rPr lang="en-AU" dirty="0" smtClean="0"/>
              <a:t>More variety </a:t>
            </a:r>
            <a:r>
              <a:rPr lang="en-AU" dirty="0" smtClean="0"/>
              <a:t>(broader layer </a:t>
            </a:r>
            <a:r>
              <a:rPr lang="en-AU" dirty="0" smtClean="0"/>
              <a:t>of the cloud stack), e.g., contrast Azure and </a:t>
            </a:r>
            <a:r>
              <a:rPr lang="en-AU" dirty="0" err="1" smtClean="0"/>
              <a:t>AppEngine</a:t>
            </a:r>
            <a:endParaRPr lang="en-AU" dirty="0" smtClean="0"/>
          </a:p>
          <a:p>
            <a:pPr lvl="1"/>
            <a:r>
              <a:rPr lang="en-AU" dirty="0" smtClean="0"/>
              <a:t>Typically </a:t>
            </a:r>
            <a:r>
              <a:rPr lang="en-AU" dirty="0" smtClean="0"/>
              <a:t>designed with web-app hosting in mind...</a:t>
            </a:r>
            <a:endParaRPr lang="en-AU" dirty="0" smtClean="0"/>
          </a:p>
          <a:p>
            <a:pPr lvl="1"/>
            <a:r>
              <a:rPr lang="en-AU" dirty="0" smtClean="0"/>
              <a:t>...but Nimrod </a:t>
            </a:r>
            <a:r>
              <a:rPr lang="en-AU" dirty="0" smtClean="0"/>
              <a:t>tries to provide a generic execution framework</a:t>
            </a:r>
          </a:p>
          <a:p>
            <a:pPr lvl="1"/>
            <a:r>
              <a:rPr lang="en-AU" dirty="0" smtClean="0"/>
              <a:t>Higher level </a:t>
            </a:r>
            <a:r>
              <a:rPr lang="en-AU" dirty="0" err="1" smtClean="0"/>
              <a:t>PaaS</a:t>
            </a:r>
            <a:r>
              <a:rPr lang="en-AU" dirty="0" smtClean="0"/>
              <a:t> offerings are too prescriptive to work with Nimrod’s current model </a:t>
            </a:r>
            <a:r>
              <a:rPr lang="en-AU" dirty="0" smtClean="0"/>
              <a:t>(i.e., user </a:t>
            </a:r>
            <a:r>
              <a:rPr lang="en-AU" dirty="0" smtClean="0"/>
              <a:t>code is a black </a:t>
            </a:r>
            <a:r>
              <a:rPr lang="en-AU" dirty="0" smtClean="0"/>
              <a:t>box for Nimrod)</a:t>
            </a:r>
            <a:endParaRPr lang="en-AU" dirty="0" smtClean="0"/>
          </a:p>
          <a:p>
            <a:pPr lvl="2"/>
            <a:r>
              <a:rPr lang="en-AU" dirty="0" err="1" smtClean="0"/>
              <a:t>AppEngine</a:t>
            </a:r>
            <a:r>
              <a:rPr lang="en-AU" dirty="0" smtClean="0"/>
              <a:t>: Python and Java only </a:t>
            </a:r>
            <a:r>
              <a:rPr lang="en-AU" dirty="0" smtClean="0"/>
              <a:t>(plus </a:t>
            </a:r>
            <a:r>
              <a:rPr lang="en-AU" dirty="0" smtClean="0"/>
              <a:t>fine print)</a:t>
            </a:r>
          </a:p>
          <a:p>
            <a:pPr lvl="2"/>
            <a:r>
              <a:rPr lang="en-AU" dirty="0" smtClean="0"/>
              <a:t>Beanstalk: currently Java only</a:t>
            </a:r>
          </a:p>
          <a:p>
            <a:pPr lvl="1"/>
            <a:r>
              <a:rPr lang="en-AU" dirty="0" smtClean="0"/>
              <a:t>Trades-off generality (typically of the application platform or runtime) for implicit scalability</a:t>
            </a:r>
          </a:p>
        </p:txBody>
      </p:sp>
      <p:sp>
        <p:nvSpPr>
          <p:cNvPr id="6" name="Slide Number Placeholder 5"/>
          <p:cNvSpPr>
            <a:spLocks noGrp="1"/>
          </p:cNvSpPr>
          <p:nvPr>
            <p:ph type="sldNum" sz="quarter" idx="12"/>
          </p:nvPr>
        </p:nvSpPr>
        <p:spPr/>
        <p:txBody>
          <a:bodyPr/>
          <a:lstStyle/>
          <a:p>
            <a:fld id="{DB0A89C8-FEE6-4387-859A-E0A07552E5C6}" type="slidenum">
              <a:rPr lang="en-AU" smtClean="0"/>
              <a:pPr/>
              <a:t>17</a:t>
            </a:fld>
            <a:endParaRPr lang="en-AU"/>
          </a:p>
        </p:txBody>
      </p:sp>
      <p:sp>
        <p:nvSpPr>
          <p:cNvPr id="7"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Integrating Nimrod with Azure</a:t>
            </a:r>
            <a:endParaRPr lang="en-AU" dirty="0"/>
          </a:p>
        </p:txBody>
      </p:sp>
      <p:sp>
        <p:nvSpPr>
          <p:cNvPr id="21" name="Content Placeholder 20"/>
          <p:cNvSpPr>
            <a:spLocks noGrp="1"/>
          </p:cNvSpPr>
          <p:nvPr>
            <p:ph idx="1"/>
          </p:nvPr>
        </p:nvSpPr>
        <p:spPr>
          <a:xfrm>
            <a:off x="502920" y="530352"/>
            <a:ext cx="8183880" cy="4842864"/>
          </a:xfrm>
        </p:spPr>
        <p:txBody>
          <a:bodyPr>
            <a:normAutofit lnSpcReduction="10000"/>
          </a:bodyPr>
          <a:lstStyle/>
          <a:p>
            <a:r>
              <a:rPr lang="en-AU" dirty="0" smtClean="0"/>
              <a:t>What about Azure?</a:t>
            </a:r>
          </a:p>
          <a:p>
            <a:pPr lvl="1">
              <a:buNone/>
            </a:pPr>
            <a:r>
              <a:rPr lang="en-AU" dirty="0" smtClean="0"/>
              <a:t>Fortunately, Azure is flexible...</a:t>
            </a:r>
          </a:p>
          <a:p>
            <a:pPr lvl="1"/>
            <a:r>
              <a:rPr lang="en-AU" dirty="0" smtClean="0"/>
              <a:t>Provides a .NET app-hosting environment but has been built with legacy apps in mind</a:t>
            </a:r>
          </a:p>
          <a:p>
            <a:pPr lvl="1"/>
            <a:r>
              <a:rPr lang="en-AU" dirty="0" smtClean="0"/>
              <a:t>The Azure Worker Role essentially provides a Windows Server ‘08 VM with a .NET entry point</a:t>
            </a:r>
          </a:p>
          <a:p>
            <a:r>
              <a:rPr lang="en-AU" dirty="0" smtClean="0"/>
              <a:t>Nimrod-Azure mk.1</a:t>
            </a:r>
          </a:p>
          <a:p>
            <a:pPr lvl="1"/>
            <a:r>
              <a:rPr lang="en-AU" dirty="0" smtClean="0"/>
              <a:t>Can we treat Azure like a Windows </a:t>
            </a:r>
            <a:r>
              <a:rPr lang="en-AU" dirty="0" err="1" smtClean="0"/>
              <a:t>IaaS</a:t>
            </a:r>
            <a:r>
              <a:rPr lang="en-AU" dirty="0" smtClean="0"/>
              <a:t> and use it alongside other Cloud and Grid </a:t>
            </a:r>
            <a:r>
              <a:rPr lang="en-AU" dirty="0" smtClean="0"/>
              <a:t>resources?</a:t>
            </a:r>
            <a:endParaRPr lang="en-AU" dirty="0" smtClean="0"/>
          </a:p>
          <a:p>
            <a:pPr lvl="2"/>
            <a:r>
              <a:rPr lang="en-AU" dirty="0" smtClean="0"/>
              <a:t>Yes! Well, more-or-less, need to define a basic Nimrod Worker Azure service and accept a few </a:t>
            </a:r>
            <a:r>
              <a:rPr lang="en-AU" dirty="0" smtClean="0"/>
              <a:t>caveats...</a:t>
            </a:r>
            <a:endParaRPr lang="en-AU" dirty="0" smtClean="0"/>
          </a:p>
        </p:txBody>
      </p:sp>
      <p:sp>
        <p:nvSpPr>
          <p:cNvPr id="6" name="Slide Number Placeholder 5"/>
          <p:cNvSpPr>
            <a:spLocks noGrp="1"/>
          </p:cNvSpPr>
          <p:nvPr>
            <p:ph type="sldNum" sz="quarter" idx="12"/>
          </p:nvPr>
        </p:nvSpPr>
        <p:spPr/>
        <p:txBody>
          <a:bodyPr/>
          <a:lstStyle/>
          <a:p>
            <a:fld id="{DB0A89C8-FEE6-4387-859A-E0A07552E5C6}" type="slidenum">
              <a:rPr lang="en-AU" smtClean="0"/>
              <a:pPr/>
              <a:t>18</a:t>
            </a:fld>
            <a:endParaRPr lang="en-AU"/>
          </a:p>
        </p:txBody>
      </p:sp>
      <p:sp>
        <p:nvSpPr>
          <p:cNvPr id="7"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Integrating Nimrod with Azure</a:t>
            </a:r>
            <a:endParaRPr lang="en-AU" dirty="0"/>
          </a:p>
        </p:txBody>
      </p:sp>
      <p:sp>
        <p:nvSpPr>
          <p:cNvPr id="21" name="Content Placeholder 20"/>
          <p:cNvSpPr>
            <a:spLocks noGrp="1"/>
          </p:cNvSpPr>
          <p:nvPr>
            <p:ph idx="1"/>
          </p:nvPr>
        </p:nvSpPr>
        <p:spPr>
          <a:xfrm>
            <a:off x="502920" y="530352"/>
            <a:ext cx="8183880" cy="4698848"/>
          </a:xfrm>
        </p:spPr>
        <p:txBody>
          <a:bodyPr>
            <a:normAutofit/>
          </a:bodyPr>
          <a:lstStyle/>
          <a:p>
            <a:r>
              <a:rPr lang="en-AU" dirty="0" smtClean="0"/>
              <a:t>Nimrod-Azure mk.1, the details...</a:t>
            </a:r>
          </a:p>
          <a:p>
            <a:pPr lvl="1"/>
            <a:r>
              <a:rPr lang="en-AU" dirty="0" smtClean="0"/>
              <a:t>The Nimrod server (currently) runs on a Linux box external to Azure</a:t>
            </a:r>
          </a:p>
          <a:p>
            <a:pPr lvl="1"/>
            <a:r>
              <a:rPr lang="en-AU" dirty="0" smtClean="0"/>
              <a:t>The Nimrod-Azure </a:t>
            </a:r>
            <a:r>
              <a:rPr lang="en-AU" i="1" dirty="0" smtClean="0"/>
              <a:t>actuator</a:t>
            </a:r>
            <a:r>
              <a:rPr lang="en-AU" dirty="0" smtClean="0"/>
              <a:t> module contains the code for </a:t>
            </a:r>
            <a:r>
              <a:rPr lang="en-AU" dirty="0" smtClean="0"/>
              <a:t>getting </a:t>
            </a:r>
            <a:r>
              <a:rPr lang="en-AU" dirty="0" smtClean="0"/>
              <a:t>Nimrod </a:t>
            </a:r>
            <a:r>
              <a:rPr lang="en-AU" i="1" dirty="0" smtClean="0"/>
              <a:t>agents </a:t>
            </a:r>
            <a:r>
              <a:rPr lang="en-AU" dirty="0" smtClean="0"/>
              <a:t>(pilot-job containers) </a:t>
            </a:r>
            <a:r>
              <a:rPr lang="en-AU" dirty="0" smtClean="0"/>
              <a:t>started in </a:t>
            </a:r>
            <a:r>
              <a:rPr lang="en-AU" dirty="0" smtClean="0"/>
              <a:t>Azure</a:t>
            </a:r>
          </a:p>
          <a:p>
            <a:pPr lvl="2"/>
            <a:r>
              <a:rPr lang="en-AU" dirty="0" smtClean="0"/>
              <a:t>This includes a pre-defined minimal </a:t>
            </a:r>
            <a:r>
              <a:rPr lang="en-AU" dirty="0" err="1" smtClean="0"/>
              <a:t>NimrodWorkerService</a:t>
            </a:r>
            <a:r>
              <a:rPr lang="en-AU" dirty="0" smtClean="0"/>
              <a:t> </a:t>
            </a:r>
            <a:r>
              <a:rPr lang="en-AU" dirty="0" err="1" smtClean="0"/>
              <a:t>cspkg</a:t>
            </a:r>
            <a:r>
              <a:rPr lang="en-AU" dirty="0" smtClean="0"/>
              <a:t>;</a:t>
            </a:r>
          </a:p>
          <a:p>
            <a:pPr lvl="2"/>
            <a:r>
              <a:rPr lang="en-AU" dirty="0" smtClean="0"/>
              <a:t>and, a </a:t>
            </a:r>
            <a:r>
              <a:rPr lang="en-AU" dirty="0" smtClean="0"/>
              <a:t>lib (</a:t>
            </a:r>
            <a:r>
              <a:rPr lang="en-AU" dirty="0" err="1" smtClean="0"/>
              <a:t>PyAzure</a:t>
            </a:r>
            <a:r>
              <a:rPr lang="en-AU" dirty="0" smtClean="0"/>
              <a:t>) </a:t>
            </a:r>
            <a:r>
              <a:rPr lang="en-AU" dirty="0" smtClean="0"/>
              <a:t>for speaking XML over HTTP with the Azure Storage and Management REST APIs</a:t>
            </a:r>
          </a:p>
        </p:txBody>
      </p:sp>
      <p:sp>
        <p:nvSpPr>
          <p:cNvPr id="6" name="Slide Number Placeholder 5"/>
          <p:cNvSpPr>
            <a:spLocks noGrp="1"/>
          </p:cNvSpPr>
          <p:nvPr>
            <p:ph type="sldNum" sz="quarter" idx="12"/>
          </p:nvPr>
        </p:nvSpPr>
        <p:spPr/>
        <p:txBody>
          <a:bodyPr/>
          <a:lstStyle/>
          <a:p>
            <a:fld id="{DB0A89C8-FEE6-4387-859A-E0A07552E5C6}" type="slidenum">
              <a:rPr lang="en-AU" smtClean="0"/>
              <a:pPr/>
              <a:t>19</a:t>
            </a:fld>
            <a:endParaRPr lang="en-AU"/>
          </a:p>
        </p:txBody>
      </p:sp>
      <p:sp>
        <p:nvSpPr>
          <p:cNvPr id="7"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lbert-cloudimplementation.gif"/>
          <p:cNvPicPr>
            <a:picLocks noChangeAspect="1"/>
          </p:cNvPicPr>
          <p:nvPr/>
        </p:nvPicPr>
        <p:blipFill>
          <a:blip r:embed="rId3" cstate="print"/>
          <a:stretch>
            <a:fillRect/>
          </a:stretch>
        </p:blipFill>
        <p:spPr>
          <a:xfrm>
            <a:off x="587971" y="548680"/>
            <a:ext cx="7968058" cy="2475789"/>
          </a:xfrm>
          <a:prstGeom prst="rect">
            <a:avLst/>
          </a:prstGeom>
        </p:spPr>
      </p:pic>
      <p:sp>
        <p:nvSpPr>
          <p:cNvPr id="7" name="Title 1"/>
          <p:cNvSpPr>
            <a:spLocks noGrp="1"/>
          </p:cNvSpPr>
          <p:nvPr>
            <p:ph type="title"/>
          </p:nvPr>
        </p:nvSpPr>
        <p:spPr>
          <a:xfrm>
            <a:off x="502920" y="4983480"/>
            <a:ext cx="8183880" cy="1051560"/>
          </a:xfrm>
        </p:spPr>
        <p:txBody>
          <a:bodyPr/>
          <a:lstStyle/>
          <a:p>
            <a:r>
              <a:rPr lang="en-AU" dirty="0" smtClean="0"/>
              <a:t>Acknowledgements</a:t>
            </a:r>
            <a:endParaRPr lang="en-AU" dirty="0"/>
          </a:p>
        </p:txBody>
      </p:sp>
      <p:sp>
        <p:nvSpPr>
          <p:cNvPr id="10" name="Content Placeholder 2"/>
          <p:cNvSpPr>
            <a:spLocks noGrp="1"/>
          </p:cNvSpPr>
          <p:nvPr>
            <p:ph idx="1"/>
          </p:nvPr>
        </p:nvSpPr>
        <p:spPr>
          <a:xfrm>
            <a:off x="480060" y="3140968"/>
            <a:ext cx="8183880" cy="2304256"/>
          </a:xfrm>
        </p:spPr>
        <p:txBody>
          <a:bodyPr anchor="ctr">
            <a:normAutofit/>
          </a:bodyPr>
          <a:lstStyle/>
          <a:p>
            <a:pPr lvl="1">
              <a:buNone/>
            </a:pPr>
            <a:r>
              <a:rPr lang="en-AU" dirty="0" err="1" smtClean="0"/>
              <a:t>MeSsAGE</a:t>
            </a:r>
            <a:r>
              <a:rPr lang="en-AU" dirty="0" smtClean="0"/>
              <a:t> Lab team:</a:t>
            </a:r>
          </a:p>
          <a:p>
            <a:pPr lvl="2">
              <a:buNone/>
            </a:pPr>
            <a:r>
              <a:rPr lang="en-AU" dirty="0" smtClean="0"/>
              <a:t>Blair </a:t>
            </a:r>
            <a:r>
              <a:rPr lang="en-AU" dirty="0" err="1" smtClean="0"/>
              <a:t>Bethwaite</a:t>
            </a:r>
            <a:endParaRPr lang="en-AU" dirty="0" smtClean="0"/>
          </a:p>
          <a:p>
            <a:pPr lvl="2">
              <a:buNone/>
            </a:pPr>
            <a:r>
              <a:rPr lang="en-AU" dirty="0" err="1" smtClean="0"/>
              <a:t>Slavisa</a:t>
            </a:r>
            <a:r>
              <a:rPr lang="en-AU" dirty="0" smtClean="0"/>
              <a:t> </a:t>
            </a:r>
            <a:r>
              <a:rPr lang="en-AU" dirty="0" err="1" smtClean="0"/>
              <a:t>Garic</a:t>
            </a:r>
            <a:endParaRPr lang="en-AU" dirty="0" smtClean="0"/>
          </a:p>
        </p:txBody>
      </p:sp>
      <p:sp>
        <p:nvSpPr>
          <p:cNvPr id="8" name="Slide Number Placeholder 7"/>
          <p:cNvSpPr>
            <a:spLocks noGrp="1"/>
          </p:cNvSpPr>
          <p:nvPr>
            <p:ph type="sldNum" sz="quarter" idx="12"/>
          </p:nvPr>
        </p:nvSpPr>
        <p:spPr/>
        <p:txBody>
          <a:bodyPr/>
          <a:lstStyle/>
          <a:p>
            <a:fld id="{DB0A89C8-FEE6-4387-859A-E0A07552E5C6}" type="slidenum">
              <a:rPr lang="en-AU" smtClean="0"/>
              <a:pPr/>
              <a:t>2</a:t>
            </a:fld>
            <a:endParaRPr lang="en-AU"/>
          </a:p>
        </p:txBody>
      </p:sp>
      <p:sp>
        <p:nvSpPr>
          <p:cNvPr id="9"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Integrating Nimrod with Azure</a:t>
            </a:r>
            <a:endParaRPr lang="en-AU" dirty="0"/>
          </a:p>
        </p:txBody>
      </p:sp>
      <p:graphicFrame>
        <p:nvGraphicFramePr>
          <p:cNvPr id="8" name="Content Placeholder 7"/>
          <p:cNvGraphicFramePr>
            <a:graphicFrameLocks noGrp="1"/>
          </p:cNvGraphicFramePr>
          <p:nvPr>
            <p:ph idx="1"/>
          </p:nvPr>
        </p:nvGraphicFramePr>
        <p:xfrm>
          <a:off x="502920" y="530352"/>
          <a:ext cx="8183880" cy="4698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Slide Number Placeholder 8"/>
          <p:cNvSpPr>
            <a:spLocks noGrp="1"/>
          </p:cNvSpPr>
          <p:nvPr>
            <p:ph type="sldNum" sz="quarter" idx="12"/>
          </p:nvPr>
        </p:nvSpPr>
        <p:spPr/>
        <p:txBody>
          <a:bodyPr/>
          <a:lstStyle/>
          <a:p>
            <a:fld id="{DB0A89C8-FEE6-4387-859A-E0A07552E5C6}" type="slidenum">
              <a:rPr lang="en-AU" smtClean="0"/>
              <a:pPr/>
              <a:t>20</a:t>
            </a:fld>
            <a:endParaRPr lang="en-AU"/>
          </a:p>
        </p:txBody>
      </p:sp>
      <p:sp>
        <p:nvSpPr>
          <p:cNvPr id="6"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Integrating Nimrod with Azure</a:t>
            </a:r>
            <a:endParaRPr lang="en-AU" dirty="0"/>
          </a:p>
        </p:txBody>
      </p:sp>
      <p:sp>
        <p:nvSpPr>
          <p:cNvPr id="6" name="Cloud 5"/>
          <p:cNvSpPr/>
          <p:nvPr/>
        </p:nvSpPr>
        <p:spPr>
          <a:xfrm>
            <a:off x="1475656" y="0"/>
            <a:ext cx="6480720" cy="335699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Azure</a:t>
            </a:r>
            <a:endParaRPr lang="en-AU" dirty="0"/>
          </a:p>
        </p:txBody>
      </p:sp>
      <p:sp>
        <p:nvSpPr>
          <p:cNvPr id="8" name="Flowchart: Magnetic Disk 7"/>
          <p:cNvSpPr/>
          <p:nvPr/>
        </p:nvSpPr>
        <p:spPr>
          <a:xfrm>
            <a:off x="5364088" y="1412776"/>
            <a:ext cx="1008112" cy="100811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Blob</a:t>
            </a:r>
            <a:endParaRPr lang="en-AU" dirty="0"/>
          </a:p>
        </p:txBody>
      </p:sp>
      <p:grpSp>
        <p:nvGrpSpPr>
          <p:cNvPr id="17" name="Group 16"/>
          <p:cNvGrpSpPr/>
          <p:nvPr/>
        </p:nvGrpSpPr>
        <p:grpSpPr>
          <a:xfrm>
            <a:off x="2555776" y="1916832"/>
            <a:ext cx="1296144" cy="576064"/>
            <a:chOff x="2843808" y="3573016"/>
            <a:chExt cx="1296144" cy="576064"/>
          </a:xfrm>
        </p:grpSpPr>
        <p:sp>
          <p:nvSpPr>
            <p:cNvPr id="15" name="Flowchart: Direct Access Storage 14"/>
            <p:cNvSpPr/>
            <p:nvPr/>
          </p:nvSpPr>
          <p:spPr>
            <a:xfrm>
              <a:off x="2843808" y="3573016"/>
              <a:ext cx="432048" cy="576064"/>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14" name="Flowchart: Direct Access Storage 13"/>
            <p:cNvSpPr/>
            <p:nvPr/>
          </p:nvSpPr>
          <p:spPr>
            <a:xfrm>
              <a:off x="3131840" y="3573016"/>
              <a:ext cx="432048" cy="576064"/>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dirty="0"/>
            </a:p>
          </p:txBody>
        </p:sp>
        <p:sp>
          <p:nvSpPr>
            <p:cNvPr id="13" name="Flowchart: Direct Access Storage 12"/>
            <p:cNvSpPr/>
            <p:nvPr/>
          </p:nvSpPr>
          <p:spPr>
            <a:xfrm>
              <a:off x="3419872" y="3573016"/>
              <a:ext cx="432048" cy="576064"/>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12" name="Flowchart: Direct Access Storage 11"/>
            <p:cNvSpPr/>
            <p:nvPr/>
          </p:nvSpPr>
          <p:spPr>
            <a:xfrm>
              <a:off x="3707904" y="3573016"/>
              <a:ext cx="432048" cy="576064"/>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grpSp>
      <p:sp>
        <p:nvSpPr>
          <p:cNvPr id="18" name="TextBox 17"/>
          <p:cNvSpPr txBox="1"/>
          <p:nvPr/>
        </p:nvSpPr>
        <p:spPr>
          <a:xfrm>
            <a:off x="2699792" y="1988840"/>
            <a:ext cx="933269" cy="369332"/>
          </a:xfrm>
          <a:prstGeom prst="rect">
            <a:avLst/>
          </a:prstGeom>
          <a:noFill/>
        </p:spPr>
        <p:txBody>
          <a:bodyPr wrap="none" rtlCol="0">
            <a:spAutoFit/>
          </a:bodyPr>
          <a:lstStyle/>
          <a:p>
            <a:r>
              <a:rPr lang="en-AU" dirty="0" smtClean="0"/>
              <a:t>Queue</a:t>
            </a:r>
            <a:endParaRPr lang="en-AU" dirty="0"/>
          </a:p>
        </p:txBody>
      </p:sp>
      <p:sp>
        <p:nvSpPr>
          <p:cNvPr id="19" name="Flowchart: Process 18"/>
          <p:cNvSpPr/>
          <p:nvPr/>
        </p:nvSpPr>
        <p:spPr>
          <a:xfrm>
            <a:off x="3347864" y="4941168"/>
            <a:ext cx="2448272"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Nimrod Server</a:t>
            </a:r>
            <a:endParaRPr lang="en-AU" dirty="0"/>
          </a:p>
        </p:txBody>
      </p:sp>
      <p:sp>
        <p:nvSpPr>
          <p:cNvPr id="22" name="Flowchart: Process 21"/>
          <p:cNvSpPr/>
          <p:nvPr/>
        </p:nvSpPr>
        <p:spPr>
          <a:xfrm>
            <a:off x="3347864" y="4437112"/>
            <a:ext cx="2448272"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Azure Actuator</a:t>
            </a:r>
            <a:endParaRPr lang="en-AU" dirty="0"/>
          </a:p>
        </p:txBody>
      </p:sp>
      <p:sp>
        <p:nvSpPr>
          <p:cNvPr id="23" name="Smiley Face 22"/>
          <p:cNvSpPr/>
          <p:nvPr/>
        </p:nvSpPr>
        <p:spPr>
          <a:xfrm>
            <a:off x="611560" y="4509120"/>
            <a:ext cx="914400" cy="9144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25" name="Straight Arrow Connector 24"/>
          <p:cNvCxnSpPr>
            <a:stCxn id="23" idx="6"/>
            <a:endCxn id="19" idx="1"/>
          </p:cNvCxnSpPr>
          <p:nvPr/>
        </p:nvCxnSpPr>
        <p:spPr>
          <a:xfrm>
            <a:off x="1525960" y="4966320"/>
            <a:ext cx="1821904" cy="226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Folded Corner 25"/>
          <p:cNvSpPr/>
          <p:nvPr/>
        </p:nvSpPr>
        <p:spPr>
          <a:xfrm>
            <a:off x="1763688" y="4725144"/>
            <a:ext cx="1296144" cy="720080"/>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400" dirty="0" smtClean="0"/>
              <a:t>Nimrod Experiment</a:t>
            </a:r>
            <a:endParaRPr lang="en-AU" sz="1400" dirty="0"/>
          </a:p>
        </p:txBody>
      </p:sp>
      <p:cxnSp>
        <p:nvCxnSpPr>
          <p:cNvPr id="36" name="Straight Arrow Connector 35"/>
          <p:cNvCxnSpPr>
            <a:stCxn id="22" idx="0"/>
            <a:endCxn id="15" idx="2"/>
          </p:cNvCxnSpPr>
          <p:nvPr/>
        </p:nvCxnSpPr>
        <p:spPr>
          <a:xfrm rot="16200000" flipV="1">
            <a:off x="2699792" y="2564904"/>
            <a:ext cx="1944216" cy="1800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0"/>
            <a:endCxn id="58" idx="3"/>
          </p:cNvCxnSpPr>
          <p:nvPr/>
        </p:nvCxnSpPr>
        <p:spPr>
          <a:xfrm rot="5400000" flipH="1" flipV="1">
            <a:off x="4211960" y="3068960"/>
            <a:ext cx="1728192"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Slide Number Placeholder 42"/>
          <p:cNvSpPr>
            <a:spLocks noGrp="1"/>
          </p:cNvSpPr>
          <p:nvPr>
            <p:ph type="sldNum" sz="quarter" idx="12"/>
          </p:nvPr>
        </p:nvSpPr>
        <p:spPr/>
        <p:txBody>
          <a:bodyPr/>
          <a:lstStyle/>
          <a:p>
            <a:fld id="{DB0A89C8-FEE6-4387-859A-E0A07552E5C6}" type="slidenum">
              <a:rPr lang="en-AU" smtClean="0"/>
              <a:pPr/>
              <a:t>21</a:t>
            </a:fld>
            <a:endParaRPr lang="en-AU"/>
          </a:p>
        </p:txBody>
      </p:sp>
      <p:sp>
        <p:nvSpPr>
          <p:cNvPr id="50" name="Folded Corner 49"/>
          <p:cNvSpPr/>
          <p:nvPr/>
        </p:nvSpPr>
        <p:spPr>
          <a:xfrm>
            <a:off x="5220072" y="3140968"/>
            <a:ext cx="936104" cy="432048"/>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400" dirty="0" smtClean="0"/>
              <a:t>Agent</a:t>
            </a:r>
            <a:endParaRPr lang="en-AU" sz="1400" dirty="0"/>
          </a:p>
        </p:txBody>
      </p:sp>
      <p:sp>
        <p:nvSpPr>
          <p:cNvPr id="51" name="Folded Corner 50"/>
          <p:cNvSpPr/>
          <p:nvPr/>
        </p:nvSpPr>
        <p:spPr>
          <a:xfrm>
            <a:off x="4860032" y="3717032"/>
            <a:ext cx="720080" cy="432048"/>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400" dirty="0" err="1" smtClean="0"/>
              <a:t>cspkg</a:t>
            </a:r>
            <a:endParaRPr lang="en-AU" sz="1400" dirty="0"/>
          </a:p>
        </p:txBody>
      </p:sp>
      <p:sp>
        <p:nvSpPr>
          <p:cNvPr id="54" name="Parallelogram 53"/>
          <p:cNvSpPr/>
          <p:nvPr/>
        </p:nvSpPr>
        <p:spPr>
          <a:xfrm>
            <a:off x="2627784" y="3501008"/>
            <a:ext cx="1432176" cy="36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i="1" dirty="0" smtClean="0"/>
              <a:t>Create</a:t>
            </a:r>
            <a:endParaRPr lang="en-AU" sz="1600" i="1" dirty="0"/>
          </a:p>
        </p:txBody>
      </p:sp>
      <p:sp>
        <p:nvSpPr>
          <p:cNvPr id="57" name="Flowchart: Magnetic Disk 56"/>
          <p:cNvSpPr/>
          <p:nvPr/>
        </p:nvSpPr>
        <p:spPr>
          <a:xfrm>
            <a:off x="5220072" y="1556792"/>
            <a:ext cx="1008112" cy="100811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Blob</a:t>
            </a:r>
            <a:endParaRPr lang="en-AU" dirty="0"/>
          </a:p>
        </p:txBody>
      </p:sp>
      <p:sp>
        <p:nvSpPr>
          <p:cNvPr id="58" name="Flowchart: Magnetic Disk 57"/>
          <p:cNvSpPr/>
          <p:nvPr/>
        </p:nvSpPr>
        <p:spPr>
          <a:xfrm>
            <a:off x="5076056" y="1700808"/>
            <a:ext cx="1008112" cy="100811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Blob</a:t>
            </a:r>
            <a:endParaRPr lang="en-AU" dirty="0"/>
          </a:p>
        </p:txBody>
      </p:sp>
      <p:sp>
        <p:nvSpPr>
          <p:cNvPr id="27"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1000"/>
                                        <p:tgtEl>
                                          <p:spTgt spid="26"/>
                                        </p:tgtEl>
                                      </p:cBhvr>
                                    </p:animEffect>
                                  </p:childTnLst>
                                </p:cTn>
                              </p:par>
                              <p:par>
                                <p:cTn id="8" presetID="5" presetClass="entr" presetSubtype="1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1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heckerboard(across)">
                                      <p:cBhvr>
                                        <p:cTn id="15" dur="1000"/>
                                        <p:tgtEl>
                                          <p:spTgt spid="50"/>
                                        </p:tgtEl>
                                      </p:cBhvr>
                                    </p:animEffect>
                                  </p:childTnLst>
                                </p:cTn>
                              </p:par>
                              <p:par>
                                <p:cTn id="16" presetID="5" presetClass="entr" presetSubtype="1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checkerboard(across)">
                                      <p:cBhvr>
                                        <p:cTn id="18" dur="10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checkerboard(across)">
                                      <p:cBhvr>
                                        <p:cTn id="23" dur="1000"/>
                                        <p:tgtEl>
                                          <p:spTgt spid="54"/>
                                        </p:tgtEl>
                                      </p:cBhvr>
                                    </p:animEffect>
                                  </p:childTnLst>
                                </p:cTn>
                              </p:par>
                              <p:par>
                                <p:cTn id="24" presetID="5" presetClass="entr" presetSubtype="1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checkerboard(across)">
                                      <p:cBhvr>
                                        <p:cTn id="26" dur="10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checkerboard(across)">
                                      <p:cBhvr>
                                        <p:cTn id="31"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0" grpId="0" animBg="1"/>
      <p:bldP spid="51"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Integrating Nimrod with Azure</a:t>
            </a:r>
            <a:endParaRPr lang="en-AU" dirty="0"/>
          </a:p>
        </p:txBody>
      </p:sp>
      <p:graphicFrame>
        <p:nvGraphicFramePr>
          <p:cNvPr id="6" name="Content Placeholder 5"/>
          <p:cNvGraphicFramePr>
            <a:graphicFrameLocks noGrp="1"/>
          </p:cNvGraphicFramePr>
          <p:nvPr>
            <p:ph idx="1"/>
          </p:nvPr>
        </p:nvGraphicFramePr>
        <p:xfrm>
          <a:off x="502920" y="530352"/>
          <a:ext cx="8183880" cy="4698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DB0A89C8-FEE6-4387-859A-E0A07552E5C6}" type="slidenum">
              <a:rPr lang="en-AU" smtClean="0"/>
              <a:pPr/>
              <a:t>22</a:t>
            </a:fld>
            <a:endParaRPr lang="en-AU"/>
          </a:p>
        </p:txBody>
      </p:sp>
      <p:sp>
        <p:nvSpPr>
          <p:cNvPr id="8"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Integrating Nimrod with Azure</a:t>
            </a:r>
            <a:endParaRPr lang="en-AU" dirty="0"/>
          </a:p>
        </p:txBody>
      </p:sp>
      <p:sp>
        <p:nvSpPr>
          <p:cNvPr id="6" name="Cloud 5"/>
          <p:cNvSpPr/>
          <p:nvPr/>
        </p:nvSpPr>
        <p:spPr>
          <a:xfrm>
            <a:off x="1475656" y="0"/>
            <a:ext cx="6480720" cy="335699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Azure</a:t>
            </a:r>
            <a:endParaRPr lang="en-AU" dirty="0"/>
          </a:p>
        </p:txBody>
      </p:sp>
      <p:grpSp>
        <p:nvGrpSpPr>
          <p:cNvPr id="3" name="Group 16"/>
          <p:cNvGrpSpPr/>
          <p:nvPr/>
        </p:nvGrpSpPr>
        <p:grpSpPr>
          <a:xfrm>
            <a:off x="2267744" y="1916832"/>
            <a:ext cx="1296144" cy="576064"/>
            <a:chOff x="2843808" y="3573016"/>
            <a:chExt cx="1296144" cy="576064"/>
          </a:xfrm>
        </p:grpSpPr>
        <p:sp>
          <p:nvSpPr>
            <p:cNvPr id="15" name="Flowchart: Direct Access Storage 14"/>
            <p:cNvSpPr/>
            <p:nvPr/>
          </p:nvSpPr>
          <p:spPr>
            <a:xfrm>
              <a:off x="2843808" y="3573016"/>
              <a:ext cx="432048" cy="576064"/>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14" name="Flowchart: Direct Access Storage 13"/>
            <p:cNvSpPr/>
            <p:nvPr/>
          </p:nvSpPr>
          <p:spPr>
            <a:xfrm>
              <a:off x="3131840" y="3573016"/>
              <a:ext cx="432048" cy="576064"/>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dirty="0"/>
            </a:p>
          </p:txBody>
        </p:sp>
        <p:sp>
          <p:nvSpPr>
            <p:cNvPr id="13" name="Flowchart: Direct Access Storage 12"/>
            <p:cNvSpPr/>
            <p:nvPr/>
          </p:nvSpPr>
          <p:spPr>
            <a:xfrm>
              <a:off x="3419872" y="3573016"/>
              <a:ext cx="432048" cy="576064"/>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12" name="Flowchart: Direct Access Storage 11"/>
            <p:cNvSpPr/>
            <p:nvPr/>
          </p:nvSpPr>
          <p:spPr>
            <a:xfrm>
              <a:off x="3707904" y="3573016"/>
              <a:ext cx="432048" cy="576064"/>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grpSp>
      <p:sp>
        <p:nvSpPr>
          <p:cNvPr id="18" name="TextBox 17"/>
          <p:cNvSpPr txBox="1"/>
          <p:nvPr/>
        </p:nvSpPr>
        <p:spPr>
          <a:xfrm>
            <a:off x="2414595" y="1988840"/>
            <a:ext cx="933269" cy="369332"/>
          </a:xfrm>
          <a:prstGeom prst="rect">
            <a:avLst/>
          </a:prstGeom>
          <a:noFill/>
        </p:spPr>
        <p:txBody>
          <a:bodyPr wrap="none" rtlCol="0">
            <a:spAutoFit/>
          </a:bodyPr>
          <a:lstStyle/>
          <a:p>
            <a:r>
              <a:rPr lang="en-AU" dirty="0" smtClean="0"/>
              <a:t>Queue</a:t>
            </a:r>
            <a:endParaRPr lang="en-AU" dirty="0"/>
          </a:p>
        </p:txBody>
      </p:sp>
      <p:sp>
        <p:nvSpPr>
          <p:cNvPr id="19" name="Flowchart: Process 18"/>
          <p:cNvSpPr/>
          <p:nvPr/>
        </p:nvSpPr>
        <p:spPr>
          <a:xfrm>
            <a:off x="3347864" y="4941168"/>
            <a:ext cx="2448272"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Nimrod Server</a:t>
            </a:r>
            <a:endParaRPr lang="en-AU" dirty="0"/>
          </a:p>
        </p:txBody>
      </p:sp>
      <p:sp>
        <p:nvSpPr>
          <p:cNvPr id="22" name="Flowchart: Process 21"/>
          <p:cNvSpPr/>
          <p:nvPr/>
        </p:nvSpPr>
        <p:spPr>
          <a:xfrm>
            <a:off x="3347864" y="4437112"/>
            <a:ext cx="2448272"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Azure Actuator</a:t>
            </a:r>
            <a:endParaRPr lang="en-AU" dirty="0"/>
          </a:p>
        </p:txBody>
      </p:sp>
      <p:sp>
        <p:nvSpPr>
          <p:cNvPr id="23" name="Smiley Face 22"/>
          <p:cNvSpPr/>
          <p:nvPr/>
        </p:nvSpPr>
        <p:spPr>
          <a:xfrm>
            <a:off x="611560" y="4509120"/>
            <a:ext cx="914400" cy="9144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31" name="Straight Arrow Connector 30"/>
          <p:cNvCxnSpPr>
            <a:stCxn id="22" idx="0"/>
            <a:endCxn id="6" idx="1"/>
          </p:cNvCxnSpPr>
          <p:nvPr/>
        </p:nvCxnSpPr>
        <p:spPr>
          <a:xfrm rot="5400000" flipH="1" flipV="1">
            <a:off x="4102161" y="3823257"/>
            <a:ext cx="1083695" cy="1440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0"/>
            <a:endCxn id="15" idx="2"/>
          </p:cNvCxnSpPr>
          <p:nvPr/>
        </p:nvCxnSpPr>
        <p:spPr>
          <a:xfrm rot="16200000" flipV="1">
            <a:off x="2555776" y="2420888"/>
            <a:ext cx="1944216" cy="20882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Slide Number Placeholder 42"/>
          <p:cNvSpPr>
            <a:spLocks noGrp="1"/>
          </p:cNvSpPr>
          <p:nvPr>
            <p:ph type="sldNum" sz="quarter" idx="12"/>
          </p:nvPr>
        </p:nvSpPr>
        <p:spPr/>
        <p:txBody>
          <a:bodyPr/>
          <a:lstStyle/>
          <a:p>
            <a:fld id="{DB0A89C8-FEE6-4387-859A-E0A07552E5C6}" type="slidenum">
              <a:rPr lang="en-AU" smtClean="0"/>
              <a:pPr/>
              <a:t>23</a:t>
            </a:fld>
            <a:endParaRPr lang="en-AU"/>
          </a:p>
        </p:txBody>
      </p:sp>
      <p:sp>
        <p:nvSpPr>
          <p:cNvPr id="53" name="Folded Corner 52"/>
          <p:cNvSpPr/>
          <p:nvPr/>
        </p:nvSpPr>
        <p:spPr>
          <a:xfrm>
            <a:off x="2843808" y="3429000"/>
            <a:ext cx="864096" cy="504056"/>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400" dirty="0" smtClean="0"/>
              <a:t>Agent  </a:t>
            </a:r>
            <a:r>
              <a:rPr lang="en-AU" sz="1400" dirty="0" err="1" smtClean="0"/>
              <a:t>params</a:t>
            </a:r>
            <a:endParaRPr lang="en-AU" sz="1400" dirty="0"/>
          </a:p>
        </p:txBody>
      </p:sp>
      <p:sp>
        <p:nvSpPr>
          <p:cNvPr id="24" name="Parallelogram 23"/>
          <p:cNvSpPr/>
          <p:nvPr/>
        </p:nvSpPr>
        <p:spPr>
          <a:xfrm>
            <a:off x="4283968" y="3645024"/>
            <a:ext cx="1440160" cy="36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i="1" dirty="0" smtClean="0"/>
              <a:t>Deploy</a:t>
            </a:r>
            <a:endParaRPr lang="en-AU" sz="1600" i="1" dirty="0"/>
          </a:p>
        </p:txBody>
      </p:sp>
      <p:sp>
        <p:nvSpPr>
          <p:cNvPr id="27" name="Flowchart: Magnetic Disk 26"/>
          <p:cNvSpPr/>
          <p:nvPr/>
        </p:nvSpPr>
        <p:spPr>
          <a:xfrm>
            <a:off x="2555776" y="548680"/>
            <a:ext cx="1008112" cy="100811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Blob</a:t>
            </a:r>
            <a:endParaRPr lang="en-AU" dirty="0"/>
          </a:p>
        </p:txBody>
      </p:sp>
      <p:sp>
        <p:nvSpPr>
          <p:cNvPr id="28" name="Flowchart: Magnetic Disk 27"/>
          <p:cNvSpPr/>
          <p:nvPr/>
        </p:nvSpPr>
        <p:spPr>
          <a:xfrm>
            <a:off x="2411760" y="692696"/>
            <a:ext cx="1008112" cy="100811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Blob</a:t>
            </a:r>
            <a:endParaRPr lang="en-AU" dirty="0"/>
          </a:p>
        </p:txBody>
      </p:sp>
      <p:sp>
        <p:nvSpPr>
          <p:cNvPr id="38" name="Rounded Rectangle 37"/>
          <p:cNvSpPr/>
          <p:nvPr/>
        </p:nvSpPr>
        <p:spPr>
          <a:xfrm>
            <a:off x="5796136" y="764704"/>
            <a:ext cx="1512168" cy="1224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Worker</a:t>
            </a:r>
            <a:endParaRPr lang="en-AU" dirty="0"/>
          </a:p>
        </p:txBody>
      </p:sp>
      <p:sp>
        <p:nvSpPr>
          <p:cNvPr id="40" name="Rounded Rectangle 39"/>
          <p:cNvSpPr/>
          <p:nvPr/>
        </p:nvSpPr>
        <p:spPr>
          <a:xfrm>
            <a:off x="5580112" y="908720"/>
            <a:ext cx="1512168" cy="1224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Worker</a:t>
            </a:r>
            <a:endParaRPr lang="en-AU" dirty="0"/>
          </a:p>
        </p:txBody>
      </p:sp>
      <p:sp>
        <p:nvSpPr>
          <p:cNvPr id="41" name="Rounded Rectangle 40"/>
          <p:cNvSpPr/>
          <p:nvPr/>
        </p:nvSpPr>
        <p:spPr>
          <a:xfrm>
            <a:off x="5364088" y="1052736"/>
            <a:ext cx="1512168" cy="1224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Worker</a:t>
            </a:r>
            <a:endParaRPr lang="en-AU" dirty="0"/>
          </a:p>
        </p:txBody>
      </p:sp>
      <p:sp>
        <p:nvSpPr>
          <p:cNvPr id="42" name="Rounded Rectangle 41"/>
          <p:cNvSpPr/>
          <p:nvPr/>
        </p:nvSpPr>
        <p:spPr>
          <a:xfrm>
            <a:off x="5148064" y="1196752"/>
            <a:ext cx="1512168" cy="1224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dirty="0" smtClean="0"/>
              <a:t>Worker</a:t>
            </a:r>
            <a:endParaRPr lang="en-AU" dirty="0"/>
          </a:p>
        </p:txBody>
      </p:sp>
      <p:sp>
        <p:nvSpPr>
          <p:cNvPr id="44" name="Rounded Rectangle 43"/>
          <p:cNvSpPr/>
          <p:nvPr/>
        </p:nvSpPr>
        <p:spPr>
          <a:xfrm>
            <a:off x="4932040" y="1340768"/>
            <a:ext cx="1512168" cy="1224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dirty="0"/>
          </a:p>
        </p:txBody>
      </p:sp>
      <p:sp>
        <p:nvSpPr>
          <p:cNvPr id="45" name="TextBox 44"/>
          <p:cNvSpPr txBox="1"/>
          <p:nvPr/>
        </p:nvSpPr>
        <p:spPr>
          <a:xfrm>
            <a:off x="5676119" y="980728"/>
            <a:ext cx="1128129" cy="369332"/>
          </a:xfrm>
          <a:prstGeom prst="rect">
            <a:avLst/>
          </a:prstGeom>
          <a:noFill/>
        </p:spPr>
        <p:txBody>
          <a:bodyPr wrap="none" rtlCol="0">
            <a:spAutoFit/>
          </a:bodyPr>
          <a:lstStyle/>
          <a:p>
            <a:r>
              <a:rPr lang="en-AU" dirty="0" smtClean="0"/>
              <a:t>Workers</a:t>
            </a:r>
            <a:endParaRPr lang="en-AU" dirty="0"/>
          </a:p>
        </p:txBody>
      </p:sp>
      <p:cxnSp>
        <p:nvCxnSpPr>
          <p:cNvPr id="47" name="Straight Arrow Connector 46"/>
          <p:cNvCxnSpPr>
            <a:stCxn id="12" idx="3"/>
            <a:endCxn id="68" idx="1"/>
          </p:cNvCxnSpPr>
          <p:nvPr/>
        </p:nvCxnSpPr>
        <p:spPr>
          <a:xfrm flipV="1">
            <a:off x="3419872" y="1592796"/>
            <a:ext cx="2232248" cy="6120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8" idx="4"/>
            <a:endCxn id="68" idx="1"/>
          </p:cNvCxnSpPr>
          <p:nvPr/>
        </p:nvCxnSpPr>
        <p:spPr>
          <a:xfrm>
            <a:off x="3419872" y="1196752"/>
            <a:ext cx="2232248" cy="3960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Folded Corner 67"/>
          <p:cNvSpPr/>
          <p:nvPr/>
        </p:nvSpPr>
        <p:spPr>
          <a:xfrm>
            <a:off x="5652120" y="1412776"/>
            <a:ext cx="720080" cy="360040"/>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400" dirty="0" smtClean="0"/>
              <a:t>Agent</a:t>
            </a:r>
            <a:endParaRPr lang="en-AU" sz="1400" dirty="0"/>
          </a:p>
        </p:txBody>
      </p:sp>
      <p:sp>
        <p:nvSpPr>
          <p:cNvPr id="60" name="Cube 59"/>
          <p:cNvSpPr/>
          <p:nvPr/>
        </p:nvSpPr>
        <p:spPr>
          <a:xfrm>
            <a:off x="5220072" y="1700808"/>
            <a:ext cx="936104" cy="720080"/>
          </a:xfrm>
          <a:prstGeom prst="cub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AU" sz="1400" dirty="0" smtClean="0"/>
              <a:t>User app/s</a:t>
            </a:r>
            <a:endParaRPr lang="en-AU" sz="1400" dirty="0"/>
          </a:p>
        </p:txBody>
      </p:sp>
      <p:cxnSp>
        <p:nvCxnSpPr>
          <p:cNvPr id="79" name="Elbow Connector 78"/>
          <p:cNvCxnSpPr>
            <a:stCxn id="68" idx="3"/>
            <a:endCxn id="19" idx="3"/>
          </p:cNvCxnSpPr>
          <p:nvPr/>
        </p:nvCxnSpPr>
        <p:spPr>
          <a:xfrm flipH="1">
            <a:off x="5796136" y="1592796"/>
            <a:ext cx="576064" cy="3600400"/>
          </a:xfrm>
          <a:prstGeom prst="bentConnector3">
            <a:avLst>
              <a:gd name="adj1" fmla="val -3968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heckerboard(across)">
                                      <p:cBhvr>
                                        <p:cTn id="7" dur="1000"/>
                                        <p:tgtEl>
                                          <p:spTgt spid="3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checkerboard(across)">
                                      <p:cBhvr>
                                        <p:cTn id="15" dur="1000"/>
                                        <p:tgtEl>
                                          <p:spTgt spid="31"/>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checkerboard(across)">
                                      <p:cBhvr>
                                        <p:cTn id="18" dur="10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checkerboard(across)">
                                      <p:cBhvr>
                                        <p:cTn id="23" dur="1000"/>
                                        <p:tgtEl>
                                          <p:spTgt spid="44"/>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checkerboard(across)">
                                      <p:cBhvr>
                                        <p:cTn id="26" dur="1000"/>
                                        <p:tgtEl>
                                          <p:spTgt spid="42"/>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checkerboard(across)">
                                      <p:cBhvr>
                                        <p:cTn id="29" dur="1000"/>
                                        <p:tgtEl>
                                          <p:spTgt spid="41"/>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checkerboard(across)">
                                      <p:cBhvr>
                                        <p:cTn id="32" dur="1000"/>
                                        <p:tgtEl>
                                          <p:spTgt spid="40"/>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checkerboard(across)">
                                      <p:cBhvr>
                                        <p:cTn id="35" dur="1000"/>
                                        <p:tgtEl>
                                          <p:spTgt spid="38"/>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checkerboard(across)">
                                      <p:cBhvr>
                                        <p:cTn id="38" dur="10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checkerboard(across)">
                                      <p:cBhvr>
                                        <p:cTn id="43" dur="1000"/>
                                        <p:tgtEl>
                                          <p:spTgt spid="5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checkerboard(across)">
                                      <p:cBhvr>
                                        <p:cTn id="46" dur="1000"/>
                                        <p:tgtEl>
                                          <p:spTgt spid="68"/>
                                        </p:tgtEl>
                                      </p:cBhvr>
                                    </p:animEffect>
                                  </p:childTnLst>
                                </p:cTn>
                              </p:par>
                            </p:childTnLst>
                          </p:cTn>
                        </p:par>
                        <p:par>
                          <p:cTn id="47" fill="hold">
                            <p:stCondLst>
                              <p:cond delay="1000"/>
                            </p:stCondLst>
                            <p:childTnLst>
                              <p:par>
                                <p:cTn id="48" presetID="5" presetClass="entr" presetSubtype="10" fill="hold"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checkerboard(across)">
                                      <p:cBhvr>
                                        <p:cTn id="50" dur="1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checkerboard(across)">
                                      <p:cBhvr>
                                        <p:cTn id="55" dur="1000"/>
                                        <p:tgtEl>
                                          <p:spTgt spid="79"/>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checkerboard(across)">
                                      <p:cBhvr>
                                        <p:cTn id="60"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4" grpId="0" animBg="1"/>
      <p:bldP spid="38" grpId="0" animBg="1"/>
      <p:bldP spid="40" grpId="0" animBg="1"/>
      <p:bldP spid="41" grpId="0" animBg="1"/>
      <p:bldP spid="42" grpId="0" animBg="1"/>
      <p:bldP spid="44" grpId="0" animBg="1"/>
      <p:bldP spid="45" grpId="0"/>
      <p:bldP spid="68" grpId="0" animBg="1"/>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Application Drivers</a:t>
            </a:r>
            <a:endParaRPr lang="en-AU" dirty="0"/>
          </a:p>
        </p:txBody>
      </p:sp>
      <p:sp>
        <p:nvSpPr>
          <p:cNvPr id="7" name="Content Placeholder 6"/>
          <p:cNvSpPr>
            <a:spLocks noGrp="1"/>
          </p:cNvSpPr>
          <p:nvPr>
            <p:ph idx="1"/>
          </p:nvPr>
        </p:nvSpPr>
        <p:spPr>
          <a:xfrm>
            <a:off x="502920" y="530352"/>
            <a:ext cx="8183880" cy="4482824"/>
          </a:xfrm>
        </p:spPr>
        <p:txBody>
          <a:bodyPr>
            <a:normAutofit lnSpcReduction="10000"/>
          </a:bodyPr>
          <a:lstStyle/>
          <a:p>
            <a:r>
              <a:rPr lang="en-AU" dirty="0" smtClean="0"/>
              <a:t>Cloud computing might be fashionable but there’s little point using it unless you have applications that can benefit and provide a litmus test</a:t>
            </a:r>
          </a:p>
          <a:p>
            <a:pPr lvl="1"/>
            <a:r>
              <a:rPr lang="en-AU" dirty="0" smtClean="0"/>
              <a:t>Markov Chain Monte Carlo methods</a:t>
            </a:r>
          </a:p>
          <a:p>
            <a:pPr lvl="2"/>
            <a:r>
              <a:rPr lang="en-AU" dirty="0" smtClean="0"/>
              <a:t>completed with EC2</a:t>
            </a:r>
          </a:p>
          <a:p>
            <a:pPr lvl="1"/>
            <a:r>
              <a:rPr lang="en-AU" dirty="0" smtClean="0"/>
              <a:t>Ash dispersion modelling</a:t>
            </a:r>
          </a:p>
          <a:p>
            <a:pPr lvl="2"/>
            <a:r>
              <a:rPr lang="en-AU" dirty="0" smtClean="0"/>
              <a:t>Pt.1 (NG-</a:t>
            </a:r>
            <a:r>
              <a:rPr lang="en-AU" dirty="0" err="1" smtClean="0"/>
              <a:t>Tephra</a:t>
            </a:r>
            <a:r>
              <a:rPr lang="en-AU" dirty="0" smtClean="0"/>
              <a:t>) completed with EC2</a:t>
            </a:r>
          </a:p>
          <a:p>
            <a:pPr lvl="2"/>
            <a:r>
              <a:rPr lang="en-AU" dirty="0" smtClean="0"/>
              <a:t>Pt.2 (</a:t>
            </a:r>
            <a:r>
              <a:rPr lang="en-AU" dirty="0" err="1" smtClean="0"/>
              <a:t>Ceniza</a:t>
            </a:r>
            <a:r>
              <a:rPr lang="en-AU" dirty="0" smtClean="0"/>
              <a:t>) to run on Azure</a:t>
            </a:r>
          </a:p>
          <a:p>
            <a:pPr lvl="1"/>
            <a:r>
              <a:rPr lang="en-AU" dirty="0" smtClean="0"/>
              <a:t>Energy economics of DG technology</a:t>
            </a:r>
          </a:p>
          <a:p>
            <a:pPr lvl="2"/>
            <a:r>
              <a:rPr lang="en-AU" dirty="0" smtClean="0"/>
              <a:t>to run on Azure</a:t>
            </a:r>
          </a:p>
          <a:p>
            <a:pPr lvl="1">
              <a:buNone/>
            </a:pPr>
            <a:endParaRPr lang="en-AU" dirty="0"/>
          </a:p>
        </p:txBody>
      </p:sp>
      <p:sp>
        <p:nvSpPr>
          <p:cNvPr id="5" name="Slide Number Placeholder 4"/>
          <p:cNvSpPr>
            <a:spLocks noGrp="1"/>
          </p:cNvSpPr>
          <p:nvPr>
            <p:ph type="sldNum" sz="quarter" idx="12"/>
          </p:nvPr>
        </p:nvSpPr>
        <p:spPr/>
        <p:txBody>
          <a:bodyPr/>
          <a:lstStyle/>
          <a:p>
            <a:fld id="{DB0A89C8-FEE6-4387-859A-E0A07552E5C6}" type="slidenum">
              <a:rPr lang="en-AU" smtClean="0"/>
              <a:pPr/>
              <a:t>24</a:t>
            </a:fld>
            <a:endParaRPr lang="en-AU"/>
          </a:p>
        </p:txBody>
      </p:sp>
      <p:sp>
        <p:nvSpPr>
          <p:cNvPr id="6"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
          <p:cNvGrpSpPr/>
          <p:nvPr/>
        </p:nvGrpSpPr>
        <p:grpSpPr>
          <a:xfrm>
            <a:off x="1007604" y="3277177"/>
            <a:ext cx="7128792" cy="2528087"/>
            <a:chOff x="1187624" y="3277177"/>
            <a:chExt cx="7128792" cy="2528087"/>
          </a:xfrm>
        </p:grpSpPr>
        <p:pic>
          <p:nvPicPr>
            <p:cNvPr id="9" name="Picture 3" descr="cloudtest2.png"/>
            <p:cNvPicPr>
              <a:picLocks noChangeAspect="1"/>
            </p:cNvPicPr>
            <p:nvPr/>
          </p:nvPicPr>
          <p:blipFill>
            <a:blip r:embed="rId3" cstate="print"/>
            <a:srcRect l="8436" r="50619"/>
            <a:stretch>
              <a:fillRect/>
            </a:stretch>
          </p:blipFill>
          <p:spPr bwMode="auto">
            <a:xfrm>
              <a:off x="5004048" y="3277177"/>
              <a:ext cx="3312368" cy="2528087"/>
            </a:xfrm>
            <a:prstGeom prst="rect">
              <a:avLst/>
            </a:prstGeom>
            <a:noFill/>
            <a:ln w="9525">
              <a:noFill/>
              <a:miter lim="800000"/>
              <a:headEnd/>
              <a:tailEnd/>
            </a:ln>
          </p:spPr>
        </p:pic>
        <p:pic>
          <p:nvPicPr>
            <p:cNvPr id="8" name="Picture 7" descr="mcmc-stderr.eps"/>
            <p:cNvPicPr>
              <a:picLocks noChangeAspect="1"/>
            </p:cNvPicPr>
            <p:nvPr/>
          </p:nvPicPr>
          <p:blipFill>
            <a:blip r:embed="rId4" cstate="print"/>
            <a:stretch>
              <a:fillRect/>
            </a:stretch>
          </p:blipFill>
          <p:spPr>
            <a:xfrm>
              <a:off x="1187624" y="3303273"/>
              <a:ext cx="3528392" cy="2285967"/>
            </a:xfrm>
            <a:prstGeom prst="rect">
              <a:avLst/>
            </a:prstGeom>
          </p:spPr>
        </p:pic>
      </p:grpSp>
      <p:sp>
        <p:nvSpPr>
          <p:cNvPr id="2" name="Title 1"/>
          <p:cNvSpPr>
            <a:spLocks noGrp="1"/>
          </p:cNvSpPr>
          <p:nvPr>
            <p:ph type="title"/>
          </p:nvPr>
        </p:nvSpPr>
        <p:spPr/>
        <p:txBody>
          <a:bodyPr>
            <a:normAutofit/>
          </a:bodyPr>
          <a:lstStyle/>
          <a:p>
            <a:r>
              <a:rPr lang="en-AU" dirty="0" smtClean="0"/>
              <a:t>Application Drivers</a:t>
            </a:r>
            <a:endParaRPr lang="en-AU" dirty="0"/>
          </a:p>
        </p:txBody>
      </p:sp>
      <p:sp>
        <p:nvSpPr>
          <p:cNvPr id="7" name="Content Placeholder 6"/>
          <p:cNvSpPr>
            <a:spLocks noGrp="1"/>
          </p:cNvSpPr>
          <p:nvPr>
            <p:ph idx="1"/>
          </p:nvPr>
        </p:nvSpPr>
        <p:spPr>
          <a:xfrm>
            <a:off x="502920" y="530352"/>
            <a:ext cx="8183880" cy="4482824"/>
          </a:xfrm>
        </p:spPr>
        <p:txBody>
          <a:bodyPr>
            <a:normAutofit/>
          </a:bodyPr>
          <a:lstStyle/>
          <a:p>
            <a:r>
              <a:rPr lang="en-AU" sz="2400" dirty="0" smtClean="0"/>
              <a:t>A lot of existing grid based infrastructure</a:t>
            </a:r>
          </a:p>
          <a:p>
            <a:pPr lvl="1"/>
            <a:r>
              <a:rPr lang="en-AU" sz="2000" dirty="0" smtClean="0"/>
              <a:t>So, mix it together</a:t>
            </a:r>
          </a:p>
          <a:p>
            <a:pPr lvl="2"/>
            <a:r>
              <a:rPr lang="en-AU" sz="2000" dirty="0" smtClean="0"/>
              <a:t>“Mixing Grids and Clouds: High-Throughput Science Using the Nimrod Tool Family,” in </a:t>
            </a:r>
            <a:r>
              <a:rPr lang="en-AU" sz="2000" i="1" dirty="0" smtClean="0"/>
              <a:t>Cloud Computing</a:t>
            </a:r>
            <a:r>
              <a:rPr lang="en-AU" sz="2000" dirty="0" smtClean="0"/>
              <a:t>, vol. 0 (Springer London, 2010)</a:t>
            </a:r>
          </a:p>
          <a:p>
            <a:pPr lvl="2"/>
            <a:r>
              <a:rPr lang="en-AU" sz="2000" dirty="0" smtClean="0"/>
              <a:t>Markov Chain Monte Carlo methods for recommender systems</a:t>
            </a:r>
          </a:p>
          <a:p>
            <a:pPr lvl="2"/>
            <a:r>
              <a:rPr lang="en-AU" sz="2000" dirty="0" smtClean="0"/>
              <a:t>For better results, insert coins here...</a:t>
            </a:r>
          </a:p>
          <a:p>
            <a:pPr lvl="1"/>
            <a:endParaRPr lang="en-AU" sz="2000" dirty="0" smtClean="0"/>
          </a:p>
          <a:p>
            <a:pPr lvl="1"/>
            <a:endParaRPr lang="en-AU" sz="2000" dirty="0"/>
          </a:p>
        </p:txBody>
      </p:sp>
      <p:sp>
        <p:nvSpPr>
          <p:cNvPr id="10" name="Slide Number Placeholder 9"/>
          <p:cNvSpPr>
            <a:spLocks noGrp="1"/>
          </p:cNvSpPr>
          <p:nvPr>
            <p:ph type="sldNum" sz="quarter" idx="12"/>
          </p:nvPr>
        </p:nvSpPr>
        <p:spPr/>
        <p:txBody>
          <a:bodyPr/>
          <a:lstStyle/>
          <a:p>
            <a:fld id="{DB0A89C8-FEE6-4387-859A-E0A07552E5C6}" type="slidenum">
              <a:rPr lang="en-AU" smtClean="0"/>
              <a:pPr/>
              <a:t>25</a:t>
            </a:fld>
            <a:endParaRPr lang="en-AU"/>
          </a:p>
        </p:txBody>
      </p:sp>
      <p:sp>
        <p:nvSpPr>
          <p:cNvPr id="12"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Application Drivers</a:t>
            </a:r>
            <a:endParaRPr lang="en-AU" dirty="0"/>
          </a:p>
        </p:txBody>
      </p:sp>
      <p:sp>
        <p:nvSpPr>
          <p:cNvPr id="7" name="Content Placeholder 6"/>
          <p:cNvSpPr>
            <a:spLocks noGrp="1"/>
          </p:cNvSpPr>
          <p:nvPr>
            <p:ph idx="1"/>
          </p:nvPr>
        </p:nvSpPr>
        <p:spPr>
          <a:xfrm>
            <a:off x="502920" y="530352"/>
            <a:ext cx="8183880" cy="5130896"/>
          </a:xfrm>
        </p:spPr>
        <p:txBody>
          <a:bodyPr>
            <a:normAutofit lnSpcReduction="10000"/>
          </a:bodyPr>
          <a:lstStyle/>
          <a:p>
            <a:r>
              <a:rPr lang="en-AU" dirty="0" smtClean="0"/>
              <a:t>NG-TEPHRA &amp; </a:t>
            </a:r>
            <a:r>
              <a:rPr lang="en-AU" dirty="0" err="1" smtClean="0"/>
              <a:t>Ceniza</a:t>
            </a:r>
            <a:endParaRPr lang="en-AU" dirty="0" smtClean="0"/>
          </a:p>
          <a:p>
            <a:pPr lvl="1"/>
            <a:r>
              <a:rPr lang="en-AU" dirty="0" smtClean="0"/>
              <a:t>Modelling volcanic ash (</a:t>
            </a:r>
            <a:r>
              <a:rPr lang="en-AU" dirty="0" err="1" smtClean="0"/>
              <a:t>tephra</a:t>
            </a:r>
            <a:r>
              <a:rPr lang="en-AU" dirty="0" smtClean="0"/>
              <a:t>) dispersion</a:t>
            </a:r>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r>
              <a:rPr lang="en-AU" dirty="0" smtClean="0"/>
              <a:t>Supplement local infrastructure for deadline sensitive analysis</a:t>
            </a:r>
          </a:p>
        </p:txBody>
      </p:sp>
      <p:pic>
        <p:nvPicPr>
          <p:cNvPr id="5" name="Picture 4"/>
          <p:cNvPicPr>
            <a:picLocks noChangeAspect="1"/>
          </p:cNvPicPr>
          <p:nvPr/>
        </p:nvPicPr>
        <p:blipFill>
          <a:blip r:embed="rId3" cstate="print">
            <a:alphaModFix/>
            <a:lum/>
          </a:blip>
          <a:srcRect/>
          <a:stretch>
            <a:fillRect/>
          </a:stretch>
        </p:blipFill>
        <p:spPr>
          <a:xfrm>
            <a:off x="1786982" y="1412776"/>
            <a:ext cx="5570037" cy="3096344"/>
          </a:xfrm>
          <a:prstGeom prst="rect">
            <a:avLst/>
          </a:prstGeom>
          <a:noFill/>
          <a:ln>
            <a:noFill/>
          </a:ln>
        </p:spPr>
      </p:pic>
      <p:sp>
        <p:nvSpPr>
          <p:cNvPr id="6" name="Slide Number Placeholder 5"/>
          <p:cNvSpPr>
            <a:spLocks noGrp="1"/>
          </p:cNvSpPr>
          <p:nvPr>
            <p:ph type="sldNum" sz="quarter" idx="12"/>
          </p:nvPr>
        </p:nvSpPr>
        <p:spPr/>
        <p:txBody>
          <a:bodyPr/>
          <a:lstStyle/>
          <a:p>
            <a:fld id="{DB0A89C8-FEE6-4387-859A-E0A07552E5C6}" type="slidenum">
              <a:rPr lang="en-AU" smtClean="0"/>
              <a:pPr/>
              <a:t>26</a:t>
            </a:fld>
            <a:endParaRPr lang="en-AU"/>
          </a:p>
        </p:txBody>
      </p:sp>
      <p:sp>
        <p:nvSpPr>
          <p:cNvPr id="9"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Application Drivers</a:t>
            </a:r>
            <a:endParaRPr lang="en-AU" dirty="0"/>
          </a:p>
        </p:txBody>
      </p:sp>
      <p:sp>
        <p:nvSpPr>
          <p:cNvPr id="7" name="Content Placeholder 6"/>
          <p:cNvSpPr>
            <a:spLocks noGrp="1"/>
          </p:cNvSpPr>
          <p:nvPr>
            <p:ph idx="1"/>
          </p:nvPr>
        </p:nvSpPr>
        <p:spPr>
          <a:xfrm>
            <a:off x="502920" y="530352"/>
            <a:ext cx="8183880" cy="5130896"/>
          </a:xfrm>
        </p:spPr>
        <p:txBody>
          <a:bodyPr>
            <a:normAutofit/>
          </a:bodyPr>
          <a:lstStyle/>
          <a:p>
            <a:r>
              <a:rPr lang="en-AU" dirty="0" err="1" smtClean="0"/>
              <a:t>iGrid</a:t>
            </a:r>
            <a:endParaRPr lang="en-AU" dirty="0" smtClean="0"/>
          </a:p>
          <a:p>
            <a:pPr lvl="1"/>
            <a:r>
              <a:rPr lang="en-AU" dirty="0" smtClean="0"/>
              <a:t>Investigate potential of distributed generation (DG) technology in the context of the National Energy Market (NEM)</a:t>
            </a:r>
          </a:p>
          <a:p>
            <a:pPr lvl="1"/>
            <a:r>
              <a:rPr lang="en-AU" dirty="0" smtClean="0"/>
              <a:t>For different scenarios, e.g., business as usual (BAU), carbon pollution reduction scheme (CPRS) targeting 15% or 25% below 2000 level emissions, what is the:</a:t>
            </a:r>
          </a:p>
          <a:p>
            <a:pPr lvl="2"/>
            <a:r>
              <a:rPr lang="en-AU" dirty="0" smtClean="0"/>
              <a:t>Effect on emissions intensity?</a:t>
            </a:r>
          </a:p>
          <a:p>
            <a:pPr lvl="2"/>
            <a:r>
              <a:rPr lang="en-AU" dirty="0" smtClean="0"/>
              <a:t>Effect on wholesale price?</a:t>
            </a:r>
          </a:p>
          <a:p>
            <a:pPr lvl="2"/>
            <a:r>
              <a:rPr lang="en-AU" dirty="0" smtClean="0"/>
              <a:t>Effect on demand?</a:t>
            </a:r>
          </a:p>
          <a:p>
            <a:pPr lvl="1"/>
            <a:r>
              <a:rPr lang="en-AU" dirty="0" smtClean="0"/>
              <a:t>With and without DG.</a:t>
            </a:r>
          </a:p>
        </p:txBody>
      </p:sp>
      <p:sp>
        <p:nvSpPr>
          <p:cNvPr id="5" name="Slide Number Placeholder 4"/>
          <p:cNvSpPr>
            <a:spLocks noGrp="1"/>
          </p:cNvSpPr>
          <p:nvPr>
            <p:ph type="sldNum" sz="quarter" idx="12"/>
          </p:nvPr>
        </p:nvSpPr>
        <p:spPr/>
        <p:txBody>
          <a:bodyPr/>
          <a:lstStyle/>
          <a:p>
            <a:fld id="{DB0A89C8-FEE6-4387-859A-E0A07552E5C6}" type="slidenum">
              <a:rPr lang="en-AU" smtClean="0"/>
              <a:pPr/>
              <a:t>27</a:t>
            </a:fld>
            <a:endParaRPr lang="en-AU"/>
          </a:p>
        </p:txBody>
      </p:sp>
      <p:sp>
        <p:nvSpPr>
          <p:cNvPr id="6"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Application Drivers</a:t>
            </a:r>
            <a:endParaRPr lang="en-AU" dirty="0"/>
          </a:p>
        </p:txBody>
      </p:sp>
      <p:sp>
        <p:nvSpPr>
          <p:cNvPr id="7" name="Content Placeholder 6"/>
          <p:cNvSpPr>
            <a:spLocks noGrp="1"/>
          </p:cNvSpPr>
          <p:nvPr>
            <p:ph idx="1"/>
          </p:nvPr>
        </p:nvSpPr>
        <p:spPr>
          <a:xfrm>
            <a:off x="502920" y="530352"/>
            <a:ext cx="8183880" cy="5130896"/>
          </a:xfrm>
        </p:spPr>
        <p:txBody>
          <a:bodyPr>
            <a:normAutofit/>
          </a:bodyPr>
          <a:lstStyle/>
          <a:p>
            <a:r>
              <a:rPr lang="en-AU" dirty="0" err="1" smtClean="0"/>
              <a:t>iGrid</a:t>
            </a:r>
            <a:endParaRPr lang="en-AU" dirty="0" smtClean="0"/>
          </a:p>
          <a:p>
            <a:pPr lvl="1"/>
            <a:r>
              <a:rPr lang="en-AU" dirty="0" smtClean="0"/>
              <a:t>UQ colleagues have modelled the NEM using PLEXOS for Power </a:t>
            </a:r>
            <a:r>
              <a:rPr lang="en-AU" dirty="0" err="1" smtClean="0"/>
              <a:t>Systems</a:t>
            </a:r>
            <a:r>
              <a:rPr lang="en-AU" baseline="30000" dirty="0" err="1" smtClean="0"/>
              <a:t>TM</a:t>
            </a:r>
            <a:r>
              <a:rPr lang="en-AU" dirty="0" smtClean="0"/>
              <a:t> </a:t>
            </a:r>
          </a:p>
          <a:p>
            <a:pPr lvl="2"/>
            <a:r>
              <a:rPr lang="en-AU" dirty="0" smtClean="0"/>
              <a:t>PLEXOS is used by energy generators and market regulators worldwide</a:t>
            </a:r>
          </a:p>
          <a:p>
            <a:pPr lvl="1"/>
            <a:r>
              <a:rPr lang="en-AU" dirty="0" smtClean="0"/>
              <a:t>PLEXOS is .NET application – uncommon in the high-throughput computing domain</a:t>
            </a:r>
            <a:endParaRPr lang="en-AU" baseline="30000" dirty="0" smtClean="0"/>
          </a:p>
          <a:p>
            <a:pPr lvl="2"/>
            <a:r>
              <a:rPr lang="en-AU" dirty="0" smtClean="0"/>
              <a:t>Very few Windows compute resources available (none on the Australian Grid)</a:t>
            </a:r>
          </a:p>
          <a:p>
            <a:pPr lvl="2"/>
            <a:r>
              <a:rPr lang="en-AU" dirty="0" smtClean="0"/>
              <a:t>Highly combinatorial model requires hundreds of thousands of CPU hours for relevant results</a:t>
            </a:r>
          </a:p>
          <a:p>
            <a:pPr lvl="2"/>
            <a:r>
              <a:rPr lang="en-AU" dirty="0" smtClean="0"/>
              <a:t>Cloud to the rescue!</a:t>
            </a:r>
          </a:p>
        </p:txBody>
      </p:sp>
      <p:sp>
        <p:nvSpPr>
          <p:cNvPr id="5" name="Slide Number Placeholder 4"/>
          <p:cNvSpPr>
            <a:spLocks noGrp="1"/>
          </p:cNvSpPr>
          <p:nvPr>
            <p:ph type="sldNum" sz="quarter" idx="12"/>
          </p:nvPr>
        </p:nvSpPr>
        <p:spPr/>
        <p:txBody>
          <a:bodyPr/>
          <a:lstStyle/>
          <a:p>
            <a:fld id="{DB0A89C8-FEE6-4387-859A-E0A07552E5C6}" type="slidenum">
              <a:rPr lang="en-AU" smtClean="0"/>
              <a:pPr/>
              <a:t>28</a:t>
            </a:fld>
            <a:endParaRPr lang="en-AU"/>
          </a:p>
        </p:txBody>
      </p:sp>
      <p:sp>
        <p:nvSpPr>
          <p:cNvPr id="6"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Future Directions</a:t>
            </a:r>
            <a:endParaRPr lang="en-AU" dirty="0"/>
          </a:p>
        </p:txBody>
      </p:sp>
      <p:sp>
        <p:nvSpPr>
          <p:cNvPr id="7" name="Content Placeholder 6"/>
          <p:cNvSpPr>
            <a:spLocks noGrp="1"/>
          </p:cNvSpPr>
          <p:nvPr>
            <p:ph idx="1"/>
          </p:nvPr>
        </p:nvSpPr>
        <p:spPr>
          <a:xfrm>
            <a:off x="502920" y="530352"/>
            <a:ext cx="8183880" cy="5130896"/>
          </a:xfrm>
        </p:spPr>
        <p:txBody>
          <a:bodyPr>
            <a:normAutofit/>
          </a:bodyPr>
          <a:lstStyle/>
          <a:p>
            <a:r>
              <a:rPr lang="en-AU" dirty="0" smtClean="0"/>
              <a:t>Provide blob storage caching on Nimrod copy commands</a:t>
            </a:r>
          </a:p>
          <a:p>
            <a:pPr lvl="1"/>
            <a:r>
              <a:rPr lang="en-AU" dirty="0" smtClean="0"/>
              <a:t>Nimrod can cache data in the Cloud and avoid unnecessary ingress/egress for common data</a:t>
            </a:r>
          </a:p>
          <a:p>
            <a:r>
              <a:rPr lang="en-AU" dirty="0" smtClean="0"/>
              <a:t>Port Nimrod server into the Cloud</a:t>
            </a:r>
          </a:p>
        </p:txBody>
      </p:sp>
      <p:sp>
        <p:nvSpPr>
          <p:cNvPr id="5" name="Slide Number Placeholder 4"/>
          <p:cNvSpPr>
            <a:spLocks noGrp="1"/>
          </p:cNvSpPr>
          <p:nvPr>
            <p:ph type="sldNum" sz="quarter" idx="12"/>
          </p:nvPr>
        </p:nvSpPr>
        <p:spPr/>
        <p:txBody>
          <a:bodyPr/>
          <a:lstStyle/>
          <a:p>
            <a:fld id="{DB0A89C8-FEE6-4387-859A-E0A07552E5C6}" type="slidenum">
              <a:rPr lang="en-AU" smtClean="0"/>
              <a:pPr/>
              <a:t>29</a:t>
            </a:fld>
            <a:endParaRPr lang="en-AU"/>
          </a:p>
        </p:txBody>
      </p:sp>
      <p:sp>
        <p:nvSpPr>
          <p:cNvPr id="9"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5" name="Content Placeholder 4"/>
          <p:cNvGraphicFramePr>
            <a:graphicFrameLocks noGrp="1"/>
          </p:cNvGraphicFramePr>
          <p:nvPr>
            <p:ph idx="1"/>
          </p:nvPr>
        </p:nvGraphicFramePr>
        <p:xfrm>
          <a:off x="502920" y="530352"/>
          <a:ext cx="8183880" cy="4986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DB0A89C8-FEE6-4387-859A-E0A07552E5C6}" type="slidenum">
              <a:rPr lang="en-AU" smtClean="0"/>
              <a:pPr/>
              <a:t>3</a:t>
            </a:fld>
            <a:endParaRPr lang="en-AU"/>
          </a:p>
        </p:txBody>
      </p:sp>
      <p:sp>
        <p:nvSpPr>
          <p:cNvPr id="8"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Thank you!</a:t>
            </a:r>
            <a:endParaRPr lang="en-AU" dirty="0"/>
          </a:p>
        </p:txBody>
      </p:sp>
      <p:pic>
        <p:nvPicPr>
          <p:cNvPr id="6" name="Content Placeholder 5" descr="sunset_clouds.jpg"/>
          <p:cNvPicPr>
            <a:picLocks noGrp="1" noChangeAspect="1"/>
          </p:cNvPicPr>
          <p:nvPr>
            <p:ph idx="1"/>
          </p:nvPr>
        </p:nvPicPr>
        <p:blipFill>
          <a:blip r:embed="rId3" cstate="print"/>
          <a:stretch>
            <a:fillRect/>
          </a:stretch>
        </p:blipFill>
        <p:spPr>
          <a:xfrm>
            <a:off x="1280054" y="548680"/>
            <a:ext cx="6583892" cy="4937919"/>
          </a:xfrm>
        </p:spPr>
      </p:pic>
      <p:sp>
        <p:nvSpPr>
          <p:cNvPr id="7" name="TextBox 6"/>
          <p:cNvSpPr txBox="1"/>
          <p:nvPr/>
        </p:nvSpPr>
        <p:spPr>
          <a:xfrm>
            <a:off x="2619383" y="836712"/>
            <a:ext cx="3905236" cy="1631216"/>
          </a:xfrm>
          <a:prstGeom prst="rect">
            <a:avLst/>
          </a:prstGeom>
          <a:noFill/>
        </p:spPr>
        <p:txBody>
          <a:bodyPr wrap="none" rtlCol="0">
            <a:spAutoFit/>
          </a:bodyPr>
          <a:lstStyle/>
          <a:p>
            <a:pPr algn="ctr"/>
            <a:r>
              <a:rPr lang="en-AU" sz="2000" dirty="0" smtClean="0">
                <a:solidFill>
                  <a:schemeClr val="bg1"/>
                </a:solidFill>
              </a:rPr>
              <a:t>Presentation by:</a:t>
            </a:r>
          </a:p>
          <a:p>
            <a:pPr algn="ctr"/>
            <a:r>
              <a:rPr lang="en-AU" sz="2000" dirty="0" smtClean="0">
                <a:solidFill>
                  <a:schemeClr val="bg1"/>
                </a:solidFill>
              </a:rPr>
              <a:t>Blair </a:t>
            </a:r>
            <a:r>
              <a:rPr lang="en-AU" sz="2000" dirty="0" err="1" smtClean="0">
                <a:solidFill>
                  <a:schemeClr val="bg1"/>
                </a:solidFill>
              </a:rPr>
              <a:t>Bethwaite</a:t>
            </a:r>
            <a:endParaRPr lang="en-AU" sz="2000" dirty="0" smtClean="0">
              <a:solidFill>
                <a:schemeClr val="bg1"/>
              </a:solidFill>
            </a:endParaRPr>
          </a:p>
          <a:p>
            <a:pPr algn="ctr"/>
            <a:endParaRPr lang="en-AU" sz="2000" dirty="0" smtClean="0">
              <a:solidFill>
                <a:schemeClr val="bg1"/>
              </a:solidFill>
            </a:endParaRPr>
          </a:p>
          <a:p>
            <a:pPr algn="ctr"/>
            <a:r>
              <a:rPr lang="en-AU" sz="2000" dirty="0" smtClean="0">
                <a:solidFill>
                  <a:schemeClr val="bg1"/>
                </a:solidFill>
              </a:rPr>
              <a:t>Feedback/queries:</a:t>
            </a:r>
          </a:p>
          <a:p>
            <a:pPr algn="ctr"/>
            <a:r>
              <a:rPr lang="en-AU" sz="2000" dirty="0" smtClean="0">
                <a:solidFill>
                  <a:schemeClr val="bg1"/>
                </a:solidFill>
              </a:rPr>
              <a:t>blair.bethwaite@monash.edu</a:t>
            </a:r>
            <a:endParaRPr lang="en-AU" sz="2000" dirty="0" smtClean="0">
              <a:solidFill>
                <a:schemeClr val="bg1"/>
              </a:solidFill>
            </a:endParaRPr>
          </a:p>
        </p:txBody>
      </p:sp>
      <p:sp>
        <p:nvSpPr>
          <p:cNvPr id="9"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
        <p:nvSpPr>
          <p:cNvPr id="8" name="Slide Number Placeholder 7"/>
          <p:cNvSpPr>
            <a:spLocks noGrp="1"/>
          </p:cNvSpPr>
          <p:nvPr>
            <p:ph type="sldNum" sz="quarter" idx="12"/>
          </p:nvPr>
        </p:nvSpPr>
        <p:spPr/>
        <p:txBody>
          <a:bodyPr/>
          <a:lstStyle/>
          <a:p>
            <a:fld id="{DB0A89C8-FEE6-4387-859A-E0A07552E5C6}" type="slidenum">
              <a:rPr lang="en-AU" smtClean="0"/>
              <a:pPr/>
              <a:t>30</a:t>
            </a:fld>
            <a:endParaRPr lang="en-A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Nimrod tool family</a:t>
            </a:r>
            <a:endParaRPr lang="en-AU" dirty="0"/>
          </a:p>
        </p:txBody>
      </p:sp>
      <p:graphicFrame>
        <p:nvGraphicFramePr>
          <p:cNvPr id="9" name="Content Placeholder 8"/>
          <p:cNvGraphicFramePr>
            <a:graphicFrameLocks noGrp="1"/>
          </p:cNvGraphicFramePr>
          <p:nvPr>
            <p:ph idx="1"/>
          </p:nvPr>
        </p:nvGraphicFramePr>
        <p:xfrm>
          <a:off x="502920" y="530352"/>
          <a:ext cx="8183880" cy="4187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DB0A89C8-FEE6-4387-859A-E0A07552E5C6}" type="slidenum">
              <a:rPr lang="en-AU" smtClean="0"/>
              <a:pPr/>
              <a:t>4</a:t>
            </a:fld>
            <a:endParaRPr lang="en-AU"/>
          </a:p>
        </p:txBody>
      </p:sp>
      <p:sp>
        <p:nvSpPr>
          <p:cNvPr id="7"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Parametric computing with the Nimrod tools</a:t>
            </a:r>
            <a:endParaRPr lang="en-AU" dirty="0"/>
          </a:p>
        </p:txBody>
      </p:sp>
      <p:sp>
        <p:nvSpPr>
          <p:cNvPr id="7" name="Content Placeholder 6"/>
          <p:cNvSpPr>
            <a:spLocks noGrp="1"/>
          </p:cNvSpPr>
          <p:nvPr>
            <p:ph idx="1"/>
          </p:nvPr>
        </p:nvSpPr>
        <p:spPr>
          <a:xfrm>
            <a:off x="502920" y="530352"/>
            <a:ext cx="8183880" cy="4482824"/>
          </a:xfrm>
        </p:spPr>
        <p:txBody>
          <a:bodyPr>
            <a:normAutofit/>
          </a:bodyPr>
          <a:lstStyle/>
          <a:p>
            <a:pPr lvl="1"/>
            <a:r>
              <a:rPr lang="en-AU" dirty="0" smtClean="0"/>
              <a:t>Vary parameters</a:t>
            </a:r>
          </a:p>
          <a:p>
            <a:pPr lvl="1"/>
            <a:r>
              <a:rPr lang="en-AU" dirty="0" smtClean="0"/>
              <a:t>Execute programs</a:t>
            </a:r>
          </a:p>
          <a:p>
            <a:pPr lvl="1"/>
            <a:r>
              <a:rPr lang="en-AU" dirty="0" smtClean="0"/>
              <a:t>Copy code/data in/out</a:t>
            </a:r>
          </a:p>
          <a:p>
            <a:pPr lvl="1"/>
            <a:endParaRPr lang="en-AU" dirty="0" smtClean="0"/>
          </a:p>
          <a:p>
            <a:pPr lvl="1"/>
            <a:endParaRPr lang="en-AU" dirty="0" smtClean="0"/>
          </a:p>
          <a:p>
            <a:pPr lvl="1"/>
            <a:endParaRPr lang="en-AU" dirty="0" smtClean="0"/>
          </a:p>
          <a:p>
            <a:pPr lvl="1"/>
            <a:endParaRPr lang="en-AU" dirty="0" smtClean="0"/>
          </a:p>
          <a:p>
            <a:pPr lvl="1"/>
            <a:r>
              <a:rPr lang="en-AU" dirty="0" smtClean="0"/>
              <a:t>X, Y, Z could be:</a:t>
            </a:r>
          </a:p>
          <a:p>
            <a:pPr lvl="2"/>
            <a:r>
              <a:rPr lang="en-AU" dirty="0" smtClean="0"/>
              <a:t>Basic data types; </a:t>
            </a:r>
            <a:r>
              <a:rPr lang="en-AU" dirty="0" err="1" smtClean="0"/>
              <a:t>ints</a:t>
            </a:r>
            <a:r>
              <a:rPr lang="en-AU" dirty="0" smtClean="0"/>
              <a:t>, floats, strings</a:t>
            </a:r>
          </a:p>
          <a:p>
            <a:pPr lvl="2"/>
            <a:r>
              <a:rPr lang="en-AU" dirty="0" smtClean="0"/>
              <a:t>Files</a:t>
            </a:r>
          </a:p>
          <a:p>
            <a:pPr lvl="2"/>
            <a:r>
              <a:rPr lang="en-AU" dirty="0" smtClean="0"/>
              <a:t>Random numbers to drive Monte Carlo modelling</a:t>
            </a:r>
          </a:p>
          <a:p>
            <a:pPr lvl="1"/>
            <a:endParaRPr lang="en-AU" dirty="0" smtClean="0"/>
          </a:p>
          <a:p>
            <a:pPr lvl="1"/>
            <a:endParaRPr lang="en-AU" dirty="0"/>
          </a:p>
        </p:txBody>
      </p:sp>
      <p:grpSp>
        <p:nvGrpSpPr>
          <p:cNvPr id="17" name="Group 16"/>
          <p:cNvGrpSpPr/>
          <p:nvPr/>
        </p:nvGrpSpPr>
        <p:grpSpPr>
          <a:xfrm>
            <a:off x="1259632" y="1988840"/>
            <a:ext cx="5389598" cy="1233428"/>
            <a:chOff x="1259632" y="1988840"/>
            <a:chExt cx="5389598" cy="1233428"/>
          </a:xfrm>
        </p:grpSpPr>
        <p:sp>
          <p:nvSpPr>
            <p:cNvPr id="53" name="TextBox 52"/>
            <p:cNvSpPr txBox="1"/>
            <p:nvPr/>
          </p:nvSpPr>
          <p:spPr>
            <a:xfrm>
              <a:off x="1259632" y="2431921"/>
              <a:ext cx="1377237" cy="646331"/>
            </a:xfrm>
            <a:prstGeom prst="rect">
              <a:avLst/>
            </a:prstGeom>
            <a:noFill/>
          </p:spPr>
          <p:txBody>
            <a:bodyPr wrap="none" rtlCol="0">
              <a:spAutoFit/>
            </a:bodyPr>
            <a:lstStyle/>
            <a:p>
              <a:r>
                <a:rPr lang="en-AU" dirty="0" smtClean="0"/>
                <a:t>Parameter</a:t>
              </a:r>
            </a:p>
            <a:p>
              <a:pPr algn="ctr"/>
              <a:r>
                <a:rPr lang="en-AU" dirty="0" smtClean="0"/>
                <a:t>Space</a:t>
              </a:r>
              <a:endParaRPr lang="en-AU" dirty="0"/>
            </a:p>
          </p:txBody>
        </p:sp>
        <p:sp>
          <p:nvSpPr>
            <p:cNvPr id="54" name="TextBox 53"/>
            <p:cNvSpPr txBox="1"/>
            <p:nvPr/>
          </p:nvSpPr>
          <p:spPr>
            <a:xfrm>
              <a:off x="5517189" y="2431921"/>
              <a:ext cx="1132041" cy="646331"/>
            </a:xfrm>
            <a:prstGeom prst="rect">
              <a:avLst/>
            </a:prstGeom>
            <a:noFill/>
          </p:spPr>
          <p:txBody>
            <a:bodyPr wrap="none" rtlCol="0">
              <a:spAutoFit/>
            </a:bodyPr>
            <a:lstStyle/>
            <a:p>
              <a:r>
                <a:rPr lang="en-AU" dirty="0" smtClean="0"/>
                <a:t>Solution</a:t>
              </a:r>
            </a:p>
            <a:p>
              <a:r>
                <a:rPr lang="en-AU" dirty="0" smtClean="0"/>
                <a:t>Space</a:t>
              </a:r>
              <a:endParaRPr lang="en-AU" dirty="0"/>
            </a:p>
          </p:txBody>
        </p:sp>
        <p:grpSp>
          <p:nvGrpSpPr>
            <p:cNvPr id="4" name="Group 51"/>
            <p:cNvGrpSpPr/>
            <p:nvPr/>
          </p:nvGrpSpPr>
          <p:grpSpPr>
            <a:xfrm>
              <a:off x="2420845" y="2307868"/>
              <a:ext cx="3096344" cy="914400"/>
              <a:chOff x="1691680" y="3212976"/>
              <a:chExt cx="3096344" cy="914400"/>
            </a:xfrm>
          </p:grpSpPr>
          <p:sp>
            <p:nvSpPr>
              <p:cNvPr id="46" name="Rectangle 45"/>
              <p:cNvSpPr/>
              <p:nvPr/>
            </p:nvSpPr>
            <p:spPr>
              <a:xfrm>
                <a:off x="2771800" y="3212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 Job</a:t>
                </a:r>
                <a:endParaRPr lang="en-AU" dirty="0"/>
              </a:p>
            </p:txBody>
          </p:sp>
          <p:cxnSp>
            <p:nvCxnSpPr>
              <p:cNvPr id="48" name="Straight Arrow Connector 47"/>
              <p:cNvCxnSpPr/>
              <p:nvPr/>
            </p:nvCxnSpPr>
            <p:spPr>
              <a:xfrm>
                <a:off x="1691680" y="3212976"/>
                <a:ext cx="10801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691680" y="4077072"/>
                <a:ext cx="10801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691680" y="3645024"/>
                <a:ext cx="10801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07904" y="3645024"/>
                <a:ext cx="10801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2600865" y="1988840"/>
              <a:ext cx="343364" cy="369332"/>
            </a:xfrm>
            <a:prstGeom prst="rect">
              <a:avLst/>
            </a:prstGeom>
            <a:noFill/>
          </p:spPr>
          <p:txBody>
            <a:bodyPr wrap="none" rtlCol="0">
              <a:spAutoFit/>
            </a:bodyPr>
            <a:lstStyle/>
            <a:p>
              <a:r>
                <a:rPr lang="en-AU" dirty="0" smtClean="0"/>
                <a:t>X</a:t>
              </a:r>
              <a:endParaRPr lang="en-AU" dirty="0"/>
            </a:p>
          </p:txBody>
        </p:sp>
        <p:sp>
          <p:nvSpPr>
            <p:cNvPr id="57" name="TextBox 56"/>
            <p:cNvSpPr txBox="1"/>
            <p:nvPr/>
          </p:nvSpPr>
          <p:spPr>
            <a:xfrm>
              <a:off x="2600865" y="2411596"/>
              <a:ext cx="327334" cy="369332"/>
            </a:xfrm>
            <a:prstGeom prst="rect">
              <a:avLst/>
            </a:prstGeom>
            <a:noFill/>
          </p:spPr>
          <p:txBody>
            <a:bodyPr wrap="none" rtlCol="0">
              <a:spAutoFit/>
            </a:bodyPr>
            <a:lstStyle/>
            <a:p>
              <a:r>
                <a:rPr lang="en-AU" dirty="0" smtClean="0"/>
                <a:t>Y</a:t>
              </a:r>
              <a:endParaRPr lang="en-AU" dirty="0"/>
            </a:p>
          </p:txBody>
        </p:sp>
        <p:sp>
          <p:nvSpPr>
            <p:cNvPr id="58" name="TextBox 57"/>
            <p:cNvSpPr txBox="1"/>
            <p:nvPr/>
          </p:nvSpPr>
          <p:spPr>
            <a:xfrm>
              <a:off x="2600865" y="2852936"/>
              <a:ext cx="343364" cy="369332"/>
            </a:xfrm>
            <a:prstGeom prst="rect">
              <a:avLst/>
            </a:prstGeom>
            <a:noFill/>
          </p:spPr>
          <p:txBody>
            <a:bodyPr wrap="none" rtlCol="0">
              <a:spAutoFit/>
            </a:bodyPr>
            <a:lstStyle/>
            <a:p>
              <a:r>
                <a:rPr lang="en-AU" dirty="0" smtClean="0"/>
                <a:t>Z</a:t>
              </a:r>
              <a:endParaRPr lang="en-AU" dirty="0"/>
            </a:p>
          </p:txBody>
        </p:sp>
      </p:grpSp>
      <p:sp>
        <p:nvSpPr>
          <p:cNvPr id="19" name="Slide Number Placeholder 18"/>
          <p:cNvSpPr>
            <a:spLocks noGrp="1"/>
          </p:cNvSpPr>
          <p:nvPr>
            <p:ph type="sldNum" sz="quarter" idx="12"/>
          </p:nvPr>
        </p:nvSpPr>
        <p:spPr/>
        <p:txBody>
          <a:bodyPr/>
          <a:lstStyle/>
          <a:p>
            <a:fld id="{DB0A89C8-FEE6-4387-859A-E0A07552E5C6}" type="slidenum">
              <a:rPr lang="en-AU" smtClean="0"/>
              <a:pPr/>
              <a:t>5</a:t>
            </a:fld>
            <a:endParaRPr lang="en-AU"/>
          </a:p>
        </p:txBody>
      </p:sp>
      <p:sp>
        <p:nvSpPr>
          <p:cNvPr id="20"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    Parametric computing with the Nimrod tools - example</a:t>
            </a:r>
            <a:endParaRPr lang="en-AU" dirty="0"/>
          </a:p>
        </p:txBody>
      </p:sp>
      <p:sp>
        <p:nvSpPr>
          <p:cNvPr id="7" name="Content Placeholder 6"/>
          <p:cNvSpPr>
            <a:spLocks noGrp="1"/>
          </p:cNvSpPr>
          <p:nvPr>
            <p:ph idx="1"/>
          </p:nvPr>
        </p:nvSpPr>
        <p:spPr>
          <a:xfrm>
            <a:off x="502920" y="530352"/>
            <a:ext cx="8183880" cy="4482824"/>
          </a:xfrm>
        </p:spPr>
        <p:txBody>
          <a:bodyPr>
            <a:normAutofit/>
          </a:bodyPr>
          <a:lstStyle/>
          <a:p>
            <a:r>
              <a:rPr lang="en-AU" sz="2400" dirty="0" smtClean="0"/>
              <a:t>Example Nimrod/G experiment using the Monte-Carlo method</a:t>
            </a:r>
          </a:p>
        </p:txBody>
      </p:sp>
      <p:sp>
        <p:nvSpPr>
          <p:cNvPr id="20" name="Horizontal Scroll 19"/>
          <p:cNvSpPr/>
          <p:nvPr/>
        </p:nvSpPr>
        <p:spPr>
          <a:xfrm>
            <a:off x="539552" y="908720"/>
            <a:ext cx="8064896" cy="453650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AU" sz="1400" dirty="0" smtClean="0">
                <a:latin typeface="Consolas" pitchFamily="49" charset="0"/>
                <a:cs typeface="Consolas" pitchFamily="49" charset="0"/>
              </a:rPr>
              <a:t>parameter run integer range from 1 to 1000 step 1;</a:t>
            </a:r>
          </a:p>
          <a:p>
            <a:pPr lvl="1"/>
            <a:r>
              <a:rPr lang="en-AU" sz="1400" dirty="0" smtClean="0">
                <a:latin typeface="Consolas" pitchFamily="49" charset="0"/>
                <a:cs typeface="Consolas" pitchFamily="49" charset="0"/>
              </a:rPr>
              <a:t>parameter model files select </a:t>
            </a:r>
            <a:r>
              <a:rPr lang="en-AU" sz="1400" dirty="0" err="1" smtClean="0">
                <a:latin typeface="Consolas" pitchFamily="49" charset="0"/>
                <a:cs typeface="Consolas" pitchFamily="49" charset="0"/>
              </a:rPr>
              <a:t>anyof</a:t>
            </a:r>
            <a:r>
              <a:rPr lang="en-AU" sz="1400" dirty="0" smtClean="0">
                <a:latin typeface="Consolas" pitchFamily="49" charset="0"/>
                <a:cs typeface="Consolas" pitchFamily="49" charset="0"/>
              </a:rPr>
              <a:t>  “*-</a:t>
            </a:r>
            <a:r>
              <a:rPr lang="en-AU" sz="1400" dirty="0" err="1" smtClean="0">
                <a:latin typeface="Consolas" pitchFamily="49" charset="0"/>
                <a:cs typeface="Consolas" pitchFamily="49" charset="0"/>
              </a:rPr>
              <a:t>model.xml</a:t>
            </a:r>
            <a:r>
              <a:rPr lang="en-AU" sz="1400" dirty="0" smtClean="0">
                <a:latin typeface="Consolas" pitchFamily="49" charset="0"/>
                <a:cs typeface="Consolas" pitchFamily="49" charset="0"/>
              </a:rPr>
              <a:t>”;</a:t>
            </a:r>
          </a:p>
          <a:p>
            <a:pPr lvl="1"/>
            <a:r>
              <a:rPr lang="en-AU" sz="1400" dirty="0" smtClean="0">
                <a:latin typeface="Consolas" pitchFamily="49" charset="0"/>
                <a:cs typeface="Consolas" pitchFamily="49" charset="0"/>
              </a:rPr>
              <a:t>parameter </a:t>
            </a:r>
            <a:r>
              <a:rPr lang="en-AU" sz="1400" dirty="0" err="1" smtClean="0">
                <a:latin typeface="Consolas" pitchFamily="49" charset="0"/>
                <a:cs typeface="Consolas" pitchFamily="49" charset="0"/>
              </a:rPr>
              <a:t>model_seed</a:t>
            </a:r>
            <a:r>
              <a:rPr lang="en-AU" sz="1400" dirty="0" smtClean="0">
                <a:latin typeface="Consolas" pitchFamily="49" charset="0"/>
                <a:cs typeface="Consolas" pitchFamily="49" charset="0"/>
              </a:rPr>
              <a:t> float random from 0 to 1;</a:t>
            </a:r>
          </a:p>
          <a:p>
            <a:pPr lvl="1"/>
            <a:endParaRPr lang="en-AU" sz="1400" dirty="0" smtClean="0">
              <a:latin typeface="Consolas" pitchFamily="49" charset="0"/>
              <a:cs typeface="Consolas" pitchFamily="49" charset="0"/>
            </a:endParaRPr>
          </a:p>
          <a:p>
            <a:pPr lvl="1"/>
            <a:r>
              <a:rPr lang="en-AU" sz="1400" dirty="0" smtClean="0">
                <a:latin typeface="Consolas" pitchFamily="49" charset="0"/>
                <a:cs typeface="Consolas" pitchFamily="49" charset="0"/>
              </a:rPr>
              <a:t>task </a:t>
            </a:r>
            <a:r>
              <a:rPr lang="en-AU" sz="1400" dirty="0" err="1" smtClean="0">
                <a:latin typeface="Consolas" pitchFamily="49" charset="0"/>
                <a:cs typeface="Consolas" pitchFamily="49" charset="0"/>
              </a:rPr>
              <a:t>nodestart</a:t>
            </a:r>
            <a:endParaRPr lang="en-AU" sz="1400" dirty="0" smtClean="0">
              <a:latin typeface="Consolas" pitchFamily="49" charset="0"/>
              <a:cs typeface="Consolas" pitchFamily="49" charset="0"/>
            </a:endParaRPr>
          </a:p>
          <a:p>
            <a:pPr lvl="1"/>
            <a:r>
              <a:rPr lang="en-AU" sz="1400" dirty="0" smtClean="0">
                <a:latin typeface="Consolas" pitchFamily="49" charset="0"/>
                <a:cs typeface="Consolas" pitchFamily="49" charset="0"/>
              </a:rPr>
              <a:t>    copy </a:t>
            </a:r>
            <a:r>
              <a:rPr lang="en-AU" sz="1400" dirty="0" err="1" smtClean="0">
                <a:latin typeface="Consolas" pitchFamily="49" charset="0"/>
                <a:cs typeface="Consolas" pitchFamily="49" charset="0"/>
              </a:rPr>
              <a:t>code_package.$OS.zip</a:t>
            </a:r>
            <a:r>
              <a:rPr lang="en-AU" sz="1400" dirty="0" smtClean="0">
                <a:latin typeface="Consolas" pitchFamily="49" charset="0"/>
                <a:cs typeface="Consolas" pitchFamily="49" charset="0"/>
              </a:rPr>
              <a:t> </a:t>
            </a:r>
            <a:r>
              <a:rPr lang="en-AU" sz="1400" dirty="0" err="1" smtClean="0">
                <a:latin typeface="Consolas" pitchFamily="49" charset="0"/>
                <a:cs typeface="Consolas" pitchFamily="49" charset="0"/>
              </a:rPr>
              <a:t>node:code_package.zip</a:t>
            </a:r>
            <a:endParaRPr lang="en-AU" sz="1400" dirty="0" smtClean="0">
              <a:latin typeface="Consolas" pitchFamily="49" charset="0"/>
              <a:cs typeface="Consolas" pitchFamily="49" charset="0"/>
            </a:endParaRPr>
          </a:p>
          <a:p>
            <a:pPr lvl="1"/>
            <a:r>
              <a:rPr lang="en-AU" sz="1400" dirty="0" err="1" smtClean="0">
                <a:latin typeface="Consolas" pitchFamily="49" charset="0"/>
                <a:cs typeface="Consolas" pitchFamily="49" charset="0"/>
              </a:rPr>
              <a:t>endtask</a:t>
            </a:r>
            <a:endParaRPr lang="en-AU" sz="1400" dirty="0" smtClean="0">
              <a:latin typeface="Consolas" pitchFamily="49" charset="0"/>
              <a:cs typeface="Consolas" pitchFamily="49" charset="0"/>
            </a:endParaRPr>
          </a:p>
          <a:p>
            <a:pPr lvl="1"/>
            <a:endParaRPr lang="en-AU" sz="1400" dirty="0" smtClean="0">
              <a:latin typeface="Consolas" pitchFamily="49" charset="0"/>
              <a:cs typeface="Consolas" pitchFamily="49" charset="0"/>
            </a:endParaRPr>
          </a:p>
          <a:p>
            <a:pPr lvl="1"/>
            <a:r>
              <a:rPr lang="en-AU" sz="1400" dirty="0" smtClean="0">
                <a:latin typeface="Consolas" pitchFamily="49" charset="0"/>
                <a:cs typeface="Consolas" pitchFamily="49" charset="0"/>
              </a:rPr>
              <a:t>task main</a:t>
            </a:r>
          </a:p>
          <a:p>
            <a:pPr lvl="1"/>
            <a:r>
              <a:rPr lang="en-AU" sz="1400" dirty="0" smtClean="0">
                <a:latin typeface="Consolas" pitchFamily="49" charset="0"/>
                <a:cs typeface="Consolas" pitchFamily="49" charset="0"/>
              </a:rPr>
              <a:t>    </a:t>
            </a:r>
            <a:r>
              <a:rPr lang="en-AU" sz="1400" dirty="0" err="1" smtClean="0">
                <a:latin typeface="Consolas" pitchFamily="49" charset="0"/>
                <a:cs typeface="Consolas" pitchFamily="49" charset="0"/>
              </a:rPr>
              <a:t>node:execute</a:t>
            </a:r>
            <a:r>
              <a:rPr lang="en-AU" sz="1400" dirty="0" smtClean="0">
                <a:latin typeface="Consolas" pitchFamily="49" charset="0"/>
                <a:cs typeface="Consolas" pitchFamily="49" charset="0"/>
              </a:rPr>
              <a:t> unzip code_package.zip</a:t>
            </a:r>
          </a:p>
          <a:p>
            <a:pPr lvl="1"/>
            <a:r>
              <a:rPr lang="en-AU" sz="1400" dirty="0" smtClean="0">
                <a:latin typeface="Consolas" pitchFamily="49" charset="0"/>
                <a:cs typeface="Consolas" pitchFamily="49" charset="0"/>
              </a:rPr>
              <a:t>    copy $model node:.</a:t>
            </a:r>
          </a:p>
          <a:p>
            <a:pPr lvl="1"/>
            <a:r>
              <a:rPr lang="en-AU" sz="1400" dirty="0" smtClean="0">
                <a:latin typeface="Consolas" pitchFamily="49" charset="0"/>
                <a:cs typeface="Consolas" pitchFamily="49" charset="0"/>
              </a:rPr>
              <a:t>    </a:t>
            </a:r>
            <a:r>
              <a:rPr lang="en-AU" sz="1400" dirty="0" err="1" smtClean="0">
                <a:latin typeface="Consolas" pitchFamily="49" charset="0"/>
                <a:cs typeface="Consolas" pitchFamily="49" charset="0"/>
              </a:rPr>
              <a:t>node:execute</a:t>
            </a:r>
            <a:r>
              <a:rPr lang="en-AU" sz="1400" dirty="0" smtClean="0">
                <a:latin typeface="Consolas" pitchFamily="49" charset="0"/>
                <a:cs typeface="Consolas" pitchFamily="49" charset="0"/>
              </a:rPr>
              <a:t> ./</a:t>
            </a:r>
            <a:r>
              <a:rPr lang="en-AU" sz="1400" dirty="0" err="1" smtClean="0">
                <a:latin typeface="Consolas" pitchFamily="49" charset="0"/>
                <a:cs typeface="Consolas" pitchFamily="49" charset="0"/>
              </a:rPr>
              <a:t>myapp</a:t>
            </a:r>
            <a:r>
              <a:rPr lang="en-AU" sz="1400" dirty="0" smtClean="0">
                <a:latin typeface="Consolas" pitchFamily="49" charset="0"/>
                <a:cs typeface="Consolas" pitchFamily="49" charset="0"/>
              </a:rPr>
              <a:t> –seed $</a:t>
            </a:r>
            <a:r>
              <a:rPr lang="en-AU" sz="1400" dirty="0" err="1" smtClean="0">
                <a:latin typeface="Consolas" pitchFamily="49" charset="0"/>
                <a:cs typeface="Consolas" pitchFamily="49" charset="0"/>
              </a:rPr>
              <a:t>model_seed</a:t>
            </a:r>
            <a:r>
              <a:rPr lang="en-AU" sz="1400" dirty="0" smtClean="0">
                <a:latin typeface="Consolas" pitchFamily="49" charset="0"/>
                <a:cs typeface="Consolas" pitchFamily="49" charset="0"/>
              </a:rPr>
              <a:t> –model $model</a:t>
            </a:r>
          </a:p>
          <a:p>
            <a:pPr lvl="1"/>
            <a:r>
              <a:rPr lang="en-AU" sz="1400" dirty="0" smtClean="0">
                <a:latin typeface="Consolas" pitchFamily="49" charset="0"/>
                <a:cs typeface="Consolas" pitchFamily="49" charset="0"/>
              </a:rPr>
              <a:t>    </a:t>
            </a:r>
            <a:r>
              <a:rPr lang="en-AU" sz="1400" dirty="0" err="1" smtClean="0">
                <a:latin typeface="Consolas" pitchFamily="49" charset="0"/>
                <a:cs typeface="Consolas" pitchFamily="49" charset="0"/>
              </a:rPr>
              <a:t>node:execute</a:t>
            </a:r>
            <a:r>
              <a:rPr lang="en-AU" sz="1400" dirty="0" smtClean="0">
                <a:latin typeface="Consolas" pitchFamily="49" charset="0"/>
                <a:cs typeface="Consolas" pitchFamily="49" charset="0"/>
              </a:rPr>
              <a:t> zip results.zip *.log output/</a:t>
            </a:r>
          </a:p>
          <a:p>
            <a:pPr lvl="1"/>
            <a:r>
              <a:rPr lang="en-AU" sz="1400" dirty="0" smtClean="0">
                <a:latin typeface="Consolas" pitchFamily="49" charset="0"/>
                <a:cs typeface="Consolas" pitchFamily="49" charset="0"/>
              </a:rPr>
              <a:t>    copy </a:t>
            </a:r>
            <a:r>
              <a:rPr lang="en-AU" sz="1400" dirty="0" err="1" smtClean="0">
                <a:latin typeface="Consolas" pitchFamily="49" charset="0"/>
                <a:cs typeface="Consolas" pitchFamily="49" charset="0"/>
              </a:rPr>
              <a:t>node:results.zip</a:t>
            </a:r>
            <a:r>
              <a:rPr lang="en-AU" sz="1400" dirty="0" smtClean="0">
                <a:latin typeface="Consolas" pitchFamily="49" charset="0"/>
                <a:cs typeface="Consolas" pitchFamily="49" charset="0"/>
              </a:rPr>
              <a:t> results/$model/results-$run.zip</a:t>
            </a:r>
          </a:p>
          <a:p>
            <a:pPr lvl="1"/>
            <a:r>
              <a:rPr lang="en-AU" sz="1400" dirty="0" err="1" smtClean="0">
                <a:latin typeface="Consolas" pitchFamily="49" charset="0"/>
                <a:cs typeface="Consolas" pitchFamily="49" charset="0"/>
              </a:rPr>
              <a:t>endtask</a:t>
            </a:r>
            <a:endParaRPr lang="en-AU" sz="1400" dirty="0" smtClean="0">
              <a:latin typeface="Consolas" pitchFamily="49" charset="0"/>
              <a:cs typeface="Consolas" pitchFamily="49" charset="0"/>
            </a:endParaRPr>
          </a:p>
          <a:p>
            <a:pPr lvl="1" algn="ctr"/>
            <a:endParaRPr lang="en-AU" sz="1400" dirty="0"/>
          </a:p>
        </p:txBody>
      </p:sp>
      <p:sp>
        <p:nvSpPr>
          <p:cNvPr id="6" name="Slide Number Placeholder 5"/>
          <p:cNvSpPr>
            <a:spLocks noGrp="1"/>
          </p:cNvSpPr>
          <p:nvPr>
            <p:ph type="sldNum" sz="quarter" idx="12"/>
          </p:nvPr>
        </p:nvSpPr>
        <p:spPr/>
        <p:txBody>
          <a:bodyPr/>
          <a:lstStyle/>
          <a:p>
            <a:fld id="{DB0A89C8-FEE6-4387-859A-E0A07552E5C6}" type="slidenum">
              <a:rPr lang="en-AU" smtClean="0"/>
              <a:pPr/>
              <a:t>6</a:t>
            </a:fld>
            <a:endParaRPr lang="en-AU"/>
          </a:p>
        </p:txBody>
      </p:sp>
      <p:sp>
        <p:nvSpPr>
          <p:cNvPr id="8"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Nimrod Applications</a:t>
            </a:r>
            <a:endParaRPr lang="en-AU" dirty="0"/>
          </a:p>
        </p:txBody>
      </p:sp>
      <p:sp>
        <p:nvSpPr>
          <p:cNvPr id="3" name="Content Placeholder 2"/>
          <p:cNvSpPr>
            <a:spLocks noGrp="1"/>
          </p:cNvSpPr>
          <p:nvPr>
            <p:ph idx="1"/>
          </p:nvPr>
        </p:nvSpPr>
        <p:spPr/>
        <p:txBody>
          <a:bodyPr/>
          <a:lstStyle/>
          <a:p>
            <a:endParaRPr lang="en-AU"/>
          </a:p>
        </p:txBody>
      </p:sp>
      <p:pic>
        <p:nvPicPr>
          <p:cNvPr id="5" name="Picture 7" descr="/Users/davidabramson/Documents/My Documents/Seminars/Grid Computing/VLSCI Life Sciences HTC/world3.avi">
            <a:hlinkClick r:id="" action="ppaction://media"/>
          </p:cNvPr>
          <p:cNvPicPr/>
          <p:nvPr>
            <a:videoFile r:link="rId1"/>
          </p:nvPr>
        </p:nvPicPr>
        <p:blipFill>
          <a:blip r:embed="rId7" cstate="print"/>
          <a:srcRect/>
          <a:stretch>
            <a:fillRect/>
          </a:stretch>
        </p:blipFill>
        <p:spPr bwMode="auto">
          <a:xfrm>
            <a:off x="674694" y="548680"/>
            <a:ext cx="7794612" cy="3140571"/>
          </a:xfrm>
          <a:prstGeom prst="rect">
            <a:avLst/>
          </a:prstGeom>
          <a:noFill/>
          <a:ln w="9525">
            <a:noFill/>
            <a:miter lim="800000"/>
            <a:headEnd/>
            <a:tailEnd/>
          </a:ln>
        </p:spPr>
      </p:pic>
      <p:pic>
        <p:nvPicPr>
          <p:cNvPr id="7" name="Picture 5" descr="/Users/davidabramson/Documents/My Documents/Seminars/Grid Computing/epsoc.mpg">
            <a:hlinkClick r:id="" action="ppaction://media"/>
          </p:cNvPr>
          <p:cNvPicPr>
            <a:picLocks/>
          </p:cNvPicPr>
          <p:nvPr>
            <a:videoFile r:link="rId2"/>
          </p:nvPr>
        </p:nvPicPr>
        <p:blipFill>
          <a:blip r:embed="rId8" cstate="print"/>
          <a:srcRect/>
          <a:stretch>
            <a:fillRect/>
          </a:stretch>
        </p:blipFill>
        <p:spPr>
          <a:xfrm>
            <a:off x="3576451" y="3255103"/>
            <a:ext cx="1991099" cy="1695590"/>
          </a:xfrm>
          <a:prstGeom prst="rect">
            <a:avLst/>
          </a:prstGeom>
        </p:spPr>
      </p:pic>
      <p:pic>
        <p:nvPicPr>
          <p:cNvPr id="8" name="Picture 8" descr="/Users/davidabramson/Documents/My Documents/Seminars/Grid Computing/VLSCI Life Sciences HTC/search.avi">
            <a:hlinkClick r:id="" action="ppaction://media"/>
          </p:cNvPr>
          <p:cNvPicPr>
            <a:picLocks/>
          </p:cNvPicPr>
          <p:nvPr>
            <a:videoFile r:link="rId3"/>
          </p:nvPr>
        </p:nvPicPr>
        <p:blipFill>
          <a:blip r:embed="rId9" cstate="print"/>
          <a:srcRect/>
          <a:stretch>
            <a:fillRect/>
          </a:stretch>
        </p:blipFill>
        <p:spPr>
          <a:xfrm>
            <a:off x="6588224" y="3317586"/>
            <a:ext cx="1865139" cy="1695590"/>
          </a:xfrm>
          <a:prstGeom prst="rect">
            <a:avLst/>
          </a:prstGeom>
        </p:spPr>
      </p:pic>
      <p:sp>
        <p:nvSpPr>
          <p:cNvPr id="9" name="TextBox 8"/>
          <p:cNvSpPr txBox="1"/>
          <p:nvPr/>
        </p:nvSpPr>
        <p:spPr>
          <a:xfrm>
            <a:off x="1491189" y="5085184"/>
            <a:ext cx="6161623" cy="369332"/>
          </a:xfrm>
          <a:prstGeom prst="rect">
            <a:avLst/>
          </a:prstGeom>
          <a:noFill/>
        </p:spPr>
        <p:txBody>
          <a:bodyPr wrap="none" rtlCol="0">
            <a:spAutoFit/>
          </a:bodyPr>
          <a:lstStyle/>
          <a:p>
            <a:pPr algn="ctr"/>
            <a:r>
              <a:rPr lang="en-AU" dirty="0" smtClean="0"/>
              <a:t>messagelab.monash.edu.au/</a:t>
            </a:r>
            <a:r>
              <a:rPr lang="en-AU" dirty="0" err="1" smtClean="0"/>
              <a:t>EScienceApplications</a:t>
            </a:r>
            <a:endParaRPr lang="en-AU" dirty="0"/>
          </a:p>
        </p:txBody>
      </p:sp>
      <p:pic>
        <p:nvPicPr>
          <p:cNvPr id="6" name="Picture 9" descr="/Users/davidabramson/Documents/My Documents/Seminars/Grid Computing/VLSCI Life Sciences HTC/zoom.avi">
            <a:hlinkClick r:id="" action="ppaction://media"/>
          </p:cNvPr>
          <p:cNvPicPr>
            <a:picLocks/>
          </p:cNvPicPr>
          <p:nvPr>
            <a:videoFile r:link="rId4"/>
          </p:nvPr>
        </p:nvPicPr>
        <p:blipFill>
          <a:blip r:embed="rId10" cstate="print"/>
          <a:srcRect/>
          <a:stretch>
            <a:fillRect/>
          </a:stretch>
        </p:blipFill>
        <p:spPr>
          <a:xfrm>
            <a:off x="683568" y="3245578"/>
            <a:ext cx="2031545" cy="1726990"/>
          </a:xfrm>
          <a:prstGeom prst="rect">
            <a:avLst/>
          </a:prstGeom>
        </p:spPr>
      </p:pic>
      <p:sp>
        <p:nvSpPr>
          <p:cNvPr id="10" name="Slide Number Placeholder 9"/>
          <p:cNvSpPr>
            <a:spLocks noGrp="1"/>
          </p:cNvSpPr>
          <p:nvPr>
            <p:ph type="sldNum" sz="quarter" idx="12"/>
          </p:nvPr>
        </p:nvSpPr>
        <p:spPr/>
        <p:txBody>
          <a:bodyPr/>
          <a:lstStyle/>
          <a:p>
            <a:fld id="{DB0A89C8-FEE6-4387-859A-E0A07552E5C6}" type="slidenum">
              <a:rPr lang="en-AU" smtClean="0"/>
              <a:pPr/>
              <a:t>7</a:t>
            </a:fld>
            <a:endParaRPr lang="en-AU"/>
          </a:p>
        </p:txBody>
      </p:sp>
      <p:sp>
        <p:nvSpPr>
          <p:cNvPr id="12"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933" fill="hold"/>
                                        <p:tgtEl>
                                          <p:spTgt spid="6"/>
                                        </p:tgtEl>
                                      </p:cBhvr>
                                    </p:cmd>
                                  </p:childTnLst>
                                </p:cTn>
                              </p:par>
                            </p:childTnLst>
                          </p:cTn>
                        </p:par>
                        <p:par>
                          <p:cTn id="7" fill="hold">
                            <p:stCondLst>
                              <p:cond delay="26933"/>
                            </p:stCondLst>
                            <p:childTnLst>
                              <p:par>
                                <p:cTn id="8" presetID="1" presetClass="mediacall" presetSubtype="0" fill="hold" nodeType="afterEffect">
                                  <p:stCondLst>
                                    <p:cond delay="0"/>
                                  </p:stCondLst>
                                  <p:childTnLst>
                                    <p:cmd type="call" cmd="playFrom(0.0)">
                                      <p:cBhvr>
                                        <p:cTn id="9" dur="106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5"/>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5"/>
                                        </p:tgtEl>
                                      </p:cBhvr>
                                    </p:cmd>
                                  </p:childTnLst>
                                </p:cTn>
                              </p:par>
                            </p:childTnLst>
                          </p:cTn>
                        </p:par>
                      </p:childTnLst>
                    </p:cTn>
                  </p:par>
                </p:childTnLst>
              </p:cTn>
              <p:nextCondLst>
                <p:cond evt="onClick" delay="0">
                  <p:tgtEl>
                    <p:spTgt spid="5"/>
                  </p:tgtEl>
                </p:cond>
              </p:nextCondLst>
            </p:seq>
            <p:video>
              <p:cMediaNode>
                <p:cTn id="15" fill="hold" display="0">
                  <p:stCondLst>
                    <p:cond delay="indefinite"/>
                  </p:stCondLst>
                  <p:endCondLst>
                    <p:cond evt="onNext" delay="0">
                      <p:tgtEl>
                        <p:sldTgt/>
                      </p:tgtEl>
                    </p:cond>
                    <p:cond evt="onPrev" delay="0">
                      <p:tgtEl>
                        <p:sldTgt/>
                      </p:tgtEl>
                    </p:cond>
                  </p:endCondLst>
                </p:cTn>
                <p:tgtEl>
                  <p:spTgt spid="5"/>
                </p:tgtEl>
              </p:cMediaNode>
            </p:video>
            <p:seq concurrent="1" nextAc="seek">
              <p:cTn id="16" restart="whenNotActive" fill="hold" evtFilter="cancelBubble" nodeType="interactiveSeq">
                <p:stCondLst>
                  <p:cond evt="onClick" delay="0">
                    <p:tgtEl>
                      <p:spTgt spid="7"/>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withEffect">
                                  <p:stCondLst>
                                    <p:cond delay="0"/>
                                  </p:stCondLst>
                                  <p:childTnLst>
                                    <p:cmd type="call" cmd="togglePause">
                                      <p:cBhvr>
                                        <p:cTn id="20" dur="1" fill="hold"/>
                                        <p:tgtEl>
                                          <p:spTgt spid="7"/>
                                        </p:tgtEl>
                                      </p:cBhvr>
                                    </p:cmd>
                                  </p:childTnLst>
                                </p:cTn>
                              </p:par>
                            </p:childTnLst>
                          </p:cTn>
                        </p:par>
                      </p:childTnLst>
                    </p:cTn>
                  </p:par>
                </p:childTnLst>
              </p:cTn>
              <p:nextCondLst>
                <p:cond evt="onClick" delay="0">
                  <p:tgtEl>
                    <p:spTgt spid="7"/>
                  </p:tgtEl>
                </p:cond>
              </p:nextCondLst>
            </p:seq>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2" presetClass="mediacall" presetSubtype="0" fill="hold" nodeType="clickEffect">
                                  <p:stCondLst>
                                    <p:cond delay="0"/>
                                  </p:stCondLst>
                                  <p:childTnLst>
                                    <p:cmd type="call" cmd="togglePause">
                                      <p:cBhvr>
                                        <p:cTn id="25" dur="1" fill="hold"/>
                                        <p:tgtEl>
                                          <p:spTgt spid="6"/>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8"/>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8"/>
                                        </p:tgtEl>
                                      </p:cBhvr>
                                    </p:cmd>
                                  </p:childTnLst>
                                </p:cTn>
                              </p:par>
                            </p:childTnLst>
                          </p:cTn>
                        </p:par>
                      </p:childTnLst>
                    </p:cTn>
                  </p:par>
                </p:childTnLst>
              </p:cTn>
              <p:nextCondLst>
                <p:cond evt="onClick" delay="0">
                  <p:tgtEl>
                    <p:spTgt spid="8"/>
                  </p:tgtEl>
                </p:cond>
              </p:nextCondLst>
            </p:seq>
            <p:video>
              <p:cMediaNode>
                <p:cTn id="31" fill="hold" display="0">
                  <p:stCondLst>
                    <p:cond delay="indefinite"/>
                  </p:stCondLst>
                  <p:endCondLst>
                    <p:cond evt="onNext" delay="0">
                      <p:tgtEl>
                        <p:sldTgt/>
                      </p:tgtEl>
                    </p:cond>
                    <p:cond evt="onPrev" delay="0">
                      <p:tgtEl>
                        <p:sldTgt/>
                      </p:tgtEl>
                    </p:cond>
                  </p:endCondLst>
                </p:cTn>
                <p:tgtEl>
                  <p:spTgt spid="7"/>
                </p:tgtEl>
              </p:cMediaNode>
            </p:video>
            <p:video>
              <p:cMediaNode>
                <p:cTn id="32" fill="hold" display="0">
                  <p:stCondLst>
                    <p:cond delay="indefinite"/>
                  </p:stCondLst>
                  <p:endCondLst>
                    <p:cond evt="onNext" delay="0">
                      <p:tgtEl>
                        <p:sldTgt/>
                      </p:tgtEl>
                    </p:cond>
                    <p:cond evt="onPrev" delay="0">
                      <p:tgtEl>
                        <p:sldTgt/>
                      </p:tgtEl>
                    </p:cond>
                  </p:endCondLst>
                </p:cTn>
                <p:tgtEl>
                  <p:spTgt spid="6"/>
                </p:tgtEl>
              </p:cMediaNode>
            </p:video>
            <p:video>
              <p:cMediaNode>
                <p:cTn id="33"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From </a:t>
            </a:r>
            <a:r>
              <a:rPr lang="en-AU" u="sng" dirty="0" smtClean="0"/>
              <a:t>Clusters</a:t>
            </a:r>
            <a:r>
              <a:rPr lang="en-AU" dirty="0" smtClean="0"/>
              <a:t>, to Grids, to Clouds</a:t>
            </a:r>
            <a:endParaRPr lang="en-AU" dirty="0"/>
          </a:p>
        </p:txBody>
      </p:sp>
      <p:pic>
        <p:nvPicPr>
          <p:cNvPr id="6" name="Content Placeholder 5" descr="UCclusterM.jpg"/>
          <p:cNvPicPr>
            <a:picLocks noGrp="1" noChangeAspect="1"/>
          </p:cNvPicPr>
          <p:nvPr>
            <p:ph idx="1"/>
          </p:nvPr>
        </p:nvPicPr>
        <p:blipFill>
          <a:blip r:embed="rId3" cstate="print"/>
          <a:stretch>
            <a:fillRect/>
          </a:stretch>
        </p:blipFill>
        <p:spPr>
          <a:xfrm>
            <a:off x="2450976" y="2312876"/>
            <a:ext cx="4242048" cy="3181536"/>
          </a:xfrm>
          <a:effectLst>
            <a:softEdge rad="317500"/>
          </a:effectLst>
        </p:spPr>
      </p:pic>
      <p:sp>
        <p:nvSpPr>
          <p:cNvPr id="8" name="TextBox 7"/>
          <p:cNvSpPr txBox="1"/>
          <p:nvPr/>
        </p:nvSpPr>
        <p:spPr>
          <a:xfrm>
            <a:off x="2231740" y="1331476"/>
            <a:ext cx="468052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Nimrod</a:t>
            </a:r>
            <a:endParaRPr lang="en-AU" dirty="0"/>
          </a:p>
        </p:txBody>
      </p:sp>
      <p:sp>
        <p:nvSpPr>
          <p:cNvPr id="11" name="TextBox 10"/>
          <p:cNvSpPr txBox="1"/>
          <p:nvPr/>
        </p:nvSpPr>
        <p:spPr>
          <a:xfrm>
            <a:off x="2231740" y="1700808"/>
            <a:ext cx="468052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Actuator, e.g., SGE, PBS, LSF, Condor</a:t>
            </a:r>
            <a:endParaRPr lang="en-AU" dirty="0"/>
          </a:p>
        </p:txBody>
      </p:sp>
      <p:sp>
        <p:nvSpPr>
          <p:cNvPr id="12" name="TextBox 11"/>
          <p:cNvSpPr txBox="1"/>
          <p:nvPr/>
        </p:nvSpPr>
        <p:spPr>
          <a:xfrm>
            <a:off x="2231740" y="2411596"/>
            <a:ext cx="468052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dirty="0" smtClean="0"/>
              <a:t>Local Batch System</a:t>
            </a:r>
            <a:endParaRPr lang="en-AU" dirty="0"/>
          </a:p>
        </p:txBody>
      </p:sp>
      <p:sp>
        <p:nvSpPr>
          <p:cNvPr id="17" name="Down Arrow 16"/>
          <p:cNvSpPr/>
          <p:nvPr/>
        </p:nvSpPr>
        <p:spPr>
          <a:xfrm>
            <a:off x="4355976" y="980728"/>
            <a:ext cx="43204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2970440" y="548680"/>
            <a:ext cx="3203121" cy="369332"/>
          </a:xfrm>
          <a:prstGeom prst="rect">
            <a:avLst/>
          </a:prstGeom>
          <a:noFill/>
        </p:spPr>
        <p:txBody>
          <a:bodyPr wrap="none" rtlCol="0">
            <a:spAutoFit/>
          </a:bodyPr>
          <a:lstStyle/>
          <a:p>
            <a:pPr algn="ctr"/>
            <a:r>
              <a:rPr lang="en-AU" dirty="0" smtClean="0"/>
              <a:t>Jobs / Nimrod experiment</a:t>
            </a:r>
            <a:endParaRPr lang="en-AU" dirty="0"/>
          </a:p>
        </p:txBody>
      </p:sp>
      <p:sp>
        <p:nvSpPr>
          <p:cNvPr id="20" name="Down Arrow 19"/>
          <p:cNvSpPr/>
          <p:nvPr/>
        </p:nvSpPr>
        <p:spPr>
          <a:xfrm>
            <a:off x="4355976" y="2060848"/>
            <a:ext cx="43204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Slide Number Placeholder 13"/>
          <p:cNvSpPr>
            <a:spLocks noGrp="1"/>
          </p:cNvSpPr>
          <p:nvPr>
            <p:ph type="sldNum" sz="quarter" idx="12"/>
          </p:nvPr>
        </p:nvSpPr>
        <p:spPr/>
        <p:txBody>
          <a:bodyPr/>
          <a:lstStyle/>
          <a:p>
            <a:fld id="{DB0A89C8-FEE6-4387-859A-E0A07552E5C6}" type="slidenum">
              <a:rPr lang="en-AU" smtClean="0"/>
              <a:pPr/>
              <a:t>8</a:t>
            </a:fld>
            <a:endParaRPr lang="en-AU"/>
          </a:p>
        </p:txBody>
      </p:sp>
      <p:sp>
        <p:nvSpPr>
          <p:cNvPr id="15"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ustralia_satellite_states.jpg"/>
          <p:cNvPicPr>
            <a:picLocks noChangeAspect="1"/>
          </p:cNvPicPr>
          <p:nvPr/>
        </p:nvPicPr>
        <p:blipFill>
          <a:blip r:embed="rId3" cstate="print"/>
          <a:stretch>
            <a:fillRect/>
          </a:stretch>
        </p:blipFill>
        <p:spPr>
          <a:xfrm>
            <a:off x="1151621" y="908720"/>
            <a:ext cx="6840759" cy="494307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 name="Title 1"/>
          <p:cNvSpPr>
            <a:spLocks noGrp="1"/>
          </p:cNvSpPr>
          <p:nvPr>
            <p:ph type="title"/>
          </p:nvPr>
        </p:nvSpPr>
        <p:spPr/>
        <p:txBody>
          <a:bodyPr>
            <a:normAutofit fontScale="90000"/>
          </a:bodyPr>
          <a:lstStyle/>
          <a:p>
            <a:r>
              <a:rPr lang="en-AU" dirty="0" smtClean="0"/>
              <a:t>From Clusters, to </a:t>
            </a:r>
            <a:r>
              <a:rPr lang="en-AU" u="sng" dirty="0" smtClean="0"/>
              <a:t>Grids</a:t>
            </a:r>
            <a:r>
              <a:rPr lang="en-AU" dirty="0" smtClean="0"/>
              <a:t>, to Clouds</a:t>
            </a:r>
            <a:endParaRPr lang="en-AU" dirty="0"/>
          </a:p>
        </p:txBody>
      </p:sp>
      <p:pic>
        <p:nvPicPr>
          <p:cNvPr id="6" name="Content Placeholder 5" descr="UCclusterM.jpg"/>
          <p:cNvPicPr>
            <a:picLocks noGrp="1" noChangeAspect="1"/>
          </p:cNvPicPr>
          <p:nvPr>
            <p:ph idx="1"/>
          </p:nvPr>
        </p:nvPicPr>
        <p:blipFill>
          <a:blip r:embed="rId4" cstate="print"/>
          <a:stretch>
            <a:fillRect/>
          </a:stretch>
        </p:blipFill>
        <p:spPr>
          <a:xfrm>
            <a:off x="6156176" y="2636912"/>
            <a:ext cx="1852600" cy="1389450"/>
          </a:xfrm>
          <a:effectLst>
            <a:softEdge rad="127000"/>
          </a:effectLst>
        </p:spPr>
      </p:pic>
      <p:sp>
        <p:nvSpPr>
          <p:cNvPr id="8" name="TextBox 7"/>
          <p:cNvSpPr txBox="1"/>
          <p:nvPr/>
        </p:nvSpPr>
        <p:spPr>
          <a:xfrm>
            <a:off x="2123728" y="1115452"/>
            <a:ext cx="468052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Nimrod/G</a:t>
            </a:r>
            <a:endParaRPr lang="en-AU" dirty="0"/>
          </a:p>
        </p:txBody>
      </p:sp>
      <p:sp>
        <p:nvSpPr>
          <p:cNvPr id="11" name="TextBox 10"/>
          <p:cNvSpPr txBox="1"/>
          <p:nvPr/>
        </p:nvSpPr>
        <p:spPr>
          <a:xfrm>
            <a:off x="2123728" y="1484784"/>
            <a:ext cx="331236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Actuator, e.g., </a:t>
            </a:r>
            <a:r>
              <a:rPr lang="en-AU" dirty="0" err="1" smtClean="0"/>
              <a:t>Globus</a:t>
            </a:r>
            <a:endParaRPr lang="en-AU" dirty="0"/>
          </a:p>
        </p:txBody>
      </p:sp>
      <p:sp>
        <p:nvSpPr>
          <p:cNvPr id="12" name="TextBox 11"/>
          <p:cNvSpPr txBox="1"/>
          <p:nvPr/>
        </p:nvSpPr>
        <p:spPr>
          <a:xfrm>
            <a:off x="6317868" y="2744925"/>
            <a:ext cx="1588101"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sz="1100" dirty="0" smtClean="0"/>
              <a:t>Grid Middleware</a:t>
            </a:r>
            <a:endParaRPr lang="en-AU" sz="1100" dirty="0"/>
          </a:p>
        </p:txBody>
      </p:sp>
      <p:sp>
        <p:nvSpPr>
          <p:cNvPr id="17" name="Down Arrow 16"/>
          <p:cNvSpPr/>
          <p:nvPr/>
        </p:nvSpPr>
        <p:spPr>
          <a:xfrm>
            <a:off x="4247964" y="764704"/>
            <a:ext cx="43204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2862428" y="404664"/>
            <a:ext cx="3203121" cy="369332"/>
          </a:xfrm>
          <a:prstGeom prst="rect">
            <a:avLst/>
          </a:prstGeom>
          <a:noFill/>
        </p:spPr>
        <p:txBody>
          <a:bodyPr wrap="none" rtlCol="0">
            <a:spAutoFit/>
          </a:bodyPr>
          <a:lstStyle/>
          <a:p>
            <a:pPr algn="ctr"/>
            <a:r>
              <a:rPr lang="en-AU" dirty="0" smtClean="0"/>
              <a:t>Jobs / Nimrod experiment</a:t>
            </a:r>
            <a:endParaRPr lang="en-AU" dirty="0"/>
          </a:p>
        </p:txBody>
      </p:sp>
      <p:grpSp>
        <p:nvGrpSpPr>
          <p:cNvPr id="29" name="Group 28"/>
          <p:cNvGrpSpPr/>
          <p:nvPr/>
        </p:nvGrpSpPr>
        <p:grpSpPr>
          <a:xfrm>
            <a:off x="4427984" y="4149080"/>
            <a:ext cx="1852600" cy="1389450"/>
            <a:chOff x="5796136" y="3861048"/>
            <a:chExt cx="1852600" cy="1389450"/>
          </a:xfrm>
        </p:grpSpPr>
        <p:pic>
          <p:nvPicPr>
            <p:cNvPr id="14" name="Content Placeholder 5" descr="UCclusterM.jpg"/>
            <p:cNvPicPr>
              <a:picLocks noChangeAspect="1"/>
            </p:cNvPicPr>
            <p:nvPr/>
          </p:nvPicPr>
          <p:blipFill>
            <a:blip r:embed="rId4" cstate="print"/>
            <a:stretch>
              <a:fillRect/>
            </a:stretch>
          </p:blipFill>
          <p:spPr>
            <a:xfrm>
              <a:off x="5796136" y="3861048"/>
              <a:ext cx="1852600" cy="1389450"/>
            </a:xfrm>
            <a:prstGeom prst="rect">
              <a:avLst/>
            </a:prstGeom>
            <a:effectLst>
              <a:softEdge rad="127000"/>
            </a:effectLst>
          </p:spPr>
        </p:pic>
        <p:sp>
          <p:nvSpPr>
            <p:cNvPr id="15" name="TextBox 14"/>
            <p:cNvSpPr txBox="1"/>
            <p:nvPr/>
          </p:nvSpPr>
          <p:spPr>
            <a:xfrm>
              <a:off x="5957828" y="3969061"/>
              <a:ext cx="1588101"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sz="1100" dirty="0" smtClean="0"/>
                <a:t>Grid Middleware</a:t>
              </a:r>
              <a:endParaRPr lang="en-AU" sz="1100" dirty="0"/>
            </a:p>
          </p:txBody>
        </p:sp>
      </p:grpSp>
      <p:grpSp>
        <p:nvGrpSpPr>
          <p:cNvPr id="22" name="Group 21"/>
          <p:cNvGrpSpPr/>
          <p:nvPr/>
        </p:nvGrpSpPr>
        <p:grpSpPr>
          <a:xfrm>
            <a:off x="2699792" y="2060848"/>
            <a:ext cx="1852600" cy="1389450"/>
            <a:chOff x="5868144" y="2564904"/>
            <a:chExt cx="1852600" cy="1389450"/>
          </a:xfrm>
        </p:grpSpPr>
        <p:pic>
          <p:nvPicPr>
            <p:cNvPr id="23" name="Content Placeholder 5" descr="UCclusterM.jpg"/>
            <p:cNvPicPr>
              <a:picLocks noChangeAspect="1"/>
            </p:cNvPicPr>
            <p:nvPr/>
          </p:nvPicPr>
          <p:blipFill>
            <a:blip r:embed="rId4" cstate="print"/>
            <a:stretch>
              <a:fillRect/>
            </a:stretch>
          </p:blipFill>
          <p:spPr>
            <a:xfrm>
              <a:off x="5868144" y="2564904"/>
              <a:ext cx="1852600" cy="1389450"/>
            </a:xfrm>
            <a:prstGeom prst="rect">
              <a:avLst/>
            </a:prstGeom>
            <a:effectLst>
              <a:softEdge rad="127000"/>
            </a:effectLst>
          </p:spPr>
        </p:pic>
        <p:sp>
          <p:nvSpPr>
            <p:cNvPr id="24" name="TextBox 23"/>
            <p:cNvSpPr txBox="1"/>
            <p:nvPr/>
          </p:nvSpPr>
          <p:spPr>
            <a:xfrm>
              <a:off x="6029836" y="2672917"/>
              <a:ext cx="1588101"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sz="1100" dirty="0" smtClean="0"/>
                <a:t>Grid Middleware</a:t>
              </a:r>
              <a:endParaRPr lang="en-AU" sz="1100" dirty="0"/>
            </a:p>
          </p:txBody>
        </p:sp>
      </p:grpSp>
      <p:grpSp>
        <p:nvGrpSpPr>
          <p:cNvPr id="25" name="Group 24"/>
          <p:cNvGrpSpPr/>
          <p:nvPr/>
        </p:nvGrpSpPr>
        <p:grpSpPr>
          <a:xfrm>
            <a:off x="683568" y="2636912"/>
            <a:ext cx="1852600" cy="1389450"/>
            <a:chOff x="5868144" y="2564904"/>
            <a:chExt cx="1852600" cy="1389450"/>
          </a:xfrm>
        </p:grpSpPr>
        <p:pic>
          <p:nvPicPr>
            <p:cNvPr id="26" name="Content Placeholder 5" descr="UCclusterM.jpg"/>
            <p:cNvPicPr>
              <a:picLocks noChangeAspect="1"/>
            </p:cNvPicPr>
            <p:nvPr/>
          </p:nvPicPr>
          <p:blipFill>
            <a:blip r:embed="rId4" cstate="print"/>
            <a:stretch>
              <a:fillRect/>
            </a:stretch>
          </p:blipFill>
          <p:spPr>
            <a:xfrm>
              <a:off x="5868144" y="2564904"/>
              <a:ext cx="1852600" cy="1389450"/>
            </a:xfrm>
            <a:prstGeom prst="rect">
              <a:avLst/>
            </a:prstGeom>
            <a:effectLst>
              <a:softEdge rad="127000"/>
            </a:effectLst>
          </p:spPr>
        </p:pic>
        <p:sp>
          <p:nvSpPr>
            <p:cNvPr id="27" name="TextBox 26"/>
            <p:cNvSpPr txBox="1"/>
            <p:nvPr/>
          </p:nvSpPr>
          <p:spPr>
            <a:xfrm>
              <a:off x="6029836" y="2672917"/>
              <a:ext cx="1588101" cy="2616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AU" sz="1100" dirty="0" smtClean="0"/>
                <a:t>Grid Middleware</a:t>
              </a:r>
              <a:endParaRPr lang="en-AU" sz="1100" dirty="0"/>
            </a:p>
          </p:txBody>
        </p:sp>
      </p:grpSp>
      <p:sp>
        <p:nvSpPr>
          <p:cNvPr id="30" name="TextBox 29"/>
          <p:cNvSpPr txBox="1"/>
          <p:nvPr/>
        </p:nvSpPr>
        <p:spPr>
          <a:xfrm>
            <a:off x="5436096" y="1484784"/>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Servers</a:t>
            </a:r>
            <a:endParaRPr lang="en-AU" dirty="0"/>
          </a:p>
        </p:txBody>
      </p:sp>
      <p:cxnSp>
        <p:nvCxnSpPr>
          <p:cNvPr id="32" name="Straight Arrow Connector 31"/>
          <p:cNvCxnSpPr>
            <a:endCxn id="27" idx="0"/>
          </p:cNvCxnSpPr>
          <p:nvPr/>
        </p:nvCxnSpPr>
        <p:spPr>
          <a:xfrm rot="10800000" flipV="1">
            <a:off x="1639312" y="1844823"/>
            <a:ext cx="1060483" cy="900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99592" y="2132856"/>
            <a:ext cx="1822935"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1400" dirty="0" smtClean="0"/>
              <a:t>Pilot jobs / agents</a:t>
            </a:r>
            <a:endParaRPr lang="en-AU" sz="1400" dirty="0"/>
          </a:p>
        </p:txBody>
      </p:sp>
      <p:sp>
        <p:nvSpPr>
          <p:cNvPr id="34" name="TextBox 33"/>
          <p:cNvSpPr txBox="1"/>
          <p:nvPr/>
        </p:nvSpPr>
        <p:spPr>
          <a:xfrm>
            <a:off x="6228184" y="3140969"/>
            <a:ext cx="93610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1400" dirty="0" smtClean="0"/>
              <a:t>Agents</a:t>
            </a:r>
            <a:endParaRPr lang="en-AU" sz="1400" dirty="0"/>
          </a:p>
        </p:txBody>
      </p:sp>
      <p:sp>
        <p:nvSpPr>
          <p:cNvPr id="35" name="TextBox 34"/>
          <p:cNvSpPr txBox="1"/>
          <p:nvPr/>
        </p:nvSpPr>
        <p:spPr>
          <a:xfrm>
            <a:off x="3491880" y="2636912"/>
            <a:ext cx="93610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sz="1400" dirty="0" smtClean="0"/>
              <a:t>Agents</a:t>
            </a:r>
            <a:endParaRPr lang="en-AU" sz="1400" dirty="0"/>
          </a:p>
        </p:txBody>
      </p:sp>
      <p:cxnSp>
        <p:nvCxnSpPr>
          <p:cNvPr id="37" name="Straight Arrow Connector 36"/>
          <p:cNvCxnSpPr>
            <a:endCxn id="15" idx="0"/>
          </p:cNvCxnSpPr>
          <p:nvPr/>
        </p:nvCxnSpPr>
        <p:spPr>
          <a:xfrm rot="16200000" flipH="1">
            <a:off x="3879741" y="2753106"/>
            <a:ext cx="2412269" cy="595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3"/>
            <a:endCxn id="30" idx="2"/>
          </p:cNvCxnSpPr>
          <p:nvPr/>
        </p:nvCxnSpPr>
        <p:spPr>
          <a:xfrm flipV="1">
            <a:off x="4427984" y="1854116"/>
            <a:ext cx="1692188" cy="93668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4" idx="1"/>
            <a:endCxn id="30" idx="2"/>
          </p:cNvCxnSpPr>
          <p:nvPr/>
        </p:nvCxnSpPr>
        <p:spPr>
          <a:xfrm rot="10800000">
            <a:off x="6120172" y="1854116"/>
            <a:ext cx="108012" cy="1440742"/>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43608" y="47667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Portal</a:t>
            </a:r>
            <a:endParaRPr lang="en-AU" dirty="0"/>
          </a:p>
        </p:txBody>
      </p:sp>
      <p:sp>
        <p:nvSpPr>
          <p:cNvPr id="50" name="TextBox 49"/>
          <p:cNvSpPr txBox="1"/>
          <p:nvPr/>
        </p:nvSpPr>
        <p:spPr>
          <a:xfrm>
            <a:off x="6516216" y="476672"/>
            <a:ext cx="19442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smtClean="0"/>
              <a:t>Nimrod-O/E/K</a:t>
            </a:r>
            <a:endParaRPr lang="en-AU" dirty="0"/>
          </a:p>
        </p:txBody>
      </p:sp>
      <p:sp>
        <p:nvSpPr>
          <p:cNvPr id="52" name="Right Arrow 51"/>
          <p:cNvSpPr/>
          <p:nvPr/>
        </p:nvSpPr>
        <p:spPr>
          <a:xfrm>
            <a:off x="2483768" y="47667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Right Arrow 52"/>
          <p:cNvSpPr/>
          <p:nvPr/>
        </p:nvSpPr>
        <p:spPr>
          <a:xfrm rot="10800000">
            <a:off x="6084168" y="47667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8" name="Straight Connector 37"/>
          <p:cNvCxnSpPr/>
          <p:nvPr/>
        </p:nvCxnSpPr>
        <p:spPr>
          <a:xfrm flipV="1">
            <a:off x="593558" y="1988840"/>
            <a:ext cx="7956884" cy="72008"/>
          </a:xfrm>
          <a:prstGeom prst="line">
            <a:avLst/>
          </a:prstGeom>
          <a:ln w="31750">
            <a:prstDash val="lg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949739" y="1711841"/>
            <a:ext cx="1592231" cy="276999"/>
          </a:xfrm>
          <a:prstGeom prst="rect">
            <a:avLst/>
          </a:prstGeom>
          <a:noFill/>
        </p:spPr>
        <p:txBody>
          <a:bodyPr wrap="none" rtlCol="0">
            <a:spAutoFit/>
          </a:bodyPr>
          <a:lstStyle/>
          <a:p>
            <a:r>
              <a:rPr lang="en-AU" sz="1200" i="1" dirty="0" smtClean="0"/>
              <a:t>Upper middleware</a:t>
            </a:r>
            <a:endParaRPr lang="en-AU" sz="1200" i="1" dirty="0"/>
          </a:p>
        </p:txBody>
      </p:sp>
      <p:sp>
        <p:nvSpPr>
          <p:cNvPr id="41" name="TextBox 40"/>
          <p:cNvSpPr txBox="1"/>
          <p:nvPr/>
        </p:nvSpPr>
        <p:spPr>
          <a:xfrm>
            <a:off x="6948264" y="1988840"/>
            <a:ext cx="1593706" cy="276999"/>
          </a:xfrm>
          <a:prstGeom prst="rect">
            <a:avLst/>
          </a:prstGeom>
          <a:noFill/>
        </p:spPr>
        <p:txBody>
          <a:bodyPr wrap="none" rtlCol="0">
            <a:spAutoFit/>
          </a:bodyPr>
          <a:lstStyle/>
          <a:p>
            <a:r>
              <a:rPr lang="en-AU" sz="1200" i="1" dirty="0" smtClean="0"/>
              <a:t>Lower middleware</a:t>
            </a:r>
            <a:endParaRPr lang="en-AU" sz="1200" i="1" dirty="0"/>
          </a:p>
        </p:txBody>
      </p:sp>
      <p:sp>
        <p:nvSpPr>
          <p:cNvPr id="39" name="Slide Number Placeholder 38"/>
          <p:cNvSpPr>
            <a:spLocks noGrp="1"/>
          </p:cNvSpPr>
          <p:nvPr>
            <p:ph type="sldNum" sz="quarter" idx="12"/>
          </p:nvPr>
        </p:nvSpPr>
        <p:spPr/>
        <p:txBody>
          <a:bodyPr/>
          <a:lstStyle/>
          <a:p>
            <a:fld id="{DB0A89C8-FEE6-4387-859A-E0A07552E5C6}" type="slidenum">
              <a:rPr lang="en-AU" smtClean="0"/>
              <a:pPr/>
              <a:t>9</a:t>
            </a:fld>
            <a:endParaRPr lang="en-AU"/>
          </a:p>
        </p:txBody>
      </p:sp>
      <p:sp>
        <p:nvSpPr>
          <p:cNvPr id="43" name="Footer Placeholder 3"/>
          <p:cNvSpPr>
            <a:spLocks noGrp="1"/>
          </p:cNvSpPr>
          <p:nvPr>
            <p:ph type="ftr" sz="quarter" idx="11"/>
          </p:nvPr>
        </p:nvSpPr>
        <p:spPr>
          <a:xfrm>
            <a:off x="827584" y="6111875"/>
            <a:ext cx="7520744" cy="365125"/>
          </a:xfrm>
        </p:spPr>
        <p:txBody>
          <a:bodyPr/>
          <a:lstStyle/>
          <a:p>
            <a:r>
              <a:rPr lang="en-AU" sz="1200" dirty="0" smtClean="0"/>
              <a:t>	</a:t>
            </a:r>
            <a:r>
              <a:rPr lang="en-AU" sz="1200" dirty="0" smtClean="0"/>
              <a:t>		     	   </a:t>
            </a:r>
            <a:r>
              <a:rPr lang="en-AU" sz="1200" dirty="0" smtClean="0"/>
              <a:t>Blair </a:t>
            </a:r>
            <a:r>
              <a:rPr lang="en-AU" sz="1200" dirty="0" err="1" smtClean="0"/>
              <a:t>Bethwaite</a:t>
            </a:r>
            <a:r>
              <a:rPr lang="en-AU" sz="1200" dirty="0" smtClean="0"/>
              <a:t> </a:t>
            </a:r>
            <a:r>
              <a:rPr lang="en-AU" sz="1200" dirty="0" smtClean="0"/>
              <a:t>- </a:t>
            </a:r>
            <a:r>
              <a:rPr lang="en-AU" sz="1200" dirty="0" err="1" smtClean="0"/>
              <a:t>MeSsAGE</a:t>
            </a:r>
            <a:r>
              <a:rPr lang="en-AU" sz="1200" dirty="0" smtClean="0"/>
              <a:t> Lab, Monash Uni</a:t>
            </a:r>
            <a:endParaRPr lang="en-AU" sz="1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20141</TotalTime>
  <Words>1977</Words>
  <Application>Microsoft Office PowerPoint</Application>
  <PresentationFormat>On-screen Show (4:3)</PresentationFormat>
  <Paragraphs>389</Paragraphs>
  <Slides>30</Slides>
  <Notes>29</Notes>
  <HiddenSlides>0</HiddenSlides>
  <MMClips>4</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Aspect</vt:lpstr>
      <vt:lpstr>High Throughput, Low Impedance e-Science on Microsoft Azure</vt:lpstr>
      <vt:lpstr>Acknowledgements</vt:lpstr>
      <vt:lpstr>Agenda</vt:lpstr>
      <vt:lpstr>The Nimrod tool family</vt:lpstr>
      <vt:lpstr>Parametric computing with the Nimrod tools</vt:lpstr>
      <vt:lpstr>    Parametric computing with the Nimrod tools - example</vt:lpstr>
      <vt:lpstr>Nimrod Applications</vt:lpstr>
      <vt:lpstr>From Clusters, to Grids, to Clouds</vt:lpstr>
      <vt:lpstr>From Clusters, to Grids, to Clouds</vt:lpstr>
      <vt:lpstr>From Clusters, to Grids, to Clouds</vt:lpstr>
      <vt:lpstr>From Clusters, to Grids, to Clouds</vt:lpstr>
      <vt:lpstr>From Clusters, to Grids, to Clouds</vt:lpstr>
      <vt:lpstr>From Clusters, to Grids, to Clouds</vt:lpstr>
      <vt:lpstr>Integrating Nimrod with IaaS</vt:lpstr>
      <vt:lpstr>Integrating Nimrod with IaaS</vt:lpstr>
      <vt:lpstr>Integrating Nimrod with IaaS</vt:lpstr>
      <vt:lpstr>Integrating Nimrod with PaaS</vt:lpstr>
      <vt:lpstr>Integrating Nimrod with Azure</vt:lpstr>
      <vt:lpstr>Integrating Nimrod with Azure</vt:lpstr>
      <vt:lpstr>Integrating Nimrod with Azure</vt:lpstr>
      <vt:lpstr>Integrating Nimrod with Azure</vt:lpstr>
      <vt:lpstr>Integrating Nimrod with Azure</vt:lpstr>
      <vt:lpstr>Integrating Nimrod with Azure</vt:lpstr>
      <vt:lpstr>Application Drivers</vt:lpstr>
      <vt:lpstr>Application Drivers</vt:lpstr>
      <vt:lpstr>Application Drivers</vt:lpstr>
      <vt:lpstr>Application Drivers</vt:lpstr>
      <vt:lpstr>Application Drivers</vt:lpstr>
      <vt:lpstr>Future Directions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Blair Bethwaite</dc:creator>
  <cp:lastModifiedBy>Blair Bethwaite</cp:lastModifiedBy>
  <cp:revision>694</cp:revision>
  <dcterms:created xsi:type="dcterms:W3CDTF">2010-11-15T00:02:51Z</dcterms:created>
  <dcterms:modified xsi:type="dcterms:W3CDTF">2011-11-28T01:40:19Z</dcterms:modified>
</cp:coreProperties>
</file>