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8" r:id="rId6"/>
    <p:sldId id="265" r:id="rId7"/>
    <p:sldId id="266" r:id="rId8"/>
    <p:sldId id="283" r:id="rId9"/>
    <p:sldId id="270" r:id="rId10"/>
    <p:sldId id="281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F789B-DEE9-044A-885A-7A1FA1AFC700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36C28-442E-634A-952D-C604D1CA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altLang="ko-KR" sz="1800" dirty="0" smtClean="0">
              <a:latin typeface="Cambria"/>
              <a:ea typeface="굴림" charset="0"/>
              <a:cs typeface="Cambria"/>
            </a:endParaRPr>
          </a:p>
          <a:p>
            <a:pPr lvl="2"/>
            <a:r>
              <a:rPr lang="en-GB" altLang="ko-KR" sz="1800" dirty="0" smtClean="0">
                <a:latin typeface="Cambria"/>
                <a:ea typeface="굴림" charset="0"/>
                <a:cs typeface="Cambria"/>
              </a:rPr>
              <a:t>Outgoing bandwidth: 1 GB with 56 MB/minute max</a:t>
            </a:r>
          </a:p>
          <a:p>
            <a:pPr lvl="2"/>
            <a:r>
              <a:rPr lang="en-GB" altLang="ko-KR" sz="1800" dirty="0" smtClean="0">
                <a:latin typeface="Cambria"/>
                <a:ea typeface="굴림" charset="0"/>
                <a:cs typeface="Cambria"/>
              </a:rPr>
              <a:t>Incoming bandwidth: 1GB with 56 MB/minute max</a:t>
            </a:r>
          </a:p>
          <a:p>
            <a:pPr lvl="2"/>
            <a:r>
              <a:rPr lang="en-GB" altLang="ko-KR" sz="1800" dirty="0" smtClean="0">
                <a:latin typeface="Cambria"/>
                <a:ea typeface="굴림" charset="0"/>
                <a:cs typeface="Cambria"/>
              </a:rPr>
              <a:t>Store data: 500mb</a:t>
            </a:r>
          </a:p>
          <a:p>
            <a:pPr lvl="2"/>
            <a:r>
              <a:rPr lang="en-GB" altLang="ko-KR" sz="1800" dirty="0" smtClean="0">
                <a:latin typeface="Cambria"/>
                <a:ea typeface="굴림" charset="0"/>
                <a:cs typeface="Cambria"/>
              </a:rPr>
              <a:t>6.5 CPU hours with 15 CPU minutes/minute max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C893-3B79-45A0-BF2A-9C5E5580DD3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2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8218"/>
            <a:ext cx="4038600" cy="4823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8218"/>
            <a:ext cx="4038600" cy="4823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966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9423"/>
            <a:ext cx="4040188" cy="4092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966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9423"/>
            <a:ext cx="4041775" cy="4092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6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5390"/>
            <a:ext cx="8229600" cy="484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0C4C-4A5B-EA47-B5F1-327D3062860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21DB-BFD7-6548-9D3B-57D9C5B596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6" y="6511564"/>
            <a:ext cx="832731" cy="3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eongk@konkuk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9.jpg"/><Relationship Id="rId5" Type="http://schemas.openxmlformats.org/officeDocument/2006/relationships/image" Target="../media/image3.jpeg"/><Relationship Id="rId6" Type="http://schemas.openxmlformats.org/officeDocument/2006/relationships/image" Target="../media/image10.png"/><Relationship Id="rId7" Type="http://schemas.openxmlformats.org/officeDocument/2006/relationships/image" Target="../media/image4.jpeg"/><Relationship Id="rId8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Google Cloud Technology-based Sensor Data Management System for KLEON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Karpjoo Jeong (</a:t>
            </a:r>
            <a:r>
              <a:rPr lang="en-US" dirty="0" smtClean="0">
                <a:hlinkClick r:id="rId2"/>
              </a:rPr>
              <a:t>jeongk@konkuk.ac.kr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Institute for Ubiquitous Information Technology and Applications</a:t>
            </a:r>
          </a:p>
          <a:p>
            <a:r>
              <a:rPr lang="en-US" dirty="0" smtClean="0"/>
              <a:t>Konkuk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9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  <a:endParaRPr lang="en-US" dirty="0"/>
          </a:p>
        </p:txBody>
      </p:sp>
      <p:sp>
        <p:nvSpPr>
          <p:cNvPr id="4" name="Alternate Process 8"/>
          <p:cNvSpPr>
            <a:spLocks noChangeArrowheads="1"/>
          </p:cNvSpPr>
          <p:nvPr/>
        </p:nvSpPr>
        <p:spPr bwMode="auto">
          <a:xfrm>
            <a:off x="3854450" y="2736851"/>
            <a:ext cx="1681163" cy="1660525"/>
          </a:xfrm>
          <a:prstGeom prst="flowChartAlternateProcess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Python</a:t>
            </a:r>
          </a:p>
          <a:p>
            <a:pPr algn="ctr" eaLnBrk="0" hangingPunct="0"/>
            <a:r>
              <a:rPr lang="en-US">
                <a:latin typeface="Arial"/>
                <a:cs typeface="Arial"/>
              </a:rPr>
              <a:t>VM</a:t>
            </a:r>
          </a:p>
          <a:p>
            <a:pPr algn="ctr" eaLnBrk="0" hangingPunct="0"/>
            <a:r>
              <a:rPr lang="en-US">
                <a:latin typeface="Arial"/>
                <a:cs typeface="Arial"/>
              </a:rPr>
              <a:t>process</a:t>
            </a:r>
          </a:p>
        </p:txBody>
      </p:sp>
      <p:sp>
        <p:nvSpPr>
          <p:cNvPr id="5" name="Process 9"/>
          <p:cNvSpPr>
            <a:spLocks noChangeArrowheads="1"/>
          </p:cNvSpPr>
          <p:nvPr/>
        </p:nvSpPr>
        <p:spPr bwMode="auto">
          <a:xfrm>
            <a:off x="5721350" y="2736851"/>
            <a:ext cx="1106488" cy="866775"/>
          </a:xfrm>
          <a:prstGeom prst="flowChartProcess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stdlib</a:t>
            </a:r>
          </a:p>
        </p:txBody>
      </p:sp>
      <p:sp>
        <p:nvSpPr>
          <p:cNvPr id="6" name="Process 10"/>
          <p:cNvSpPr>
            <a:spLocks noChangeArrowheads="1"/>
          </p:cNvSpPr>
          <p:nvPr/>
        </p:nvSpPr>
        <p:spPr bwMode="auto">
          <a:xfrm>
            <a:off x="5721350" y="3592513"/>
            <a:ext cx="1106488" cy="804863"/>
          </a:xfrm>
          <a:prstGeom prst="flowChartProcess">
            <a:avLst/>
          </a:prstGeom>
          <a:solidFill>
            <a:srgbClr val="CCFFCC"/>
          </a:solidFill>
          <a:ln w="38100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</a:pPr>
            <a:r>
              <a:rPr lang="en-US">
                <a:latin typeface="Arial"/>
                <a:cs typeface="Arial"/>
              </a:rPr>
              <a:t>app</a:t>
            </a:r>
          </a:p>
        </p:txBody>
      </p:sp>
      <p:sp>
        <p:nvSpPr>
          <p:cNvPr id="7" name="Magnetic Disk 11"/>
          <p:cNvSpPr>
            <a:spLocks noChangeArrowheads="1"/>
          </p:cNvSpPr>
          <p:nvPr/>
        </p:nvSpPr>
        <p:spPr bwMode="auto">
          <a:xfrm>
            <a:off x="2789238" y="5222876"/>
            <a:ext cx="1747837" cy="822325"/>
          </a:xfrm>
          <a:prstGeom prst="flowChartMagneticDisk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memcache</a:t>
            </a:r>
          </a:p>
        </p:txBody>
      </p:sp>
      <p:sp>
        <p:nvSpPr>
          <p:cNvPr id="8" name="Magnetic Disk 12"/>
          <p:cNvSpPr>
            <a:spLocks noChangeArrowheads="1"/>
          </p:cNvSpPr>
          <p:nvPr/>
        </p:nvSpPr>
        <p:spPr bwMode="auto">
          <a:xfrm>
            <a:off x="5730875" y="4625976"/>
            <a:ext cx="2692400" cy="1854200"/>
          </a:xfrm>
          <a:prstGeom prst="flowChartMagneticDisk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datastore</a:t>
            </a:r>
          </a:p>
        </p:txBody>
      </p:sp>
      <p:sp>
        <p:nvSpPr>
          <p:cNvPr id="9" name="Process 13"/>
          <p:cNvSpPr>
            <a:spLocks noChangeArrowheads="1"/>
          </p:cNvSpPr>
          <p:nvPr/>
        </p:nvSpPr>
        <p:spPr bwMode="auto">
          <a:xfrm>
            <a:off x="1368425" y="3317876"/>
            <a:ext cx="1281113" cy="498475"/>
          </a:xfrm>
          <a:prstGeom prst="flowChartProcess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mail</a:t>
            </a:r>
          </a:p>
        </p:txBody>
      </p:sp>
      <p:sp>
        <p:nvSpPr>
          <p:cNvPr id="10" name="Process 14"/>
          <p:cNvSpPr>
            <a:spLocks noChangeArrowheads="1"/>
          </p:cNvSpPr>
          <p:nvPr/>
        </p:nvSpPr>
        <p:spPr bwMode="auto">
          <a:xfrm>
            <a:off x="1368425" y="3898901"/>
            <a:ext cx="1281113" cy="498475"/>
          </a:xfrm>
          <a:prstGeom prst="flowChartProcess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images</a:t>
            </a:r>
          </a:p>
        </p:txBody>
      </p:sp>
      <p:sp>
        <p:nvSpPr>
          <p:cNvPr id="11" name="Process 15"/>
          <p:cNvSpPr>
            <a:spLocks noChangeArrowheads="1"/>
          </p:cNvSpPr>
          <p:nvPr/>
        </p:nvSpPr>
        <p:spPr bwMode="auto">
          <a:xfrm>
            <a:off x="1366838" y="2736851"/>
            <a:ext cx="1282700" cy="498475"/>
          </a:xfrm>
          <a:prstGeom prst="flowChartProcess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urlfech</a:t>
            </a:r>
          </a:p>
        </p:txBody>
      </p:sp>
      <p:sp>
        <p:nvSpPr>
          <p:cNvPr id="12" name="Left Brace 16"/>
          <p:cNvSpPr>
            <a:spLocks/>
          </p:cNvSpPr>
          <p:nvPr/>
        </p:nvSpPr>
        <p:spPr bwMode="auto">
          <a:xfrm>
            <a:off x="2376488" y="4549776"/>
            <a:ext cx="304800" cy="1833562"/>
          </a:xfrm>
          <a:prstGeom prst="leftBrace">
            <a:avLst>
              <a:gd name="adj1" fmla="val 8327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258888" y="5133976"/>
            <a:ext cx="1177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/>
                <a:cs typeface="Arial"/>
              </a:rPr>
              <a:t>stateful</a:t>
            </a:r>
          </a:p>
          <a:p>
            <a:pPr algn="ctr"/>
            <a:r>
              <a:rPr lang="en-US">
                <a:latin typeface="Arial"/>
                <a:cs typeface="Arial"/>
              </a:rPr>
              <a:t>APIs</a:t>
            </a:r>
          </a:p>
        </p:txBody>
      </p:sp>
      <p:sp>
        <p:nvSpPr>
          <p:cNvPr id="14" name="Left Brace 19"/>
          <p:cNvSpPr>
            <a:spLocks/>
          </p:cNvSpPr>
          <p:nvPr/>
        </p:nvSpPr>
        <p:spPr bwMode="auto">
          <a:xfrm rot="5400000">
            <a:off x="1824038" y="1624013"/>
            <a:ext cx="341312" cy="1404938"/>
          </a:xfrm>
          <a:prstGeom prst="leftBrace">
            <a:avLst>
              <a:gd name="adj1" fmla="val 15455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933450" y="1758951"/>
            <a:ext cx="2117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/>
                <a:cs typeface="Arial"/>
              </a:rPr>
              <a:t>stateless APIs</a:t>
            </a:r>
          </a:p>
        </p:txBody>
      </p:sp>
      <p:sp>
        <p:nvSpPr>
          <p:cNvPr id="16" name="Left Brace 21"/>
          <p:cNvSpPr>
            <a:spLocks/>
          </p:cNvSpPr>
          <p:nvPr/>
        </p:nvSpPr>
        <p:spPr bwMode="auto">
          <a:xfrm rot="5400000">
            <a:off x="6092825" y="1719264"/>
            <a:ext cx="352425" cy="1225550"/>
          </a:xfrm>
          <a:prstGeom prst="leftBrace">
            <a:avLst>
              <a:gd name="adj1" fmla="val 15423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5667375" y="1758951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/>
                <a:cs typeface="Arial"/>
              </a:rPr>
              <a:t>R/O FS</a:t>
            </a:r>
          </a:p>
        </p:txBody>
      </p:sp>
      <p:sp>
        <p:nvSpPr>
          <p:cNvPr id="18" name="Up-Down Arrow 23"/>
          <p:cNvSpPr>
            <a:spLocks noChangeArrowheads="1"/>
          </p:cNvSpPr>
          <p:nvPr/>
        </p:nvSpPr>
        <p:spPr bwMode="auto">
          <a:xfrm>
            <a:off x="3956050" y="4408488"/>
            <a:ext cx="263525" cy="822325"/>
          </a:xfrm>
          <a:prstGeom prst="upDownArrow">
            <a:avLst>
              <a:gd name="adj1" fmla="val 50000"/>
              <a:gd name="adj2" fmla="val 49957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9" name="Process 24"/>
          <p:cNvSpPr>
            <a:spLocks noChangeArrowheads="1"/>
          </p:cNvSpPr>
          <p:nvPr/>
        </p:nvSpPr>
        <p:spPr bwMode="auto">
          <a:xfrm>
            <a:off x="3951288" y="1392238"/>
            <a:ext cx="1482725" cy="498475"/>
          </a:xfrm>
          <a:prstGeom prst="flowChartProcess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latin typeface="Arial"/>
                <a:cs typeface="Arial"/>
              </a:rPr>
              <a:t>req/resp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3746500" y="2617788"/>
            <a:ext cx="3200400" cy="1898650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1" name="Up-Down Arrow 26"/>
          <p:cNvSpPr>
            <a:spLocks noChangeArrowheads="1"/>
          </p:cNvSpPr>
          <p:nvPr/>
        </p:nvSpPr>
        <p:spPr bwMode="auto">
          <a:xfrm rot="5400000">
            <a:off x="3139282" y="2401094"/>
            <a:ext cx="220662" cy="1165225"/>
          </a:xfrm>
          <a:prstGeom prst="upDownArrow">
            <a:avLst>
              <a:gd name="adj1" fmla="val 50000"/>
              <a:gd name="adj2" fmla="val 4997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2" name="Up-Down Arrow 27"/>
          <p:cNvSpPr>
            <a:spLocks noChangeArrowheads="1"/>
          </p:cNvSpPr>
          <p:nvPr/>
        </p:nvSpPr>
        <p:spPr bwMode="auto">
          <a:xfrm rot="5400000">
            <a:off x="3140075" y="2978151"/>
            <a:ext cx="220663" cy="1163637"/>
          </a:xfrm>
          <a:prstGeom prst="upDownArrow">
            <a:avLst>
              <a:gd name="adj1" fmla="val 50000"/>
              <a:gd name="adj2" fmla="val 49902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3" name="Up-Down Arrow 28"/>
          <p:cNvSpPr>
            <a:spLocks noChangeArrowheads="1"/>
          </p:cNvSpPr>
          <p:nvPr/>
        </p:nvSpPr>
        <p:spPr bwMode="auto">
          <a:xfrm rot="5400000">
            <a:off x="3140076" y="3509963"/>
            <a:ext cx="220662" cy="1163637"/>
          </a:xfrm>
          <a:prstGeom prst="upDownArrow">
            <a:avLst>
              <a:gd name="adj1" fmla="val 50000"/>
              <a:gd name="adj2" fmla="val 49902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4" name="Up-Down Arrow 29"/>
          <p:cNvSpPr>
            <a:spLocks noChangeArrowheads="1"/>
          </p:cNvSpPr>
          <p:nvPr/>
        </p:nvSpPr>
        <p:spPr bwMode="auto">
          <a:xfrm rot="18906769">
            <a:off x="5141913" y="4216401"/>
            <a:ext cx="287337" cy="1265237"/>
          </a:xfrm>
          <a:prstGeom prst="upDownArrow">
            <a:avLst>
              <a:gd name="adj1" fmla="val 50000"/>
              <a:gd name="adj2" fmla="val 50027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" name="Up-Down Arrow 30"/>
          <p:cNvSpPr>
            <a:spLocks noChangeArrowheads="1"/>
          </p:cNvSpPr>
          <p:nvPr/>
        </p:nvSpPr>
        <p:spPr bwMode="auto">
          <a:xfrm>
            <a:off x="4552950" y="1901826"/>
            <a:ext cx="263525" cy="822325"/>
          </a:xfrm>
          <a:prstGeom prst="upDownArrow">
            <a:avLst>
              <a:gd name="adj1" fmla="val 50000"/>
              <a:gd name="adj2" fmla="val 49957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12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cs typeface="Cambria"/>
              </a:rPr>
              <a:t>Google App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6805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Cambria"/>
                <a:cs typeface="Cambria"/>
              </a:rPr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mbria"/>
                <a:cs typeface="Cambria"/>
              </a:rPr>
              <a:t>Easy </a:t>
            </a:r>
            <a:r>
              <a:rPr lang="en-US" sz="2000" dirty="0">
                <a:latin typeface="Cambria"/>
                <a:cs typeface="Cambria"/>
              </a:rPr>
              <a:t>to start, little administration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mbria"/>
                <a:cs typeface="Cambria"/>
              </a:rPr>
              <a:t>Scale automatically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mbria"/>
                <a:cs typeface="Cambria"/>
              </a:rPr>
              <a:t>Reliable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mbria"/>
                <a:cs typeface="Cambria"/>
              </a:rPr>
              <a:t>Integrate with Google user service: get user nickname, request login…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ambria"/>
                <a:cs typeface="Cambria"/>
              </a:rPr>
              <a:t>Cost</a:t>
            </a:r>
            <a:endParaRPr lang="en-US" sz="2400" dirty="0">
              <a:latin typeface="Cambria"/>
              <a:cs typeface="Cambria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mbria"/>
                <a:cs typeface="Cambria"/>
              </a:rPr>
              <a:t>Can set daily quota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mbria"/>
                <a:cs typeface="Cambria"/>
              </a:rPr>
              <a:t>CPU hour: 1.2 GHz Intel x86 </a:t>
            </a:r>
            <a:r>
              <a:rPr lang="en-US" sz="2000" dirty="0" smtClean="0">
                <a:latin typeface="Cambria"/>
                <a:cs typeface="Cambria"/>
              </a:rPr>
              <a:t>processor</a:t>
            </a:r>
            <a:endParaRPr lang="en-US" sz="2000" dirty="0">
              <a:latin typeface="Cambria"/>
              <a:cs typeface="Cambr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2800"/>
              </p:ext>
            </p:extLst>
          </p:nvPr>
        </p:nvGraphicFramePr>
        <p:xfrm>
          <a:off x="1347737" y="4230588"/>
          <a:ext cx="6824663" cy="1790700"/>
        </p:xfrm>
        <a:graphic>
          <a:graphicData uri="http://schemas.openxmlformats.org/drawingml/2006/table">
            <a:tbl>
              <a:tblPr/>
              <a:tblGrid>
                <a:gridCol w="2112963"/>
                <a:gridCol w="2127250"/>
                <a:gridCol w="1155700"/>
                <a:gridCol w="1428750"/>
              </a:tblGrid>
              <a:tr h="358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/>
                        <a:t>Resource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/>
                        <a:t>Unit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/>
                        <a:t>Unit cost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/>
                        <a:t>Free (daily) </a:t>
                      </a:r>
                      <a:endParaRPr lang="en-US" sz="1600" b="1" dirty="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9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Outgoing Bandwidth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gigabytes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$0.12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10GB</a:t>
                      </a:r>
                      <a:endParaRPr lang="en-US" sz="1600" dirty="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Incoming Bandwidth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gigabytes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$0.10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10GB</a:t>
                      </a:r>
                      <a:endParaRPr lang="en-US" sz="1600" dirty="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CPU Time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CPU hours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$0.10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46 hours</a:t>
                      </a:r>
                      <a:endParaRPr lang="en-US" sz="1600" dirty="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Stored Data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gigabytes per month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$0.15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1GB (all)</a:t>
                      </a:r>
                      <a:endParaRPr lang="en-US" sz="1600" dirty="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mbria"/>
                <a:cs typeface="Cambria"/>
              </a:rPr>
              <a:t>Web-based Admin Console</a:t>
            </a:r>
            <a:endParaRPr lang="ko-KR" altLang="en-US" dirty="0">
              <a:latin typeface="Cambria"/>
              <a:cs typeface="Cambria"/>
            </a:endParaRPr>
          </a:p>
        </p:txBody>
      </p:sp>
      <p:pic>
        <p:nvPicPr>
          <p:cNvPr id="7" name="Content Placeholder 6" descr="Screen Shot 2012-04-19 at 12.32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b="4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186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GAE-based Sensor Data Management System</a:t>
            </a:r>
            <a:endParaRPr lang="en-US" dirty="0"/>
          </a:p>
        </p:txBody>
      </p:sp>
      <p:pic>
        <p:nvPicPr>
          <p:cNvPr id="4" name="Content Placeholder 3" descr="main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7" b="-2257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earch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2160240" cy="2438085"/>
          </a:xfrm>
          <a:prstGeom prst="rect">
            <a:avLst/>
          </a:prstGeom>
          <a:ln w="19050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7649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Search</a:t>
            </a:r>
            <a:endParaRPr lang="en-US" dirty="0"/>
          </a:p>
        </p:txBody>
      </p:sp>
      <p:pic>
        <p:nvPicPr>
          <p:cNvPr id="4" name="Content Placeholder 3" descr="Search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" b="3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37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earch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51" r="-12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05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arch_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8" b="-14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197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arch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47" r="-135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36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arch_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4" b="-2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278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9" b="-1689"/>
          <a:stretch>
            <a:fillRect/>
          </a:stretch>
        </p:blipFill>
        <p:spPr/>
      </p:pic>
      <p:pic>
        <p:nvPicPr>
          <p:cNvPr id="5" name="Picture 4" descr="Download_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2"/>
          <a:stretch/>
        </p:blipFill>
        <p:spPr>
          <a:xfrm>
            <a:off x="5724128" y="2348880"/>
            <a:ext cx="2243525" cy="3227015"/>
          </a:xfrm>
          <a:prstGeom prst="rect">
            <a:avLst/>
          </a:prstGeom>
          <a:ln w="19050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95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en-US" dirty="0" smtClean="0">
                <a:solidFill>
                  <a:srgbClr val="FF0000"/>
                </a:solidFill>
              </a:rPr>
              <a:t>Why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Ecologists’ </a:t>
            </a:r>
            <a:r>
              <a:rPr lang="en-US" b="1" dirty="0" smtClean="0">
                <a:solidFill>
                  <a:srgbClr val="FF0000"/>
                </a:solidFill>
              </a:rPr>
              <a:t>Mixed</a:t>
            </a:r>
            <a:r>
              <a:rPr lang="en-US" b="1" dirty="0" smtClean="0"/>
              <a:t> Feeling about IT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Indispensable</a:t>
            </a:r>
            <a:r>
              <a:rPr lang="en-US" dirty="0" smtClean="0"/>
              <a:t> to keep competitiveness</a:t>
            </a:r>
          </a:p>
          <a:p>
            <a:r>
              <a:rPr lang="en-US" dirty="0" smtClean="0"/>
              <a:t>But difficult to understand</a:t>
            </a:r>
          </a:p>
          <a:p>
            <a:r>
              <a:rPr lang="en-US" dirty="0" smtClean="0"/>
              <a:t>More difficult to make running</a:t>
            </a:r>
          </a:p>
          <a:p>
            <a:r>
              <a:rPr lang="en-US" dirty="0" smtClean="0"/>
              <a:t>Even more difficult to make stable</a:t>
            </a:r>
          </a:p>
          <a:p>
            <a:r>
              <a:rPr lang="en-US" dirty="0" smtClean="0"/>
              <a:t>Moreover, expensive to build</a:t>
            </a:r>
          </a:p>
          <a:p>
            <a:r>
              <a:rPr lang="en-US" dirty="0" smtClean="0"/>
              <a:t>But often more expensive to scale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to develop, deploy and monitor</a:t>
            </a:r>
          </a:p>
          <a:p>
            <a:pPr lvl="1"/>
            <a:r>
              <a:rPr lang="en-US" dirty="0" smtClean="0"/>
              <a:t>The current implementation is done by an undergraduate student for two month</a:t>
            </a:r>
          </a:p>
          <a:p>
            <a:r>
              <a:rPr lang="en-US" dirty="0" smtClean="0"/>
              <a:t>Good tools available from Google such as GWT (Google Web Toolkits). </a:t>
            </a:r>
          </a:p>
          <a:p>
            <a:r>
              <a:rPr lang="en-US" dirty="0" smtClean="0"/>
              <a:t>A very very small </a:t>
            </a:r>
            <a:r>
              <a:rPr lang="en-US" dirty="0"/>
              <a:t>c</a:t>
            </a:r>
            <a:r>
              <a:rPr lang="en-US" dirty="0" smtClean="0"/>
              <a:t>ost for each operation, but sequential processing could be really expensive !!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Cost in the future</a:t>
            </a:r>
          </a:p>
          <a:p>
            <a:pPr lvl="1"/>
            <a:r>
              <a:rPr lang="en-US" dirty="0" smtClean="0"/>
              <a:t>Data ownership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KLEON: </a:t>
            </a:r>
            <a:r>
              <a:rPr lang="en-US" b="1" dirty="0" smtClean="0"/>
              <a:t>Korea Lake Ecological Observatory Network</a:t>
            </a:r>
          </a:p>
          <a:p>
            <a:r>
              <a:rPr lang="en-US" b="1" dirty="0" smtClean="0"/>
              <a:t>Korean Implementation of the GLEON model </a:t>
            </a:r>
          </a:p>
          <a:p>
            <a:pPr lvl="1"/>
            <a:r>
              <a:rPr lang="en-US" dirty="0" smtClean="0"/>
              <a:t>led by Prof. </a:t>
            </a:r>
            <a:r>
              <a:rPr lang="en-US" dirty="0" err="1" smtClean="0"/>
              <a:t>Bomchul</a:t>
            </a:r>
            <a:r>
              <a:rPr lang="en-US" dirty="0" smtClean="0"/>
              <a:t> Kim at </a:t>
            </a:r>
            <a:r>
              <a:rPr lang="en-US" dirty="0" err="1" smtClean="0"/>
              <a:t>Kwangwon</a:t>
            </a:r>
            <a:r>
              <a:rPr lang="en-US" dirty="0" smtClean="0"/>
              <a:t> National University</a:t>
            </a:r>
          </a:p>
          <a:p>
            <a:r>
              <a:rPr lang="en-US" dirty="0" smtClean="0"/>
              <a:t>Intended to </a:t>
            </a:r>
            <a:r>
              <a:rPr lang="en-US" b="1" dirty="0" smtClean="0"/>
              <a:t>use the GLEON technology as much as possible</a:t>
            </a:r>
          </a:p>
          <a:p>
            <a:r>
              <a:rPr lang="en-US" dirty="0" smtClean="0"/>
              <a:t>Focused on </a:t>
            </a:r>
            <a:r>
              <a:rPr lang="en-US" b="1" dirty="0" smtClean="0"/>
              <a:t>automatic real time monitoring</a:t>
            </a:r>
          </a:p>
          <a:p>
            <a:pPr lvl="1"/>
            <a:r>
              <a:rPr lang="en-US" dirty="0" smtClean="0"/>
              <a:t>Requirement for a number of lakes and reservoirs in Korea</a:t>
            </a:r>
          </a:p>
        </p:txBody>
      </p:sp>
    </p:spTree>
    <p:extLst>
      <p:ext uri="{BB962C8B-B14F-4D97-AF65-F5344CB8AC3E}">
        <p14:creationId xmlns:p14="http://schemas.microsoft.com/office/powerpoint/2010/main" val="6284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KLEON Monitoring Infrastructure</a:t>
            </a:r>
            <a:endParaRPr lang="en-US" dirty="0"/>
          </a:p>
        </p:txBody>
      </p:sp>
      <p:pic>
        <p:nvPicPr>
          <p:cNvPr id="5" name="내용 개체 틀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23" y="1202531"/>
            <a:ext cx="5505450" cy="4886325"/>
          </a:xfrm>
          <a:prstGeom prst="rect">
            <a:avLst/>
          </a:prstGeom>
        </p:spPr>
      </p:pic>
      <p:pic>
        <p:nvPicPr>
          <p:cNvPr id="6" name="Picture 2" descr="bf0e1d72d13437f497f680278334d861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7" r="10773"/>
          <a:stretch>
            <a:fillRect/>
          </a:stretch>
        </p:blipFill>
        <p:spPr bwMode="auto">
          <a:xfrm>
            <a:off x="7976122" y="2674785"/>
            <a:ext cx="916358" cy="800050"/>
          </a:xfrm>
          <a:prstGeom prst="rect">
            <a:avLst/>
          </a:prstGeom>
          <a:noFill/>
          <a:ln w="57150" algn="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7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457" y="4163771"/>
            <a:ext cx="222090" cy="23585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398" y="2850860"/>
            <a:ext cx="222090" cy="23585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334" y="1988840"/>
            <a:ext cx="222090" cy="23585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734" y="3265151"/>
            <a:ext cx="222090" cy="23585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9496" y="2924944"/>
            <a:ext cx="222090" cy="23585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190" y="5157192"/>
            <a:ext cx="222090" cy="23585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470914"/>
            <a:ext cx="936104" cy="99413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Cloud"/>
          <p:cNvSpPr txBox="1">
            <a:spLocks noChangeAspect="1" noEditPoints="1" noChangeArrowheads="1"/>
          </p:cNvSpPr>
          <p:nvPr/>
        </p:nvSpPr>
        <p:spPr bwMode="auto">
          <a:xfrm>
            <a:off x="4084463" y="4238544"/>
            <a:ext cx="3174504" cy="115450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ko-KR" sz="2000" b="1" dirty="0" smtClean="0"/>
              <a:t>M2M Service</a:t>
            </a:r>
          </a:p>
          <a:p>
            <a:pPr algn="ctr">
              <a:buFont typeface="Arial" pitchFamily="34" charset="0"/>
              <a:buNone/>
            </a:pPr>
            <a:r>
              <a:rPr lang="en-US" altLang="ko-KR" sz="2000" b="1" dirty="0" smtClean="0"/>
              <a:t>(CDMA)</a:t>
            </a:r>
            <a:endParaRPr lang="ko-KR" altLang="en-US" sz="2000" b="1" dirty="0"/>
          </a:p>
        </p:txBody>
      </p:sp>
      <p:cxnSp>
        <p:nvCxnSpPr>
          <p:cNvPr id="15" name="직선 화살표 연결선 16"/>
          <p:cNvCxnSpPr>
            <a:stCxn id="12" idx="3"/>
            <a:endCxn id="14" idx="0"/>
          </p:cNvCxnSpPr>
          <p:nvPr/>
        </p:nvCxnSpPr>
        <p:spPr>
          <a:xfrm flipV="1">
            <a:off x="3425280" y="4815797"/>
            <a:ext cx="669030" cy="4593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8"/>
          <p:cNvCxnSpPr>
            <a:endCxn id="14" idx="0"/>
          </p:cNvCxnSpPr>
          <p:nvPr/>
        </p:nvCxnSpPr>
        <p:spPr>
          <a:xfrm>
            <a:off x="3203190" y="4399628"/>
            <a:ext cx="891120" cy="4161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0" idx="2"/>
          </p:cNvCxnSpPr>
          <p:nvPr/>
        </p:nvCxnSpPr>
        <p:spPr>
          <a:xfrm>
            <a:off x="4762779" y="3501008"/>
            <a:ext cx="390693" cy="8986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2"/>
          <p:cNvCxnSpPr>
            <a:stCxn id="11" idx="2"/>
            <a:endCxn id="14" idx="3"/>
          </p:cNvCxnSpPr>
          <p:nvPr/>
        </p:nvCxnSpPr>
        <p:spPr>
          <a:xfrm>
            <a:off x="5480541" y="3160801"/>
            <a:ext cx="191174" cy="11437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4"/>
          <p:cNvCxnSpPr>
            <a:stCxn id="9" idx="2"/>
            <a:endCxn id="14" idx="3"/>
          </p:cNvCxnSpPr>
          <p:nvPr/>
        </p:nvCxnSpPr>
        <p:spPr>
          <a:xfrm>
            <a:off x="4610379" y="2224697"/>
            <a:ext cx="1061336" cy="20798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5"/>
          <p:cNvCxnSpPr/>
          <p:nvPr/>
        </p:nvCxnSpPr>
        <p:spPr>
          <a:xfrm>
            <a:off x="4094310" y="3086717"/>
            <a:ext cx="1046737" cy="13129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1" descr="HP100_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5751" y="4099597"/>
            <a:ext cx="1227584" cy="1227584"/>
          </a:xfrm>
          <a:prstGeom prst="rect">
            <a:avLst/>
          </a:prstGeom>
        </p:spPr>
      </p:pic>
      <p:cxnSp>
        <p:nvCxnSpPr>
          <p:cNvPr id="22" name="직선 화살표 연결선 19"/>
          <p:cNvCxnSpPr>
            <a:stCxn id="14" idx="2"/>
          </p:cNvCxnSpPr>
          <p:nvPr/>
        </p:nvCxnSpPr>
        <p:spPr>
          <a:xfrm flipV="1">
            <a:off x="7256322" y="4607712"/>
            <a:ext cx="993494" cy="208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내용 개체 틀 20" descr="한국지도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3599" y="1244285"/>
            <a:ext cx="1981124" cy="293668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56012" y="3928264"/>
            <a:ext cx="2294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To be expanded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or national scale</a:t>
            </a:r>
          </a:p>
        </p:txBody>
      </p:sp>
    </p:spTree>
    <p:extLst>
      <p:ext uri="{BB962C8B-B14F-4D97-AF65-F5344CB8AC3E}">
        <p14:creationId xmlns:p14="http://schemas.microsoft.com/office/powerpoint/2010/main" val="334268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Challenging Tasks for Ecologists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7304" y="2983865"/>
            <a:ext cx="2322737" cy="1737884"/>
            <a:chOff x="357304" y="2983865"/>
            <a:chExt cx="2322737" cy="1737884"/>
          </a:xfrm>
        </p:grpSpPr>
        <p:pic>
          <p:nvPicPr>
            <p:cNvPr id="4" name="Content Placeholder 3" descr="스크린샷 2012-04-19 3.52.48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621" r="-9621"/>
            <a:stretch>
              <a:fillRect/>
            </a:stretch>
          </p:blipFill>
          <p:spPr>
            <a:xfrm>
              <a:off x="357304" y="3353197"/>
              <a:ext cx="2322737" cy="136855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89811" y="2983865"/>
              <a:ext cx="769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Lake</a:t>
              </a:r>
              <a:endParaRPr lang="en-US" sz="2400" b="1" dirty="0"/>
            </a:p>
          </p:txBody>
        </p:sp>
      </p:grpSp>
      <p:pic>
        <p:nvPicPr>
          <p:cNvPr id="27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3125" y="3988847"/>
            <a:ext cx="936104" cy="99413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38" name="Group 37"/>
          <p:cNvGrpSpPr/>
          <p:nvPr/>
        </p:nvGrpSpPr>
        <p:grpSpPr>
          <a:xfrm>
            <a:off x="4095713" y="3098542"/>
            <a:ext cx="1877297" cy="1935470"/>
            <a:chOff x="4095713" y="3398493"/>
            <a:chExt cx="1877297" cy="1935470"/>
          </a:xfrm>
        </p:grpSpPr>
        <p:pic>
          <p:nvPicPr>
            <p:cNvPr id="6" name="그림 21" descr="HP100_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0463" y="3398493"/>
              <a:ext cx="1227584" cy="122758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4095713" y="4626077"/>
              <a:ext cx="18772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Computer with Internet Access</a:t>
              </a:r>
              <a:endParaRPr lang="en-US" sz="2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34267" y="3025095"/>
            <a:ext cx="2084864" cy="2082364"/>
            <a:chOff x="6934267" y="3331647"/>
            <a:chExt cx="2084864" cy="2082364"/>
          </a:xfrm>
        </p:grpSpPr>
        <p:pic>
          <p:nvPicPr>
            <p:cNvPr id="28" name="그림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67" y="3331647"/>
              <a:ext cx="1752533" cy="13144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34267" y="4767680"/>
              <a:ext cx="2084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Data Management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Server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3918" y="1942223"/>
            <a:ext cx="2514522" cy="1389424"/>
            <a:chOff x="2153918" y="1942223"/>
            <a:chExt cx="2514522" cy="1389424"/>
          </a:xfrm>
        </p:grpSpPr>
        <p:sp>
          <p:nvSpPr>
            <p:cNvPr id="31" name="TextBox 30"/>
            <p:cNvSpPr txBox="1"/>
            <p:nvPr/>
          </p:nvSpPr>
          <p:spPr>
            <a:xfrm>
              <a:off x="2153918" y="1942223"/>
              <a:ext cx="2514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Custom-built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Communication H/W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Management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Left Brace 32"/>
            <p:cNvSpPr/>
            <p:nvPr/>
          </p:nvSpPr>
          <p:spPr>
            <a:xfrm rot="5400000">
              <a:off x="3279930" y="1943138"/>
              <a:ext cx="471905" cy="230511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18518" y="2085420"/>
            <a:ext cx="3710401" cy="1201792"/>
            <a:chOff x="3518518" y="2085420"/>
            <a:chExt cx="3710401" cy="1201792"/>
          </a:xfrm>
        </p:grpSpPr>
        <p:sp>
          <p:nvSpPr>
            <p:cNvPr id="34" name="Left Brace 33"/>
            <p:cNvSpPr/>
            <p:nvPr/>
          </p:nvSpPr>
          <p:spPr>
            <a:xfrm rot="5400000">
              <a:off x="5095989" y="1154281"/>
              <a:ext cx="555460" cy="37104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9745" y="2085420"/>
              <a:ext cx="2514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Communication </a:t>
              </a:r>
              <a:r>
                <a:rPr lang="en-US" b="1" dirty="0">
                  <a:solidFill>
                    <a:srgbClr val="FF0000"/>
                  </a:solidFill>
                </a:rPr>
                <a:t>S</a:t>
              </a:r>
              <a:r>
                <a:rPr lang="en-US" b="1" dirty="0" smtClean="0">
                  <a:solidFill>
                    <a:srgbClr val="FF0000"/>
                  </a:solidFill>
                </a:rPr>
                <a:t>/W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Maintenance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553035" y="3445530"/>
            <a:ext cx="2057857" cy="620747"/>
          </a:xfrm>
          <a:prstGeom prst="rightArrow">
            <a:avLst/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59366" y="3398493"/>
            <a:ext cx="1654080" cy="620747"/>
          </a:xfrm>
          <a:prstGeom prst="rightArrow">
            <a:avLst/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56965" y="2085420"/>
            <a:ext cx="2105185" cy="1057865"/>
            <a:chOff x="6756965" y="2085420"/>
            <a:chExt cx="2105185" cy="1057865"/>
          </a:xfrm>
        </p:grpSpPr>
        <p:sp>
          <p:nvSpPr>
            <p:cNvPr id="32" name="TextBox 31"/>
            <p:cNvSpPr txBox="1"/>
            <p:nvPr/>
          </p:nvSpPr>
          <p:spPr>
            <a:xfrm>
              <a:off x="7092576" y="2085420"/>
              <a:ext cx="1624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Server 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Administration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rot="5400000">
              <a:off x="7531827" y="1812961"/>
              <a:ext cx="555462" cy="210518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3857" y="5322306"/>
            <a:ext cx="81317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Need to Free ecologists from Information Technology 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as much as possible !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5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1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Free ecologists from IT as much as possible 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Commercial M2M  (</a:t>
            </a:r>
            <a:r>
              <a:rPr lang="en-US" b="1" dirty="0">
                <a:solidFill>
                  <a:srgbClr val="FF0000"/>
                </a:solidFill>
              </a:rPr>
              <a:t>Machine-To-</a:t>
            </a:r>
            <a:r>
              <a:rPr lang="en-US" b="1" dirty="0" smtClean="0">
                <a:solidFill>
                  <a:srgbClr val="FF0000"/>
                </a:solidFill>
              </a:rPr>
              <a:t>Machine) service </a:t>
            </a:r>
            <a:r>
              <a:rPr lang="en-US" dirty="0" smtClean="0"/>
              <a:t>for </a:t>
            </a:r>
            <a:r>
              <a:rPr lang="en-US" dirty="0"/>
              <a:t>Custom-built Communication System </a:t>
            </a:r>
            <a:r>
              <a:rPr lang="en-US" dirty="0" smtClean="0"/>
              <a:t>for lakes</a:t>
            </a:r>
          </a:p>
          <a:p>
            <a:pPr lvl="1"/>
            <a:r>
              <a:rPr lang="en-US" dirty="0" smtClean="0"/>
              <a:t>Provided by SK Telecom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DataTurbine</a:t>
            </a:r>
            <a:r>
              <a:rPr lang="en-US" b="1" dirty="0" smtClean="0">
                <a:solidFill>
                  <a:srgbClr val="FF0000"/>
                </a:solidFill>
              </a:rPr>
              <a:t> for Data Distribution</a:t>
            </a:r>
            <a:r>
              <a:rPr lang="en-US" dirty="0" smtClean="0"/>
              <a:t> (S/W communication system)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Cloud Service </a:t>
            </a:r>
            <a:r>
              <a:rPr lang="en-US" dirty="0" smtClean="0"/>
              <a:t>for Sensor Data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IT Infrastructure “</a:t>
            </a:r>
            <a:r>
              <a:rPr lang="en-US" dirty="0" smtClean="0">
                <a:solidFill>
                  <a:srgbClr val="FF0000"/>
                </a:solidFill>
              </a:rPr>
              <a:t>Invisible</a:t>
            </a:r>
            <a:r>
              <a:rPr lang="en-US" dirty="0" smtClean="0"/>
              <a:t>” to Ecologists</a:t>
            </a:r>
            <a:endParaRPr lang="en-US" dirty="0"/>
          </a:p>
        </p:txBody>
      </p:sp>
      <p:pic>
        <p:nvPicPr>
          <p:cNvPr id="4" name="Content Placeholder 3" descr="스크린샷 2012-04-19 3.5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21" r="-9621"/>
          <a:stretch>
            <a:fillRect/>
          </a:stretch>
        </p:blipFill>
        <p:spPr>
          <a:xfrm>
            <a:off x="78001" y="3228774"/>
            <a:ext cx="2322737" cy="1368552"/>
          </a:xfrm>
        </p:spPr>
      </p:pic>
      <p:grpSp>
        <p:nvGrpSpPr>
          <p:cNvPr id="23" name="Group 22"/>
          <p:cNvGrpSpPr/>
          <p:nvPr/>
        </p:nvGrpSpPr>
        <p:grpSpPr>
          <a:xfrm>
            <a:off x="4021160" y="2643598"/>
            <a:ext cx="1378953" cy="1858056"/>
            <a:chOff x="4300463" y="2768021"/>
            <a:chExt cx="1378953" cy="1858056"/>
          </a:xfrm>
        </p:grpSpPr>
        <p:pic>
          <p:nvPicPr>
            <p:cNvPr id="5" name="그림 21" descr="HP100_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463" y="3398493"/>
              <a:ext cx="1227584" cy="12275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00463" y="2768021"/>
              <a:ext cx="1378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0000"/>
                  </a:solidFill>
                </a:rPr>
                <a:t>DataTurbine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8896" y="2859442"/>
            <a:ext cx="136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Soyang</a:t>
            </a:r>
            <a:r>
              <a:rPr lang="en-US" b="1" dirty="0" smtClean="0"/>
              <a:t> Lake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00737" y="3777271"/>
            <a:ext cx="2057857" cy="620747"/>
            <a:chOff x="2680040" y="3901694"/>
            <a:chExt cx="2057857" cy="620747"/>
          </a:xfrm>
        </p:grpSpPr>
        <p:sp>
          <p:nvSpPr>
            <p:cNvPr id="8" name="Right Arrow 7"/>
            <p:cNvSpPr/>
            <p:nvPr/>
          </p:nvSpPr>
          <p:spPr>
            <a:xfrm>
              <a:off x="2680040" y="3901694"/>
              <a:ext cx="2057857" cy="620747"/>
            </a:xfrm>
            <a:prstGeom prst="rightArrow">
              <a:avLst/>
            </a:prstGeom>
            <a:solidFill>
              <a:srgbClr val="FFFFFF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35982" y="3978366"/>
              <a:ext cx="1698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M2M Service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 descr="cloud-hosting-platforms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24" y="3154000"/>
            <a:ext cx="2704387" cy="124401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0060" y="3740743"/>
            <a:ext cx="1531291" cy="620747"/>
          </a:xfrm>
          <a:prstGeom prst="rightArrow">
            <a:avLst/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bf0e1d72d13437f497f680278334d861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7" r="10773"/>
          <a:stretch>
            <a:fillRect/>
          </a:stretch>
        </p:blipFill>
        <p:spPr bwMode="auto">
          <a:xfrm>
            <a:off x="1713700" y="3701604"/>
            <a:ext cx="916358" cy="800050"/>
          </a:xfrm>
          <a:prstGeom prst="rect">
            <a:avLst/>
          </a:prstGeom>
          <a:noFill/>
          <a:ln w="57150" algn="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02609" y="4597326"/>
            <a:ext cx="151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M2M Modem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11"/>
          <p:cNvSpPr/>
          <p:nvPr/>
        </p:nvSpPr>
        <p:spPr>
          <a:xfrm>
            <a:off x="6056922" y="4805418"/>
            <a:ext cx="2350575" cy="306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Google App Engine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51" y="3925288"/>
            <a:ext cx="1136526" cy="872404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402609" y="1830419"/>
            <a:ext cx="2813383" cy="4061935"/>
            <a:chOff x="2243401" y="2099504"/>
            <a:chExt cx="2865537" cy="3917273"/>
          </a:xfrm>
        </p:grpSpPr>
        <p:sp>
          <p:nvSpPr>
            <p:cNvPr id="17" name="TextBox 16"/>
            <p:cNvSpPr txBox="1"/>
            <p:nvPr/>
          </p:nvSpPr>
          <p:spPr>
            <a:xfrm>
              <a:off x="2367707" y="2099504"/>
              <a:ext cx="1650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SK Telecom</a:t>
              </a:r>
              <a:endParaRPr lang="en-US" sz="2400" b="1" dirty="0"/>
            </a:p>
          </p:txBody>
        </p:sp>
        <p:sp>
          <p:nvSpPr>
            <p:cNvPr id="18" name="Cloud 17"/>
            <p:cNvSpPr/>
            <p:nvPr/>
          </p:nvSpPr>
          <p:spPr>
            <a:xfrm>
              <a:off x="2243401" y="2506623"/>
              <a:ext cx="2865537" cy="3510154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50059" y="1790908"/>
            <a:ext cx="3814637" cy="3992002"/>
            <a:chOff x="4903456" y="1915331"/>
            <a:chExt cx="4246517" cy="3992002"/>
          </a:xfrm>
        </p:grpSpPr>
        <p:sp>
          <p:nvSpPr>
            <p:cNvPr id="16" name="Cloud 15"/>
            <p:cNvSpPr/>
            <p:nvPr/>
          </p:nvSpPr>
          <p:spPr>
            <a:xfrm>
              <a:off x="4903456" y="2397179"/>
              <a:ext cx="4246517" cy="3510154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60655" y="1915331"/>
              <a:ext cx="1780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Google</a:t>
              </a:r>
              <a:endParaRPr lang="en-US" sz="2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45265" y="1670636"/>
            <a:ext cx="2590493" cy="4061935"/>
            <a:chOff x="2243401" y="2099504"/>
            <a:chExt cx="2865537" cy="3917273"/>
          </a:xfrm>
        </p:grpSpPr>
        <p:sp>
          <p:nvSpPr>
            <p:cNvPr id="25" name="TextBox 24"/>
            <p:cNvSpPr txBox="1"/>
            <p:nvPr/>
          </p:nvSpPr>
          <p:spPr>
            <a:xfrm>
              <a:off x="2367707" y="2099504"/>
              <a:ext cx="2451805" cy="445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IT Collaborators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2243401" y="2506623"/>
              <a:ext cx="2865537" cy="3510154"/>
            </a:xfrm>
            <a:prstGeom prst="cloud">
              <a:avLst/>
            </a:prstGeom>
            <a:noFill/>
            <a:ln w="38100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1037" descr="C:\Documents and Settings\bstaff\My Documents\Administrative\Graphics\ds4a sensor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8896" y="3309670"/>
            <a:ext cx="936104" cy="99413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8" name="Cloud 27"/>
          <p:cNvSpPr/>
          <p:nvPr/>
        </p:nvSpPr>
        <p:spPr>
          <a:xfrm>
            <a:off x="1402609" y="1197631"/>
            <a:ext cx="7838087" cy="4937046"/>
          </a:xfrm>
          <a:prstGeom prst="cloud">
            <a:avLst/>
          </a:prstGeom>
          <a:solidFill>
            <a:schemeClr val="accent1">
              <a:tint val="100000"/>
              <a:shade val="100000"/>
              <a:satMod val="130000"/>
              <a:alpha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046869" y="5575992"/>
            <a:ext cx="1817827" cy="1314237"/>
            <a:chOff x="7046869" y="5575992"/>
            <a:chExt cx="1817827" cy="1314237"/>
          </a:xfrm>
        </p:grpSpPr>
        <p:pic>
          <p:nvPicPr>
            <p:cNvPr id="29" name="Picture 5" descr="C:\Users\karpjoo\AppData\Local\Microsoft\Windows\Temporary Internet Files\Content.IE5\NH92X3DN\MC900199615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6869" y="5575992"/>
              <a:ext cx="1817827" cy="1127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343569" y="6520897"/>
              <a:ext cx="1343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Ecologists</a:t>
              </a:r>
              <a:endParaRPr lang="ko-KR" altLang="en-US" b="1" dirty="0"/>
            </a:p>
          </p:txBody>
        </p:sp>
      </p:grpSp>
      <p:sp>
        <p:nvSpPr>
          <p:cNvPr id="32" name="Freeform 31"/>
          <p:cNvSpPr/>
          <p:nvPr/>
        </p:nvSpPr>
        <p:spPr>
          <a:xfrm>
            <a:off x="1255828" y="1968153"/>
            <a:ext cx="7001352" cy="3695650"/>
          </a:xfrm>
          <a:custGeom>
            <a:avLst/>
            <a:gdLst>
              <a:gd name="connsiteX0" fmla="*/ 0 w 7001352"/>
              <a:gd name="connsiteY0" fmla="*/ 1740808 h 3695650"/>
              <a:gd name="connsiteX1" fmla="*/ 528019 w 7001352"/>
              <a:gd name="connsiteY1" fmla="*/ 1469698 h 3695650"/>
              <a:gd name="connsiteX2" fmla="*/ 699268 w 7001352"/>
              <a:gd name="connsiteY2" fmla="*/ 1384085 h 3695650"/>
              <a:gd name="connsiteX3" fmla="*/ 899059 w 7001352"/>
              <a:gd name="connsiteY3" fmla="*/ 1327009 h 3695650"/>
              <a:gd name="connsiteX4" fmla="*/ 1270099 w 7001352"/>
              <a:gd name="connsiteY4" fmla="*/ 1198589 h 3695650"/>
              <a:gd name="connsiteX5" fmla="*/ 1441349 w 7001352"/>
              <a:gd name="connsiteY5" fmla="*/ 1155782 h 3695650"/>
              <a:gd name="connsiteX6" fmla="*/ 1769577 w 7001352"/>
              <a:gd name="connsiteY6" fmla="*/ 1027362 h 3695650"/>
              <a:gd name="connsiteX7" fmla="*/ 1955097 w 7001352"/>
              <a:gd name="connsiteY7" fmla="*/ 970286 h 3695650"/>
              <a:gd name="connsiteX8" fmla="*/ 2126346 w 7001352"/>
              <a:gd name="connsiteY8" fmla="*/ 884673 h 3695650"/>
              <a:gd name="connsiteX9" fmla="*/ 2297595 w 7001352"/>
              <a:gd name="connsiteY9" fmla="*/ 827597 h 3695650"/>
              <a:gd name="connsiteX10" fmla="*/ 2554469 w 7001352"/>
              <a:gd name="connsiteY10" fmla="*/ 741984 h 3695650"/>
              <a:gd name="connsiteX11" fmla="*/ 2868426 w 7001352"/>
              <a:gd name="connsiteY11" fmla="*/ 713446 h 3695650"/>
              <a:gd name="connsiteX12" fmla="*/ 3396445 w 7001352"/>
              <a:gd name="connsiteY12" fmla="*/ 727715 h 3695650"/>
              <a:gd name="connsiteX13" fmla="*/ 3567694 w 7001352"/>
              <a:gd name="connsiteY13" fmla="*/ 813328 h 3695650"/>
              <a:gd name="connsiteX14" fmla="*/ 3653319 w 7001352"/>
              <a:gd name="connsiteY14" fmla="*/ 856135 h 3695650"/>
              <a:gd name="connsiteX15" fmla="*/ 3724673 w 7001352"/>
              <a:gd name="connsiteY15" fmla="*/ 913211 h 3695650"/>
              <a:gd name="connsiteX16" fmla="*/ 3953005 w 7001352"/>
              <a:gd name="connsiteY16" fmla="*/ 1170051 h 3695650"/>
              <a:gd name="connsiteX17" fmla="*/ 4010089 w 7001352"/>
              <a:gd name="connsiteY17" fmla="*/ 1255665 h 3695650"/>
              <a:gd name="connsiteX18" fmla="*/ 4152796 w 7001352"/>
              <a:gd name="connsiteY18" fmla="*/ 1555312 h 3695650"/>
              <a:gd name="connsiteX19" fmla="*/ 4167067 w 7001352"/>
              <a:gd name="connsiteY19" fmla="*/ 1669463 h 3695650"/>
              <a:gd name="connsiteX20" fmla="*/ 4209879 w 7001352"/>
              <a:gd name="connsiteY20" fmla="*/ 1869228 h 3695650"/>
              <a:gd name="connsiteX21" fmla="*/ 4195609 w 7001352"/>
              <a:gd name="connsiteY21" fmla="*/ 2183145 h 3695650"/>
              <a:gd name="connsiteX22" fmla="*/ 4167067 w 7001352"/>
              <a:gd name="connsiteY22" fmla="*/ 2240220 h 3695650"/>
              <a:gd name="connsiteX23" fmla="*/ 4095713 w 7001352"/>
              <a:gd name="connsiteY23" fmla="*/ 2325834 h 3695650"/>
              <a:gd name="connsiteX24" fmla="*/ 3981547 w 7001352"/>
              <a:gd name="connsiteY24" fmla="*/ 2397178 h 3695650"/>
              <a:gd name="connsiteX25" fmla="*/ 3838839 w 7001352"/>
              <a:gd name="connsiteY25" fmla="*/ 2439985 h 3695650"/>
              <a:gd name="connsiteX26" fmla="*/ 3482070 w 7001352"/>
              <a:gd name="connsiteY26" fmla="*/ 2411447 h 3695650"/>
              <a:gd name="connsiteX27" fmla="*/ 3339362 w 7001352"/>
              <a:gd name="connsiteY27" fmla="*/ 2368640 h 3695650"/>
              <a:gd name="connsiteX28" fmla="*/ 3139571 w 7001352"/>
              <a:gd name="connsiteY28" fmla="*/ 2283027 h 3695650"/>
              <a:gd name="connsiteX29" fmla="*/ 3068217 w 7001352"/>
              <a:gd name="connsiteY29" fmla="*/ 2225951 h 3695650"/>
              <a:gd name="connsiteX30" fmla="*/ 3011134 w 7001352"/>
              <a:gd name="connsiteY30" fmla="*/ 2154607 h 3695650"/>
              <a:gd name="connsiteX31" fmla="*/ 2968322 w 7001352"/>
              <a:gd name="connsiteY31" fmla="*/ 2083262 h 3695650"/>
              <a:gd name="connsiteX32" fmla="*/ 2911239 w 7001352"/>
              <a:gd name="connsiteY32" fmla="*/ 1912035 h 3695650"/>
              <a:gd name="connsiteX33" fmla="*/ 2896968 w 7001352"/>
              <a:gd name="connsiteY33" fmla="*/ 1812153 h 3695650"/>
              <a:gd name="connsiteX34" fmla="*/ 2911239 w 7001352"/>
              <a:gd name="connsiteY34" fmla="*/ 1469698 h 3695650"/>
              <a:gd name="connsiteX35" fmla="*/ 2954051 w 7001352"/>
              <a:gd name="connsiteY35" fmla="*/ 1355547 h 3695650"/>
              <a:gd name="connsiteX36" fmla="*/ 3068217 w 7001352"/>
              <a:gd name="connsiteY36" fmla="*/ 1098707 h 3695650"/>
              <a:gd name="connsiteX37" fmla="*/ 3268008 w 7001352"/>
              <a:gd name="connsiteY37" fmla="*/ 856135 h 3695650"/>
              <a:gd name="connsiteX38" fmla="*/ 3396445 w 7001352"/>
              <a:gd name="connsiteY38" fmla="*/ 741984 h 3695650"/>
              <a:gd name="connsiteX39" fmla="*/ 3667590 w 7001352"/>
              <a:gd name="connsiteY39" fmla="*/ 527950 h 3695650"/>
              <a:gd name="connsiteX40" fmla="*/ 3995818 w 7001352"/>
              <a:gd name="connsiteY40" fmla="*/ 342454 h 3695650"/>
              <a:gd name="connsiteX41" fmla="*/ 4481024 w 7001352"/>
              <a:gd name="connsiteY41" fmla="*/ 128420 h 3695650"/>
              <a:gd name="connsiteX42" fmla="*/ 4652273 w 7001352"/>
              <a:gd name="connsiteY42" fmla="*/ 71344 h 3695650"/>
              <a:gd name="connsiteX43" fmla="*/ 4937689 w 7001352"/>
              <a:gd name="connsiteY43" fmla="*/ 28537 h 3695650"/>
              <a:gd name="connsiteX44" fmla="*/ 5080397 w 7001352"/>
              <a:gd name="connsiteY44" fmla="*/ 0 h 3695650"/>
              <a:gd name="connsiteX45" fmla="*/ 5551332 w 7001352"/>
              <a:gd name="connsiteY45" fmla="*/ 71344 h 3695650"/>
              <a:gd name="connsiteX46" fmla="*/ 5636957 w 7001352"/>
              <a:gd name="connsiteY46" fmla="*/ 114151 h 3695650"/>
              <a:gd name="connsiteX47" fmla="*/ 5694040 w 7001352"/>
              <a:gd name="connsiteY47" fmla="*/ 171227 h 3695650"/>
              <a:gd name="connsiteX48" fmla="*/ 5793936 w 7001352"/>
              <a:gd name="connsiteY48" fmla="*/ 256840 h 3695650"/>
              <a:gd name="connsiteX49" fmla="*/ 5879560 w 7001352"/>
              <a:gd name="connsiteY49" fmla="*/ 356723 h 3695650"/>
              <a:gd name="connsiteX50" fmla="*/ 5922373 w 7001352"/>
              <a:gd name="connsiteY50" fmla="*/ 428067 h 3695650"/>
              <a:gd name="connsiteX51" fmla="*/ 6007997 w 7001352"/>
              <a:gd name="connsiteY51" fmla="*/ 542219 h 3695650"/>
              <a:gd name="connsiteX52" fmla="*/ 6079351 w 7001352"/>
              <a:gd name="connsiteY52" fmla="*/ 684908 h 3695650"/>
              <a:gd name="connsiteX53" fmla="*/ 6122163 w 7001352"/>
              <a:gd name="connsiteY53" fmla="*/ 770521 h 3695650"/>
              <a:gd name="connsiteX54" fmla="*/ 6164976 w 7001352"/>
              <a:gd name="connsiteY54" fmla="*/ 870404 h 3695650"/>
              <a:gd name="connsiteX55" fmla="*/ 6193517 w 7001352"/>
              <a:gd name="connsiteY55" fmla="*/ 956017 h 3695650"/>
              <a:gd name="connsiteX56" fmla="*/ 6236330 w 7001352"/>
              <a:gd name="connsiteY56" fmla="*/ 1041631 h 3695650"/>
              <a:gd name="connsiteX57" fmla="*/ 6293413 w 7001352"/>
              <a:gd name="connsiteY57" fmla="*/ 1184320 h 3695650"/>
              <a:gd name="connsiteX58" fmla="*/ 6336225 w 7001352"/>
              <a:gd name="connsiteY58" fmla="*/ 1341278 h 3695650"/>
              <a:gd name="connsiteX59" fmla="*/ 6379037 w 7001352"/>
              <a:gd name="connsiteY59" fmla="*/ 1555312 h 3695650"/>
              <a:gd name="connsiteX60" fmla="*/ 6350496 w 7001352"/>
              <a:gd name="connsiteY60" fmla="*/ 1826421 h 3695650"/>
              <a:gd name="connsiteX61" fmla="*/ 6307684 w 7001352"/>
              <a:gd name="connsiteY61" fmla="*/ 1912035 h 3695650"/>
              <a:gd name="connsiteX62" fmla="*/ 6264871 w 7001352"/>
              <a:gd name="connsiteY62" fmla="*/ 1926304 h 3695650"/>
              <a:gd name="connsiteX63" fmla="*/ 6150705 w 7001352"/>
              <a:gd name="connsiteY63" fmla="*/ 2011917 h 3695650"/>
              <a:gd name="connsiteX64" fmla="*/ 5879560 w 7001352"/>
              <a:gd name="connsiteY64" fmla="*/ 2097531 h 3695650"/>
              <a:gd name="connsiteX65" fmla="*/ 5765394 w 7001352"/>
              <a:gd name="connsiteY65" fmla="*/ 2111800 h 3695650"/>
              <a:gd name="connsiteX66" fmla="*/ 5665499 w 7001352"/>
              <a:gd name="connsiteY66" fmla="*/ 2126069 h 3695650"/>
              <a:gd name="connsiteX67" fmla="*/ 5380083 w 7001352"/>
              <a:gd name="connsiteY67" fmla="*/ 2097531 h 3695650"/>
              <a:gd name="connsiteX68" fmla="*/ 5194563 w 7001352"/>
              <a:gd name="connsiteY68" fmla="*/ 2011917 h 3695650"/>
              <a:gd name="connsiteX69" fmla="*/ 5151751 w 7001352"/>
              <a:gd name="connsiteY69" fmla="*/ 1954842 h 3695650"/>
              <a:gd name="connsiteX70" fmla="*/ 5108938 w 7001352"/>
              <a:gd name="connsiteY70" fmla="*/ 1912035 h 3695650"/>
              <a:gd name="connsiteX71" fmla="*/ 5094668 w 7001352"/>
              <a:gd name="connsiteY71" fmla="*/ 1869228 h 3695650"/>
              <a:gd name="connsiteX72" fmla="*/ 5066126 w 7001352"/>
              <a:gd name="connsiteY72" fmla="*/ 1797884 h 3695650"/>
              <a:gd name="connsiteX73" fmla="*/ 5094668 w 7001352"/>
              <a:gd name="connsiteY73" fmla="*/ 1612388 h 3695650"/>
              <a:gd name="connsiteX74" fmla="*/ 5108938 w 7001352"/>
              <a:gd name="connsiteY74" fmla="*/ 1541043 h 3695650"/>
              <a:gd name="connsiteX75" fmla="*/ 5265917 w 7001352"/>
              <a:gd name="connsiteY75" fmla="*/ 1355547 h 3695650"/>
              <a:gd name="connsiteX76" fmla="*/ 5323000 w 7001352"/>
              <a:gd name="connsiteY76" fmla="*/ 1312740 h 3695650"/>
              <a:gd name="connsiteX77" fmla="*/ 5365812 w 7001352"/>
              <a:gd name="connsiteY77" fmla="*/ 1269934 h 3695650"/>
              <a:gd name="connsiteX78" fmla="*/ 5522791 w 7001352"/>
              <a:gd name="connsiteY78" fmla="*/ 1184320 h 3695650"/>
              <a:gd name="connsiteX79" fmla="*/ 5622686 w 7001352"/>
              <a:gd name="connsiteY79" fmla="*/ 1170051 h 3695650"/>
              <a:gd name="connsiteX80" fmla="*/ 5708311 w 7001352"/>
              <a:gd name="connsiteY80" fmla="*/ 1127244 h 3695650"/>
              <a:gd name="connsiteX81" fmla="*/ 5793936 w 7001352"/>
              <a:gd name="connsiteY81" fmla="*/ 1112975 h 3695650"/>
              <a:gd name="connsiteX82" fmla="*/ 6279142 w 7001352"/>
              <a:gd name="connsiteY82" fmla="*/ 1155782 h 3695650"/>
              <a:gd name="connsiteX83" fmla="*/ 6507474 w 7001352"/>
              <a:gd name="connsiteY83" fmla="*/ 1298471 h 3695650"/>
              <a:gd name="connsiteX84" fmla="*/ 6564557 w 7001352"/>
              <a:gd name="connsiteY84" fmla="*/ 1341278 h 3695650"/>
              <a:gd name="connsiteX85" fmla="*/ 6621641 w 7001352"/>
              <a:gd name="connsiteY85" fmla="*/ 1455430 h 3695650"/>
              <a:gd name="connsiteX86" fmla="*/ 6678724 w 7001352"/>
              <a:gd name="connsiteY86" fmla="*/ 1512505 h 3695650"/>
              <a:gd name="connsiteX87" fmla="*/ 6750078 w 7001352"/>
              <a:gd name="connsiteY87" fmla="*/ 1640926 h 3695650"/>
              <a:gd name="connsiteX88" fmla="*/ 6878515 w 7001352"/>
              <a:gd name="connsiteY88" fmla="*/ 1869228 h 3695650"/>
              <a:gd name="connsiteX89" fmla="*/ 6935598 w 7001352"/>
              <a:gd name="connsiteY89" fmla="*/ 2026186 h 3695650"/>
              <a:gd name="connsiteX90" fmla="*/ 6978410 w 7001352"/>
              <a:gd name="connsiteY90" fmla="*/ 2254489 h 3695650"/>
              <a:gd name="connsiteX91" fmla="*/ 6964139 w 7001352"/>
              <a:gd name="connsiteY91" fmla="*/ 3396003 h 3695650"/>
              <a:gd name="connsiteX92" fmla="*/ 6949868 w 7001352"/>
              <a:gd name="connsiteY92" fmla="*/ 3695650 h 369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001352" h="3695650">
                <a:moveTo>
                  <a:pt x="0" y="1740808"/>
                </a:moveTo>
                <a:cubicBezTo>
                  <a:pt x="628532" y="1376969"/>
                  <a:pt x="-72185" y="1769760"/>
                  <a:pt x="528019" y="1469698"/>
                </a:cubicBezTo>
                <a:cubicBezTo>
                  <a:pt x="585102" y="1441160"/>
                  <a:pt x="639702" y="1406992"/>
                  <a:pt x="699268" y="1384085"/>
                </a:cubicBezTo>
                <a:cubicBezTo>
                  <a:pt x="763914" y="1359224"/>
                  <a:pt x="833188" y="1348414"/>
                  <a:pt x="899059" y="1327009"/>
                </a:cubicBezTo>
                <a:cubicBezTo>
                  <a:pt x="1023530" y="1286561"/>
                  <a:pt x="1143127" y="1230328"/>
                  <a:pt x="1270099" y="1198589"/>
                </a:cubicBezTo>
                <a:cubicBezTo>
                  <a:pt x="1327182" y="1184320"/>
                  <a:pt x="1385689" y="1174863"/>
                  <a:pt x="1441349" y="1155782"/>
                </a:cubicBezTo>
                <a:cubicBezTo>
                  <a:pt x="1552485" y="1117683"/>
                  <a:pt x="1657286" y="1061909"/>
                  <a:pt x="1769577" y="1027362"/>
                </a:cubicBezTo>
                <a:cubicBezTo>
                  <a:pt x="1831417" y="1008337"/>
                  <a:pt x="1895023" y="994312"/>
                  <a:pt x="1955097" y="970286"/>
                </a:cubicBezTo>
                <a:cubicBezTo>
                  <a:pt x="2014353" y="946587"/>
                  <a:pt x="2067435" y="909216"/>
                  <a:pt x="2126346" y="884673"/>
                </a:cubicBezTo>
                <a:cubicBezTo>
                  <a:pt x="2181889" y="861533"/>
                  <a:pt x="2241134" y="848396"/>
                  <a:pt x="2297595" y="827597"/>
                </a:cubicBezTo>
                <a:cubicBezTo>
                  <a:pt x="2438706" y="775615"/>
                  <a:pt x="2375472" y="776074"/>
                  <a:pt x="2554469" y="741984"/>
                </a:cubicBezTo>
                <a:cubicBezTo>
                  <a:pt x="2585535" y="736068"/>
                  <a:pt x="2851596" y="714848"/>
                  <a:pt x="2868426" y="713446"/>
                </a:cubicBezTo>
                <a:lnTo>
                  <a:pt x="3396445" y="727715"/>
                </a:lnTo>
                <a:cubicBezTo>
                  <a:pt x="3459623" y="736739"/>
                  <a:pt x="3510611" y="784790"/>
                  <a:pt x="3567694" y="813328"/>
                </a:cubicBezTo>
                <a:cubicBezTo>
                  <a:pt x="3596236" y="827597"/>
                  <a:pt x="3628400" y="836203"/>
                  <a:pt x="3653319" y="856135"/>
                </a:cubicBezTo>
                <a:cubicBezTo>
                  <a:pt x="3677104" y="875160"/>
                  <a:pt x="3702135" y="892724"/>
                  <a:pt x="3724673" y="913211"/>
                </a:cubicBezTo>
                <a:cubicBezTo>
                  <a:pt x="3795103" y="977230"/>
                  <a:pt x="3909152" y="1104280"/>
                  <a:pt x="3953005" y="1170051"/>
                </a:cubicBezTo>
                <a:cubicBezTo>
                  <a:pt x="3972033" y="1198589"/>
                  <a:pt x="3993558" y="1225612"/>
                  <a:pt x="4010089" y="1255665"/>
                </a:cubicBezTo>
                <a:cubicBezTo>
                  <a:pt x="4085208" y="1392228"/>
                  <a:pt x="4100591" y="1433516"/>
                  <a:pt x="4152796" y="1555312"/>
                </a:cubicBezTo>
                <a:cubicBezTo>
                  <a:pt x="4157553" y="1593362"/>
                  <a:pt x="4159546" y="1631861"/>
                  <a:pt x="4167067" y="1669463"/>
                </a:cubicBezTo>
                <a:cubicBezTo>
                  <a:pt x="4233180" y="1999980"/>
                  <a:pt x="4163195" y="1542469"/>
                  <a:pt x="4209879" y="1869228"/>
                </a:cubicBezTo>
                <a:cubicBezTo>
                  <a:pt x="4205122" y="1973867"/>
                  <a:pt x="4207617" y="2079089"/>
                  <a:pt x="4195609" y="2183145"/>
                </a:cubicBezTo>
                <a:cubicBezTo>
                  <a:pt x="4193171" y="2204276"/>
                  <a:pt x="4177622" y="2221752"/>
                  <a:pt x="4167067" y="2240220"/>
                </a:cubicBezTo>
                <a:cubicBezTo>
                  <a:pt x="4145927" y="2277209"/>
                  <a:pt x="4128769" y="2297504"/>
                  <a:pt x="4095713" y="2325834"/>
                </a:cubicBezTo>
                <a:cubicBezTo>
                  <a:pt x="4058144" y="2358032"/>
                  <a:pt x="4027226" y="2378909"/>
                  <a:pt x="3981547" y="2397178"/>
                </a:cubicBezTo>
                <a:cubicBezTo>
                  <a:pt x="3923641" y="2420337"/>
                  <a:pt x="3894908" y="2425969"/>
                  <a:pt x="3838839" y="2439985"/>
                </a:cubicBezTo>
                <a:cubicBezTo>
                  <a:pt x="3719916" y="2430472"/>
                  <a:pt x="3600174" y="2428317"/>
                  <a:pt x="3482070" y="2411447"/>
                </a:cubicBezTo>
                <a:cubicBezTo>
                  <a:pt x="3432906" y="2404424"/>
                  <a:pt x="3385864" y="2386076"/>
                  <a:pt x="3339362" y="2368640"/>
                </a:cubicBezTo>
                <a:cubicBezTo>
                  <a:pt x="3271520" y="2343203"/>
                  <a:pt x="3196151" y="2328285"/>
                  <a:pt x="3139571" y="2283027"/>
                </a:cubicBezTo>
                <a:cubicBezTo>
                  <a:pt x="3115786" y="2264002"/>
                  <a:pt x="3089755" y="2247486"/>
                  <a:pt x="3068217" y="2225951"/>
                </a:cubicBezTo>
                <a:cubicBezTo>
                  <a:pt x="3046680" y="2204416"/>
                  <a:pt x="3028601" y="2179557"/>
                  <a:pt x="3011134" y="2154607"/>
                </a:cubicBezTo>
                <a:cubicBezTo>
                  <a:pt x="2995228" y="2131887"/>
                  <a:pt x="2980727" y="2108068"/>
                  <a:pt x="2968322" y="2083262"/>
                </a:cubicBezTo>
                <a:cubicBezTo>
                  <a:pt x="2946195" y="2039013"/>
                  <a:pt x="2920758" y="1956454"/>
                  <a:pt x="2911239" y="1912035"/>
                </a:cubicBezTo>
                <a:cubicBezTo>
                  <a:pt x="2904191" y="1879150"/>
                  <a:pt x="2901725" y="1845447"/>
                  <a:pt x="2896968" y="1812153"/>
                </a:cubicBezTo>
                <a:cubicBezTo>
                  <a:pt x="2901725" y="1698001"/>
                  <a:pt x="2897066" y="1583066"/>
                  <a:pt x="2911239" y="1469698"/>
                </a:cubicBezTo>
                <a:cubicBezTo>
                  <a:pt x="2916280" y="1429373"/>
                  <a:pt x="2938215" y="1392973"/>
                  <a:pt x="2954051" y="1355547"/>
                </a:cubicBezTo>
                <a:cubicBezTo>
                  <a:pt x="2990560" y="1269263"/>
                  <a:pt x="3010692" y="1172658"/>
                  <a:pt x="3068217" y="1098707"/>
                </a:cubicBezTo>
                <a:cubicBezTo>
                  <a:pt x="3126430" y="1023871"/>
                  <a:pt x="3200204" y="923930"/>
                  <a:pt x="3268008" y="856135"/>
                </a:cubicBezTo>
                <a:cubicBezTo>
                  <a:pt x="3308512" y="815636"/>
                  <a:pt x="3352183" y="778338"/>
                  <a:pt x="3396445" y="741984"/>
                </a:cubicBezTo>
                <a:cubicBezTo>
                  <a:pt x="3485427" y="668901"/>
                  <a:pt x="3567344" y="584603"/>
                  <a:pt x="3667590" y="527950"/>
                </a:cubicBezTo>
                <a:cubicBezTo>
                  <a:pt x="3776999" y="466118"/>
                  <a:pt x="3885367" y="402405"/>
                  <a:pt x="3995818" y="342454"/>
                </a:cubicBezTo>
                <a:cubicBezTo>
                  <a:pt x="4136365" y="266167"/>
                  <a:pt x="4341573" y="174898"/>
                  <a:pt x="4481024" y="128420"/>
                </a:cubicBezTo>
                <a:cubicBezTo>
                  <a:pt x="4538107" y="109395"/>
                  <a:pt x="4594223" y="87174"/>
                  <a:pt x="4652273" y="71344"/>
                </a:cubicBezTo>
                <a:cubicBezTo>
                  <a:pt x="4808459" y="28753"/>
                  <a:pt x="4779625" y="52243"/>
                  <a:pt x="4937689" y="28537"/>
                </a:cubicBezTo>
                <a:cubicBezTo>
                  <a:pt x="4985664" y="21342"/>
                  <a:pt x="5032828" y="9512"/>
                  <a:pt x="5080397" y="0"/>
                </a:cubicBezTo>
                <a:cubicBezTo>
                  <a:pt x="5158310" y="9348"/>
                  <a:pt x="5425045" y="26247"/>
                  <a:pt x="5551332" y="71344"/>
                </a:cubicBezTo>
                <a:cubicBezTo>
                  <a:pt x="5581383" y="82075"/>
                  <a:pt x="5608415" y="99882"/>
                  <a:pt x="5636957" y="114151"/>
                </a:cubicBezTo>
                <a:cubicBezTo>
                  <a:pt x="5655985" y="133176"/>
                  <a:pt x="5673789" y="153510"/>
                  <a:pt x="5694040" y="171227"/>
                </a:cubicBezTo>
                <a:cubicBezTo>
                  <a:pt x="5736130" y="208051"/>
                  <a:pt x="5760727" y="212566"/>
                  <a:pt x="5793936" y="256840"/>
                </a:cubicBezTo>
                <a:cubicBezTo>
                  <a:pt x="5871393" y="360102"/>
                  <a:pt x="5797704" y="302159"/>
                  <a:pt x="5879560" y="356723"/>
                </a:cubicBezTo>
                <a:cubicBezTo>
                  <a:pt x="5893831" y="380504"/>
                  <a:pt x="5906585" y="405265"/>
                  <a:pt x="5922373" y="428067"/>
                </a:cubicBezTo>
                <a:cubicBezTo>
                  <a:pt x="5949450" y="467173"/>
                  <a:pt x="5986723" y="499676"/>
                  <a:pt x="6007997" y="542219"/>
                </a:cubicBezTo>
                <a:lnTo>
                  <a:pt x="6079351" y="684908"/>
                </a:lnTo>
                <a:cubicBezTo>
                  <a:pt x="6093622" y="713446"/>
                  <a:pt x="6109593" y="741195"/>
                  <a:pt x="6122163" y="770521"/>
                </a:cubicBezTo>
                <a:cubicBezTo>
                  <a:pt x="6136434" y="803815"/>
                  <a:pt x="6151971" y="836595"/>
                  <a:pt x="6164976" y="870404"/>
                </a:cubicBezTo>
                <a:cubicBezTo>
                  <a:pt x="6175776" y="898480"/>
                  <a:pt x="6181946" y="928250"/>
                  <a:pt x="6193517" y="956017"/>
                </a:cubicBezTo>
                <a:cubicBezTo>
                  <a:pt x="6205790" y="985469"/>
                  <a:pt x="6224057" y="1012179"/>
                  <a:pt x="6236330" y="1041631"/>
                </a:cubicBezTo>
                <a:cubicBezTo>
                  <a:pt x="6324503" y="1253218"/>
                  <a:pt x="6214006" y="1025529"/>
                  <a:pt x="6293413" y="1184320"/>
                </a:cubicBezTo>
                <a:cubicBezTo>
                  <a:pt x="6331101" y="1372731"/>
                  <a:pt x="6278288" y="1124042"/>
                  <a:pt x="6336225" y="1341278"/>
                </a:cubicBezTo>
                <a:cubicBezTo>
                  <a:pt x="6359441" y="1428325"/>
                  <a:pt x="6365213" y="1472373"/>
                  <a:pt x="6379037" y="1555312"/>
                </a:cubicBezTo>
                <a:cubicBezTo>
                  <a:pt x="6369523" y="1645682"/>
                  <a:pt x="6362775" y="1736385"/>
                  <a:pt x="6350496" y="1826421"/>
                </a:cubicBezTo>
                <a:cubicBezTo>
                  <a:pt x="6347330" y="1849633"/>
                  <a:pt x="6325722" y="1897606"/>
                  <a:pt x="6307684" y="1912035"/>
                </a:cubicBezTo>
                <a:cubicBezTo>
                  <a:pt x="6295937" y="1921431"/>
                  <a:pt x="6279142" y="1921548"/>
                  <a:pt x="6264871" y="1926304"/>
                </a:cubicBezTo>
                <a:cubicBezTo>
                  <a:pt x="6226816" y="1954842"/>
                  <a:pt x="6195831" y="1996877"/>
                  <a:pt x="6150705" y="2011917"/>
                </a:cubicBezTo>
                <a:cubicBezTo>
                  <a:pt x="6122798" y="2021218"/>
                  <a:pt x="5935902" y="2086264"/>
                  <a:pt x="5879560" y="2097531"/>
                </a:cubicBezTo>
                <a:cubicBezTo>
                  <a:pt x="5841953" y="2105051"/>
                  <a:pt x="5803409" y="2106732"/>
                  <a:pt x="5765394" y="2111800"/>
                </a:cubicBezTo>
                <a:lnTo>
                  <a:pt x="5665499" y="2126069"/>
                </a:lnTo>
                <a:cubicBezTo>
                  <a:pt x="5645488" y="2124640"/>
                  <a:pt x="5441146" y="2116317"/>
                  <a:pt x="5380083" y="2097531"/>
                </a:cubicBezTo>
                <a:cubicBezTo>
                  <a:pt x="5332087" y="2082765"/>
                  <a:pt x="5241042" y="2035153"/>
                  <a:pt x="5194563" y="2011917"/>
                </a:cubicBezTo>
                <a:cubicBezTo>
                  <a:pt x="5180292" y="1992892"/>
                  <a:pt x="5167230" y="1972898"/>
                  <a:pt x="5151751" y="1954842"/>
                </a:cubicBezTo>
                <a:cubicBezTo>
                  <a:pt x="5138616" y="1939520"/>
                  <a:pt x="5120133" y="1928826"/>
                  <a:pt x="5108938" y="1912035"/>
                </a:cubicBezTo>
                <a:cubicBezTo>
                  <a:pt x="5100594" y="1899521"/>
                  <a:pt x="5099950" y="1883311"/>
                  <a:pt x="5094668" y="1869228"/>
                </a:cubicBezTo>
                <a:cubicBezTo>
                  <a:pt x="5085673" y="1845245"/>
                  <a:pt x="5075640" y="1821665"/>
                  <a:pt x="5066126" y="1797884"/>
                </a:cubicBezTo>
                <a:cubicBezTo>
                  <a:pt x="5075640" y="1736052"/>
                  <a:pt x="5084382" y="1674096"/>
                  <a:pt x="5094668" y="1612388"/>
                </a:cubicBezTo>
                <a:cubicBezTo>
                  <a:pt x="5098656" y="1588465"/>
                  <a:pt x="5097439" y="1562396"/>
                  <a:pt x="5108938" y="1541043"/>
                </a:cubicBezTo>
                <a:cubicBezTo>
                  <a:pt x="5140466" y="1482499"/>
                  <a:pt x="5213452" y="1402177"/>
                  <a:pt x="5265917" y="1355547"/>
                </a:cubicBezTo>
                <a:cubicBezTo>
                  <a:pt x="5283694" y="1339747"/>
                  <a:pt x="5304941" y="1328217"/>
                  <a:pt x="5323000" y="1312740"/>
                </a:cubicBezTo>
                <a:cubicBezTo>
                  <a:pt x="5338323" y="1299608"/>
                  <a:pt x="5349667" y="1282041"/>
                  <a:pt x="5365812" y="1269934"/>
                </a:cubicBezTo>
                <a:cubicBezTo>
                  <a:pt x="5389317" y="1252308"/>
                  <a:pt x="5498886" y="1191674"/>
                  <a:pt x="5522791" y="1184320"/>
                </a:cubicBezTo>
                <a:cubicBezTo>
                  <a:pt x="5554940" y="1174429"/>
                  <a:pt x="5589388" y="1174807"/>
                  <a:pt x="5622686" y="1170051"/>
                </a:cubicBezTo>
                <a:cubicBezTo>
                  <a:pt x="5651228" y="1155782"/>
                  <a:pt x="5678038" y="1137334"/>
                  <a:pt x="5708311" y="1127244"/>
                </a:cubicBezTo>
                <a:cubicBezTo>
                  <a:pt x="5735762" y="1118095"/>
                  <a:pt x="5765015" y="1112071"/>
                  <a:pt x="5793936" y="1112975"/>
                </a:cubicBezTo>
                <a:cubicBezTo>
                  <a:pt x="6003823" y="1119533"/>
                  <a:pt x="6103535" y="1133834"/>
                  <a:pt x="6279142" y="1155782"/>
                </a:cubicBezTo>
                <a:cubicBezTo>
                  <a:pt x="6435853" y="1234128"/>
                  <a:pt x="6359271" y="1187333"/>
                  <a:pt x="6507474" y="1298471"/>
                </a:cubicBezTo>
                <a:lnTo>
                  <a:pt x="6564557" y="1341278"/>
                </a:lnTo>
                <a:cubicBezTo>
                  <a:pt x="6581507" y="1392122"/>
                  <a:pt x="6582322" y="1404885"/>
                  <a:pt x="6621641" y="1455430"/>
                </a:cubicBezTo>
                <a:cubicBezTo>
                  <a:pt x="6638162" y="1476668"/>
                  <a:pt x="6662203" y="1491267"/>
                  <a:pt x="6678724" y="1512505"/>
                </a:cubicBezTo>
                <a:cubicBezTo>
                  <a:pt x="6717115" y="1561859"/>
                  <a:pt x="6720916" y="1589899"/>
                  <a:pt x="6750078" y="1640926"/>
                </a:cubicBezTo>
                <a:cubicBezTo>
                  <a:pt x="6818755" y="1761096"/>
                  <a:pt x="6830084" y="1762694"/>
                  <a:pt x="6878515" y="1869228"/>
                </a:cubicBezTo>
                <a:cubicBezTo>
                  <a:pt x="6892956" y="1900995"/>
                  <a:pt x="6928636" y="1995557"/>
                  <a:pt x="6935598" y="2026186"/>
                </a:cubicBezTo>
                <a:cubicBezTo>
                  <a:pt x="6952760" y="2101688"/>
                  <a:pt x="6978410" y="2254489"/>
                  <a:pt x="6978410" y="2254489"/>
                </a:cubicBezTo>
                <a:cubicBezTo>
                  <a:pt x="7018314" y="2733265"/>
                  <a:pt x="7001382" y="2452656"/>
                  <a:pt x="6964139" y="3396003"/>
                </a:cubicBezTo>
                <a:cubicBezTo>
                  <a:pt x="6942198" y="3951772"/>
                  <a:pt x="6949868" y="2858650"/>
                  <a:pt x="6949868" y="3695650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Cloud Technology-based Sensor Data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GLEON Vega Data Model by using Google App Engine (GAE)</a:t>
            </a:r>
          </a:p>
          <a:p>
            <a:r>
              <a:rPr lang="en-US" dirty="0" smtClean="0"/>
              <a:t>Integrate this into our M2M based monitoring system</a:t>
            </a:r>
          </a:p>
          <a:p>
            <a:r>
              <a:rPr lang="en-US" dirty="0" smtClean="0"/>
              <a:t>Both GAE and Vega Data Models are similar and general enough for a variety of sensors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32" y="4705568"/>
            <a:ext cx="6207125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56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App Engine (GAE)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>
                <a:cs typeface="Cambria"/>
              </a:rPr>
              <a:t>Virtual application-hosting environment</a:t>
            </a:r>
          </a:p>
          <a:p>
            <a:pPr lvl="1">
              <a:defRPr/>
            </a:pPr>
            <a:r>
              <a:rPr lang="en-GB" dirty="0" smtClean="0">
                <a:cs typeface="Cambria"/>
              </a:rPr>
              <a:t>Python</a:t>
            </a:r>
            <a:r>
              <a:rPr lang="en-GB" dirty="0">
                <a:cs typeface="Cambria"/>
              </a:rPr>
              <a:t> </a:t>
            </a:r>
            <a:r>
              <a:rPr lang="en-GB" dirty="0" smtClean="0">
                <a:cs typeface="Cambria"/>
              </a:rPr>
              <a:t>&amp; Java </a:t>
            </a:r>
          </a:p>
          <a:p>
            <a:pPr>
              <a:defRPr/>
            </a:pPr>
            <a:r>
              <a:rPr lang="en-GB" dirty="0" smtClean="0">
                <a:cs typeface="Cambria"/>
              </a:rPr>
              <a:t>Scalable Database System: </a:t>
            </a:r>
            <a:r>
              <a:rPr lang="en-GB" b="1" dirty="0" err="1" smtClean="0">
                <a:cs typeface="Cambria"/>
              </a:rPr>
              <a:t>DataDatastore</a:t>
            </a:r>
            <a:r>
              <a:rPr lang="en-GB" b="1" dirty="0" smtClean="0">
                <a:cs typeface="Cambria"/>
              </a:rPr>
              <a:t> </a:t>
            </a:r>
          </a:p>
          <a:p>
            <a:pPr lvl="1">
              <a:defRPr/>
            </a:pPr>
            <a:r>
              <a:rPr lang="en-GB" dirty="0" smtClean="0">
                <a:cs typeface="Cambria"/>
              </a:rPr>
              <a:t>Key-Property-Value Data Model</a:t>
            </a:r>
          </a:p>
          <a:p>
            <a:r>
              <a:rPr lang="en-GB" altLang="ko-KR" dirty="0">
                <a:ea typeface="굴림" charset="0"/>
                <a:cs typeface="Cambria"/>
              </a:rPr>
              <a:t>Scalable Infrastructure</a:t>
            </a:r>
          </a:p>
          <a:p>
            <a:pPr lvl="1"/>
            <a:r>
              <a:rPr lang="en-GB" altLang="ko-KR" dirty="0" smtClean="0">
                <a:ea typeface="굴림" charset="0"/>
                <a:cs typeface="Cambria"/>
              </a:rPr>
              <a:t>Same </a:t>
            </a:r>
            <a:r>
              <a:rPr lang="en-GB" altLang="ko-KR" dirty="0">
                <a:ea typeface="굴림" charset="0"/>
                <a:cs typeface="Cambria"/>
              </a:rPr>
              <a:t>infrastructure that Google applications </a:t>
            </a:r>
            <a:r>
              <a:rPr lang="en-GB" altLang="ko-KR" dirty="0" smtClean="0">
                <a:ea typeface="굴림" charset="0"/>
                <a:cs typeface="Cambria"/>
              </a:rPr>
              <a:t>use</a:t>
            </a:r>
          </a:p>
          <a:p>
            <a:r>
              <a:rPr lang="en-GB" altLang="ko-KR" dirty="0">
                <a:ea typeface="굴림" charset="0"/>
                <a:cs typeface="Cambria"/>
              </a:rPr>
              <a:t>Web Based Admin Console</a:t>
            </a:r>
          </a:p>
          <a:p>
            <a:pPr lvl="1"/>
            <a:r>
              <a:rPr lang="en-GB" altLang="ko-KR" dirty="0">
                <a:ea typeface="굴림" charset="0"/>
                <a:cs typeface="Cambria"/>
              </a:rPr>
              <a:t>U</a:t>
            </a:r>
            <a:r>
              <a:rPr lang="en-GB" altLang="ko-KR" dirty="0" smtClean="0">
                <a:ea typeface="굴림" charset="0"/>
                <a:cs typeface="Cambria"/>
              </a:rPr>
              <a:t>pload GAE applications</a:t>
            </a:r>
            <a:endParaRPr lang="en-GB" altLang="ko-KR" dirty="0">
              <a:ea typeface="굴림" charset="0"/>
              <a:cs typeface="Cambria"/>
            </a:endParaRPr>
          </a:p>
          <a:p>
            <a:pPr lvl="1"/>
            <a:r>
              <a:rPr lang="en-GB" altLang="ko-KR" dirty="0" smtClean="0">
                <a:ea typeface="굴림" charset="0"/>
                <a:cs typeface="Cambria"/>
              </a:rPr>
              <a:t>Monitor execution</a:t>
            </a:r>
            <a:endParaRPr lang="en-GB" altLang="ko-KR" dirty="0">
              <a:ea typeface="굴림" charset="0"/>
              <a:cs typeface="Cambria"/>
            </a:endParaRPr>
          </a:p>
          <a:p>
            <a:endParaRPr lang="en-GB" altLang="ko-KR" dirty="0" smtClean="0">
              <a:latin typeface="Cambria"/>
              <a:ea typeface="굴림" charset="0"/>
              <a:cs typeface="Cambria"/>
            </a:endParaRPr>
          </a:p>
          <a:p>
            <a:endParaRPr lang="en-GB" altLang="ko-KR" dirty="0">
              <a:ea typeface="굴림" charset="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7001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11103-ubita-cro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111103-ubita-cross.thmx</Template>
  <TotalTime>251</TotalTime>
  <Words>550</Words>
  <Application>Microsoft Macintosh PowerPoint</Application>
  <PresentationFormat>On-screen Show (4:3)</PresentationFormat>
  <Paragraphs>133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111103-ubita-cross</vt:lpstr>
      <vt:lpstr>A Google Cloud Technology-based Sensor Data Management System for KLEON </vt:lpstr>
      <vt:lpstr>Motivation: Why</vt:lpstr>
      <vt:lpstr>KLEON</vt:lpstr>
      <vt:lpstr>KLEON Monitoring Infrastructure</vt:lpstr>
      <vt:lpstr>Major Challenging Tasks for Ecologists</vt:lpstr>
      <vt:lpstr>Our Approach</vt:lpstr>
      <vt:lpstr>Goal: IT Infrastructure “Invisible” to Ecologists</vt:lpstr>
      <vt:lpstr>Google Cloud Technology-based Sensor Data Management System</vt:lpstr>
      <vt:lpstr>Google App Engine (GAE)</vt:lpstr>
      <vt:lpstr>Google App Engine</vt:lpstr>
      <vt:lpstr>Google App Engine</vt:lpstr>
      <vt:lpstr>Web-based Admin Console</vt:lpstr>
      <vt:lpstr>GAE-based Sensor Data Management System</vt:lpstr>
      <vt:lpstr>Data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Discussions</vt:lpstr>
    </vt:vector>
  </TitlesOfParts>
  <Company>karpjoo@gmail.com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Google Cloud Technology-based Sensor Data Management System for KLEON </dc:title>
  <dc:creator>Karpjoo Jeong</dc:creator>
  <cp:lastModifiedBy>Karpjoo Jeong</cp:lastModifiedBy>
  <cp:revision>25</cp:revision>
  <dcterms:created xsi:type="dcterms:W3CDTF">2012-04-18T17:13:10Z</dcterms:created>
  <dcterms:modified xsi:type="dcterms:W3CDTF">2012-04-19T00:36:29Z</dcterms:modified>
</cp:coreProperties>
</file>