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75" r:id="rId6"/>
    <p:sldId id="278" r:id="rId7"/>
    <p:sldId id="279" r:id="rId8"/>
    <p:sldId id="27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99470" autoAdjust="0"/>
  </p:normalViewPr>
  <p:slideViewPr>
    <p:cSldViewPr>
      <p:cViewPr varScale="1">
        <p:scale>
          <a:sx n="72" d="100"/>
          <a:sy n="72" d="100"/>
        </p:scale>
        <p:origin x="-4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5688632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4C1-0193-4B48-B667-809EB5C3E3C3}" type="datetimeFigureOut">
              <a:rPr kumimoji="1" lang="ja-JP" altLang="en-US" smtClean="0"/>
              <a:t>2012/4/16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3065B-A565-452B-ADBE-425191843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470025"/>
          </a:xfrm>
        </p:spPr>
        <p:txBody>
          <a:bodyPr>
            <a:noAutofit/>
          </a:bodyPr>
          <a:lstStyle/>
          <a:p>
            <a:r>
              <a:rPr lang="en-US" altLang="ja-JP" sz="3500" dirty="0"/>
              <a:t>An </a:t>
            </a:r>
            <a:r>
              <a:rPr lang="en-US" altLang="ja-JP" sz="3500" dirty="0" err="1" smtClean="0"/>
              <a:t>OpenFlow</a:t>
            </a:r>
            <a:r>
              <a:rPr lang="en-US" altLang="ja-JP" sz="3500" dirty="0" smtClean="0"/>
              <a:t> </a:t>
            </a:r>
            <a:r>
              <a:rPr lang="en-US" altLang="ja-JP" sz="3500" dirty="0"/>
              <a:t>based </a:t>
            </a:r>
            <a:r>
              <a:rPr lang="en-US" altLang="ja-JP" sz="3500" dirty="0" smtClean="0"/>
              <a:t>virtual </a:t>
            </a:r>
            <a:r>
              <a:rPr lang="en-US" altLang="ja-JP" sz="3500" dirty="0"/>
              <a:t>network environment </a:t>
            </a:r>
            <a:r>
              <a:rPr lang="en-US" altLang="ja-JP" sz="3500" dirty="0" smtClean="0"/>
              <a:t/>
            </a:r>
            <a:br>
              <a:rPr lang="en-US" altLang="ja-JP" sz="3500" dirty="0" smtClean="0"/>
            </a:br>
            <a:r>
              <a:rPr lang="en-US" altLang="ja-JP" sz="3500" dirty="0" smtClean="0"/>
              <a:t>for </a:t>
            </a:r>
            <a:r>
              <a:rPr lang="en-US" altLang="ja-JP" sz="3500" dirty="0"/>
              <a:t>Pragma Cloud virtual clusters</a:t>
            </a:r>
            <a:endParaRPr kumimoji="1" lang="ja-JP" altLang="en-US" sz="35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0" y="4124672"/>
            <a:ext cx="8640960" cy="1752600"/>
          </a:xfrm>
        </p:spPr>
        <p:txBody>
          <a:bodyPr>
            <a:noAutofit/>
          </a:bodyPr>
          <a:lstStyle/>
          <a:p>
            <a:r>
              <a:rPr lang="en-US" altLang="ja-JP" sz="2400" dirty="0" err="1">
                <a:solidFill>
                  <a:schemeClr val="tx1"/>
                </a:solidFill>
              </a:rPr>
              <a:t>Kohei</a:t>
            </a:r>
            <a:r>
              <a:rPr lang="en-US" altLang="ja-JP" sz="2400" dirty="0">
                <a:solidFill>
                  <a:schemeClr val="tx1"/>
                </a:solidFill>
              </a:rPr>
              <a:t> Ichikawa, </a:t>
            </a:r>
            <a:r>
              <a:rPr lang="en-US" altLang="ja-JP" sz="2400" dirty="0" err="1">
                <a:solidFill>
                  <a:schemeClr val="tx1"/>
                </a:solidFill>
              </a:rPr>
              <a:t>Taiki</a:t>
            </a:r>
            <a:r>
              <a:rPr lang="en-US" altLang="ja-JP" sz="2400" dirty="0">
                <a:solidFill>
                  <a:schemeClr val="tx1"/>
                </a:solidFill>
              </a:rPr>
              <a:t> Tada, Susumu Date, Shinji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Shimojo</a:t>
            </a:r>
            <a:r>
              <a:rPr lang="en-US" altLang="ja-JP" sz="2400" dirty="0" smtClean="0">
                <a:solidFill>
                  <a:schemeClr val="tx1"/>
                </a:solidFill>
              </a:rPr>
              <a:t> (Osaka U.), </a:t>
            </a:r>
          </a:p>
          <a:p>
            <a:r>
              <a:rPr lang="en-US" altLang="ja-JP" sz="2400" dirty="0" smtClean="0">
                <a:solidFill>
                  <a:schemeClr val="tx1"/>
                </a:solidFill>
              </a:rPr>
              <a:t>Yoshio </a:t>
            </a:r>
            <a:r>
              <a:rPr lang="en-US" altLang="ja-JP" sz="2400" dirty="0">
                <a:solidFill>
                  <a:schemeClr val="tx1"/>
                </a:solidFill>
              </a:rPr>
              <a:t>Tanaka, Akihiko Ota, Tomohiro </a:t>
            </a:r>
            <a:r>
              <a:rPr lang="en-US" altLang="ja-JP" sz="2400" dirty="0" err="1" smtClean="0">
                <a:solidFill>
                  <a:schemeClr val="tx1"/>
                </a:solidFill>
              </a:rPr>
              <a:t>Kudoh</a:t>
            </a:r>
            <a:r>
              <a:rPr lang="en-US" altLang="ja-JP" sz="2400" dirty="0" smtClean="0">
                <a:solidFill>
                  <a:schemeClr val="tx1"/>
                </a:solidFill>
              </a:rPr>
              <a:t> (AIST), </a:t>
            </a:r>
            <a:br>
              <a:rPr lang="en-US" altLang="ja-JP" sz="2400" dirty="0" smtClean="0">
                <a:solidFill>
                  <a:schemeClr val="tx1"/>
                </a:solidFill>
              </a:rPr>
            </a:br>
            <a:r>
              <a:rPr lang="en-US" altLang="ja-JP" sz="2400" dirty="0" smtClean="0">
                <a:solidFill>
                  <a:schemeClr val="tx1"/>
                </a:solidFill>
              </a:rPr>
              <a:t>Cindy </a:t>
            </a:r>
            <a:r>
              <a:rPr lang="en-US" altLang="ja-JP" sz="2400" dirty="0" err="1">
                <a:solidFill>
                  <a:schemeClr val="tx1"/>
                </a:solidFill>
              </a:rPr>
              <a:t>Zheng</a:t>
            </a:r>
            <a:r>
              <a:rPr lang="en-US" altLang="ja-JP" sz="2400" dirty="0">
                <a:solidFill>
                  <a:schemeClr val="tx1"/>
                </a:solidFill>
              </a:rPr>
              <a:t>, Philip </a:t>
            </a:r>
            <a:r>
              <a:rPr lang="en-US" altLang="ja-JP" sz="2400" dirty="0" smtClean="0">
                <a:solidFill>
                  <a:schemeClr val="tx1"/>
                </a:solidFill>
              </a:rPr>
              <a:t>Papadopoulos (UCSD)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3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1080120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/>
              <a:t>VM deployment project</a:t>
            </a:r>
          </a:p>
          <a:p>
            <a:pPr lvl="1"/>
            <a:r>
              <a:rPr lang="en-US" altLang="ja-JP" dirty="0" smtClean="0"/>
              <a:t>Since the PRAGMA 20, we have been starting VM deployment project on the PRAGMA </a:t>
            </a:r>
            <a:r>
              <a:rPr lang="en-US" altLang="ja-JP" dirty="0" err="1" smtClean="0"/>
              <a:t>testbed</a:t>
            </a:r>
            <a:r>
              <a:rPr lang="en-US" altLang="ja-JP" dirty="0" smtClean="0"/>
              <a:t>.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4282" y="476672"/>
            <a:ext cx="8346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Despite the development of Grid and Cloud technologies, it is still hard to deploy a single virtual computation environment like a local cluster among multiple organizations because of heterogeneities of resources and networks.</a:t>
            </a:r>
            <a:endParaRPr lang="ja-JP" altLang="en-US" sz="2000" dirty="0"/>
          </a:p>
        </p:txBody>
      </p:sp>
      <p:pic>
        <p:nvPicPr>
          <p:cNvPr id="6" name="図 29" descr="アーす.png"/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474283" y="2636912"/>
            <a:ext cx="6617997" cy="2767305"/>
          </a:xfrm>
          <a:prstGeom prst="rect">
            <a:avLst/>
          </a:prstGeom>
          <a:effectLst/>
        </p:spPr>
      </p:pic>
      <p:sp>
        <p:nvSpPr>
          <p:cNvPr id="8" name="円柱 7"/>
          <p:cNvSpPr/>
          <p:nvPr/>
        </p:nvSpPr>
        <p:spPr>
          <a:xfrm>
            <a:off x="3347865" y="4293096"/>
            <a:ext cx="1188132" cy="6120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 repos.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47864" y="4005064"/>
            <a:ext cx="12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 smtClean="0"/>
              <a:t>Gfarm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2897815" y="3407595"/>
            <a:ext cx="576064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11" name="角丸四角形 10"/>
          <p:cNvSpPr/>
          <p:nvPr/>
        </p:nvSpPr>
        <p:spPr>
          <a:xfrm>
            <a:off x="2445386" y="3767635"/>
            <a:ext cx="576064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2119506" y="4329100"/>
            <a:ext cx="576064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4463557" y="3767635"/>
            <a:ext cx="576064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5192021" y="3559995"/>
            <a:ext cx="576064" cy="3600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858109" y="2643483"/>
            <a:ext cx="214180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Condor Job pool</a:t>
            </a:r>
            <a:endParaRPr kumimoji="1" lang="ja-JP" altLang="en-US" dirty="0"/>
          </a:p>
        </p:txBody>
      </p:sp>
      <p:cxnSp>
        <p:nvCxnSpPr>
          <p:cNvPr id="17" name="カギ線コネクタ 16"/>
          <p:cNvCxnSpPr>
            <a:stCxn id="15" idx="2"/>
            <a:endCxn id="10" idx="0"/>
          </p:cNvCxnSpPr>
          <p:nvPr/>
        </p:nvCxnSpPr>
        <p:spPr>
          <a:xfrm rot="5400000">
            <a:off x="3355394" y="2833977"/>
            <a:ext cx="404072" cy="743165"/>
          </a:xfrm>
          <a:prstGeom prst="bentConnector3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5" idx="2"/>
            <a:endCxn id="11" idx="0"/>
          </p:cNvCxnSpPr>
          <p:nvPr/>
        </p:nvCxnSpPr>
        <p:spPr>
          <a:xfrm rot="5400000">
            <a:off x="2949159" y="2787782"/>
            <a:ext cx="764112" cy="1195594"/>
          </a:xfrm>
          <a:prstGeom prst="bentConnector3">
            <a:avLst>
              <a:gd name="adj1" fmla="val 2642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/>
          <p:cNvCxnSpPr>
            <a:stCxn id="15" idx="2"/>
            <a:endCxn id="12" idx="0"/>
          </p:cNvCxnSpPr>
          <p:nvPr/>
        </p:nvCxnSpPr>
        <p:spPr>
          <a:xfrm rot="5400000">
            <a:off x="2505487" y="2905574"/>
            <a:ext cx="1325577" cy="1521474"/>
          </a:xfrm>
          <a:prstGeom prst="bentConnector3">
            <a:avLst>
              <a:gd name="adj1" fmla="val 1550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15" idx="2"/>
            <a:endCxn id="13" idx="0"/>
          </p:cNvCxnSpPr>
          <p:nvPr/>
        </p:nvCxnSpPr>
        <p:spPr>
          <a:xfrm rot="16200000" flipH="1">
            <a:off x="3958244" y="2974290"/>
            <a:ext cx="764112" cy="822577"/>
          </a:xfrm>
          <a:prstGeom prst="bentConnector3">
            <a:avLst>
              <a:gd name="adj1" fmla="val 26429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15" idx="2"/>
            <a:endCxn id="14" idx="0"/>
          </p:cNvCxnSpPr>
          <p:nvPr/>
        </p:nvCxnSpPr>
        <p:spPr>
          <a:xfrm rot="16200000" flipH="1">
            <a:off x="4426296" y="2506238"/>
            <a:ext cx="556472" cy="1551041"/>
          </a:xfrm>
          <a:prstGeom prst="bentConnector3">
            <a:avLst>
              <a:gd name="adj1" fmla="val 37551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372201" y="3319824"/>
            <a:ext cx="2736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 dirty="0" smtClean="0"/>
              <a:t>Download VM image from </a:t>
            </a:r>
            <a:r>
              <a:rPr kumimoji="1" lang="en-US" altLang="ja-JP" dirty="0" err="1" smtClean="0"/>
              <a:t>Gfarm</a:t>
            </a:r>
            <a:r>
              <a:rPr kumimoji="1" lang="en-US" altLang="ja-JP" dirty="0" smtClean="0"/>
              <a:t> repos.</a:t>
            </a:r>
          </a:p>
          <a:p>
            <a:pPr marL="342900" indent="-342900">
              <a:buAutoNum type="arabicPeriod"/>
            </a:pPr>
            <a:r>
              <a:rPr kumimoji="1" lang="en-US" altLang="ja-JP" dirty="0" smtClean="0"/>
              <a:t>Deploy the VM</a:t>
            </a:r>
          </a:p>
          <a:p>
            <a:pPr marL="342900" indent="-342900">
              <a:buAutoNum type="arabicPeriod"/>
            </a:pPr>
            <a:r>
              <a:rPr lang="en-US" altLang="ja-JP" dirty="0" smtClean="0"/>
              <a:t>Add the VM into a Condor job pool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0" y="5013176"/>
            <a:ext cx="910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200" dirty="0" smtClean="0"/>
              <a:t>Network connectivity across </a:t>
            </a:r>
            <a:r>
              <a:rPr lang="en-US" altLang="ja-JP" sz="2200" dirty="0" smtClean="0"/>
              <a:t>heterogeneous Firewalls/NATs </a:t>
            </a:r>
            <a:r>
              <a:rPr kumimoji="1" lang="en-US" altLang="ja-JP" sz="2200" dirty="0" smtClean="0"/>
              <a:t>is still big problem.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200" dirty="0" smtClean="0"/>
              <a:t>Some sites could not connect to </a:t>
            </a:r>
            <a:r>
              <a:rPr lang="en-US" altLang="ja-JP" sz="2200" dirty="0" err="1" smtClean="0"/>
              <a:t>Gfarm</a:t>
            </a:r>
            <a:r>
              <a:rPr lang="en-US" altLang="ja-JP" sz="2200" dirty="0" smtClean="0"/>
              <a:t> because of firewall policy.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ja-JP" sz="2200" dirty="0" smtClean="0"/>
              <a:t>Private nodes behind NATs could join this project.</a:t>
            </a:r>
            <a:endParaRPr kumimoji="1" lang="ja-JP" altLang="en-US" sz="2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95536" y="6207695"/>
            <a:ext cx="845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Prof. </a:t>
            </a:r>
            <a:r>
              <a:rPr kumimoji="1" lang="en-US" altLang="ja-JP" sz="2400" dirty="0" err="1" smtClean="0"/>
              <a:t>Shimojo</a:t>
            </a:r>
            <a:r>
              <a:rPr kumimoji="1" lang="en-US" altLang="ja-JP" sz="2400" dirty="0" smtClean="0"/>
              <a:t> suggested using </a:t>
            </a:r>
            <a:r>
              <a:rPr kumimoji="1" lang="en-US" altLang="ja-JP" sz="2400" dirty="0" err="1" smtClean="0">
                <a:solidFill>
                  <a:schemeClr val="tx2"/>
                </a:solidFill>
              </a:rPr>
              <a:t>OpenFlow</a:t>
            </a:r>
            <a:r>
              <a:rPr kumimoji="1" lang="en-US" altLang="ja-JP" sz="2400" dirty="0" smtClean="0"/>
              <a:t> to virtualize the network.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15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直線コネクタ 194"/>
          <p:cNvCxnSpPr/>
          <p:nvPr/>
        </p:nvCxnSpPr>
        <p:spPr>
          <a:xfrm>
            <a:off x="323528" y="5205915"/>
            <a:ext cx="8064896" cy="2328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OpenFlow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548680"/>
            <a:ext cx="8640960" cy="3384376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altLang="ja-JP" sz="2000" dirty="0"/>
              <a:t>A centralized programmable remote controller dictates the forwarding behavior to multiple </a:t>
            </a:r>
            <a:r>
              <a:rPr lang="en-US" altLang="ja-JP" sz="2000" dirty="0" err="1"/>
              <a:t>OpenFlow</a:t>
            </a:r>
            <a:r>
              <a:rPr lang="en-US" altLang="ja-JP" sz="2000" dirty="0"/>
              <a:t> switches. This architecture separating forwarding plane from control plane allows flexible management to network </a:t>
            </a:r>
            <a:r>
              <a:rPr lang="en-US" altLang="ja-JP" sz="2000" dirty="0" smtClean="0"/>
              <a:t>operator.</a:t>
            </a:r>
          </a:p>
          <a:p>
            <a:pPr marL="0" lvl="1" indent="0">
              <a:buNone/>
            </a:pPr>
            <a:r>
              <a:rPr lang="en-US" altLang="ja-JP" sz="2000" dirty="0" smtClean="0"/>
              <a:t>Utilized software tools for this demo:</a:t>
            </a:r>
          </a:p>
          <a:p>
            <a:pPr marL="971550" lvl="2" indent="-571500"/>
            <a:r>
              <a:rPr lang="en-US" altLang="ja-JP" sz="2000" b="1" i="1" dirty="0" err="1" smtClean="0"/>
              <a:t>Trema</a:t>
            </a:r>
            <a:r>
              <a:rPr lang="en-US" altLang="ja-JP" sz="2000" b="1" i="1" dirty="0" smtClean="0"/>
              <a:t> </a:t>
            </a:r>
            <a:r>
              <a:rPr lang="en-US" altLang="ja-JP" sz="2000" b="1" i="1" dirty="0"/>
              <a:t>(http://trema.github.com/trema</a:t>
            </a:r>
            <a:r>
              <a:rPr lang="en-US" altLang="ja-JP" sz="2000" b="1" i="1" dirty="0" smtClean="0"/>
              <a:t>/)</a:t>
            </a:r>
          </a:p>
          <a:p>
            <a:pPr marL="0" lvl="1" indent="0">
              <a:buNone/>
            </a:pPr>
            <a:r>
              <a:rPr lang="en-US" altLang="ja-JP" sz="2000" dirty="0" smtClean="0"/>
              <a:t>	A </a:t>
            </a:r>
            <a:r>
              <a:rPr lang="en-US" altLang="ja-JP" sz="2000" dirty="0"/>
              <a:t>framework for developing </a:t>
            </a:r>
            <a:r>
              <a:rPr lang="en-US" altLang="ja-JP" sz="2000" dirty="0" err="1"/>
              <a:t>OpenFlow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controllers</a:t>
            </a:r>
          </a:p>
          <a:p>
            <a:pPr marL="971550" lvl="2" indent="-571500"/>
            <a:r>
              <a:rPr lang="en-US" altLang="ja-JP" sz="2000" b="1" i="1" dirty="0" smtClean="0"/>
              <a:t>Open </a:t>
            </a:r>
            <a:r>
              <a:rPr lang="en-US" altLang="ja-JP" sz="2000" b="1" i="1" dirty="0"/>
              <a:t>vSwitch (http://openvswitch.org</a:t>
            </a:r>
            <a:r>
              <a:rPr lang="en-US" altLang="ja-JP" sz="2000" b="1" i="1" dirty="0" smtClean="0"/>
              <a:t>/)</a:t>
            </a:r>
          </a:p>
          <a:p>
            <a:pPr marL="0" lvl="1" indent="0">
              <a:buNone/>
            </a:pPr>
            <a:r>
              <a:rPr lang="en-US" altLang="ja-JP" sz="2000" dirty="0" smtClean="0"/>
              <a:t>	A </a:t>
            </a:r>
            <a:r>
              <a:rPr lang="en-US" altLang="ja-JP" sz="2000" dirty="0"/>
              <a:t>software based implementation of </a:t>
            </a:r>
            <a:r>
              <a:rPr lang="en-US" altLang="ja-JP" sz="2000" dirty="0" err="1"/>
              <a:t>OpenFlow</a:t>
            </a:r>
            <a:r>
              <a:rPr lang="en-US" altLang="ja-JP" sz="2000" dirty="0"/>
              <a:t> switch </a:t>
            </a:r>
            <a:endParaRPr lang="en-US" altLang="ja-JP" sz="2400" dirty="0"/>
          </a:p>
        </p:txBody>
      </p:sp>
      <p:sp>
        <p:nvSpPr>
          <p:cNvPr id="180" name="Rectangle 762"/>
          <p:cNvSpPr/>
          <p:nvPr/>
        </p:nvSpPr>
        <p:spPr>
          <a:xfrm>
            <a:off x="2261658" y="3586309"/>
            <a:ext cx="3117071" cy="706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OpenFlow</a:t>
            </a:r>
            <a:r>
              <a:rPr lang="en-US" sz="2000" dirty="0" smtClean="0"/>
              <a:t> Controller</a:t>
            </a:r>
            <a:endParaRPr lang="en-US" sz="2000" dirty="0"/>
          </a:p>
        </p:txBody>
      </p:sp>
      <p:pic>
        <p:nvPicPr>
          <p:cNvPr id="181" name="Picture 764" descr="Netowork_Switch_clip_art_high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01" y="6108899"/>
            <a:ext cx="1877755" cy="466266"/>
          </a:xfrm>
          <a:prstGeom prst="rect">
            <a:avLst/>
          </a:prstGeom>
        </p:spPr>
      </p:pic>
      <p:pic>
        <p:nvPicPr>
          <p:cNvPr id="182" name="Picture 349" descr="Netowork_Switch_clip_art_high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54" y="6108899"/>
            <a:ext cx="1877755" cy="466266"/>
          </a:xfrm>
          <a:prstGeom prst="rect">
            <a:avLst/>
          </a:prstGeom>
        </p:spPr>
      </p:pic>
      <p:cxnSp>
        <p:nvCxnSpPr>
          <p:cNvPr id="183" name="Straight Arrow Connector 766"/>
          <p:cNvCxnSpPr/>
          <p:nvPr/>
        </p:nvCxnSpPr>
        <p:spPr>
          <a:xfrm flipH="1">
            <a:off x="1680350" y="4444051"/>
            <a:ext cx="1754475" cy="15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354"/>
          <p:cNvCxnSpPr/>
          <p:nvPr/>
        </p:nvCxnSpPr>
        <p:spPr>
          <a:xfrm>
            <a:off x="3757295" y="4444051"/>
            <a:ext cx="591037" cy="15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357"/>
          <p:cNvCxnSpPr/>
          <p:nvPr/>
        </p:nvCxnSpPr>
        <p:spPr>
          <a:xfrm>
            <a:off x="4118944" y="4444051"/>
            <a:ext cx="2835748" cy="15117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6" name="Picture 360" descr="MC9004339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516373"/>
            <a:ext cx="911407" cy="1057796"/>
          </a:xfrm>
          <a:prstGeom prst="rect">
            <a:avLst/>
          </a:prstGeom>
        </p:spPr>
      </p:pic>
      <p:sp>
        <p:nvSpPr>
          <p:cNvPr id="187" name="TextBox 329"/>
          <p:cNvSpPr txBox="1"/>
          <p:nvPr/>
        </p:nvSpPr>
        <p:spPr>
          <a:xfrm>
            <a:off x="1478832" y="4980467"/>
            <a:ext cx="452499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OpenFlow</a:t>
            </a:r>
            <a:r>
              <a:rPr lang="en-US" sz="2000" dirty="0" smtClean="0"/>
              <a:t> Protocol</a:t>
            </a:r>
            <a:endParaRPr lang="en-US" sz="2000" dirty="0"/>
          </a:p>
        </p:txBody>
      </p:sp>
      <p:sp>
        <p:nvSpPr>
          <p:cNvPr id="188" name="TextBox 330"/>
          <p:cNvSpPr txBox="1"/>
          <p:nvPr/>
        </p:nvSpPr>
        <p:spPr>
          <a:xfrm>
            <a:off x="3820193" y="5548677"/>
            <a:ext cx="2409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Flow control</a:t>
            </a:r>
            <a:endParaRPr lang="en-US" sz="2000" dirty="0"/>
          </a:p>
        </p:txBody>
      </p:sp>
      <p:cxnSp>
        <p:nvCxnSpPr>
          <p:cNvPr id="189" name="Straight Arrow Connector 332"/>
          <p:cNvCxnSpPr/>
          <p:nvPr/>
        </p:nvCxnSpPr>
        <p:spPr>
          <a:xfrm flipH="1">
            <a:off x="5438993" y="4042632"/>
            <a:ext cx="1606713" cy="0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335"/>
          <p:cNvSpPr txBox="1"/>
          <p:nvPr/>
        </p:nvSpPr>
        <p:spPr>
          <a:xfrm>
            <a:off x="5470858" y="3545636"/>
            <a:ext cx="186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programming</a:t>
            </a:r>
            <a:endParaRPr lang="en-US" sz="2000" dirty="0"/>
          </a:p>
        </p:txBody>
      </p:sp>
      <p:sp>
        <p:nvSpPr>
          <p:cNvPr id="191" name="正方形/長方形 15"/>
          <p:cNvSpPr/>
          <p:nvPr/>
        </p:nvSpPr>
        <p:spPr>
          <a:xfrm>
            <a:off x="6003829" y="6059708"/>
            <a:ext cx="2182182" cy="68889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lIns="91415" tIns="45709" rIns="91415" bIns="45709" rtlCol="0" anchor="ctr"/>
          <a:lstStyle/>
          <a:p>
            <a:pPr algn="ctr" defTabSz="914157"/>
            <a:r>
              <a:rPr lang="en-US" altLang="ja-JP" sz="2000" kern="0" dirty="0" smtClean="0">
                <a:solidFill>
                  <a:sysClr val="windowText" lastClr="000000"/>
                </a:solidFill>
                <a:latin typeface="Calibri"/>
                <a:ea typeface="ＭＳ Ｐゴシック"/>
              </a:rPr>
              <a:t>O</a:t>
            </a:r>
            <a:r>
              <a:rPr kumimoji="1" lang="en-US" altLang="ja-JP" sz="2000" kern="0" dirty="0" smtClean="0">
                <a:solidFill>
                  <a:sysClr val="windowText" lastClr="000000"/>
                </a:solidFill>
                <a:latin typeface="Calibri"/>
                <a:ea typeface="ＭＳ Ｐゴシック"/>
              </a:rPr>
              <a:t>pen </a:t>
            </a:r>
            <a:r>
              <a:rPr kumimoji="1" lang="en-US" altLang="ja-JP" sz="2000" kern="0" dirty="0" err="1" smtClean="0">
                <a:solidFill>
                  <a:sysClr val="windowText" lastClr="000000"/>
                </a:solidFill>
                <a:latin typeface="Calibri"/>
                <a:ea typeface="ＭＳ Ｐゴシック"/>
              </a:rPr>
              <a:t>vSwitch</a:t>
            </a:r>
            <a:endParaRPr kumimoji="1" lang="ja-JP" altLang="en-US" sz="2000" kern="0" dirty="0">
              <a:solidFill>
                <a:sysClr val="windowText" lastClr="000000"/>
              </a:solidFill>
              <a:latin typeface="Calibri"/>
              <a:ea typeface="ＭＳ Ｐゴシック"/>
            </a:endParaRPr>
          </a:p>
        </p:txBody>
      </p:sp>
      <p:sp>
        <p:nvSpPr>
          <p:cNvPr id="192" name="TextBox 338"/>
          <p:cNvSpPr txBox="1"/>
          <p:nvPr/>
        </p:nvSpPr>
        <p:spPr>
          <a:xfrm>
            <a:off x="1041116" y="6485274"/>
            <a:ext cx="31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OpenFlow</a:t>
            </a:r>
            <a:r>
              <a:rPr lang="en-US" sz="2000" dirty="0" smtClean="0"/>
              <a:t> Switch</a:t>
            </a:r>
            <a:endParaRPr lang="en-US" sz="2000" dirty="0"/>
          </a:p>
        </p:txBody>
      </p:sp>
      <p:sp>
        <p:nvSpPr>
          <p:cNvPr id="193" name="TextBox 465"/>
          <p:cNvSpPr txBox="1"/>
          <p:nvPr/>
        </p:nvSpPr>
        <p:spPr>
          <a:xfrm>
            <a:off x="6141032" y="4397042"/>
            <a:ext cx="3111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Network  Operator</a:t>
            </a:r>
            <a:endParaRPr lang="en-US" sz="2000" dirty="0"/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35496" y="5380577"/>
            <a:ext cx="208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forwarding plane</a:t>
            </a:r>
            <a:endParaRPr kumimoji="1" lang="ja-JP" altLang="en-US" b="1" dirty="0"/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41582" y="4637771"/>
            <a:ext cx="208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control plane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0647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Overview of the demo environment</a:t>
            </a:r>
            <a:endParaRPr kumimoji="1" lang="ja-JP" altLang="en-US" dirty="0"/>
          </a:p>
        </p:txBody>
      </p:sp>
      <p:sp>
        <p:nvSpPr>
          <p:cNvPr id="283" name="コンテンツ プレースホルダー 282"/>
          <p:cNvSpPr>
            <a:spLocks noGrp="1"/>
          </p:cNvSpPr>
          <p:nvPr>
            <p:ph idx="1"/>
          </p:nvPr>
        </p:nvSpPr>
        <p:spPr>
          <a:xfrm>
            <a:off x="251520" y="404664"/>
            <a:ext cx="864096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Provides an isolated virtual network for each VM project</a:t>
            </a:r>
            <a:endParaRPr kumimoji="1" lang="ja-JP" altLang="en-US" sz="2400" dirty="0"/>
          </a:p>
        </p:txBody>
      </p:sp>
      <p:pic>
        <p:nvPicPr>
          <p:cNvPr id="129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209" y="5078628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正方形/長方形 129"/>
          <p:cNvSpPr/>
          <p:nvPr/>
        </p:nvSpPr>
        <p:spPr>
          <a:xfrm>
            <a:off x="2483768" y="5682828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31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065" y="5085184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正方形/長方形 131"/>
          <p:cNvSpPr/>
          <p:nvPr/>
        </p:nvSpPr>
        <p:spPr>
          <a:xfrm>
            <a:off x="1187624" y="5689384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33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14" y="4286540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正方形/長方形 133"/>
          <p:cNvSpPr/>
          <p:nvPr/>
        </p:nvSpPr>
        <p:spPr>
          <a:xfrm>
            <a:off x="1196073" y="4890740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35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84" y="3854492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正方形/長方形 135"/>
          <p:cNvSpPr/>
          <p:nvPr/>
        </p:nvSpPr>
        <p:spPr>
          <a:xfrm>
            <a:off x="4703343" y="4458692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3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479" y="3831209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正方形/長方形 137"/>
          <p:cNvSpPr/>
          <p:nvPr/>
        </p:nvSpPr>
        <p:spPr>
          <a:xfrm>
            <a:off x="5991038" y="4435409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39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28" y="3039121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正方形/長方形 139"/>
          <p:cNvSpPr/>
          <p:nvPr/>
        </p:nvSpPr>
        <p:spPr>
          <a:xfrm>
            <a:off x="5999487" y="3643321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41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625" y="5510676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正方形/長方形 141"/>
          <p:cNvSpPr/>
          <p:nvPr/>
        </p:nvSpPr>
        <p:spPr>
          <a:xfrm>
            <a:off x="6228184" y="6114876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43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487393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正方形/長方形 143"/>
          <p:cNvSpPr/>
          <p:nvPr/>
        </p:nvSpPr>
        <p:spPr>
          <a:xfrm>
            <a:off x="7515879" y="6091593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pic>
        <p:nvPicPr>
          <p:cNvPr id="145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769" y="4695305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" name="正方形/長方形 145"/>
          <p:cNvSpPr/>
          <p:nvPr/>
        </p:nvSpPr>
        <p:spPr>
          <a:xfrm>
            <a:off x="7524328" y="5299505"/>
            <a:ext cx="584513" cy="3910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 smtClean="0"/>
              <a:t>O</a:t>
            </a:r>
            <a:r>
              <a:rPr kumimoji="1" lang="en-US" altLang="ja-JP" sz="1000" dirty="0" smtClean="0"/>
              <a:t>pen</a:t>
            </a:r>
            <a:br>
              <a:rPr kumimoji="1" lang="en-US" altLang="ja-JP" sz="1000" dirty="0" smtClean="0"/>
            </a:br>
            <a:r>
              <a:rPr kumimoji="1" lang="en-US" altLang="ja-JP" sz="1000" dirty="0" err="1" smtClean="0"/>
              <a:t>vSwitch</a:t>
            </a:r>
            <a:endParaRPr kumimoji="1" lang="ja-JP" altLang="en-US" sz="1000" dirty="0"/>
          </a:p>
        </p:txBody>
      </p:sp>
      <p:cxnSp>
        <p:nvCxnSpPr>
          <p:cNvPr id="153" name="直線コネクタ 152"/>
          <p:cNvCxnSpPr>
            <a:stCxn id="130" idx="3"/>
            <a:endCxn id="136" idx="2"/>
          </p:cNvCxnSpPr>
          <p:nvPr/>
        </p:nvCxnSpPr>
        <p:spPr>
          <a:xfrm flipV="1">
            <a:off x="3068281" y="4849699"/>
            <a:ext cx="1927319" cy="10286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30" idx="3"/>
            <a:endCxn id="142" idx="1"/>
          </p:cNvCxnSpPr>
          <p:nvPr/>
        </p:nvCxnSpPr>
        <p:spPr>
          <a:xfrm>
            <a:off x="3068281" y="5878332"/>
            <a:ext cx="3159903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136" idx="2"/>
            <a:endCxn id="142" idx="1"/>
          </p:cNvCxnSpPr>
          <p:nvPr/>
        </p:nvCxnSpPr>
        <p:spPr>
          <a:xfrm>
            <a:off x="4995600" y="4849699"/>
            <a:ext cx="1232584" cy="1460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/>
          <p:cNvSpPr/>
          <p:nvPr/>
        </p:nvSpPr>
        <p:spPr>
          <a:xfrm>
            <a:off x="1907703" y="6164820"/>
            <a:ext cx="1788726" cy="665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Openflow</a:t>
            </a:r>
            <a:r>
              <a:rPr kumimoji="1" lang="en-US" altLang="ja-JP" sz="1400" dirty="0" smtClean="0"/>
              <a:t> Controller</a:t>
            </a:r>
            <a:br>
              <a:rPr kumimoji="1" lang="en-US" altLang="ja-JP" sz="1400" dirty="0" smtClean="0"/>
            </a:br>
            <a:r>
              <a:rPr lang="en-US" altLang="ja-JP" sz="1400" b="1" dirty="0" err="1" smtClean="0"/>
              <a:t>Trema</a:t>
            </a:r>
            <a:r>
              <a:rPr lang="en-US" altLang="ja-JP" sz="1400" b="1" dirty="0" smtClean="0"/>
              <a:t> </a:t>
            </a:r>
            <a:br>
              <a:rPr lang="en-US" altLang="ja-JP" sz="1400" b="1" dirty="0" smtClean="0"/>
            </a:br>
            <a:r>
              <a:rPr lang="en-US" altLang="ja-JP" sz="1200" b="1" dirty="0" smtClean="0"/>
              <a:t>(</a:t>
            </a:r>
            <a:r>
              <a:rPr lang="en-US" altLang="ja-JP" sz="1200" b="1" dirty="0"/>
              <a:t>Sliceable routing switch</a:t>
            </a:r>
            <a:r>
              <a:rPr lang="en-US" altLang="ja-JP" sz="1200" b="1" dirty="0" smtClean="0"/>
              <a:t>)</a:t>
            </a:r>
            <a:endParaRPr lang="ja-JP" altLang="en-US" sz="1200" b="1" dirty="0"/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467544" y="6298738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Osaka Univ.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572000" y="3584343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AIST</a:t>
            </a:r>
          </a:p>
        </p:txBody>
      </p:sp>
      <p:sp>
        <p:nvSpPr>
          <p:cNvPr id="159" name="テキスト ボックス 158"/>
          <p:cNvSpPr txBox="1"/>
          <p:nvPr/>
        </p:nvSpPr>
        <p:spPr>
          <a:xfrm>
            <a:off x="6156176" y="5229200"/>
            <a:ext cx="130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UCSD</a:t>
            </a:r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3938304" y="6435631"/>
            <a:ext cx="259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 err="1" smtClean="0"/>
              <a:t>Openflow</a:t>
            </a:r>
            <a:r>
              <a:rPr kumimoji="1" lang="en-US" altLang="ja-JP" sz="2000" b="1" dirty="0" smtClean="0"/>
              <a:t> network</a:t>
            </a:r>
            <a:endParaRPr kumimoji="1" lang="ja-JP" altLang="en-US" sz="2000" b="1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3696429" y="495657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5027447" y="537321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4275519" y="606629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1921559" y="47195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5372586" y="350265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6939816" y="51413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GRE</a:t>
            </a:r>
            <a:endParaRPr kumimoji="1" lang="ja-JP" altLang="en-US" dirty="0"/>
          </a:p>
        </p:txBody>
      </p:sp>
      <p:sp>
        <p:nvSpPr>
          <p:cNvPr id="167" name="正方形/長方形 166"/>
          <p:cNvSpPr/>
          <p:nvPr/>
        </p:nvSpPr>
        <p:spPr>
          <a:xfrm>
            <a:off x="8491973" y="495122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68" name="正方形/長方形 167"/>
          <p:cNvSpPr/>
          <p:nvPr/>
        </p:nvSpPr>
        <p:spPr>
          <a:xfrm>
            <a:off x="8491973" y="5373216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69" name="正方形/長方形 168"/>
          <p:cNvSpPr/>
          <p:nvPr/>
        </p:nvSpPr>
        <p:spPr>
          <a:xfrm>
            <a:off x="8491973" y="594928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70" name="正方形/長方形 169"/>
          <p:cNvSpPr/>
          <p:nvPr/>
        </p:nvSpPr>
        <p:spPr>
          <a:xfrm>
            <a:off x="8491973" y="6371276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171" name="直線コネクタ 170"/>
          <p:cNvCxnSpPr>
            <a:stCxn id="167" idx="1"/>
            <a:endCxn id="146" idx="3"/>
          </p:cNvCxnSpPr>
          <p:nvPr/>
        </p:nvCxnSpPr>
        <p:spPr>
          <a:xfrm flipH="1">
            <a:off x="8108841" y="5099903"/>
            <a:ext cx="383132" cy="3951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/>
          <p:cNvCxnSpPr>
            <a:stCxn id="168" idx="1"/>
            <a:endCxn id="146" idx="3"/>
          </p:cNvCxnSpPr>
          <p:nvPr/>
        </p:nvCxnSpPr>
        <p:spPr>
          <a:xfrm flipH="1" flipV="1">
            <a:off x="8108841" y="5495009"/>
            <a:ext cx="383132" cy="268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/>
          <p:cNvCxnSpPr>
            <a:stCxn id="169" idx="1"/>
            <a:endCxn id="144" idx="3"/>
          </p:cNvCxnSpPr>
          <p:nvPr/>
        </p:nvCxnSpPr>
        <p:spPr>
          <a:xfrm flipH="1">
            <a:off x="8100392" y="6097963"/>
            <a:ext cx="391581" cy="189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/>
          <p:cNvCxnSpPr>
            <a:stCxn id="170" idx="1"/>
            <a:endCxn id="144" idx="3"/>
          </p:cNvCxnSpPr>
          <p:nvPr/>
        </p:nvCxnSpPr>
        <p:spPr>
          <a:xfrm flipH="1" flipV="1">
            <a:off x="8100392" y="6287097"/>
            <a:ext cx="391581" cy="2328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/>
          <p:cNvCxnSpPr>
            <a:stCxn id="176" idx="1"/>
          </p:cNvCxnSpPr>
          <p:nvPr/>
        </p:nvCxnSpPr>
        <p:spPr>
          <a:xfrm flipH="1">
            <a:off x="6584001" y="3300422"/>
            <a:ext cx="436272" cy="530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正方形/長方形 175"/>
          <p:cNvSpPr/>
          <p:nvPr/>
        </p:nvSpPr>
        <p:spPr>
          <a:xfrm>
            <a:off x="7020273" y="3151739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77" name="正方形/長方形 176"/>
          <p:cNvSpPr/>
          <p:nvPr/>
        </p:nvSpPr>
        <p:spPr>
          <a:xfrm>
            <a:off x="7020273" y="3573735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78" name="正方形/長方形 177"/>
          <p:cNvSpPr/>
          <p:nvPr/>
        </p:nvSpPr>
        <p:spPr>
          <a:xfrm>
            <a:off x="7020273" y="4149799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79" name="正方形/長方形 178"/>
          <p:cNvSpPr/>
          <p:nvPr/>
        </p:nvSpPr>
        <p:spPr>
          <a:xfrm>
            <a:off x="7020273" y="4571795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180" name="直線コネクタ 179"/>
          <p:cNvCxnSpPr>
            <a:stCxn id="177" idx="1"/>
          </p:cNvCxnSpPr>
          <p:nvPr/>
        </p:nvCxnSpPr>
        <p:spPr>
          <a:xfrm flipH="1">
            <a:off x="6584001" y="3722418"/>
            <a:ext cx="436272" cy="13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コネクタ 180"/>
          <p:cNvCxnSpPr>
            <a:stCxn id="178" idx="1"/>
            <a:endCxn id="138" idx="3"/>
          </p:cNvCxnSpPr>
          <p:nvPr/>
        </p:nvCxnSpPr>
        <p:spPr>
          <a:xfrm flipH="1">
            <a:off x="6575551" y="4298482"/>
            <a:ext cx="444722" cy="3324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/>
          <p:cNvCxnSpPr>
            <a:stCxn id="179" idx="1"/>
          </p:cNvCxnSpPr>
          <p:nvPr/>
        </p:nvCxnSpPr>
        <p:spPr>
          <a:xfrm flipH="1" flipV="1">
            <a:off x="6584001" y="4654196"/>
            <a:ext cx="436272" cy="662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正方形/長方形 185"/>
          <p:cNvSpPr/>
          <p:nvPr/>
        </p:nvSpPr>
        <p:spPr>
          <a:xfrm>
            <a:off x="323528" y="451989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87" name="正方形/長方形 186"/>
          <p:cNvSpPr/>
          <p:nvPr/>
        </p:nvSpPr>
        <p:spPr>
          <a:xfrm>
            <a:off x="323528" y="4941887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88" name="正方形/長方形 187"/>
          <p:cNvSpPr/>
          <p:nvPr/>
        </p:nvSpPr>
        <p:spPr>
          <a:xfrm>
            <a:off x="323528" y="551795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89" name="正方形/長方形 188"/>
          <p:cNvSpPr/>
          <p:nvPr/>
        </p:nvSpPr>
        <p:spPr>
          <a:xfrm>
            <a:off x="323528" y="5939947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cxnSp>
        <p:nvCxnSpPr>
          <p:cNvPr id="190" name="直線コネクタ 189"/>
          <p:cNvCxnSpPr>
            <a:stCxn id="134" idx="1"/>
            <a:endCxn id="186" idx="3"/>
          </p:cNvCxnSpPr>
          <p:nvPr/>
        </p:nvCxnSpPr>
        <p:spPr>
          <a:xfrm flipH="1" flipV="1">
            <a:off x="796043" y="4668574"/>
            <a:ext cx="400030" cy="4176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/>
          <p:cNvCxnSpPr>
            <a:endCxn id="187" idx="3"/>
          </p:cNvCxnSpPr>
          <p:nvPr/>
        </p:nvCxnSpPr>
        <p:spPr>
          <a:xfrm flipH="1" flipV="1">
            <a:off x="796043" y="5090570"/>
            <a:ext cx="391581" cy="25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コネクタ 191"/>
          <p:cNvCxnSpPr>
            <a:stCxn id="132" idx="1"/>
            <a:endCxn id="188" idx="3"/>
          </p:cNvCxnSpPr>
          <p:nvPr/>
        </p:nvCxnSpPr>
        <p:spPr>
          <a:xfrm flipH="1" flipV="1">
            <a:off x="796043" y="5666634"/>
            <a:ext cx="391581" cy="2182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/>
          <p:cNvCxnSpPr>
            <a:stCxn id="132" idx="1"/>
            <a:endCxn id="189" idx="3"/>
          </p:cNvCxnSpPr>
          <p:nvPr/>
        </p:nvCxnSpPr>
        <p:spPr>
          <a:xfrm flipH="1">
            <a:off x="796043" y="5884888"/>
            <a:ext cx="391581" cy="2037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雲 193"/>
          <p:cNvSpPr/>
          <p:nvPr/>
        </p:nvSpPr>
        <p:spPr>
          <a:xfrm>
            <a:off x="670356" y="1193185"/>
            <a:ext cx="8065974" cy="79208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5221775" y="101855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96" name="正方形/長方形 195"/>
          <p:cNvSpPr/>
          <p:nvPr/>
        </p:nvSpPr>
        <p:spPr>
          <a:xfrm>
            <a:off x="5611892" y="120965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97" name="正方形/長方形 196"/>
          <p:cNvSpPr/>
          <p:nvPr/>
        </p:nvSpPr>
        <p:spPr>
          <a:xfrm>
            <a:off x="6504195" y="127571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98" name="正方形/長方形 197"/>
          <p:cNvSpPr/>
          <p:nvPr/>
        </p:nvSpPr>
        <p:spPr>
          <a:xfrm>
            <a:off x="7020272" y="1347719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99" name="正方形/長方形 198"/>
          <p:cNvSpPr/>
          <p:nvPr/>
        </p:nvSpPr>
        <p:spPr>
          <a:xfrm>
            <a:off x="7483861" y="1563743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0" name="正方形/長方形 199"/>
          <p:cNvSpPr/>
          <p:nvPr/>
        </p:nvSpPr>
        <p:spPr>
          <a:xfrm>
            <a:off x="2832023" y="120965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1" name="正方形/長方形 200"/>
          <p:cNvSpPr/>
          <p:nvPr/>
        </p:nvSpPr>
        <p:spPr>
          <a:xfrm>
            <a:off x="2497623" y="136205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2" name="正方形/長方形 201"/>
          <p:cNvSpPr/>
          <p:nvPr/>
        </p:nvSpPr>
        <p:spPr>
          <a:xfrm>
            <a:off x="2025108" y="1675268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03" name="円/楕円 202"/>
          <p:cNvSpPr/>
          <p:nvPr/>
        </p:nvSpPr>
        <p:spPr>
          <a:xfrm flipH="1" flipV="1">
            <a:off x="3455536" y="1527274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円/楕円 203"/>
          <p:cNvSpPr/>
          <p:nvPr/>
        </p:nvSpPr>
        <p:spPr>
          <a:xfrm flipH="1" flipV="1">
            <a:off x="2915816" y="1815306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円/楕円 204"/>
          <p:cNvSpPr/>
          <p:nvPr/>
        </p:nvSpPr>
        <p:spPr>
          <a:xfrm flipH="1" flipV="1">
            <a:off x="3851920" y="1724298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円/楕円 205"/>
          <p:cNvSpPr/>
          <p:nvPr/>
        </p:nvSpPr>
        <p:spPr>
          <a:xfrm flipH="1" flipV="1">
            <a:off x="5076056" y="1383258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円/楕円 206"/>
          <p:cNvSpPr/>
          <p:nvPr/>
        </p:nvSpPr>
        <p:spPr>
          <a:xfrm flipH="1" flipV="1">
            <a:off x="4644008" y="1535658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円/楕円 207"/>
          <p:cNvSpPr/>
          <p:nvPr/>
        </p:nvSpPr>
        <p:spPr>
          <a:xfrm flipH="1" flipV="1">
            <a:off x="4895696" y="1868314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円/楕円 208"/>
          <p:cNvSpPr/>
          <p:nvPr/>
        </p:nvSpPr>
        <p:spPr>
          <a:xfrm flipH="1" flipV="1">
            <a:off x="6119832" y="1671290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/楕円 209"/>
          <p:cNvSpPr/>
          <p:nvPr/>
        </p:nvSpPr>
        <p:spPr>
          <a:xfrm flipH="1" flipV="1">
            <a:off x="6551880" y="1832775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1" name="直線コネクタ 210"/>
          <p:cNvCxnSpPr>
            <a:stCxn id="200" idx="3"/>
            <a:endCxn id="203" idx="5"/>
          </p:cNvCxnSpPr>
          <p:nvPr/>
        </p:nvCxnSpPr>
        <p:spPr>
          <a:xfrm>
            <a:off x="3304538" y="1358333"/>
            <a:ext cx="166866" cy="1822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コネクタ 211"/>
          <p:cNvCxnSpPr>
            <a:stCxn id="201" idx="3"/>
            <a:endCxn id="203" idx="6"/>
          </p:cNvCxnSpPr>
          <p:nvPr/>
        </p:nvCxnSpPr>
        <p:spPr>
          <a:xfrm>
            <a:off x="2970138" y="1510733"/>
            <a:ext cx="485398" cy="620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/>
          <p:cNvCxnSpPr>
            <a:stCxn id="202" idx="3"/>
            <a:endCxn id="204" idx="6"/>
          </p:cNvCxnSpPr>
          <p:nvPr/>
        </p:nvCxnSpPr>
        <p:spPr>
          <a:xfrm>
            <a:off x="2497623" y="1823951"/>
            <a:ext cx="418193" cy="368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コネクタ 213"/>
          <p:cNvCxnSpPr>
            <a:stCxn id="204" idx="1"/>
            <a:endCxn id="205" idx="6"/>
          </p:cNvCxnSpPr>
          <p:nvPr/>
        </p:nvCxnSpPr>
        <p:spPr>
          <a:xfrm flipV="1">
            <a:off x="3008300" y="1769802"/>
            <a:ext cx="843620" cy="1231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コネクタ 214"/>
          <p:cNvCxnSpPr>
            <a:stCxn id="203" idx="1"/>
            <a:endCxn id="205" idx="4"/>
          </p:cNvCxnSpPr>
          <p:nvPr/>
        </p:nvCxnSpPr>
        <p:spPr>
          <a:xfrm>
            <a:off x="3548020" y="1604954"/>
            <a:ext cx="358076" cy="11934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コネクタ 215"/>
          <p:cNvCxnSpPr>
            <a:stCxn id="205" idx="3"/>
            <a:endCxn id="207" idx="7"/>
          </p:cNvCxnSpPr>
          <p:nvPr/>
        </p:nvCxnSpPr>
        <p:spPr>
          <a:xfrm flipV="1">
            <a:off x="3944404" y="1613338"/>
            <a:ext cx="715472" cy="1242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コネクタ 216"/>
          <p:cNvCxnSpPr>
            <a:stCxn id="205" idx="1"/>
            <a:endCxn id="208" idx="6"/>
          </p:cNvCxnSpPr>
          <p:nvPr/>
        </p:nvCxnSpPr>
        <p:spPr>
          <a:xfrm>
            <a:off x="3944404" y="1801978"/>
            <a:ext cx="951292" cy="11184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/>
          <p:cNvCxnSpPr>
            <a:stCxn id="207" idx="0"/>
            <a:endCxn id="208" idx="4"/>
          </p:cNvCxnSpPr>
          <p:nvPr/>
        </p:nvCxnSpPr>
        <p:spPr>
          <a:xfrm>
            <a:off x="4698184" y="1626666"/>
            <a:ext cx="251688" cy="2416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コネクタ 218"/>
          <p:cNvCxnSpPr>
            <a:stCxn id="207" idx="2"/>
            <a:endCxn id="206" idx="6"/>
          </p:cNvCxnSpPr>
          <p:nvPr/>
        </p:nvCxnSpPr>
        <p:spPr>
          <a:xfrm flipV="1">
            <a:off x="4752360" y="1428762"/>
            <a:ext cx="323696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/>
          <p:cNvCxnSpPr>
            <a:stCxn id="206" idx="3"/>
            <a:endCxn id="195" idx="1"/>
          </p:cNvCxnSpPr>
          <p:nvPr/>
        </p:nvCxnSpPr>
        <p:spPr>
          <a:xfrm flipV="1">
            <a:off x="5168540" y="1167234"/>
            <a:ext cx="53235" cy="229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/>
          <p:cNvCxnSpPr>
            <a:stCxn id="206" idx="1"/>
            <a:endCxn id="196" idx="1"/>
          </p:cNvCxnSpPr>
          <p:nvPr/>
        </p:nvCxnSpPr>
        <p:spPr>
          <a:xfrm flipV="1">
            <a:off x="5168540" y="1358333"/>
            <a:ext cx="443352" cy="10260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/>
          <p:cNvCxnSpPr>
            <a:stCxn id="208" idx="0"/>
            <a:endCxn id="209" idx="3"/>
          </p:cNvCxnSpPr>
          <p:nvPr/>
        </p:nvCxnSpPr>
        <p:spPr>
          <a:xfrm flipV="1">
            <a:off x="4949872" y="1684618"/>
            <a:ext cx="1262444" cy="2747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/>
          <p:cNvCxnSpPr>
            <a:stCxn id="208" idx="1"/>
            <a:endCxn id="210" idx="4"/>
          </p:cNvCxnSpPr>
          <p:nvPr/>
        </p:nvCxnSpPr>
        <p:spPr>
          <a:xfrm flipV="1">
            <a:off x="4988180" y="1832775"/>
            <a:ext cx="1617876" cy="1132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/>
          <p:cNvCxnSpPr>
            <a:stCxn id="209" idx="3"/>
            <a:endCxn id="197" idx="1"/>
          </p:cNvCxnSpPr>
          <p:nvPr/>
        </p:nvCxnSpPr>
        <p:spPr>
          <a:xfrm flipV="1">
            <a:off x="6212316" y="1424394"/>
            <a:ext cx="291879" cy="2602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線コネクタ 224"/>
          <p:cNvCxnSpPr>
            <a:stCxn id="209" idx="0"/>
            <a:endCxn id="198" idx="1"/>
          </p:cNvCxnSpPr>
          <p:nvPr/>
        </p:nvCxnSpPr>
        <p:spPr>
          <a:xfrm flipV="1">
            <a:off x="6174008" y="1496402"/>
            <a:ext cx="846264" cy="2658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>
            <a:stCxn id="210" idx="3"/>
            <a:endCxn id="199" idx="1"/>
          </p:cNvCxnSpPr>
          <p:nvPr/>
        </p:nvCxnSpPr>
        <p:spPr>
          <a:xfrm flipV="1">
            <a:off x="6644364" y="1712426"/>
            <a:ext cx="839497" cy="1336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雲 226"/>
          <p:cNvSpPr/>
          <p:nvPr/>
        </p:nvSpPr>
        <p:spPr>
          <a:xfrm>
            <a:off x="683568" y="2204864"/>
            <a:ext cx="8065974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/>
          <p:cNvSpPr/>
          <p:nvPr/>
        </p:nvSpPr>
        <p:spPr>
          <a:xfrm>
            <a:off x="5234987" y="2109189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29" name="正方形/長方形 228"/>
          <p:cNvSpPr/>
          <p:nvPr/>
        </p:nvSpPr>
        <p:spPr>
          <a:xfrm>
            <a:off x="5625104" y="2221329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30" name="正方形/長方形 229"/>
          <p:cNvSpPr/>
          <p:nvPr/>
        </p:nvSpPr>
        <p:spPr>
          <a:xfrm>
            <a:off x="7301283" y="2456427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31" name="正方形/長方形 230"/>
          <p:cNvSpPr/>
          <p:nvPr/>
        </p:nvSpPr>
        <p:spPr>
          <a:xfrm>
            <a:off x="2038320" y="2686947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232" name="円/楕円 231"/>
          <p:cNvSpPr/>
          <p:nvPr/>
        </p:nvSpPr>
        <p:spPr>
          <a:xfrm flipH="1" flipV="1">
            <a:off x="2929028" y="2826985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円/楕円 232"/>
          <p:cNvSpPr/>
          <p:nvPr/>
        </p:nvSpPr>
        <p:spPr>
          <a:xfrm flipH="1" flipV="1">
            <a:off x="3865132" y="2735977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円/楕円 233"/>
          <p:cNvSpPr/>
          <p:nvPr/>
        </p:nvSpPr>
        <p:spPr>
          <a:xfrm flipH="1" flipV="1">
            <a:off x="5089268" y="2473896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円/楕円 234"/>
          <p:cNvSpPr/>
          <p:nvPr/>
        </p:nvSpPr>
        <p:spPr>
          <a:xfrm flipH="1" flipV="1">
            <a:off x="4657220" y="2547337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円/楕円 235"/>
          <p:cNvSpPr/>
          <p:nvPr/>
        </p:nvSpPr>
        <p:spPr>
          <a:xfrm flipH="1" flipV="1">
            <a:off x="4908908" y="2879993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円/楕円 236"/>
          <p:cNvSpPr/>
          <p:nvPr/>
        </p:nvSpPr>
        <p:spPr>
          <a:xfrm flipH="1" flipV="1">
            <a:off x="6565092" y="2744459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8" name="直線コネクタ 237"/>
          <p:cNvCxnSpPr>
            <a:stCxn id="231" idx="3"/>
            <a:endCxn id="232" idx="6"/>
          </p:cNvCxnSpPr>
          <p:nvPr/>
        </p:nvCxnSpPr>
        <p:spPr>
          <a:xfrm>
            <a:off x="2510835" y="2835630"/>
            <a:ext cx="418193" cy="36859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39" name="直線コネクタ 238"/>
          <p:cNvCxnSpPr>
            <a:stCxn id="232" idx="1"/>
            <a:endCxn id="233" idx="6"/>
          </p:cNvCxnSpPr>
          <p:nvPr/>
        </p:nvCxnSpPr>
        <p:spPr>
          <a:xfrm flipV="1">
            <a:off x="3021512" y="2781481"/>
            <a:ext cx="843620" cy="1231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0" name="直線コネクタ 239"/>
          <p:cNvCxnSpPr>
            <a:stCxn id="233" idx="3"/>
            <a:endCxn id="235" idx="7"/>
          </p:cNvCxnSpPr>
          <p:nvPr/>
        </p:nvCxnSpPr>
        <p:spPr>
          <a:xfrm flipV="1">
            <a:off x="3957616" y="2625017"/>
            <a:ext cx="715472" cy="12428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1" name="直線コネクタ 240"/>
          <p:cNvCxnSpPr>
            <a:stCxn id="233" idx="1"/>
            <a:endCxn id="236" idx="6"/>
          </p:cNvCxnSpPr>
          <p:nvPr/>
        </p:nvCxnSpPr>
        <p:spPr>
          <a:xfrm>
            <a:off x="3957616" y="2813657"/>
            <a:ext cx="951292" cy="11184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2" name="直線コネクタ 241"/>
          <p:cNvCxnSpPr>
            <a:stCxn id="235" idx="0"/>
            <a:endCxn id="236" idx="4"/>
          </p:cNvCxnSpPr>
          <p:nvPr/>
        </p:nvCxnSpPr>
        <p:spPr>
          <a:xfrm>
            <a:off x="4711396" y="2638345"/>
            <a:ext cx="251688" cy="24164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3" name="直線コネクタ 242"/>
          <p:cNvCxnSpPr>
            <a:stCxn id="235" idx="2"/>
            <a:endCxn id="234" idx="6"/>
          </p:cNvCxnSpPr>
          <p:nvPr/>
        </p:nvCxnSpPr>
        <p:spPr>
          <a:xfrm flipV="1">
            <a:off x="4765572" y="2519400"/>
            <a:ext cx="323696" cy="7344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4" name="直線コネクタ 243"/>
          <p:cNvCxnSpPr>
            <a:stCxn id="234" idx="3"/>
            <a:endCxn id="228" idx="1"/>
          </p:cNvCxnSpPr>
          <p:nvPr/>
        </p:nvCxnSpPr>
        <p:spPr>
          <a:xfrm flipV="1">
            <a:off x="5181752" y="2257872"/>
            <a:ext cx="53235" cy="22935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5" name="直線コネクタ 244"/>
          <p:cNvCxnSpPr>
            <a:stCxn id="234" idx="1"/>
          </p:cNvCxnSpPr>
          <p:nvPr/>
        </p:nvCxnSpPr>
        <p:spPr>
          <a:xfrm flipV="1">
            <a:off x="5181752" y="2448971"/>
            <a:ext cx="443352" cy="102605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6" name="直線コネクタ 245"/>
          <p:cNvCxnSpPr>
            <a:stCxn id="236" idx="1"/>
            <a:endCxn id="237" idx="4"/>
          </p:cNvCxnSpPr>
          <p:nvPr/>
        </p:nvCxnSpPr>
        <p:spPr>
          <a:xfrm flipV="1">
            <a:off x="5001392" y="2744459"/>
            <a:ext cx="1617876" cy="21321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7" name="直線コネクタ 246"/>
          <p:cNvCxnSpPr>
            <a:stCxn id="237" idx="3"/>
            <a:endCxn id="230" idx="1"/>
          </p:cNvCxnSpPr>
          <p:nvPr/>
        </p:nvCxnSpPr>
        <p:spPr>
          <a:xfrm flipV="1">
            <a:off x="6657576" y="2605110"/>
            <a:ext cx="643707" cy="152677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248" name="直線コネクタ 247"/>
          <p:cNvCxnSpPr/>
          <p:nvPr/>
        </p:nvCxnSpPr>
        <p:spPr>
          <a:xfrm flipV="1">
            <a:off x="323528" y="2997505"/>
            <a:ext cx="8640960" cy="7145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テキスト ボックス 248"/>
          <p:cNvSpPr txBox="1"/>
          <p:nvPr/>
        </p:nvSpPr>
        <p:spPr>
          <a:xfrm>
            <a:off x="35496" y="978387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A</a:t>
            </a:r>
            <a:endParaRPr kumimoji="1" lang="ja-JP" altLang="en-US" dirty="0"/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35496" y="1979548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B</a:t>
            </a:r>
            <a:endParaRPr kumimoji="1" lang="ja-JP" altLang="en-US" dirty="0"/>
          </a:p>
        </p:txBody>
      </p:sp>
      <p:cxnSp>
        <p:nvCxnSpPr>
          <p:cNvPr id="251" name="直線コネクタ 250"/>
          <p:cNvCxnSpPr>
            <a:stCxn id="210" idx="3"/>
            <a:endCxn id="209" idx="1"/>
          </p:cNvCxnSpPr>
          <p:nvPr/>
        </p:nvCxnSpPr>
        <p:spPr>
          <a:xfrm flipH="1" flipV="1">
            <a:off x="6212316" y="1748970"/>
            <a:ext cx="432048" cy="971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/>
          <p:cNvCxnSpPr>
            <a:stCxn id="204" idx="4"/>
            <a:endCxn id="203" idx="7"/>
          </p:cNvCxnSpPr>
          <p:nvPr/>
        </p:nvCxnSpPr>
        <p:spPr>
          <a:xfrm flipV="1">
            <a:off x="2969992" y="1604954"/>
            <a:ext cx="501412" cy="210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/>
          <p:cNvCxnSpPr>
            <a:stCxn id="136" idx="3"/>
            <a:endCxn id="140" idx="1"/>
          </p:cNvCxnSpPr>
          <p:nvPr/>
        </p:nvCxnSpPr>
        <p:spPr>
          <a:xfrm flipV="1">
            <a:off x="5287856" y="3838825"/>
            <a:ext cx="711631" cy="815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/>
          <p:cNvCxnSpPr>
            <a:stCxn id="138" idx="0"/>
            <a:endCxn id="140" idx="2"/>
          </p:cNvCxnSpPr>
          <p:nvPr/>
        </p:nvCxnSpPr>
        <p:spPr>
          <a:xfrm flipV="1">
            <a:off x="6283295" y="4034328"/>
            <a:ext cx="8449" cy="401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/>
          <p:cNvCxnSpPr>
            <a:stCxn id="138" idx="1"/>
            <a:endCxn id="136" idx="3"/>
          </p:cNvCxnSpPr>
          <p:nvPr/>
        </p:nvCxnSpPr>
        <p:spPr>
          <a:xfrm flipH="1">
            <a:off x="5287856" y="4630913"/>
            <a:ext cx="703182" cy="23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/>
          <p:cNvCxnSpPr>
            <a:stCxn id="146" idx="1"/>
            <a:endCxn id="142" idx="3"/>
          </p:cNvCxnSpPr>
          <p:nvPr/>
        </p:nvCxnSpPr>
        <p:spPr>
          <a:xfrm flipH="1">
            <a:off x="6812697" y="5495009"/>
            <a:ext cx="711631" cy="8153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/>
          <p:cNvCxnSpPr>
            <a:stCxn id="144" idx="1"/>
            <a:endCxn id="142" idx="3"/>
          </p:cNvCxnSpPr>
          <p:nvPr/>
        </p:nvCxnSpPr>
        <p:spPr>
          <a:xfrm flipH="1">
            <a:off x="6812697" y="6287097"/>
            <a:ext cx="703182" cy="23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>
            <a:stCxn id="144" idx="0"/>
            <a:endCxn id="146" idx="2"/>
          </p:cNvCxnSpPr>
          <p:nvPr/>
        </p:nvCxnSpPr>
        <p:spPr>
          <a:xfrm flipV="1">
            <a:off x="7808136" y="5690512"/>
            <a:ext cx="8449" cy="4010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/>
          <p:cNvCxnSpPr>
            <a:stCxn id="130" idx="1"/>
            <a:endCxn id="134" idx="3"/>
          </p:cNvCxnSpPr>
          <p:nvPr/>
        </p:nvCxnSpPr>
        <p:spPr>
          <a:xfrm flipH="1" flipV="1">
            <a:off x="1780586" y="5086244"/>
            <a:ext cx="703182" cy="79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>
            <a:stCxn id="132" idx="0"/>
            <a:endCxn id="134" idx="2"/>
          </p:cNvCxnSpPr>
          <p:nvPr/>
        </p:nvCxnSpPr>
        <p:spPr>
          <a:xfrm flipV="1">
            <a:off x="1479881" y="5281747"/>
            <a:ext cx="8449" cy="4076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/>
          <p:cNvCxnSpPr>
            <a:stCxn id="132" idx="3"/>
            <a:endCxn id="130" idx="1"/>
          </p:cNvCxnSpPr>
          <p:nvPr/>
        </p:nvCxnSpPr>
        <p:spPr>
          <a:xfrm flipV="1">
            <a:off x="1772137" y="5878332"/>
            <a:ext cx="711631" cy="6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角丸四角形 284"/>
          <p:cNvSpPr/>
          <p:nvPr/>
        </p:nvSpPr>
        <p:spPr>
          <a:xfrm>
            <a:off x="35496" y="3151739"/>
            <a:ext cx="9108504" cy="3678551"/>
          </a:xfrm>
          <a:prstGeom prst="roundRect">
            <a:avLst/>
          </a:prstGeom>
          <a:solidFill>
            <a:srgbClr val="4F81BD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 smtClean="0"/>
              <a:t>As for </a:t>
            </a:r>
            <a:r>
              <a:rPr lang="en-US" altLang="ja-JP" sz="3600" dirty="0" smtClean="0"/>
              <a:t>t</a:t>
            </a:r>
            <a:r>
              <a:rPr kumimoji="1" lang="en-US" altLang="ja-JP" sz="3600" dirty="0" smtClean="0"/>
              <a:t>he detailed technique, </a:t>
            </a:r>
            <a:br>
              <a:rPr kumimoji="1" lang="en-US" altLang="ja-JP" sz="3600" dirty="0" smtClean="0"/>
            </a:br>
            <a:r>
              <a:rPr kumimoji="1" lang="en-US" altLang="ja-JP" sz="3600" dirty="0" smtClean="0"/>
              <a:t>please see the </a:t>
            </a:r>
            <a:r>
              <a:rPr kumimoji="1" lang="en-US" altLang="ja-JP" sz="3600" dirty="0" err="1" smtClean="0"/>
              <a:t>Taiki’s</a:t>
            </a:r>
            <a:r>
              <a:rPr kumimoji="1" lang="en-US" altLang="ja-JP" sz="3600" dirty="0" smtClean="0"/>
              <a:t> poster session tomorrow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668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Comparison between the past and the present approach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572000" y="692696"/>
            <a:ext cx="0" cy="568863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角丸四角形 5"/>
          <p:cNvSpPr/>
          <p:nvPr/>
        </p:nvSpPr>
        <p:spPr>
          <a:xfrm>
            <a:off x="295579" y="1196752"/>
            <a:ext cx="110807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Condor</a:t>
            </a:r>
            <a:br>
              <a:rPr kumimoji="1" lang="en-US" altLang="ja-JP" dirty="0" smtClean="0"/>
            </a:br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0" y="620688"/>
            <a:ext cx="160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The past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23079" y="620688"/>
            <a:ext cx="189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The present</a:t>
            </a:r>
            <a:endParaRPr kumimoji="1" lang="ja-JP" altLang="en-US" sz="2400" dirty="0"/>
          </a:p>
        </p:txBody>
      </p:sp>
      <p:pic>
        <p:nvPicPr>
          <p:cNvPr id="9" name="Picture 360" descr="MC9004339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01" y="1206236"/>
            <a:ext cx="911407" cy="1057796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331640" y="990020"/>
            <a:ext cx="138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/>
              <a:t>Condor master Admin</a:t>
            </a:r>
            <a:endParaRPr kumimoji="1" lang="ja-JP" altLang="en-US" sz="1400" dirty="0"/>
          </a:p>
        </p:txBody>
      </p:sp>
      <p:pic>
        <p:nvPicPr>
          <p:cNvPr id="11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9" y="3940804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60" descr="MC9004339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1" y="5027480"/>
            <a:ext cx="608103" cy="705776"/>
          </a:xfrm>
          <a:prstGeom prst="rect">
            <a:avLst/>
          </a:prstGeom>
        </p:spPr>
      </p:pic>
      <p:pic>
        <p:nvPicPr>
          <p:cNvPr id="16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169" y="3940804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60" descr="MC9004339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01" y="5027480"/>
            <a:ext cx="608103" cy="705776"/>
          </a:xfrm>
          <a:prstGeom prst="rect">
            <a:avLst/>
          </a:prstGeom>
        </p:spPr>
      </p:pic>
      <p:pic>
        <p:nvPicPr>
          <p:cNvPr id="18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964" y="3940804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60" descr="MC9004339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5027480"/>
            <a:ext cx="608103" cy="705776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395536" y="4484142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195736" y="4484142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3779912" y="4484142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395536" y="4012812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195736" y="4012812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0" y="5733256"/>
            <a:ext cx="14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Site A admin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619672" y="5733256"/>
            <a:ext cx="14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Site B admin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247907" y="5733256"/>
            <a:ext cx="14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Site C admin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6" idx="2"/>
            <a:endCxn id="20" idx="0"/>
          </p:cNvCxnSpPr>
          <p:nvPr/>
        </p:nvCxnSpPr>
        <p:spPr>
          <a:xfrm flipH="1">
            <a:off x="788575" y="1916832"/>
            <a:ext cx="61039" cy="25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kohei\AppData\Local\Microsoft\Windows\Temporary Internet Files\Content.IE5\41SIIZ63\MC90043159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04" y="3031086"/>
            <a:ext cx="617951" cy="6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直線コネクタ 34"/>
          <p:cNvCxnSpPr>
            <a:stCxn id="6" idx="2"/>
          </p:cNvCxnSpPr>
          <p:nvPr/>
        </p:nvCxnSpPr>
        <p:spPr>
          <a:xfrm>
            <a:off x="849614" y="1916832"/>
            <a:ext cx="1764590" cy="209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角丸四角形吹き出し 24"/>
          <p:cNvSpPr/>
          <p:nvPr/>
        </p:nvSpPr>
        <p:spPr>
          <a:xfrm>
            <a:off x="1331640" y="3681028"/>
            <a:ext cx="1800200" cy="852023"/>
          </a:xfrm>
          <a:prstGeom prst="wedgeRoundRectCallout">
            <a:avLst>
              <a:gd name="adj1" fmla="val -63162"/>
              <a:gd name="adj2" fmla="val 1696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 smtClean="0"/>
              <a:t>Assign a new global IP for each VM launching</a:t>
            </a:r>
            <a:endParaRPr kumimoji="1" lang="ja-JP" altLang="en-US" sz="1600" dirty="0"/>
          </a:p>
        </p:txBody>
      </p:sp>
      <p:cxnSp>
        <p:nvCxnSpPr>
          <p:cNvPr id="38" name="直線コネクタ 37"/>
          <p:cNvCxnSpPr>
            <a:stCxn id="6" idx="2"/>
            <a:endCxn id="22" idx="0"/>
          </p:cNvCxnSpPr>
          <p:nvPr/>
        </p:nvCxnSpPr>
        <p:spPr>
          <a:xfrm>
            <a:off x="849614" y="1916832"/>
            <a:ext cx="3323337" cy="25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:\Users\kohei\AppData\Local\Microsoft\Windows\Temporary Internet Files\Content.IE5\41SIIZ63\MC90043159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71089"/>
            <a:ext cx="617951" cy="6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吹き出し 31"/>
          <p:cNvSpPr/>
          <p:nvPr/>
        </p:nvSpPr>
        <p:spPr>
          <a:xfrm>
            <a:off x="1433439" y="2420888"/>
            <a:ext cx="2648344" cy="1116124"/>
          </a:xfrm>
          <a:prstGeom prst="wedgeRoundRectCallout">
            <a:avLst>
              <a:gd name="adj1" fmla="val -72585"/>
              <a:gd name="adj2" fmla="val 401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 smtClean="0"/>
              <a:t>Configure firewall policy to pass the communication for </a:t>
            </a:r>
            <a:r>
              <a:rPr kumimoji="1" lang="en-US" altLang="ja-JP" sz="1600" dirty="0" err="1" smtClean="0"/>
              <a:t>Gfarm</a:t>
            </a:r>
            <a:r>
              <a:rPr kumimoji="1" lang="en-US" altLang="ja-JP" sz="1600" dirty="0" smtClean="0"/>
              <a:t>, condor and so on</a:t>
            </a:r>
            <a:endParaRPr kumimoji="1" lang="ja-JP" altLang="en-US" sz="1600" dirty="0"/>
          </a:p>
        </p:txBody>
      </p:sp>
      <p:pic>
        <p:nvPicPr>
          <p:cNvPr id="31" name="Picture 2" descr="C:\Users\kohei\AppData\Local\Microsoft\Windows\Temporary Internet Files\Content.IE5\41SIIZ63\MC900431590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907" y="3394861"/>
            <a:ext cx="617951" cy="61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角丸四角形吹き出し 40"/>
          <p:cNvSpPr/>
          <p:nvPr/>
        </p:nvSpPr>
        <p:spPr>
          <a:xfrm>
            <a:off x="1773636" y="1190115"/>
            <a:ext cx="1967950" cy="1073917"/>
          </a:xfrm>
          <a:prstGeom prst="wedgeRoundRectCallout">
            <a:avLst>
              <a:gd name="adj1" fmla="val -72314"/>
              <a:gd name="adj2" fmla="val -1657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600" dirty="0" smtClean="0"/>
              <a:t>Register the new launched VM’s IP to the condor pool</a:t>
            </a:r>
            <a:endParaRPr kumimoji="1" lang="ja-JP" altLang="en-US" sz="1600" dirty="0"/>
          </a:p>
        </p:txBody>
      </p:sp>
      <p:sp>
        <p:nvSpPr>
          <p:cNvPr id="42" name="角丸四角形 41"/>
          <p:cNvSpPr/>
          <p:nvPr/>
        </p:nvSpPr>
        <p:spPr>
          <a:xfrm>
            <a:off x="4904091" y="1187460"/>
            <a:ext cx="110807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Condor</a:t>
            </a:r>
            <a:br>
              <a:rPr kumimoji="1" lang="en-US" altLang="ja-JP" dirty="0" smtClean="0"/>
            </a:br>
            <a:r>
              <a:rPr kumimoji="1" lang="en-US" altLang="ja-JP" dirty="0" smtClean="0"/>
              <a:t>Master</a:t>
            </a:r>
            <a:endParaRPr kumimoji="1" lang="ja-JP" altLang="en-US" dirty="0"/>
          </a:p>
        </p:txBody>
      </p:sp>
      <p:pic>
        <p:nvPicPr>
          <p:cNvPr id="43" name="Picture 360" descr="MC9004339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13" y="1196944"/>
            <a:ext cx="911407" cy="1057796"/>
          </a:xfrm>
          <a:prstGeom prst="rect">
            <a:avLst/>
          </a:prstGeom>
        </p:spPr>
      </p:pic>
      <p:sp>
        <p:nvSpPr>
          <p:cNvPr id="44" name="テキスト ボックス 43"/>
          <p:cNvSpPr txBox="1"/>
          <p:nvPr/>
        </p:nvSpPr>
        <p:spPr>
          <a:xfrm>
            <a:off x="5940152" y="980728"/>
            <a:ext cx="138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400" dirty="0" smtClean="0"/>
              <a:t>Condor master Admin</a:t>
            </a:r>
            <a:endParaRPr kumimoji="1" lang="ja-JP" altLang="en-US" sz="1400" dirty="0"/>
          </a:p>
        </p:txBody>
      </p:sp>
      <p:pic>
        <p:nvPicPr>
          <p:cNvPr id="45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091" y="3931512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360" descr="MC9004339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023" y="5018188"/>
            <a:ext cx="608103" cy="705776"/>
          </a:xfrm>
          <a:prstGeom prst="rect">
            <a:avLst/>
          </a:prstGeom>
        </p:spPr>
      </p:pic>
      <p:pic>
        <p:nvPicPr>
          <p:cNvPr id="47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681" y="3931512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60" descr="MC9004339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613" y="5018188"/>
            <a:ext cx="608103" cy="705776"/>
          </a:xfrm>
          <a:prstGeom prst="rect">
            <a:avLst/>
          </a:prstGeom>
        </p:spPr>
      </p:pic>
      <p:pic>
        <p:nvPicPr>
          <p:cNvPr id="49" name="Picture 3" descr="C:\Users\kohei\AppData\Local\Microsoft\Windows\Temporary Internet Files\Content.IE5\T2P2G7DJ\MC90042896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476" y="3931512"/>
            <a:ext cx="783639" cy="108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360" descr="MC9004339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408" y="5018188"/>
            <a:ext cx="608103" cy="705776"/>
          </a:xfrm>
          <a:prstGeom prst="rect">
            <a:avLst/>
          </a:prstGeom>
        </p:spPr>
      </p:pic>
      <p:sp>
        <p:nvSpPr>
          <p:cNvPr id="51" name="正方形/長方形 50"/>
          <p:cNvSpPr/>
          <p:nvPr/>
        </p:nvSpPr>
        <p:spPr>
          <a:xfrm>
            <a:off x="5004048" y="4474850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52" name="正方形/長方形 51"/>
          <p:cNvSpPr/>
          <p:nvPr/>
        </p:nvSpPr>
        <p:spPr>
          <a:xfrm>
            <a:off x="6804248" y="4474850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53" name="正方形/長方形 52"/>
          <p:cNvSpPr/>
          <p:nvPr/>
        </p:nvSpPr>
        <p:spPr>
          <a:xfrm>
            <a:off x="8388424" y="4474850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5004048" y="4003520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6804248" y="4003520"/>
            <a:ext cx="786078" cy="39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VM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08512" y="5723964"/>
            <a:ext cx="14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Site A admin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228184" y="5723964"/>
            <a:ext cx="14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Site B admin</a:t>
            </a:r>
            <a:endParaRPr kumimoji="1" lang="ja-JP" altLang="en-US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856419" y="5723964"/>
            <a:ext cx="146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Site C admin</a:t>
            </a:r>
            <a:endParaRPr kumimoji="1" lang="ja-JP" altLang="en-US" dirty="0"/>
          </a:p>
        </p:txBody>
      </p:sp>
      <p:cxnSp>
        <p:nvCxnSpPr>
          <p:cNvPr id="59" name="直線コネクタ 58"/>
          <p:cNvCxnSpPr>
            <a:stCxn id="42" idx="2"/>
            <a:endCxn id="51" idx="0"/>
          </p:cNvCxnSpPr>
          <p:nvPr/>
        </p:nvCxnSpPr>
        <p:spPr>
          <a:xfrm flipH="1">
            <a:off x="5397087" y="1907540"/>
            <a:ext cx="61039" cy="25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42" idx="2"/>
          </p:cNvCxnSpPr>
          <p:nvPr/>
        </p:nvCxnSpPr>
        <p:spPr>
          <a:xfrm>
            <a:off x="5458126" y="1907540"/>
            <a:ext cx="1764590" cy="209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42" idx="2"/>
            <a:endCxn id="53" idx="0"/>
          </p:cNvCxnSpPr>
          <p:nvPr/>
        </p:nvCxnSpPr>
        <p:spPr>
          <a:xfrm>
            <a:off x="5458126" y="1907540"/>
            <a:ext cx="3323337" cy="2567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雲 67"/>
          <p:cNvSpPr/>
          <p:nvPr/>
        </p:nvSpPr>
        <p:spPr>
          <a:xfrm>
            <a:off x="4698713" y="2708921"/>
            <a:ext cx="4383402" cy="68594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Dedicated isolated</a:t>
            </a:r>
            <a:br>
              <a:rPr kumimoji="1" lang="en-US" altLang="ja-JP" dirty="0" smtClean="0"/>
            </a:br>
            <a:r>
              <a:rPr kumimoji="1" lang="en-US" altLang="ja-JP" dirty="0" smtClean="0"/>
              <a:t>virtual L2 network</a:t>
            </a:r>
            <a:endParaRPr kumimoji="1" lang="ja-JP" altLang="en-US" dirty="0"/>
          </a:p>
        </p:txBody>
      </p:sp>
      <p:cxnSp>
        <p:nvCxnSpPr>
          <p:cNvPr id="69" name="直線矢印コネクタ 68"/>
          <p:cNvCxnSpPr/>
          <p:nvPr/>
        </p:nvCxnSpPr>
        <p:spPr>
          <a:xfrm flipV="1">
            <a:off x="5268321" y="1988840"/>
            <a:ext cx="74245" cy="18806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角丸四角形吹き出し 71"/>
          <p:cNvSpPr/>
          <p:nvPr/>
        </p:nvSpPr>
        <p:spPr>
          <a:xfrm>
            <a:off x="5584214" y="3394861"/>
            <a:ext cx="1800200" cy="623245"/>
          </a:xfrm>
          <a:prstGeom prst="wedgeRoundRectCallout">
            <a:avLst>
              <a:gd name="adj1" fmla="val -66241"/>
              <a:gd name="adj2" fmla="val 325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 smtClean="0"/>
              <a:t>Request IP via DHCP</a:t>
            </a:r>
            <a:endParaRPr kumimoji="1" lang="ja-JP" altLang="en-US" sz="1600" dirty="0"/>
          </a:p>
        </p:txBody>
      </p:sp>
      <p:sp>
        <p:nvSpPr>
          <p:cNvPr id="73" name="角丸四角形吹き出し 72"/>
          <p:cNvSpPr/>
          <p:nvPr/>
        </p:nvSpPr>
        <p:spPr>
          <a:xfrm>
            <a:off x="5940151" y="1825640"/>
            <a:ext cx="2650322" cy="739264"/>
          </a:xfrm>
          <a:prstGeom prst="wedgeRoundRectCallout">
            <a:avLst>
              <a:gd name="adj1" fmla="val -69508"/>
              <a:gd name="adj2" fmla="val -157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600" dirty="0" smtClean="0"/>
              <a:t>Register the IP to the condor pool automatically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827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32" grpId="0" animBg="1"/>
      <p:bldP spid="41" grpId="0" animBg="1"/>
      <p:bldP spid="54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4800" dirty="0"/>
          </a:p>
          <a:p>
            <a:pPr marL="0" indent="0" algn="ctr">
              <a:buNone/>
            </a:pPr>
            <a:endParaRPr kumimoji="1" lang="en-US" altLang="ja-JP" sz="4800" dirty="0" smtClean="0"/>
          </a:p>
          <a:p>
            <a:pPr marL="0" indent="0" algn="ctr">
              <a:buNone/>
            </a:pPr>
            <a:endParaRPr lang="en-US" altLang="ja-JP" sz="4800" dirty="0"/>
          </a:p>
          <a:p>
            <a:pPr marL="0" indent="0" algn="ctr">
              <a:buNone/>
            </a:pPr>
            <a:r>
              <a:rPr kumimoji="1" lang="en-US" altLang="ja-JP" sz="4800" dirty="0" smtClean="0"/>
              <a:t>Demo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90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Basic performance of virtual network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Network latency (almost same as physical net)</a:t>
            </a:r>
          </a:p>
          <a:p>
            <a:pPr lvl="1"/>
            <a:r>
              <a:rPr lang="en-US" altLang="ja-JP" dirty="0" smtClean="0"/>
              <a:t>Osaka-AIST: 15.3ms</a:t>
            </a:r>
          </a:p>
          <a:p>
            <a:pPr lvl="1"/>
            <a:r>
              <a:rPr kumimoji="1" lang="en-US" altLang="ja-JP" dirty="0" smtClean="0"/>
              <a:t>AIST-UCSD: 118ms</a:t>
            </a:r>
          </a:p>
          <a:p>
            <a:pPr lvl="1"/>
            <a:r>
              <a:rPr lang="en-US" altLang="ja-JP" dirty="0" smtClean="0"/>
              <a:t>Osaka-UCSD: 115ms</a:t>
            </a:r>
            <a:endParaRPr kumimoji="1" lang="en-US" altLang="ja-JP" dirty="0" smtClean="0"/>
          </a:p>
          <a:p>
            <a:r>
              <a:rPr kumimoji="1" lang="en-US" altLang="ja-JP" dirty="0" smtClean="0"/>
              <a:t>Network throughput (get some overheads)</a:t>
            </a:r>
          </a:p>
          <a:p>
            <a:pPr lvl="1"/>
            <a:r>
              <a:rPr lang="en-US" altLang="ja-JP" dirty="0" smtClean="0"/>
              <a:t>Osaka-AIST</a:t>
            </a:r>
            <a:r>
              <a:rPr lang="en-US" altLang="ja-JP" dirty="0"/>
              <a:t>: 589.98 Mbps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AIST-UCSD: 32.99Mbps</a:t>
            </a:r>
          </a:p>
          <a:p>
            <a:pPr lvl="1"/>
            <a:r>
              <a:rPr lang="en-US" altLang="ja-JP" dirty="0" smtClean="0"/>
              <a:t>Osaka-UCSD: 42.16Mbps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61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For next stage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620688"/>
            <a:ext cx="8640960" cy="2232248"/>
          </a:xfrm>
        </p:spPr>
        <p:txBody>
          <a:bodyPr/>
          <a:lstStyle/>
          <a:p>
            <a:r>
              <a:rPr lang="en-US" altLang="ja-JP" dirty="0" smtClean="0"/>
              <a:t>Management of </a:t>
            </a:r>
            <a:r>
              <a:rPr kumimoji="1" lang="en-US" altLang="ja-JP" dirty="0" smtClean="0"/>
              <a:t>Multiple VM clusters</a:t>
            </a:r>
          </a:p>
          <a:p>
            <a:pPr lvl="1"/>
            <a:r>
              <a:rPr lang="en-US" altLang="ja-JP" dirty="0"/>
              <a:t>m</a:t>
            </a:r>
            <a:r>
              <a:rPr lang="en-US" altLang="ja-JP" dirty="0" smtClean="0"/>
              <a:t>anages virtual network slices on user’s demands</a:t>
            </a:r>
            <a:endParaRPr kumimoji="1" lang="ja-JP" altLang="en-US" dirty="0"/>
          </a:p>
        </p:txBody>
      </p:sp>
      <p:sp>
        <p:nvSpPr>
          <p:cNvPr id="4" name="雲 3"/>
          <p:cNvSpPr/>
          <p:nvPr/>
        </p:nvSpPr>
        <p:spPr>
          <a:xfrm>
            <a:off x="2771800" y="2776526"/>
            <a:ext cx="6336704" cy="792088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6157879" y="2601892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6" name="正方形/長方形 5"/>
          <p:cNvSpPr/>
          <p:nvPr/>
        </p:nvSpPr>
        <p:spPr>
          <a:xfrm>
            <a:off x="6547996" y="279299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7440299" y="2859052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7956376" y="2931060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8419965" y="3147084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0" name="正方形/長方形 9"/>
          <p:cNvSpPr/>
          <p:nvPr/>
        </p:nvSpPr>
        <p:spPr>
          <a:xfrm>
            <a:off x="3768127" y="279299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3433727" y="2945391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2961212" y="3258609"/>
            <a:ext cx="472515" cy="297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13" name="円/楕円 12"/>
          <p:cNvSpPr/>
          <p:nvPr/>
        </p:nvSpPr>
        <p:spPr>
          <a:xfrm flipH="1" flipV="1">
            <a:off x="4391640" y="3110615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 flipH="1" flipV="1">
            <a:off x="3851920" y="3398647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 flipH="1" flipV="1">
            <a:off x="4788024" y="3307639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 flipH="1" flipV="1">
            <a:off x="6012160" y="2966599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 flipH="1" flipV="1">
            <a:off x="5580112" y="3118999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 flipH="1" flipV="1">
            <a:off x="5831800" y="3451655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 flipH="1" flipV="1">
            <a:off x="7055936" y="3254631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 flipH="1" flipV="1">
            <a:off x="7487984" y="3416116"/>
            <a:ext cx="108352" cy="91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0" idx="3"/>
            <a:endCxn id="13" idx="5"/>
          </p:cNvCxnSpPr>
          <p:nvPr/>
        </p:nvCxnSpPr>
        <p:spPr>
          <a:xfrm>
            <a:off x="4240642" y="2941674"/>
            <a:ext cx="166866" cy="18226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1" idx="3"/>
            <a:endCxn id="13" idx="6"/>
          </p:cNvCxnSpPr>
          <p:nvPr/>
        </p:nvCxnSpPr>
        <p:spPr>
          <a:xfrm>
            <a:off x="3906242" y="3094074"/>
            <a:ext cx="485398" cy="6204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2" idx="3"/>
            <a:endCxn id="14" idx="6"/>
          </p:cNvCxnSpPr>
          <p:nvPr/>
        </p:nvCxnSpPr>
        <p:spPr>
          <a:xfrm>
            <a:off x="3433727" y="3407292"/>
            <a:ext cx="418193" cy="3685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4" idx="1"/>
            <a:endCxn id="15" idx="6"/>
          </p:cNvCxnSpPr>
          <p:nvPr/>
        </p:nvCxnSpPr>
        <p:spPr>
          <a:xfrm flipV="1">
            <a:off x="3944404" y="3353143"/>
            <a:ext cx="843620" cy="1231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>
            <a:stCxn id="13" idx="1"/>
            <a:endCxn id="15" idx="4"/>
          </p:cNvCxnSpPr>
          <p:nvPr/>
        </p:nvCxnSpPr>
        <p:spPr>
          <a:xfrm>
            <a:off x="4484124" y="3188295"/>
            <a:ext cx="358076" cy="11934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15" idx="3"/>
            <a:endCxn id="17" idx="7"/>
          </p:cNvCxnSpPr>
          <p:nvPr/>
        </p:nvCxnSpPr>
        <p:spPr>
          <a:xfrm flipV="1">
            <a:off x="4880508" y="3196679"/>
            <a:ext cx="715472" cy="12428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5" idx="1"/>
            <a:endCxn id="18" idx="6"/>
          </p:cNvCxnSpPr>
          <p:nvPr/>
        </p:nvCxnSpPr>
        <p:spPr>
          <a:xfrm>
            <a:off x="4880508" y="3385319"/>
            <a:ext cx="951292" cy="11184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stCxn id="17" idx="0"/>
            <a:endCxn id="18" idx="4"/>
          </p:cNvCxnSpPr>
          <p:nvPr/>
        </p:nvCxnSpPr>
        <p:spPr>
          <a:xfrm>
            <a:off x="5634288" y="3210007"/>
            <a:ext cx="251688" cy="24164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17" idx="2"/>
            <a:endCxn id="16" idx="6"/>
          </p:cNvCxnSpPr>
          <p:nvPr/>
        </p:nvCxnSpPr>
        <p:spPr>
          <a:xfrm flipV="1">
            <a:off x="5688464" y="3012103"/>
            <a:ext cx="323696" cy="15240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>
            <a:stCxn id="16" idx="3"/>
            <a:endCxn id="5" idx="1"/>
          </p:cNvCxnSpPr>
          <p:nvPr/>
        </p:nvCxnSpPr>
        <p:spPr>
          <a:xfrm flipV="1">
            <a:off x="6104644" y="2750575"/>
            <a:ext cx="53235" cy="229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>
            <a:stCxn id="16" idx="1"/>
            <a:endCxn id="6" idx="1"/>
          </p:cNvCxnSpPr>
          <p:nvPr/>
        </p:nvCxnSpPr>
        <p:spPr>
          <a:xfrm flipV="1">
            <a:off x="6104644" y="2941674"/>
            <a:ext cx="443352" cy="10260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8" idx="0"/>
            <a:endCxn id="19" idx="3"/>
          </p:cNvCxnSpPr>
          <p:nvPr/>
        </p:nvCxnSpPr>
        <p:spPr>
          <a:xfrm flipV="1">
            <a:off x="5885976" y="3267959"/>
            <a:ext cx="1262444" cy="27470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8" idx="1"/>
            <a:endCxn id="20" idx="4"/>
          </p:cNvCxnSpPr>
          <p:nvPr/>
        </p:nvCxnSpPr>
        <p:spPr>
          <a:xfrm flipV="1">
            <a:off x="5924284" y="3416116"/>
            <a:ext cx="1617876" cy="113219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>
            <a:stCxn id="19" idx="3"/>
            <a:endCxn id="7" idx="1"/>
          </p:cNvCxnSpPr>
          <p:nvPr/>
        </p:nvCxnSpPr>
        <p:spPr>
          <a:xfrm flipV="1">
            <a:off x="7148420" y="3007735"/>
            <a:ext cx="291879" cy="26022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>
            <a:stCxn id="19" idx="0"/>
            <a:endCxn id="8" idx="1"/>
          </p:cNvCxnSpPr>
          <p:nvPr/>
        </p:nvCxnSpPr>
        <p:spPr>
          <a:xfrm flipV="1">
            <a:off x="7110112" y="3079743"/>
            <a:ext cx="846264" cy="26589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20" idx="3"/>
            <a:endCxn id="9" idx="1"/>
          </p:cNvCxnSpPr>
          <p:nvPr/>
        </p:nvCxnSpPr>
        <p:spPr>
          <a:xfrm flipV="1">
            <a:off x="7580468" y="3295767"/>
            <a:ext cx="839497" cy="133677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雲 36"/>
          <p:cNvSpPr/>
          <p:nvPr/>
        </p:nvSpPr>
        <p:spPr>
          <a:xfrm>
            <a:off x="2771800" y="3788205"/>
            <a:ext cx="6120680" cy="792088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171091" y="3692530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39" name="正方形/長方形 38"/>
          <p:cNvSpPr/>
          <p:nvPr/>
        </p:nvSpPr>
        <p:spPr>
          <a:xfrm>
            <a:off x="6561208" y="3804670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40" name="正方形/長方形 39"/>
          <p:cNvSpPr/>
          <p:nvPr/>
        </p:nvSpPr>
        <p:spPr>
          <a:xfrm>
            <a:off x="8237387" y="4039768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2974424" y="4270288"/>
            <a:ext cx="472515" cy="2973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VM</a:t>
            </a:r>
            <a:endParaRPr kumimoji="1" lang="ja-JP" altLang="en-US" sz="1400" dirty="0"/>
          </a:p>
        </p:txBody>
      </p:sp>
      <p:sp>
        <p:nvSpPr>
          <p:cNvPr id="42" name="円/楕円 41"/>
          <p:cNvSpPr/>
          <p:nvPr/>
        </p:nvSpPr>
        <p:spPr>
          <a:xfrm flipH="1" flipV="1">
            <a:off x="3865132" y="4410326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/>
          <p:cNvSpPr/>
          <p:nvPr/>
        </p:nvSpPr>
        <p:spPr>
          <a:xfrm flipH="1" flipV="1">
            <a:off x="4801236" y="4319318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/>
          <p:cNvSpPr/>
          <p:nvPr/>
        </p:nvSpPr>
        <p:spPr>
          <a:xfrm flipH="1" flipV="1">
            <a:off x="6025372" y="4057237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/>
          <p:cNvSpPr/>
          <p:nvPr/>
        </p:nvSpPr>
        <p:spPr>
          <a:xfrm flipH="1" flipV="1">
            <a:off x="5593324" y="4130678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/>
          <p:cNvSpPr/>
          <p:nvPr/>
        </p:nvSpPr>
        <p:spPr>
          <a:xfrm flipH="1" flipV="1">
            <a:off x="5845012" y="4463334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/>
        </p:nvSpPr>
        <p:spPr>
          <a:xfrm flipH="1" flipV="1">
            <a:off x="7501196" y="4327800"/>
            <a:ext cx="108352" cy="910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/>
          <p:cNvCxnSpPr>
            <a:stCxn id="41" idx="3"/>
            <a:endCxn id="42" idx="6"/>
          </p:cNvCxnSpPr>
          <p:nvPr/>
        </p:nvCxnSpPr>
        <p:spPr>
          <a:xfrm>
            <a:off x="3446939" y="4418971"/>
            <a:ext cx="418193" cy="36859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9" name="直線コネクタ 48"/>
          <p:cNvCxnSpPr>
            <a:stCxn id="42" idx="1"/>
            <a:endCxn id="43" idx="6"/>
          </p:cNvCxnSpPr>
          <p:nvPr/>
        </p:nvCxnSpPr>
        <p:spPr>
          <a:xfrm flipV="1">
            <a:off x="3957616" y="4364822"/>
            <a:ext cx="843620" cy="12318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0" name="直線コネクタ 49"/>
          <p:cNvCxnSpPr>
            <a:stCxn id="43" idx="3"/>
            <a:endCxn id="45" idx="7"/>
          </p:cNvCxnSpPr>
          <p:nvPr/>
        </p:nvCxnSpPr>
        <p:spPr>
          <a:xfrm flipV="1">
            <a:off x="4893720" y="4208358"/>
            <a:ext cx="715472" cy="12428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1" name="直線コネクタ 50"/>
          <p:cNvCxnSpPr>
            <a:stCxn id="43" idx="1"/>
            <a:endCxn id="46" idx="6"/>
          </p:cNvCxnSpPr>
          <p:nvPr/>
        </p:nvCxnSpPr>
        <p:spPr>
          <a:xfrm>
            <a:off x="4893720" y="4396998"/>
            <a:ext cx="951292" cy="111840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2" name="直線コネクタ 51"/>
          <p:cNvCxnSpPr>
            <a:stCxn id="45" idx="0"/>
            <a:endCxn id="46" idx="4"/>
          </p:cNvCxnSpPr>
          <p:nvPr/>
        </p:nvCxnSpPr>
        <p:spPr>
          <a:xfrm>
            <a:off x="5647500" y="4221686"/>
            <a:ext cx="251688" cy="241648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3" name="直線コネクタ 52"/>
          <p:cNvCxnSpPr>
            <a:stCxn id="45" idx="2"/>
            <a:endCxn id="44" idx="6"/>
          </p:cNvCxnSpPr>
          <p:nvPr/>
        </p:nvCxnSpPr>
        <p:spPr>
          <a:xfrm flipV="1">
            <a:off x="5701676" y="4102741"/>
            <a:ext cx="323696" cy="73441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4" name="直線コネクタ 53"/>
          <p:cNvCxnSpPr>
            <a:stCxn id="44" idx="3"/>
            <a:endCxn id="38" idx="1"/>
          </p:cNvCxnSpPr>
          <p:nvPr/>
        </p:nvCxnSpPr>
        <p:spPr>
          <a:xfrm flipV="1">
            <a:off x="6117856" y="3841213"/>
            <a:ext cx="53235" cy="229352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5" name="直線コネクタ 54"/>
          <p:cNvCxnSpPr>
            <a:stCxn id="44" idx="1"/>
          </p:cNvCxnSpPr>
          <p:nvPr/>
        </p:nvCxnSpPr>
        <p:spPr>
          <a:xfrm flipV="1">
            <a:off x="6117856" y="4032312"/>
            <a:ext cx="443352" cy="102605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6" name="直線コネクタ 55"/>
          <p:cNvCxnSpPr>
            <a:stCxn id="46" idx="1"/>
            <a:endCxn id="47" idx="4"/>
          </p:cNvCxnSpPr>
          <p:nvPr/>
        </p:nvCxnSpPr>
        <p:spPr>
          <a:xfrm flipV="1">
            <a:off x="5937496" y="4327800"/>
            <a:ext cx="1617876" cy="213214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7" name="直線コネクタ 56"/>
          <p:cNvCxnSpPr>
            <a:stCxn id="47" idx="3"/>
            <a:endCxn id="40" idx="1"/>
          </p:cNvCxnSpPr>
          <p:nvPr/>
        </p:nvCxnSpPr>
        <p:spPr>
          <a:xfrm flipV="1">
            <a:off x="7593680" y="4188451"/>
            <a:ext cx="643707" cy="152677"/>
          </a:xfrm>
          <a:prstGeom prst="lin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165732" y="2410761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A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165732" y="3576076"/>
            <a:ext cx="234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Virtual network slice B</a:t>
            </a:r>
            <a:endParaRPr kumimoji="1" lang="ja-JP" altLang="en-US" dirty="0"/>
          </a:p>
        </p:txBody>
      </p:sp>
      <p:cxnSp>
        <p:nvCxnSpPr>
          <p:cNvPr id="61" name="直線コネクタ 60"/>
          <p:cNvCxnSpPr>
            <a:stCxn id="20" idx="3"/>
            <a:endCxn id="19" idx="1"/>
          </p:cNvCxnSpPr>
          <p:nvPr/>
        </p:nvCxnSpPr>
        <p:spPr>
          <a:xfrm flipH="1" flipV="1">
            <a:off x="7148420" y="3332311"/>
            <a:ext cx="432048" cy="9713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>
            <a:stCxn id="14" idx="4"/>
            <a:endCxn id="13" idx="7"/>
          </p:cNvCxnSpPr>
          <p:nvPr/>
        </p:nvCxnSpPr>
        <p:spPr>
          <a:xfrm flipV="1">
            <a:off x="3906096" y="3188295"/>
            <a:ext cx="501412" cy="21035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/>
          <p:cNvCxnSpPr/>
          <p:nvPr/>
        </p:nvCxnSpPr>
        <p:spPr>
          <a:xfrm flipV="1">
            <a:off x="247297" y="4594978"/>
            <a:ext cx="8640960" cy="7145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kohei\AppData\Local\Microsoft\Windows\Temporary Internet Files\Content.IE5\T2P2G7DJ\MC9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093" y="5732421"/>
            <a:ext cx="676430" cy="48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C:\Users\kohei\AppData\Local\Microsoft\Windows\Temporary Internet Files\Content.IE5\T2P2G7DJ\MC9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162" y="5710569"/>
            <a:ext cx="676430" cy="48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C:\Users\kohei\AppData\Local\Microsoft\Windows\Temporary Internet Files\Content.IE5\T2P2G7DJ\MC9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797" y="5222306"/>
            <a:ext cx="676430" cy="48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C:\Users\kohei\AppData\Local\Microsoft\Windows\Temporary Internet Files\Content.IE5\T2P2G7DJ\MC9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381" y="5862969"/>
            <a:ext cx="676430" cy="48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C:\Users\kohei\AppData\Local\Microsoft\Windows\Temporary Internet Files\Content.IE5\T2P2G7DJ\MC9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682" y="5222305"/>
            <a:ext cx="676430" cy="48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C:\Users\kohei\AppData\Local\Microsoft\Windows\Temporary Internet Files\Content.IE5\T2P2G7DJ\MC9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465" y="5500003"/>
            <a:ext cx="676430" cy="48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C:\Users\kohei\AppData\Local\Microsoft\Windows\Temporary Internet Files\Content.IE5\T2P2G7DJ\MC9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800" y="6104961"/>
            <a:ext cx="676430" cy="48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2" descr="C:\Users\kohei\AppData\Local\Microsoft\Windows\Temporary Internet Files\Content.IE5\T2P2G7DJ\MC9004289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384" y="6397121"/>
            <a:ext cx="676430" cy="48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直線コネクタ 72"/>
          <p:cNvCxnSpPr/>
          <p:nvPr/>
        </p:nvCxnSpPr>
        <p:spPr>
          <a:xfrm>
            <a:off x="3944404" y="5954700"/>
            <a:ext cx="1056973" cy="33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V="1">
            <a:off x="4366214" y="5988266"/>
            <a:ext cx="635163" cy="604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/>
          <p:cNvCxnSpPr/>
          <p:nvPr/>
        </p:nvCxnSpPr>
        <p:spPr>
          <a:xfrm flipH="1" flipV="1">
            <a:off x="3944405" y="5976553"/>
            <a:ext cx="421809" cy="616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 flipH="1">
            <a:off x="5001378" y="5466436"/>
            <a:ext cx="830422" cy="521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 flipH="1" flipV="1">
            <a:off x="5001377" y="5988267"/>
            <a:ext cx="1405971" cy="1166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 flipH="1" flipV="1">
            <a:off x="5832141" y="5466439"/>
            <a:ext cx="507391" cy="6385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flipH="1">
            <a:off x="5863524" y="5483220"/>
            <a:ext cx="1012732" cy="16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/>
          <p:cNvCxnSpPr/>
          <p:nvPr/>
        </p:nvCxnSpPr>
        <p:spPr>
          <a:xfrm flipV="1">
            <a:off x="6433682" y="5727351"/>
            <a:ext cx="1175866" cy="3797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コネクタ 125"/>
          <p:cNvCxnSpPr/>
          <p:nvPr/>
        </p:nvCxnSpPr>
        <p:spPr>
          <a:xfrm>
            <a:off x="6433682" y="6107100"/>
            <a:ext cx="1596333" cy="241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/>
          <p:cNvCxnSpPr/>
          <p:nvPr/>
        </p:nvCxnSpPr>
        <p:spPr>
          <a:xfrm>
            <a:off x="7609548" y="5785700"/>
            <a:ext cx="420467" cy="563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6" name="テキスト ボックス 4125"/>
          <p:cNvSpPr txBox="1"/>
          <p:nvPr/>
        </p:nvSpPr>
        <p:spPr>
          <a:xfrm>
            <a:off x="6985899" y="484059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Physical Network</a:t>
            </a:r>
            <a:endParaRPr kumimoji="1" lang="ja-JP" altLang="en-US" dirty="0"/>
          </a:p>
        </p:txBody>
      </p:sp>
      <p:cxnSp>
        <p:nvCxnSpPr>
          <p:cNvPr id="96" name="直線矢印コネクタ 95"/>
          <p:cNvCxnSpPr>
            <a:stCxn id="63" idx="3"/>
          </p:cNvCxnSpPr>
          <p:nvPr/>
        </p:nvCxnSpPr>
        <p:spPr>
          <a:xfrm>
            <a:off x="2123728" y="4521537"/>
            <a:ext cx="2560067" cy="12225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矢印コネクタ 134"/>
          <p:cNvCxnSpPr>
            <a:stCxn id="63" idx="3"/>
          </p:cNvCxnSpPr>
          <p:nvPr/>
        </p:nvCxnSpPr>
        <p:spPr>
          <a:xfrm>
            <a:off x="2123728" y="4521537"/>
            <a:ext cx="1546256" cy="1189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/>
          <p:cNvCxnSpPr>
            <a:stCxn id="63" idx="3"/>
          </p:cNvCxnSpPr>
          <p:nvPr/>
        </p:nvCxnSpPr>
        <p:spPr>
          <a:xfrm>
            <a:off x="2123728" y="4521537"/>
            <a:ext cx="3383069" cy="6937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827584" y="5142574"/>
            <a:ext cx="261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kumimoji="1" lang="en-US" altLang="ja-JP" dirty="0" smtClean="0"/>
              <a:t>ontrols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forwarding rules</a:t>
            </a:r>
            <a:endParaRPr kumimoji="1" lang="ja-JP" altLang="en-US" dirty="0"/>
          </a:p>
        </p:txBody>
      </p:sp>
      <p:sp>
        <p:nvSpPr>
          <p:cNvPr id="63" name="正方形/長方形 62"/>
          <p:cNvSpPr/>
          <p:nvPr/>
        </p:nvSpPr>
        <p:spPr>
          <a:xfrm>
            <a:off x="539552" y="4102741"/>
            <a:ext cx="1584176" cy="837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OpenFlow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Controller</a:t>
            </a:r>
            <a:endParaRPr kumimoji="1" lang="ja-JP" altLang="en-US" dirty="0"/>
          </a:p>
        </p:txBody>
      </p:sp>
      <p:pic>
        <p:nvPicPr>
          <p:cNvPr id="104" name="Picture 3" descr="C:\Users\kohei\AppData\Local\Microsoft\Windows\Temporary Internet Files\Content.IE5\HCHBYSL1\MC90043160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" y="1988840"/>
            <a:ext cx="698262" cy="69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右矢印 107"/>
          <p:cNvSpPr/>
          <p:nvPr/>
        </p:nvSpPr>
        <p:spPr>
          <a:xfrm rot="20145301">
            <a:off x="2112592" y="3722254"/>
            <a:ext cx="720080" cy="467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1486347" y="3430741"/>
            <a:ext cx="1679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</a:t>
            </a:r>
            <a:r>
              <a:rPr kumimoji="1" lang="en-US" altLang="ja-JP" dirty="0" smtClean="0"/>
              <a:t>efines virtual slices</a:t>
            </a:r>
            <a:endParaRPr kumimoji="1" lang="ja-JP" altLang="en-US" dirty="0"/>
          </a:p>
        </p:txBody>
      </p:sp>
      <p:sp>
        <p:nvSpPr>
          <p:cNvPr id="110" name="角丸四角形 109"/>
          <p:cNvSpPr/>
          <p:nvPr/>
        </p:nvSpPr>
        <p:spPr>
          <a:xfrm>
            <a:off x="539552" y="3760742"/>
            <a:ext cx="792088" cy="2443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UI</a:t>
            </a:r>
          </a:p>
        </p:txBody>
      </p:sp>
      <p:cxnSp>
        <p:nvCxnSpPr>
          <p:cNvPr id="112" name="直線矢印コネクタ 111"/>
          <p:cNvCxnSpPr/>
          <p:nvPr/>
        </p:nvCxnSpPr>
        <p:spPr>
          <a:xfrm>
            <a:off x="378800" y="2687102"/>
            <a:ext cx="349131" cy="10054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1" name="Picture 3" descr="C:\Users\kohei\AppData\Local\Microsoft\Windows\Temporary Internet Files\Content.IE5\HCHBYSL1\MC900431601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34" y="2060848"/>
            <a:ext cx="698262" cy="69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2" name="直線矢印コネクタ 151"/>
          <p:cNvCxnSpPr>
            <a:stCxn id="151" idx="2"/>
          </p:cNvCxnSpPr>
          <p:nvPr/>
        </p:nvCxnSpPr>
        <p:spPr>
          <a:xfrm flipH="1">
            <a:off x="1137434" y="2759110"/>
            <a:ext cx="349131" cy="9334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/>
          <p:cNvSpPr txBox="1"/>
          <p:nvPr/>
        </p:nvSpPr>
        <p:spPr>
          <a:xfrm>
            <a:off x="78129" y="2679829"/>
            <a:ext cx="214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Request&amp;manage</a:t>
            </a:r>
            <a:r>
              <a:rPr lang="en-US" altLang="ja-JP" dirty="0" smtClean="0"/>
              <a:t> new slices</a:t>
            </a:r>
            <a:endParaRPr kumimoji="1" lang="ja-JP" altLang="en-US" dirty="0"/>
          </a:p>
        </p:txBody>
      </p:sp>
      <p:sp>
        <p:nvSpPr>
          <p:cNvPr id="118" name="角丸四角形 117"/>
          <p:cNvSpPr/>
          <p:nvPr/>
        </p:nvSpPr>
        <p:spPr>
          <a:xfrm>
            <a:off x="78129" y="2679829"/>
            <a:ext cx="2059132" cy="139073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1701413" y="2502436"/>
            <a:ext cx="149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Missing part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13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55" grpId="0"/>
      <p:bldP spid="118" grpId="0" animBg="1"/>
      <p:bldP spid="120" grpId="0"/>
    </p:bldLst>
  </p:timing>
</p:sld>
</file>

<file path=ppt/theme/theme1.xml><?xml version="1.0" encoding="utf-8"?>
<a:theme xmlns:a="http://schemas.openxmlformats.org/drawingml/2006/main" name="資料テンプレー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3023</TotalTime>
  <Words>482</Words>
  <Application>Microsoft Office PowerPoint</Application>
  <PresentationFormat>画面に合わせる (4:3)</PresentationFormat>
  <Paragraphs>153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資料テンプレート</vt:lpstr>
      <vt:lpstr>An OpenFlow based virtual network environment  for Pragma Cloud virtual clusters</vt:lpstr>
      <vt:lpstr>Background</vt:lpstr>
      <vt:lpstr>OpenFlow</vt:lpstr>
      <vt:lpstr>Overview of the demo environment</vt:lpstr>
      <vt:lpstr>Comparison between the past and the present approach</vt:lpstr>
      <vt:lpstr>PowerPoint プレゼンテーション</vt:lpstr>
      <vt:lpstr>Basic performance of virtual network</vt:lpstr>
      <vt:lpstr>For next stage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kohei</dc:creator>
  <cp:lastModifiedBy>kohei</cp:lastModifiedBy>
  <cp:revision>63</cp:revision>
  <dcterms:created xsi:type="dcterms:W3CDTF">2012-04-16T03:16:12Z</dcterms:created>
  <dcterms:modified xsi:type="dcterms:W3CDTF">2012-04-18T05:39:40Z</dcterms:modified>
</cp:coreProperties>
</file>