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3A13F-360B-4BEE-8F83-5FE5ECF9CCB6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1DBA-4F01-42A4-B113-B7A31D1E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9666FD3-95F4-4CBF-85FB-5429E24C8FDD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3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3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9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7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9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7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1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C700-3919-4385-9ADC-8A5BFD474B27}" type="datetimeFigureOut">
              <a:rPr kumimoji="1" lang="ja-JP" altLang="en-US" smtClean="0"/>
              <a:t>2012/4/18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5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0071" y="242088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ja-JP" sz="4000" b="1" dirty="0" smtClean="0">
                <a:solidFill>
                  <a:schemeClr val="accent1">
                    <a:lumMod val="75000"/>
                  </a:schemeClr>
                </a:solidFill>
              </a:rPr>
              <a:t>PRAGMA21 </a:t>
            </a:r>
            <a:r>
              <a:rPr lang="en-US" altLang="ja-JP" sz="4000" b="1" dirty="0" smtClean="0">
                <a:solidFill>
                  <a:schemeClr val="accent1">
                    <a:lumMod val="75000"/>
                  </a:schemeClr>
                </a:solidFill>
              </a:rPr>
              <a:t>– PRAGMA </a:t>
            </a:r>
            <a:r>
              <a:rPr lang="en-US" altLang="ja-JP" sz="4000" b="1" dirty="0" smtClean="0">
                <a:solidFill>
                  <a:schemeClr val="accent1">
                    <a:lumMod val="75000"/>
                  </a:schemeClr>
                </a:solidFill>
              </a:rPr>
              <a:t>22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sz="6000" b="1" dirty="0" smtClean="0">
                <a:solidFill>
                  <a:srgbClr val="C00000"/>
                </a:solidFill>
              </a:rPr>
              <a:t>Collaborative Activities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44752"/>
            <a:ext cx="6400800" cy="1752600"/>
          </a:xfrm>
        </p:spPr>
        <p:txBody>
          <a:bodyPr/>
          <a:lstStyle/>
          <a:p>
            <a:r>
              <a:rPr lang="en-US" altLang="ja-JP" dirty="0"/>
              <a:t>Resources </a:t>
            </a:r>
            <a:r>
              <a:rPr lang="en-US" altLang="ja-JP" dirty="0" smtClean="0"/>
              <a:t>Working 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4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Work set at PRAGMA 21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7727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Expand PRAGMA Cloud and VM deployment</a:t>
            </a:r>
          </a:p>
          <a:p>
            <a:pPr lvl="1"/>
            <a:r>
              <a:rPr lang="en-US" altLang="ja-JP" dirty="0" smtClean="0"/>
              <a:t>3 more sites deploy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and scripts</a:t>
            </a:r>
          </a:p>
          <a:p>
            <a:pPr lvl="2"/>
            <a:r>
              <a:rPr lang="en-US" altLang="ja-JP" dirty="0" smtClean="0"/>
              <a:t>CNIC,  IU,  Osaka, LZU</a:t>
            </a:r>
          </a:p>
          <a:p>
            <a:r>
              <a:rPr lang="en-US" altLang="ja-JP" dirty="0" smtClean="0"/>
              <a:t>Virtualization software development</a:t>
            </a:r>
          </a:p>
          <a:p>
            <a:pPr lvl="1"/>
            <a:r>
              <a:rPr lang="en-US" altLang="ja-JP" dirty="0" smtClean="0"/>
              <a:t>Enable remote boot at NCHC</a:t>
            </a:r>
          </a:p>
          <a:p>
            <a:pPr lvl="1"/>
            <a:r>
              <a:rPr lang="en-US" altLang="ja-JP" dirty="0"/>
              <a:t>Boot multi VMs by a single script run (by PRAGMA 22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More images</a:t>
            </a:r>
          </a:p>
          <a:p>
            <a:pPr lvl="2"/>
            <a:r>
              <a:rPr lang="en-US" altLang="ja-JP" dirty="0" smtClean="0"/>
              <a:t>Other WGs (</a:t>
            </a:r>
            <a:r>
              <a:rPr lang="en-US" altLang="ja-JP" sz="3400" b="1" dirty="0" smtClean="0">
                <a:solidFill>
                  <a:srgbClr val="FF0000"/>
                </a:solidFill>
              </a:rPr>
              <a:t>BIO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Run MPI applications on our sites and EC2 (by PRAGMA 22)</a:t>
            </a:r>
          </a:p>
          <a:p>
            <a:r>
              <a:rPr kumimoji="1" lang="en-US" altLang="ja-JP" dirty="0" smtClean="0"/>
              <a:t>Network overlay w/ GEO Grid VM</a:t>
            </a:r>
          </a:p>
          <a:p>
            <a:pPr lvl="1"/>
            <a:r>
              <a:rPr lang="en-US" altLang="ja-JP" dirty="0" smtClean="0"/>
              <a:t>Osaka/NICT, UCSD, AIST</a:t>
            </a:r>
          </a:p>
          <a:p>
            <a:pPr lvl="1"/>
            <a:r>
              <a:rPr kumimoji="1" lang="en-US" altLang="ja-JP" dirty="0" err="1" smtClean="0"/>
              <a:t>OpenFlow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What are needed in practical?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6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25104"/>
              </p:ext>
            </p:extLst>
          </p:nvPr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4" imgW="5858693" imgH="3228571" progId="PBrush">
                  <p:embed/>
                </p:oleObj>
              </mc:Choice>
              <mc:Fallback>
                <p:oleObj name="Bitmap Image" r:id="rId4" imgW="5858693" imgH="32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3" name="AutoShape 7"/>
          <p:cNvSpPr>
            <a:spLocks noChangeArrowheads="1"/>
          </p:cNvSpPr>
          <p:nvPr/>
        </p:nvSpPr>
        <p:spPr bwMode="auto">
          <a:xfrm>
            <a:off x="37338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1858963" y="349250"/>
            <a:ext cx="5380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Grid/Clouds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  <a:cs typeface="Arial" charset="0"/>
            </a:endParaRP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6" name="AutoShape 20"/>
          <p:cNvSpPr>
            <a:spLocks noChangeArrowheads="1"/>
          </p:cNvSpPr>
          <p:nvPr/>
        </p:nvSpPr>
        <p:spPr bwMode="auto">
          <a:xfrm>
            <a:off x="32004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9" name="Text Box 30"/>
          <p:cNvSpPr txBox="1">
            <a:spLocks noChangeArrowheads="1"/>
          </p:cNvSpPr>
          <p:nvPr/>
        </p:nvSpPr>
        <p:spPr bwMode="auto">
          <a:xfrm>
            <a:off x="609600" y="6096000"/>
            <a:ext cx="800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A50021"/>
                </a:solidFill>
                <a:cs typeface="Arial" charset="0"/>
              </a:rPr>
              <a:t>26 institutions </a:t>
            </a:r>
            <a:r>
              <a:rPr lang="en-US" dirty="0">
                <a:cs typeface="Arial" charset="0"/>
              </a:rPr>
              <a:t>in </a:t>
            </a:r>
            <a:r>
              <a:rPr lang="en-US" dirty="0" smtClean="0">
                <a:cs typeface="Arial" charset="0"/>
              </a:rPr>
              <a:t>17 </a:t>
            </a:r>
            <a:r>
              <a:rPr lang="en-US" dirty="0">
                <a:cs typeface="Arial" charset="0"/>
              </a:rPr>
              <a:t>countries/regions</a:t>
            </a:r>
            <a:r>
              <a:rPr lang="en-US" dirty="0">
                <a:solidFill>
                  <a:srgbClr val="A50021"/>
                </a:solidFill>
                <a:cs typeface="Arial" charset="0"/>
              </a:rPr>
              <a:t>,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cs typeface="Arial" charset="0"/>
              </a:rPr>
              <a:t>23 </a:t>
            </a:r>
            <a:r>
              <a:rPr lang="en-US" dirty="0">
                <a:solidFill>
                  <a:srgbClr val="4D4D4D"/>
                </a:solidFill>
                <a:cs typeface="Arial" charset="0"/>
              </a:rPr>
              <a:t>compute sites, </a:t>
            </a:r>
            <a:r>
              <a:rPr lang="en-US" dirty="0" smtClean="0">
                <a:solidFill>
                  <a:srgbClr val="FF9900"/>
                </a:solidFill>
                <a:cs typeface="Arial" charset="0"/>
              </a:rPr>
              <a:t>10VM sites</a:t>
            </a:r>
            <a:endParaRPr lang="en-US" dirty="0">
              <a:cs typeface="Arial" charset="0"/>
            </a:endParaRPr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9" name="AutoShape 33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2" name="Text Box 35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 flipV="1">
            <a:off x="533400" y="160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4" name="Text Box 37"/>
          <p:cNvSpPr txBox="1">
            <a:spLocks noChangeArrowheads="1"/>
          </p:cNvSpPr>
          <p:nvPr/>
        </p:nvSpPr>
        <p:spPr bwMode="auto">
          <a:xfrm>
            <a:off x="1447800" y="3429000"/>
            <a:ext cx="995363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NECTEC</a:t>
            </a:r>
          </a:p>
          <a:p>
            <a:pPr eaLnBrk="1" hangingPunct="1"/>
            <a:r>
              <a:rPr lang="en-US" u="sng" dirty="0">
                <a:solidFill>
                  <a:srgbClr val="00CC00"/>
                </a:solidFill>
              </a:rPr>
              <a:t>KU</a:t>
            </a:r>
          </a:p>
          <a:p>
            <a:pPr eaLnBrk="1" hangingPunct="1"/>
            <a:r>
              <a:rPr lang="en-US" dirty="0"/>
              <a:t>Thailand</a:t>
            </a:r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 flipH="1">
            <a:off x="2438400" y="32766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rgbClr val="C00000"/>
                </a:solidFill>
              </a:rPr>
              <a:t>UoHyd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15387" name="Line 40"/>
          <p:cNvSpPr>
            <a:spLocks noChangeShapeType="1"/>
          </p:cNvSpPr>
          <p:nvPr/>
        </p:nvSpPr>
        <p:spPr bwMode="auto">
          <a:xfrm>
            <a:off x="2057400" y="30480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1524000" y="4343400"/>
            <a:ext cx="837730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MIMOS</a:t>
            </a:r>
          </a:p>
          <a:p>
            <a:pPr eaLnBrk="1" hangingPunct="1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USM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15389" name="Line 42"/>
          <p:cNvSpPr>
            <a:spLocks noChangeShapeType="1"/>
          </p:cNvSpPr>
          <p:nvPr/>
        </p:nvSpPr>
        <p:spPr bwMode="auto">
          <a:xfrm flipV="1">
            <a:off x="2362200" y="35814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0" name="Text Box 43"/>
          <p:cNvSpPr txBox="1">
            <a:spLocks noChangeArrowheads="1"/>
          </p:cNvSpPr>
          <p:nvPr/>
        </p:nvSpPr>
        <p:spPr bwMode="auto">
          <a:xfrm>
            <a:off x="2286000" y="2514600"/>
            <a:ext cx="962025" cy="484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HKU</a:t>
            </a:r>
          </a:p>
          <a:p>
            <a:pPr eaLnBrk="1" hangingPunct="1"/>
            <a:r>
              <a:rPr lang="en-US" dirty="0" err="1"/>
              <a:t>HongKong</a:t>
            </a:r>
            <a:endParaRPr lang="en-US" dirty="0"/>
          </a:p>
        </p:txBody>
      </p:sp>
      <p:sp>
        <p:nvSpPr>
          <p:cNvPr id="15391" name="Line 44"/>
          <p:cNvSpPr>
            <a:spLocks noChangeShapeType="1"/>
          </p:cNvSpPr>
          <p:nvPr/>
        </p:nvSpPr>
        <p:spPr bwMode="auto">
          <a:xfrm flipH="1" flipV="1">
            <a:off x="3276600" y="2743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4419600" y="2362200"/>
            <a:ext cx="766763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ASGC</a:t>
            </a:r>
          </a:p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NCHC</a:t>
            </a:r>
          </a:p>
          <a:p>
            <a:pPr eaLnBrk="1" hangingPunct="1"/>
            <a:r>
              <a:rPr lang="en-US" dirty="0"/>
              <a:t>Taiwan</a:t>
            </a:r>
          </a:p>
        </p:txBody>
      </p:sp>
      <p:sp>
        <p:nvSpPr>
          <p:cNvPr id="15393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4" name="Text Box 47"/>
          <p:cNvSpPr txBox="1">
            <a:spLocks noChangeArrowheads="1"/>
          </p:cNvSpPr>
          <p:nvPr/>
        </p:nvSpPr>
        <p:spPr bwMode="auto">
          <a:xfrm>
            <a:off x="4572000" y="3733800"/>
            <a:ext cx="1066800" cy="1114151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HCMUT</a:t>
            </a:r>
          </a:p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HUT</a:t>
            </a:r>
          </a:p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IOIT-Hanoi</a:t>
            </a:r>
          </a:p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IOIT-HCM</a:t>
            </a:r>
          </a:p>
          <a:p>
            <a:pPr eaLnBrk="1" hangingPunct="1"/>
            <a:r>
              <a:rPr lang="en-US" dirty="0"/>
              <a:t>Vietnam</a:t>
            </a:r>
          </a:p>
        </p:txBody>
      </p:sp>
      <p:sp>
        <p:nvSpPr>
          <p:cNvPr id="15395" name="Line 48"/>
          <p:cNvSpPr>
            <a:spLocks noChangeShapeType="1"/>
          </p:cNvSpPr>
          <p:nvPr/>
        </p:nvSpPr>
        <p:spPr bwMode="auto">
          <a:xfrm>
            <a:off x="3352800" y="3505200"/>
            <a:ext cx="1219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6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943015" cy="95410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AIST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OsakaU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UTsukuba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Japan</a:t>
            </a:r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0" name="Text Box 53"/>
          <p:cNvSpPr txBox="1">
            <a:spLocks noChangeArrowheads="1"/>
          </p:cNvSpPr>
          <p:nvPr/>
        </p:nvSpPr>
        <p:spPr bwMode="auto">
          <a:xfrm>
            <a:off x="3957638" y="5410200"/>
            <a:ext cx="8699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</a:t>
            </a:r>
          </a:p>
          <a:p>
            <a:pPr eaLnBrk="1" hangingPunct="1"/>
            <a:r>
              <a:rPr lang="en-US" dirty="0"/>
              <a:t>Australia</a:t>
            </a:r>
          </a:p>
        </p:txBody>
      </p:sp>
      <p:sp>
        <p:nvSpPr>
          <p:cNvPr id="15401" name="Line 54"/>
          <p:cNvSpPr>
            <a:spLocks noChangeShapeType="1"/>
          </p:cNvSpPr>
          <p:nvPr/>
        </p:nvSpPr>
        <p:spPr bwMode="auto">
          <a:xfrm flipH="1" flipV="1">
            <a:off x="4419600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2" name="Text Box 57"/>
          <p:cNvSpPr txBox="1">
            <a:spLocks noChangeArrowheads="1"/>
          </p:cNvSpPr>
          <p:nvPr/>
        </p:nvSpPr>
        <p:spPr bwMode="auto">
          <a:xfrm>
            <a:off x="4033838" y="1447800"/>
            <a:ext cx="600485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KISTI</a:t>
            </a:r>
          </a:p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KMU</a:t>
            </a:r>
          </a:p>
          <a:p>
            <a:pPr eaLnBrk="1" hangingPunct="1"/>
            <a:r>
              <a:rPr lang="en-US" dirty="0"/>
              <a:t>Korea</a:t>
            </a:r>
          </a:p>
        </p:txBody>
      </p:sp>
      <p:sp>
        <p:nvSpPr>
          <p:cNvPr id="15403" name="Line 58"/>
          <p:cNvSpPr>
            <a:spLocks noChangeShapeType="1"/>
          </p:cNvSpPr>
          <p:nvPr/>
        </p:nvSpPr>
        <p:spPr bwMode="auto">
          <a:xfrm flipV="1">
            <a:off x="3886200" y="2209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4" name="Text Box 59"/>
          <p:cNvSpPr txBox="1">
            <a:spLocks noChangeArrowheads="1"/>
          </p:cNvSpPr>
          <p:nvPr/>
        </p:nvSpPr>
        <p:spPr bwMode="auto">
          <a:xfrm>
            <a:off x="3352800" y="12192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JLU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sp>
        <p:nvSpPr>
          <p:cNvPr id="15405" name="Line 60"/>
          <p:cNvSpPr>
            <a:spLocks noChangeShapeType="1"/>
          </p:cNvSpPr>
          <p:nvPr/>
        </p:nvSpPr>
        <p:spPr bwMode="auto">
          <a:xfrm flipH="1" flipV="1">
            <a:off x="3657600" y="1752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6" name="Text Box 61"/>
          <p:cNvSpPr txBox="1">
            <a:spLocks noChangeArrowheads="1"/>
          </p:cNvSpPr>
          <p:nvPr/>
        </p:nvSpPr>
        <p:spPr bwMode="auto">
          <a:xfrm>
            <a:off x="6400800" y="1752600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SDSC</a:t>
            </a: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5407" name="Line 62"/>
          <p:cNvSpPr>
            <a:spLocks noChangeShapeType="1"/>
          </p:cNvSpPr>
          <p:nvPr/>
        </p:nvSpPr>
        <p:spPr bwMode="auto">
          <a:xfrm>
            <a:off x="6781800" y="22860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0" name="Text Box 69"/>
          <p:cNvSpPr txBox="1">
            <a:spLocks noChangeArrowheads="1"/>
          </p:cNvSpPr>
          <p:nvPr/>
        </p:nvSpPr>
        <p:spPr bwMode="auto">
          <a:xfrm>
            <a:off x="7615238" y="5334000"/>
            <a:ext cx="6731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UChile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Chile</a:t>
            </a:r>
          </a:p>
        </p:txBody>
      </p:sp>
      <p:sp>
        <p:nvSpPr>
          <p:cNvPr id="15411" name="Line 70"/>
          <p:cNvSpPr>
            <a:spLocks noChangeShapeType="1"/>
          </p:cNvSpPr>
          <p:nvPr/>
        </p:nvSpPr>
        <p:spPr bwMode="auto">
          <a:xfrm flipV="1">
            <a:off x="8229600" y="5181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2" name="Text Box 80"/>
          <p:cNvSpPr txBox="1">
            <a:spLocks noChangeArrowheads="1"/>
          </p:cNvSpPr>
          <p:nvPr/>
        </p:nvSpPr>
        <p:spPr bwMode="auto">
          <a:xfrm>
            <a:off x="6700838" y="3505200"/>
            <a:ext cx="1176337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CeNAT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-ITCR</a:t>
            </a:r>
          </a:p>
          <a:p>
            <a:pPr eaLnBrk="1" hangingPunct="1"/>
            <a:r>
              <a:rPr lang="en-US" dirty="0"/>
              <a:t>Costa Rica</a:t>
            </a:r>
          </a:p>
        </p:txBody>
      </p:sp>
      <p:sp>
        <p:nvSpPr>
          <p:cNvPr id="15413" name="Line 81"/>
          <p:cNvSpPr>
            <a:spLocks noChangeShapeType="1"/>
          </p:cNvSpPr>
          <p:nvPr/>
        </p:nvSpPr>
        <p:spPr bwMode="auto">
          <a:xfrm flipV="1">
            <a:off x="7848600" y="35052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4" name="Text Box 82"/>
          <p:cNvSpPr txBox="1">
            <a:spLocks noChangeArrowheads="1"/>
          </p:cNvSpPr>
          <p:nvPr/>
        </p:nvSpPr>
        <p:spPr bwMode="auto">
          <a:xfrm>
            <a:off x="5486400" y="5410200"/>
            <a:ext cx="1184275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BESTGrid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/>
              <a:t>New Zealand</a:t>
            </a:r>
          </a:p>
        </p:txBody>
      </p:sp>
      <p:sp>
        <p:nvSpPr>
          <p:cNvPr id="15415" name="Line 83"/>
          <p:cNvSpPr>
            <a:spLocks noChangeShapeType="1"/>
          </p:cNvSpPr>
          <p:nvPr/>
        </p:nvSpPr>
        <p:spPr bwMode="auto">
          <a:xfrm flipH="1" flipV="1">
            <a:off x="5257800" y="52578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6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CNIC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15417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45" name="AutoShape 89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1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22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077200" y="21336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4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25" name="Picture 1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6" name="Picture 1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34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7" name="Picture 1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8" name="Picture 1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9" name="Picture 1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16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2" name="Picture 1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3" name="Picture 14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4" name="Text Box 213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UZH</a:t>
            </a:r>
          </a:p>
          <a:p>
            <a:pPr eaLnBrk="1" hangingPunct="1"/>
            <a:r>
              <a:rPr lang="en-US" dirty="0"/>
              <a:t>Switzerland</a:t>
            </a:r>
          </a:p>
        </p:txBody>
      </p:sp>
      <p:sp>
        <p:nvSpPr>
          <p:cNvPr id="1543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LZU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pic>
        <p:nvPicPr>
          <p:cNvPr id="15436" name="Picture 2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7" name="Picture 2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8" name="Picture 2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9" name="Picture 2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0" name="Picture 2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1" name="Picture 2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2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3" name="Picture 2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7" name="Picture 2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8" name="Picture 2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9" name="Picture 2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093" name="AutoShape 237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Line 238"/>
          <p:cNvSpPr>
            <a:spLocks noChangeShapeType="1"/>
          </p:cNvSpPr>
          <p:nvPr/>
        </p:nvSpPr>
        <p:spPr bwMode="auto">
          <a:xfrm flipV="1">
            <a:off x="37338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52" name="Text Box 239"/>
          <p:cNvSpPr txBox="1">
            <a:spLocks noChangeArrowheads="1"/>
          </p:cNvSpPr>
          <p:nvPr/>
        </p:nvSpPr>
        <p:spPr bwMode="auto">
          <a:xfrm>
            <a:off x="4105275" y="3200400"/>
            <a:ext cx="982663" cy="4651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ASTI</a:t>
            </a:r>
          </a:p>
          <a:p>
            <a:pPr eaLnBrk="1" hangingPunct="1"/>
            <a:r>
              <a:rPr lang="en-US" dirty="0"/>
              <a:t>Philippines</a:t>
            </a:r>
          </a:p>
        </p:txBody>
      </p:sp>
      <p:sp>
        <p:nvSpPr>
          <p:cNvPr id="15453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rgbClr val="C00000"/>
                </a:solidFill>
              </a:rPr>
              <a:t>IndianaU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pic>
        <p:nvPicPr>
          <p:cNvPr id="15454" name="Picture 2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5" name="Picture 243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6" name="Picture 2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8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0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67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1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89288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3048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3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6245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2148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6" name="Picture 1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15144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13239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330656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728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65" y="256194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8382000" y="3505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Text Box 80"/>
          <p:cNvSpPr txBox="1">
            <a:spLocks noChangeArrowheads="1"/>
          </p:cNvSpPr>
          <p:nvPr/>
        </p:nvSpPr>
        <p:spPr bwMode="auto">
          <a:xfrm>
            <a:off x="7191233" y="4229427"/>
            <a:ext cx="908262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UValle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en-US" dirty="0" smtClean="0"/>
              <a:t>Colombia</a:t>
            </a:r>
            <a:endParaRPr lang="en-US" dirty="0"/>
          </a:p>
        </p:txBody>
      </p:sp>
      <p:sp>
        <p:nvSpPr>
          <p:cNvPr id="105" name="Line 81"/>
          <p:cNvSpPr>
            <a:spLocks noChangeShapeType="1"/>
          </p:cNvSpPr>
          <p:nvPr/>
        </p:nvSpPr>
        <p:spPr bwMode="auto">
          <a:xfrm flipV="1">
            <a:off x="8110536" y="3657599"/>
            <a:ext cx="347663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06" name="Picture 2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4227152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38" y="3497943"/>
            <a:ext cx="5722462" cy="354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06" y="23241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71" y="1028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4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4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4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4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4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4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54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Accomplishments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39552" y="836712"/>
            <a:ext cx="8147248" cy="6021288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Expanded PRAGMA Cloud and VM deployment</a:t>
            </a:r>
          </a:p>
          <a:p>
            <a:pPr lvl="1"/>
            <a:r>
              <a:rPr lang="en-US" altLang="ja-JP" dirty="0"/>
              <a:t>2</a:t>
            </a:r>
            <a:r>
              <a:rPr lang="en-US" altLang="ja-JP" dirty="0" smtClean="0"/>
              <a:t> new cloud site – JLU, HKU</a:t>
            </a:r>
          </a:p>
          <a:p>
            <a:pPr lvl="1"/>
            <a:r>
              <a:rPr lang="en-US" altLang="ja-JP" dirty="0" smtClean="0"/>
              <a:t>6 more sites deploy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and scripts</a:t>
            </a:r>
          </a:p>
          <a:p>
            <a:pPr lvl="2"/>
            <a:r>
              <a:rPr lang="en-US" altLang="ja-JP" dirty="0" smtClean="0"/>
              <a:t>CNIC, IU, Osaka, LZU, JLU, HKU</a:t>
            </a:r>
          </a:p>
          <a:p>
            <a:pPr lvl="1"/>
            <a:r>
              <a:rPr lang="en-US" altLang="ja-JP" dirty="0" smtClean="0"/>
              <a:t>SC11 demo AIST VM application on 7 sites</a:t>
            </a:r>
          </a:p>
          <a:p>
            <a:pPr lvl="2"/>
            <a:r>
              <a:rPr lang="en-US" altLang="ja-JP" dirty="0" smtClean="0"/>
              <a:t>AIST, SDSC, NCHC, CNIC, IU, JLU, Osaka</a:t>
            </a:r>
          </a:p>
          <a:p>
            <a:r>
              <a:rPr lang="en-US" altLang="ja-JP" dirty="0" smtClean="0"/>
              <a:t>Virtualization software development</a:t>
            </a:r>
          </a:p>
          <a:p>
            <a:pPr lvl="1"/>
            <a:r>
              <a:rPr lang="en-US" altLang="ja-JP" dirty="0" smtClean="0"/>
              <a:t>On Rocks/</a:t>
            </a:r>
            <a:r>
              <a:rPr lang="en-US" altLang="ja-JP" dirty="0" err="1" smtClean="0"/>
              <a:t>Xen</a:t>
            </a:r>
            <a:r>
              <a:rPr lang="en-US" altLang="ja-JP" dirty="0" smtClean="0"/>
              <a:t> platform by SDSC:</a:t>
            </a:r>
          </a:p>
          <a:p>
            <a:pPr lvl="2"/>
            <a:r>
              <a:rPr lang="en-US" altLang="ja-JP" dirty="0" smtClean="0"/>
              <a:t>Boot multiple </a:t>
            </a:r>
            <a:r>
              <a:rPr lang="en-US" altLang="ja-JP" dirty="0"/>
              <a:t>VMs by a single script </a:t>
            </a:r>
            <a:r>
              <a:rPr lang="en-US" altLang="ja-JP" dirty="0" smtClean="0"/>
              <a:t>run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Boot local VM images with auto deploy </a:t>
            </a:r>
            <a:r>
              <a:rPr lang="en-US" altLang="ja-JP" dirty="0" smtClean="0"/>
              <a:t>script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 </a:t>
            </a:r>
            <a:r>
              <a:rPr lang="en-US" altLang="ja-JP" dirty="0" err="1" smtClean="0"/>
              <a:t>WebOS</a:t>
            </a:r>
            <a:r>
              <a:rPr lang="en-US" altLang="ja-JP" dirty="0" smtClean="0"/>
              <a:t> by NCHC:</a:t>
            </a:r>
          </a:p>
          <a:p>
            <a:pPr lvl="2"/>
            <a:r>
              <a:rPr lang="en-US" altLang="ja-JP" dirty="0" err="1" smtClean="0"/>
              <a:t>Ezilla</a:t>
            </a:r>
            <a:r>
              <a:rPr lang="en-US" altLang="ja-JP" dirty="0" smtClean="0"/>
              <a:t> (VM image creator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>
                <a:solidFill>
                  <a:srgbClr val="FF0000"/>
                </a:solidFill>
              </a:rPr>
              <a:t>See demo today</a:t>
            </a:r>
          </a:p>
          <a:p>
            <a:pPr lvl="1"/>
            <a:r>
              <a:rPr lang="en-US" altLang="ja-JP" dirty="0" smtClean="0"/>
              <a:t>On </a:t>
            </a:r>
            <a:r>
              <a:rPr lang="en-US" altLang="ja-JP" dirty="0" err="1" smtClean="0"/>
              <a:t>OpenNebula</a:t>
            </a:r>
            <a:r>
              <a:rPr lang="en-US" altLang="ja-JP" dirty="0" smtClean="0"/>
              <a:t> by AIST:</a:t>
            </a:r>
          </a:p>
          <a:p>
            <a:pPr lvl="2"/>
            <a:r>
              <a:rPr lang="en-US" altLang="ja-JP" dirty="0" smtClean="0"/>
              <a:t>Boot multiple VMs by a single script run </a:t>
            </a:r>
          </a:p>
          <a:p>
            <a:pPr lvl="2"/>
            <a:r>
              <a:rPr lang="en-US" altLang="ja-JP" dirty="0" smtClean="0"/>
              <a:t>Will be available on PRAGMA GOC Wiki soon.</a:t>
            </a:r>
            <a:endParaRPr lang="en-US" altLang="ja-JP" dirty="0" smtClean="0"/>
          </a:p>
          <a:p>
            <a:r>
              <a:rPr lang="en-US" altLang="ja-JP" dirty="0" smtClean="0"/>
              <a:t>More images</a:t>
            </a:r>
          </a:p>
          <a:p>
            <a:pPr lvl="2"/>
            <a:r>
              <a:rPr lang="en-US" altLang="ja-JP" dirty="0" smtClean="0"/>
              <a:t>Bio application VM image – </a:t>
            </a:r>
            <a:r>
              <a:rPr lang="en-US" altLang="ja-JP" dirty="0" err="1" smtClean="0"/>
              <a:t>Nadya</a:t>
            </a:r>
            <a:r>
              <a:rPr lang="en-US" altLang="ja-JP" dirty="0" smtClean="0"/>
              <a:t> has </a:t>
            </a:r>
            <a:r>
              <a:rPr lang="en-US" altLang="ja-JP" dirty="0" err="1" smtClean="0"/>
              <a:t>mde</a:t>
            </a:r>
            <a:r>
              <a:rPr lang="en-US" altLang="ja-JP" dirty="0" smtClean="0"/>
              <a:t> it.  </a:t>
            </a:r>
            <a:r>
              <a:rPr lang="en-US" altLang="ja-JP" dirty="0" smtClean="0">
                <a:solidFill>
                  <a:srgbClr val="FF0000"/>
                </a:solidFill>
              </a:rPr>
              <a:t>See demo today</a:t>
            </a:r>
            <a:r>
              <a:rPr lang="en-US" altLang="ja-JP" dirty="0" smtClean="0"/>
              <a:t>.</a:t>
            </a:r>
            <a:endParaRPr lang="en-US" altLang="ja-JP" dirty="0" smtClean="0"/>
          </a:p>
          <a:p>
            <a:r>
              <a:rPr kumimoji="1" lang="en-US" altLang="ja-JP" dirty="0" smtClean="0"/>
              <a:t>Network overlay w/ GEO Grid VM</a:t>
            </a:r>
          </a:p>
          <a:p>
            <a:pPr lvl="1"/>
            <a:r>
              <a:rPr lang="en-US" altLang="ja-JP" dirty="0" smtClean="0"/>
              <a:t>Setup </a:t>
            </a:r>
            <a:r>
              <a:rPr lang="en-US" altLang="ja-JP" dirty="0" err="1" smtClean="0"/>
              <a:t>Openvswitch</a:t>
            </a:r>
            <a:r>
              <a:rPr lang="en-US" altLang="ja-JP" dirty="0" smtClean="0"/>
              <a:t> network among 3 sites: Osaka/NICT, UCSD, AIST</a:t>
            </a:r>
          </a:p>
          <a:p>
            <a:pPr lvl="2"/>
            <a:r>
              <a:rPr lang="en-US" altLang="ja-JP" dirty="0" err="1" smtClean="0"/>
              <a:t>Openswitch</a:t>
            </a:r>
            <a:r>
              <a:rPr lang="en-US" altLang="ja-JP" dirty="0" smtClean="0"/>
              <a:t> controller – Osaka</a:t>
            </a:r>
          </a:p>
          <a:p>
            <a:pPr lvl="1"/>
            <a:r>
              <a:rPr kumimoji="1" lang="en-US" altLang="ja-JP" dirty="0" smtClean="0"/>
              <a:t>Tested with AIST </a:t>
            </a:r>
            <a:r>
              <a:rPr kumimoji="1" lang="en-US" altLang="ja-JP" dirty="0" err="1" smtClean="0"/>
              <a:t>Geogrid</a:t>
            </a:r>
            <a:r>
              <a:rPr kumimoji="1" lang="en-US" altLang="ja-JP" dirty="0" smtClean="0"/>
              <a:t> application VM</a:t>
            </a:r>
          </a:p>
          <a:p>
            <a:pPr lvl="2"/>
            <a:r>
              <a:rPr lang="en-US" altLang="ja-JP" dirty="0" smtClean="0"/>
              <a:t>Deployed and run on all 3 </a:t>
            </a:r>
            <a:r>
              <a:rPr lang="en-US" altLang="ja-JP" dirty="0" smtClean="0"/>
              <a:t>sites.  </a:t>
            </a:r>
            <a:r>
              <a:rPr lang="en-US" altLang="ja-JP" dirty="0" smtClean="0">
                <a:solidFill>
                  <a:srgbClr val="FF0000"/>
                </a:solidFill>
              </a:rPr>
              <a:t>See demo today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070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50952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network environment</a:t>
            </a:r>
            <a:endParaRPr kumimoji="1" lang="ja-JP" altLang="en-US" dirty="0"/>
          </a:p>
        </p:txBody>
      </p:sp>
      <p:pic>
        <p:nvPicPr>
          <p:cNvPr id="10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9" y="5078628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5682828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65" y="508518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1187624" y="5689384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4" y="4286540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1196073" y="4890740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84" y="385449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03343" y="4458692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79" y="3831209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991038" y="4435409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28" y="3039121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5999487" y="3643321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25" y="5510676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6228184" y="6114876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87393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7515879" y="6091593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69" y="4695305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/>
          <p:cNvSpPr/>
          <p:nvPr/>
        </p:nvSpPr>
        <p:spPr>
          <a:xfrm>
            <a:off x="7524328" y="5299505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cxnSp>
        <p:nvCxnSpPr>
          <p:cNvPr id="12" name="カギ線コネクタ 11"/>
          <p:cNvCxnSpPr>
            <a:stCxn id="6" idx="1"/>
            <a:endCxn id="14" idx="3"/>
          </p:cNvCxnSpPr>
          <p:nvPr/>
        </p:nvCxnSpPr>
        <p:spPr>
          <a:xfrm rot="10800000" flipV="1">
            <a:off x="1772138" y="5878332"/>
            <a:ext cx="711631" cy="655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6" idx="1"/>
            <a:endCxn id="16" idx="3"/>
          </p:cNvCxnSpPr>
          <p:nvPr/>
        </p:nvCxnSpPr>
        <p:spPr>
          <a:xfrm rot="10800000">
            <a:off x="1780586" y="5086244"/>
            <a:ext cx="703182" cy="7920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2" idx="1"/>
            <a:endCxn id="18" idx="3"/>
          </p:cNvCxnSpPr>
          <p:nvPr/>
        </p:nvCxnSpPr>
        <p:spPr>
          <a:xfrm rot="10800000" flipV="1">
            <a:off x="5287857" y="3838824"/>
            <a:ext cx="711631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1"/>
            <a:endCxn id="18" idx="3"/>
          </p:cNvCxnSpPr>
          <p:nvPr/>
        </p:nvCxnSpPr>
        <p:spPr>
          <a:xfrm rot="10800000" flipV="1">
            <a:off x="5287856" y="4630912"/>
            <a:ext cx="703182" cy="2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8" idx="1"/>
            <a:endCxn id="24" idx="3"/>
          </p:cNvCxnSpPr>
          <p:nvPr/>
        </p:nvCxnSpPr>
        <p:spPr>
          <a:xfrm rot="10800000" flipV="1">
            <a:off x="6812698" y="5495008"/>
            <a:ext cx="711631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6" idx="1"/>
          </p:cNvCxnSpPr>
          <p:nvPr/>
        </p:nvCxnSpPr>
        <p:spPr>
          <a:xfrm rot="10800000" flipV="1">
            <a:off x="6876257" y="6287096"/>
            <a:ext cx="639623" cy="2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6" idx="3"/>
            <a:endCxn id="18" idx="2"/>
          </p:cNvCxnSpPr>
          <p:nvPr/>
        </p:nvCxnSpPr>
        <p:spPr>
          <a:xfrm flipV="1">
            <a:off x="3068281" y="4849699"/>
            <a:ext cx="1927319" cy="1028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6" idx="3"/>
            <a:endCxn id="24" idx="1"/>
          </p:cNvCxnSpPr>
          <p:nvPr/>
        </p:nvCxnSpPr>
        <p:spPr>
          <a:xfrm>
            <a:off x="3068281" y="5878332"/>
            <a:ext cx="3159903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8" idx="2"/>
            <a:endCxn id="24" idx="1"/>
          </p:cNvCxnSpPr>
          <p:nvPr/>
        </p:nvCxnSpPr>
        <p:spPr>
          <a:xfrm>
            <a:off x="4995600" y="4849699"/>
            <a:ext cx="1232584" cy="1460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907703" y="6164820"/>
            <a:ext cx="1788726" cy="665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Openflow</a:t>
            </a:r>
            <a:r>
              <a:rPr kumimoji="1" lang="en-US" altLang="ja-JP" sz="1400" dirty="0" smtClean="0"/>
              <a:t> Controller</a:t>
            </a:r>
            <a:br>
              <a:rPr kumimoji="1" lang="en-US" altLang="ja-JP" sz="1400" dirty="0" smtClean="0"/>
            </a:br>
            <a:r>
              <a:rPr lang="en-US" altLang="ja-JP" sz="1400" b="1" dirty="0" err="1" smtClean="0"/>
              <a:t>Trema</a:t>
            </a:r>
            <a:r>
              <a:rPr lang="en-US" altLang="ja-JP" sz="1400" b="1" dirty="0" smtClean="0"/>
              <a:t> </a:t>
            </a:r>
            <a:br>
              <a:rPr lang="en-US" altLang="ja-JP" sz="1400" b="1" dirty="0" smtClean="0"/>
            </a:br>
            <a:r>
              <a:rPr lang="en-US" altLang="ja-JP" sz="1200" b="1" dirty="0" smtClean="0"/>
              <a:t>(</a:t>
            </a:r>
            <a:r>
              <a:rPr lang="en-US" altLang="ja-JP" sz="1200" b="1" dirty="0"/>
              <a:t>Sliceable routing switch</a:t>
            </a:r>
            <a:r>
              <a:rPr lang="en-US" altLang="ja-JP" sz="1200" b="1" dirty="0" smtClean="0"/>
              <a:t>)</a:t>
            </a:r>
            <a:endParaRPr lang="ja-JP" altLang="en-US" sz="12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7544" y="6298738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Osaka Univ.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72000" y="3584343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AIST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156176" y="5229200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UCSD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938304" y="6435631"/>
            <a:ext cx="25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Openflow</a:t>
            </a:r>
            <a:r>
              <a:rPr kumimoji="1" lang="en-US" altLang="ja-JP" sz="2000" b="1" dirty="0" smtClean="0"/>
              <a:t> network</a:t>
            </a:r>
            <a:endParaRPr kumimoji="1" lang="ja-JP" altLang="en-US" sz="2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696429" y="49565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027447" y="53732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75519" y="606629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1559" y="47195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72586" y="35026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39816" y="51413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8491973" y="495122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491973" y="537321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8491973" y="594928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8491973" y="6371276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66" name="直線コネクタ 65"/>
          <p:cNvCxnSpPr>
            <a:stCxn id="59" idx="1"/>
            <a:endCxn id="28" idx="3"/>
          </p:cNvCxnSpPr>
          <p:nvPr/>
        </p:nvCxnSpPr>
        <p:spPr>
          <a:xfrm flipH="1">
            <a:off x="8108841" y="5099903"/>
            <a:ext cx="383132" cy="395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7" idx="1"/>
            <a:endCxn id="28" idx="3"/>
          </p:cNvCxnSpPr>
          <p:nvPr/>
        </p:nvCxnSpPr>
        <p:spPr>
          <a:xfrm flipH="1" flipV="1">
            <a:off x="8108841" y="5495009"/>
            <a:ext cx="383132" cy="26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1"/>
            <a:endCxn id="26" idx="3"/>
          </p:cNvCxnSpPr>
          <p:nvPr/>
        </p:nvCxnSpPr>
        <p:spPr>
          <a:xfrm flipH="1">
            <a:off x="8100392" y="6097963"/>
            <a:ext cx="391581" cy="189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9" idx="1"/>
            <a:endCxn id="26" idx="3"/>
          </p:cNvCxnSpPr>
          <p:nvPr/>
        </p:nvCxnSpPr>
        <p:spPr>
          <a:xfrm flipH="1" flipV="1">
            <a:off x="8100392" y="6287097"/>
            <a:ext cx="391581" cy="232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4" idx="1"/>
          </p:cNvCxnSpPr>
          <p:nvPr/>
        </p:nvCxnSpPr>
        <p:spPr>
          <a:xfrm flipH="1">
            <a:off x="6584001" y="3300422"/>
            <a:ext cx="436272" cy="530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7020273" y="315173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5" name="正方形/長方形 84"/>
          <p:cNvSpPr/>
          <p:nvPr/>
        </p:nvSpPr>
        <p:spPr>
          <a:xfrm>
            <a:off x="7020273" y="3573735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6" name="正方形/長方形 85"/>
          <p:cNvSpPr/>
          <p:nvPr/>
        </p:nvSpPr>
        <p:spPr>
          <a:xfrm>
            <a:off x="7020273" y="414979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7020273" y="4571795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90" name="直線コネクタ 89"/>
          <p:cNvCxnSpPr>
            <a:stCxn id="85" idx="1"/>
          </p:cNvCxnSpPr>
          <p:nvPr/>
        </p:nvCxnSpPr>
        <p:spPr>
          <a:xfrm flipH="1">
            <a:off x="6584001" y="3722418"/>
            <a:ext cx="436272" cy="13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86" idx="1"/>
            <a:endCxn id="20" idx="3"/>
          </p:cNvCxnSpPr>
          <p:nvPr/>
        </p:nvCxnSpPr>
        <p:spPr>
          <a:xfrm flipH="1">
            <a:off x="6575551" y="4298482"/>
            <a:ext cx="444722" cy="332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7" idx="1"/>
          </p:cNvCxnSpPr>
          <p:nvPr/>
        </p:nvCxnSpPr>
        <p:spPr>
          <a:xfrm flipH="1" flipV="1">
            <a:off x="6584001" y="4654196"/>
            <a:ext cx="436272" cy="66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22" idx="2"/>
            <a:endCxn id="20" idx="0"/>
          </p:cNvCxnSpPr>
          <p:nvPr/>
        </p:nvCxnSpPr>
        <p:spPr>
          <a:xfrm rot="5400000">
            <a:off x="6086980" y="4230644"/>
            <a:ext cx="401081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26" idx="0"/>
            <a:endCxn id="28" idx="2"/>
          </p:cNvCxnSpPr>
          <p:nvPr/>
        </p:nvCxnSpPr>
        <p:spPr>
          <a:xfrm rot="5400000" flipH="1" flipV="1">
            <a:off x="7611820" y="5886829"/>
            <a:ext cx="401081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14" idx="0"/>
            <a:endCxn id="16" idx="2"/>
          </p:cNvCxnSpPr>
          <p:nvPr/>
        </p:nvCxnSpPr>
        <p:spPr>
          <a:xfrm rot="5400000" flipH="1" flipV="1">
            <a:off x="1280287" y="5481342"/>
            <a:ext cx="407637" cy="8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323528" y="45198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0" name="正方形/長方形 109"/>
          <p:cNvSpPr/>
          <p:nvPr/>
        </p:nvSpPr>
        <p:spPr>
          <a:xfrm>
            <a:off x="323528" y="4941887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323528" y="551795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323528" y="5939947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13" name="直線コネクタ 112"/>
          <p:cNvCxnSpPr>
            <a:stCxn id="16" idx="1"/>
            <a:endCxn id="109" idx="3"/>
          </p:cNvCxnSpPr>
          <p:nvPr/>
        </p:nvCxnSpPr>
        <p:spPr>
          <a:xfrm flipH="1" flipV="1">
            <a:off x="796043" y="4668574"/>
            <a:ext cx="400030" cy="417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0" idx="3"/>
          </p:cNvCxnSpPr>
          <p:nvPr/>
        </p:nvCxnSpPr>
        <p:spPr>
          <a:xfrm flipH="1" flipV="1">
            <a:off x="796043" y="5090570"/>
            <a:ext cx="391581" cy="25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4" idx="1"/>
            <a:endCxn id="111" idx="3"/>
          </p:cNvCxnSpPr>
          <p:nvPr/>
        </p:nvCxnSpPr>
        <p:spPr>
          <a:xfrm flipH="1" flipV="1">
            <a:off x="796043" y="5666634"/>
            <a:ext cx="391581" cy="21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4" idx="1"/>
            <a:endCxn id="112" idx="3"/>
          </p:cNvCxnSpPr>
          <p:nvPr/>
        </p:nvCxnSpPr>
        <p:spPr>
          <a:xfrm flipH="1">
            <a:off x="796043" y="5884888"/>
            <a:ext cx="391581" cy="203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雲 123"/>
          <p:cNvSpPr/>
          <p:nvPr/>
        </p:nvSpPr>
        <p:spPr>
          <a:xfrm>
            <a:off x="670356" y="1042218"/>
            <a:ext cx="8065974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5221775" y="86758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8" name="正方形/長方形 127"/>
          <p:cNvSpPr/>
          <p:nvPr/>
        </p:nvSpPr>
        <p:spPr>
          <a:xfrm>
            <a:off x="5611892" y="10586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9" name="正方形/長方形 128"/>
          <p:cNvSpPr/>
          <p:nvPr/>
        </p:nvSpPr>
        <p:spPr>
          <a:xfrm>
            <a:off x="6504195" y="112474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7020272" y="119675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7483861" y="141277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832023" y="10586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2497623" y="121108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025108" y="152430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5" name="円/楕円 124"/>
          <p:cNvSpPr/>
          <p:nvPr/>
        </p:nvSpPr>
        <p:spPr>
          <a:xfrm flipH="1" flipV="1">
            <a:off x="3455536" y="137630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 flipH="1" flipV="1">
            <a:off x="2915816" y="1664339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flipH="1" flipV="1">
            <a:off x="3851920" y="157333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 flipH="1" flipV="1">
            <a:off x="5076056" y="123229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 flipH="1" flipV="1">
            <a:off x="4644008" y="138469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 flipH="1" flipV="1">
            <a:off x="4895696" y="171734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 flipH="1" flipV="1">
            <a:off x="6119832" y="1520323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 flipH="1" flipV="1">
            <a:off x="6551880" y="168180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5" name="直線コネクタ 1024"/>
          <p:cNvCxnSpPr>
            <a:stCxn id="132" idx="3"/>
            <a:endCxn id="125" idx="5"/>
          </p:cNvCxnSpPr>
          <p:nvPr/>
        </p:nvCxnSpPr>
        <p:spPr>
          <a:xfrm>
            <a:off x="3304538" y="1207366"/>
            <a:ext cx="166866" cy="1822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33" idx="3"/>
            <a:endCxn id="125" idx="6"/>
          </p:cNvCxnSpPr>
          <p:nvPr/>
        </p:nvCxnSpPr>
        <p:spPr>
          <a:xfrm>
            <a:off x="2970138" y="1359766"/>
            <a:ext cx="485398" cy="6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34" idx="3"/>
            <a:endCxn id="137" idx="6"/>
          </p:cNvCxnSpPr>
          <p:nvPr/>
        </p:nvCxnSpPr>
        <p:spPr>
          <a:xfrm>
            <a:off x="2497623" y="1672984"/>
            <a:ext cx="418193" cy="368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7" idx="1"/>
            <a:endCxn id="138" idx="6"/>
          </p:cNvCxnSpPr>
          <p:nvPr/>
        </p:nvCxnSpPr>
        <p:spPr>
          <a:xfrm flipV="1">
            <a:off x="3008300" y="1618835"/>
            <a:ext cx="843620" cy="1231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25" idx="1"/>
            <a:endCxn id="138" idx="4"/>
          </p:cNvCxnSpPr>
          <p:nvPr/>
        </p:nvCxnSpPr>
        <p:spPr>
          <a:xfrm>
            <a:off x="3548020" y="1453987"/>
            <a:ext cx="358076" cy="1193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8" idx="3"/>
            <a:endCxn id="140" idx="7"/>
          </p:cNvCxnSpPr>
          <p:nvPr/>
        </p:nvCxnSpPr>
        <p:spPr>
          <a:xfrm flipV="1">
            <a:off x="3944404" y="1462371"/>
            <a:ext cx="715472" cy="124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38" idx="1"/>
            <a:endCxn id="141" idx="6"/>
          </p:cNvCxnSpPr>
          <p:nvPr/>
        </p:nvCxnSpPr>
        <p:spPr>
          <a:xfrm>
            <a:off x="3944404" y="1651011"/>
            <a:ext cx="951292" cy="1118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40" idx="0"/>
            <a:endCxn id="141" idx="4"/>
          </p:cNvCxnSpPr>
          <p:nvPr/>
        </p:nvCxnSpPr>
        <p:spPr>
          <a:xfrm>
            <a:off x="4698184" y="1475699"/>
            <a:ext cx="251688" cy="2416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40" idx="2"/>
            <a:endCxn id="139" idx="6"/>
          </p:cNvCxnSpPr>
          <p:nvPr/>
        </p:nvCxnSpPr>
        <p:spPr>
          <a:xfrm flipV="1">
            <a:off x="4752360" y="1277795"/>
            <a:ext cx="323696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39" idx="3"/>
            <a:endCxn id="127" idx="1"/>
          </p:cNvCxnSpPr>
          <p:nvPr/>
        </p:nvCxnSpPr>
        <p:spPr>
          <a:xfrm flipV="1">
            <a:off x="5168540" y="1016267"/>
            <a:ext cx="53235" cy="229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39" idx="1"/>
            <a:endCxn id="128" idx="1"/>
          </p:cNvCxnSpPr>
          <p:nvPr/>
        </p:nvCxnSpPr>
        <p:spPr>
          <a:xfrm flipV="1">
            <a:off x="5168540" y="1207366"/>
            <a:ext cx="443352" cy="1026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41" idx="0"/>
            <a:endCxn id="142" idx="3"/>
          </p:cNvCxnSpPr>
          <p:nvPr/>
        </p:nvCxnSpPr>
        <p:spPr>
          <a:xfrm flipV="1">
            <a:off x="4949872" y="1533651"/>
            <a:ext cx="1262444" cy="2747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41" idx="1"/>
            <a:endCxn id="143" idx="4"/>
          </p:cNvCxnSpPr>
          <p:nvPr/>
        </p:nvCxnSpPr>
        <p:spPr>
          <a:xfrm flipV="1">
            <a:off x="4988180" y="1681808"/>
            <a:ext cx="1617876" cy="113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42" idx="3"/>
            <a:endCxn id="129" idx="1"/>
          </p:cNvCxnSpPr>
          <p:nvPr/>
        </p:nvCxnSpPr>
        <p:spPr>
          <a:xfrm flipV="1">
            <a:off x="6212316" y="1273427"/>
            <a:ext cx="291879" cy="260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42" idx="0"/>
            <a:endCxn id="130" idx="1"/>
          </p:cNvCxnSpPr>
          <p:nvPr/>
        </p:nvCxnSpPr>
        <p:spPr>
          <a:xfrm flipV="1">
            <a:off x="6174008" y="1345435"/>
            <a:ext cx="846264" cy="265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43" idx="3"/>
            <a:endCxn id="131" idx="1"/>
          </p:cNvCxnSpPr>
          <p:nvPr/>
        </p:nvCxnSpPr>
        <p:spPr>
          <a:xfrm flipV="1">
            <a:off x="6644364" y="1561459"/>
            <a:ext cx="839497" cy="1336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雲 194"/>
          <p:cNvSpPr/>
          <p:nvPr/>
        </p:nvSpPr>
        <p:spPr>
          <a:xfrm>
            <a:off x="683568" y="2132856"/>
            <a:ext cx="8065974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5234987" y="1958222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5625104" y="2149321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0" name="正方形/長方形 199"/>
          <p:cNvSpPr/>
          <p:nvPr/>
        </p:nvSpPr>
        <p:spPr>
          <a:xfrm>
            <a:off x="7301283" y="238441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3" name="正方形/長方形 202"/>
          <p:cNvSpPr/>
          <p:nvPr/>
        </p:nvSpPr>
        <p:spPr>
          <a:xfrm>
            <a:off x="2038320" y="261493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5" name="円/楕円 204"/>
          <p:cNvSpPr/>
          <p:nvPr/>
        </p:nvSpPr>
        <p:spPr>
          <a:xfrm flipH="1" flipV="1">
            <a:off x="2929028" y="2754977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 flipH="1" flipV="1">
            <a:off x="3865132" y="266396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 flipH="1" flipV="1">
            <a:off x="5089268" y="232292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 flipH="1" flipV="1">
            <a:off x="4657220" y="247532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 flipH="1" flipV="1">
            <a:off x="4908908" y="2807985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 flipH="1" flipV="1">
            <a:off x="6565092" y="2672451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/>
          <p:cNvCxnSpPr>
            <a:stCxn id="203" idx="3"/>
            <a:endCxn id="205" idx="6"/>
          </p:cNvCxnSpPr>
          <p:nvPr/>
        </p:nvCxnSpPr>
        <p:spPr>
          <a:xfrm>
            <a:off x="2510835" y="2763622"/>
            <a:ext cx="418193" cy="3685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5" name="直線コネクタ 214"/>
          <p:cNvCxnSpPr>
            <a:stCxn id="205" idx="1"/>
            <a:endCxn id="206" idx="6"/>
          </p:cNvCxnSpPr>
          <p:nvPr/>
        </p:nvCxnSpPr>
        <p:spPr>
          <a:xfrm flipV="1">
            <a:off x="3021512" y="2709473"/>
            <a:ext cx="843620" cy="1231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7" name="直線コネクタ 216"/>
          <p:cNvCxnSpPr>
            <a:stCxn id="206" idx="3"/>
            <a:endCxn id="208" idx="7"/>
          </p:cNvCxnSpPr>
          <p:nvPr/>
        </p:nvCxnSpPr>
        <p:spPr>
          <a:xfrm flipV="1">
            <a:off x="3957616" y="2553009"/>
            <a:ext cx="715472" cy="12428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8" name="直線コネクタ 217"/>
          <p:cNvCxnSpPr>
            <a:stCxn id="206" idx="1"/>
            <a:endCxn id="209" idx="6"/>
          </p:cNvCxnSpPr>
          <p:nvPr/>
        </p:nvCxnSpPr>
        <p:spPr>
          <a:xfrm>
            <a:off x="3957616" y="2741649"/>
            <a:ext cx="951292" cy="1118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9" name="直線コネクタ 218"/>
          <p:cNvCxnSpPr>
            <a:stCxn id="208" idx="0"/>
            <a:endCxn id="209" idx="4"/>
          </p:cNvCxnSpPr>
          <p:nvPr/>
        </p:nvCxnSpPr>
        <p:spPr>
          <a:xfrm>
            <a:off x="4711396" y="2566337"/>
            <a:ext cx="251688" cy="24164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0" name="直線コネクタ 219"/>
          <p:cNvCxnSpPr>
            <a:stCxn id="208" idx="2"/>
            <a:endCxn id="207" idx="6"/>
          </p:cNvCxnSpPr>
          <p:nvPr/>
        </p:nvCxnSpPr>
        <p:spPr>
          <a:xfrm flipV="1">
            <a:off x="4765572" y="2368433"/>
            <a:ext cx="323696" cy="15240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1" name="直線コネクタ 220"/>
          <p:cNvCxnSpPr>
            <a:stCxn id="207" idx="3"/>
            <a:endCxn id="196" idx="1"/>
          </p:cNvCxnSpPr>
          <p:nvPr/>
        </p:nvCxnSpPr>
        <p:spPr>
          <a:xfrm flipV="1">
            <a:off x="5181752" y="2106905"/>
            <a:ext cx="53235" cy="22935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2" name="直線コネクタ 221"/>
          <p:cNvCxnSpPr>
            <a:stCxn id="207" idx="1"/>
            <a:endCxn id="197" idx="1"/>
          </p:cNvCxnSpPr>
          <p:nvPr/>
        </p:nvCxnSpPr>
        <p:spPr>
          <a:xfrm flipV="1">
            <a:off x="5181752" y="2298004"/>
            <a:ext cx="443352" cy="10260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4" name="直線コネクタ 223"/>
          <p:cNvCxnSpPr>
            <a:stCxn id="209" idx="1"/>
            <a:endCxn id="211" idx="4"/>
          </p:cNvCxnSpPr>
          <p:nvPr/>
        </p:nvCxnSpPr>
        <p:spPr>
          <a:xfrm flipV="1">
            <a:off x="5001392" y="2672451"/>
            <a:ext cx="1617876" cy="21321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7" name="直線コネクタ 226"/>
          <p:cNvCxnSpPr>
            <a:stCxn id="211" idx="3"/>
            <a:endCxn id="200" idx="1"/>
          </p:cNvCxnSpPr>
          <p:nvPr/>
        </p:nvCxnSpPr>
        <p:spPr>
          <a:xfrm flipV="1">
            <a:off x="6657576" y="2533102"/>
            <a:ext cx="643707" cy="15267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323528" y="2997505"/>
            <a:ext cx="8640960" cy="7145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35496" y="827420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A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35496" y="1907540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B</a:t>
            </a:r>
            <a:endParaRPr kumimoji="1" lang="ja-JP" altLang="en-US" dirty="0"/>
          </a:p>
        </p:txBody>
      </p:sp>
      <p:cxnSp>
        <p:nvCxnSpPr>
          <p:cNvPr id="232" name="直線コネクタ 231"/>
          <p:cNvCxnSpPr>
            <a:stCxn id="143" idx="3"/>
            <a:endCxn id="142" idx="1"/>
          </p:cNvCxnSpPr>
          <p:nvPr/>
        </p:nvCxnSpPr>
        <p:spPr>
          <a:xfrm flipH="1" flipV="1">
            <a:off x="6212316" y="1598003"/>
            <a:ext cx="432048" cy="971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137" idx="4"/>
            <a:endCxn id="125" idx="7"/>
          </p:cNvCxnSpPr>
          <p:nvPr/>
        </p:nvCxnSpPr>
        <p:spPr>
          <a:xfrm flipV="1">
            <a:off x="2969992" y="1453987"/>
            <a:ext cx="501412" cy="210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4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393</Words>
  <Application>Microsoft Office PowerPoint</Application>
  <PresentationFormat>画面に合わせる (4:3)</PresentationFormat>
  <Paragraphs>143</Paragraphs>
  <Slides>5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Office ​​テーマ</vt:lpstr>
      <vt:lpstr>Bitmap Image</vt:lpstr>
      <vt:lpstr>PRAGMA21 – PRAGMA 22  Collaborative Activities </vt:lpstr>
      <vt:lpstr>Work set at PRAGMA 21</vt:lpstr>
      <vt:lpstr>PowerPoint プレゼンテーション</vt:lpstr>
      <vt:lpstr>Accomplishments</vt:lpstr>
      <vt:lpstr>Openflow network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yoshio</dc:creator>
  <cp:lastModifiedBy>yoshio</cp:lastModifiedBy>
  <cp:revision>14</cp:revision>
  <dcterms:created xsi:type="dcterms:W3CDTF">2011-10-19T05:42:33Z</dcterms:created>
  <dcterms:modified xsi:type="dcterms:W3CDTF">2012-04-18T00:03:00Z</dcterms:modified>
</cp:coreProperties>
</file>