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30" r:id="rId4"/>
    <p:sldId id="308" r:id="rId5"/>
    <p:sldId id="316" r:id="rId6"/>
    <p:sldId id="331" r:id="rId7"/>
    <p:sldId id="332" r:id="rId8"/>
    <p:sldId id="333" r:id="rId9"/>
    <p:sldId id="335" r:id="rId10"/>
    <p:sldId id="317" r:id="rId11"/>
    <p:sldId id="313" r:id="rId12"/>
    <p:sldId id="306" r:id="rId13"/>
    <p:sldId id="300" r:id="rId14"/>
    <p:sldId id="302" r:id="rId15"/>
    <p:sldId id="318" r:id="rId16"/>
    <p:sldId id="336" r:id="rId17"/>
    <p:sldId id="303" r:id="rId18"/>
    <p:sldId id="325" r:id="rId19"/>
    <p:sldId id="326" r:id="rId20"/>
    <p:sldId id="337" r:id="rId21"/>
    <p:sldId id="321" r:id="rId22"/>
    <p:sldId id="322" r:id="rId23"/>
    <p:sldId id="327" r:id="rId24"/>
    <p:sldId id="319" r:id="rId25"/>
    <p:sldId id="320" r:id="rId26"/>
    <p:sldId id="324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>
        <c:manualLayout>
          <c:layoutTarget val="inner"/>
          <c:xMode val="edge"/>
          <c:yMode val="edge"/>
          <c:x val="0.3062744247171138"/>
          <c:y val="6.4595427948965403E-2"/>
          <c:w val="0.59128005272795436"/>
          <c:h val="0.60954476736343588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HDFS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44.35</c:v>
                </c:pt>
                <c:pt idx="1">
                  <c:v>118.5</c:v>
                </c:pt>
                <c:pt idx="2">
                  <c:v>252.93333333333354</c:v>
                </c:pt>
                <c:pt idx="3">
                  <c:v>458.66666666666708</c:v>
                </c:pt>
                <c:pt idx="4">
                  <c:v>911.50000000000011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Gfarm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15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59.7</c:v>
                </c:pt>
                <c:pt idx="1">
                  <c:v>116.66666666666667</c:v>
                </c:pt>
                <c:pt idx="2">
                  <c:v>254.13333333333341</c:v>
                </c:pt>
                <c:pt idx="3">
                  <c:v>468.8</c:v>
                </c:pt>
                <c:pt idx="4">
                  <c:v>834.5</c:v>
                </c:pt>
              </c:numCache>
            </c:numRef>
          </c:yVal>
        </c:ser>
        <c:axId val="158771072"/>
        <c:axId val="158777344"/>
      </c:scatterChart>
      <c:valAx>
        <c:axId val="158771072"/>
        <c:scaling>
          <c:orientation val="minMax"/>
          <c:max val="15"/>
          <c:min val="1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b="0" dirty="0" smtClean="0"/>
                  <a:t>Number</a:t>
                </a:r>
                <a:r>
                  <a:rPr lang="en-US" altLang="ja-JP" b="0" baseline="0" dirty="0" smtClean="0"/>
                  <a:t> of nodes</a:t>
                </a:r>
              </a:p>
            </c:rich>
          </c:tx>
          <c:layout/>
        </c:title>
        <c:numFmt formatCode="General" sourceLinked="1"/>
        <c:tickLblPos val="nextTo"/>
        <c:crossAx val="158777344"/>
        <c:crosses val="autoZero"/>
        <c:crossBetween val="midCat"/>
        <c:majorUnit val="2"/>
        <c:minorUnit val="1"/>
      </c:valAx>
      <c:valAx>
        <c:axId val="158777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b="0" dirty="0" smtClean="0"/>
                  <a:t>Aggregate Throughput (MB/sec)</a:t>
                </a:r>
                <a:endParaRPr lang="ja-JP" altLang="en-US" b="0" dirty="0"/>
              </a:p>
            </c:rich>
          </c:tx>
          <c:layout/>
        </c:title>
        <c:numFmt formatCode="General" sourceLinked="1"/>
        <c:tickLblPos val="nextTo"/>
        <c:crossAx val="158771072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ja-JP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>
        <c:manualLayout>
          <c:layoutTarget val="inner"/>
          <c:xMode val="edge"/>
          <c:yMode val="edge"/>
          <c:x val="0.31294728112282677"/>
          <c:y val="6.315997399454383E-2"/>
          <c:w val="0.45120161785703111"/>
          <c:h val="0.61822155031091464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HDFS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46.666666666666508</c:v>
                </c:pt>
                <c:pt idx="1">
                  <c:v>108.33333333333317</c:v>
                </c:pt>
                <c:pt idx="2">
                  <c:v>240.80000000000004</c:v>
                </c:pt>
                <c:pt idx="3">
                  <c:v>492.8</c:v>
                </c:pt>
                <c:pt idx="4">
                  <c:v>859.49999999999989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Gfarm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15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78.100000000000009</c:v>
                </c:pt>
                <c:pt idx="1">
                  <c:v>146.46666666666658</c:v>
                </c:pt>
                <c:pt idx="2">
                  <c:v>304.5333333333333</c:v>
                </c:pt>
                <c:pt idx="3">
                  <c:v>589.6</c:v>
                </c:pt>
                <c:pt idx="4">
                  <c:v>1143.5</c:v>
                </c:pt>
              </c:numCache>
            </c:numRef>
          </c:yVal>
        </c:ser>
        <c:axId val="158859264"/>
        <c:axId val="158861184"/>
      </c:scatterChart>
      <c:valAx>
        <c:axId val="158859264"/>
        <c:scaling>
          <c:orientation val="minMax"/>
          <c:max val="15"/>
          <c:min val="1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b="0" dirty="0" smtClean="0"/>
                  <a:t>Number</a:t>
                </a:r>
                <a:r>
                  <a:rPr lang="en-US" altLang="ja-JP" b="0" baseline="0" dirty="0" smtClean="0"/>
                  <a:t> of nodes</a:t>
                </a:r>
              </a:p>
            </c:rich>
          </c:tx>
          <c:layout/>
        </c:title>
        <c:numFmt formatCode="General" sourceLinked="1"/>
        <c:tickLblPos val="nextTo"/>
        <c:crossAx val="158861184"/>
        <c:crosses val="autoZero"/>
        <c:crossBetween val="midCat"/>
        <c:majorUnit val="2"/>
        <c:minorUnit val="1"/>
      </c:valAx>
      <c:valAx>
        <c:axId val="1588611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sz="1400" b="0" dirty="0" smtClean="0"/>
                  <a:t>Aggregate throughput </a:t>
                </a:r>
              </a:p>
              <a:p>
                <a:pPr>
                  <a:defRPr/>
                </a:pPr>
                <a:r>
                  <a:rPr lang="en-US" altLang="ja-JP" sz="1400" b="0" dirty="0" smtClean="0"/>
                  <a:t>(MB/sec)</a:t>
                </a:r>
                <a:endParaRPr lang="ja-JP" altLang="en-US" sz="1400" b="0" dirty="0"/>
              </a:p>
            </c:rich>
          </c:tx>
          <c:layout/>
        </c:title>
        <c:numFmt formatCode="General" sourceLinked="1"/>
        <c:tickLblPos val="nextTo"/>
        <c:crossAx val="158859264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ja-JP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28AF5-6F89-4E0F-9CC0-A62668EBFF6D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116E-8346-48D5-BFA1-29200384C2B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5D8C-3369-4580-A0DA-DA8715349070}" type="datetimeFigureOut">
              <a:rPr kumimoji="1" lang="ja-JP" altLang="en-US" smtClean="0"/>
              <a:pPr/>
              <a:t>2010/9/13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D672-F50F-4FEB-87F8-035813B3E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f.net/projects/gfar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sf.net/projects/gfar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masa16/Pwrak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f.net/projects/gfar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Recent Development of</a:t>
            </a:r>
            <a:br>
              <a:rPr lang="en-US" altLang="ja-JP" dirty="0" smtClean="0"/>
            </a:br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 File System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Osamu </a:t>
            </a:r>
            <a:r>
              <a:rPr lang="en-US" altLang="ja-JP" dirty="0" err="1" smtClean="0"/>
              <a:t>Tatebe</a:t>
            </a:r>
            <a:endParaRPr kumimoji="1" lang="en-US" altLang="ja-JP" dirty="0" smtClean="0"/>
          </a:p>
          <a:p>
            <a:r>
              <a:rPr lang="en-US" altLang="ja-JP" dirty="0" smtClean="0"/>
              <a:t>University of Tsukuba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188640"/>
            <a:ext cx="861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PRAGMA Institute on Implementation: Avian Flu Grid with </a:t>
            </a:r>
            <a:r>
              <a:rPr lang="en-US" altLang="ja-JP" sz="2000" dirty="0" err="1" smtClean="0"/>
              <a:t>Gfarm</a:t>
            </a:r>
            <a:r>
              <a:rPr lang="en-US" altLang="ja-JP" sz="2000" dirty="0" smtClean="0"/>
              <a:t>, CSF4 and OPAL</a:t>
            </a:r>
          </a:p>
          <a:p>
            <a:r>
              <a:rPr lang="en-US" altLang="ja-JP" sz="2000" dirty="0" smtClean="0"/>
              <a:t>Sep 13, </a:t>
            </a:r>
            <a:r>
              <a:rPr lang="en-US" altLang="ja-JP" sz="2000" dirty="0" smtClean="0"/>
              <a:t>2010 at </a:t>
            </a:r>
            <a:r>
              <a:rPr lang="en-US" altLang="ja-JP" sz="2000" dirty="0" smtClean="0"/>
              <a:t>Jilin University, Changchun, China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Recent Features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Automatic File Replication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Supported by Gfarm2fs-1.2.0 or later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1.2.1 or later </a:t>
            </a:r>
            <a:r>
              <a:rPr lang="en-US" altLang="ja-JP" dirty="0" smtClean="0"/>
              <a:t>suggested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Automatic file replication at close time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%</a:t>
            </a:r>
            <a:r>
              <a:rPr lang="en-US" altLang="ja-JP" b="1" dirty="0" smtClean="0"/>
              <a:t> gfarm2fs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–o </a:t>
            </a:r>
            <a:r>
              <a:rPr lang="en-US" altLang="ja-JP" dirty="0" err="1" smtClean="0">
                <a:solidFill>
                  <a:srgbClr val="FF0000"/>
                </a:solidFill>
              </a:rPr>
              <a:t>ncopy</a:t>
            </a:r>
            <a:r>
              <a:rPr lang="en-US" altLang="ja-JP" dirty="0" smtClean="0">
                <a:solidFill>
                  <a:srgbClr val="FF0000"/>
                </a:solidFill>
              </a:rPr>
              <a:t>=3</a:t>
            </a:r>
            <a:r>
              <a:rPr lang="en-US" altLang="ja-JP" dirty="0" smtClean="0"/>
              <a:t> /mount/point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If there is no update, replication overhead can be hidden by asynchronous file replication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% </a:t>
            </a:r>
            <a:r>
              <a:rPr lang="en-US" altLang="ja-JP" b="1" dirty="0" smtClean="0"/>
              <a:t>gfarm2fs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–o </a:t>
            </a:r>
            <a:r>
              <a:rPr lang="en-US" altLang="ja-JP" dirty="0" err="1" smtClean="0">
                <a:solidFill>
                  <a:srgbClr val="FF0000"/>
                </a:solidFill>
              </a:rPr>
              <a:t>ncopy</a:t>
            </a:r>
            <a:r>
              <a:rPr lang="en-US" altLang="ja-JP" dirty="0" smtClean="0">
                <a:solidFill>
                  <a:srgbClr val="FF0000"/>
                </a:solidFill>
              </a:rPr>
              <a:t>=3,copy_limit=10</a:t>
            </a:r>
            <a:r>
              <a:rPr lang="en-US" altLang="ja-JP" dirty="0" smtClean="0"/>
              <a:t> /mount/point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Quota Management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Supported by Gfarm</a:t>
            </a:r>
            <a:r>
              <a:rPr lang="en-US" altLang="ja-JP" dirty="0" smtClean="0"/>
              <a:t>-2.3.1 or later</a:t>
            </a:r>
          </a:p>
          <a:p>
            <a:pPr lvl="1"/>
            <a:r>
              <a:rPr kumimoji="1" lang="en-US" altLang="ja-JP" dirty="0" smtClean="0"/>
              <a:t>See doc/</a:t>
            </a:r>
            <a:r>
              <a:rPr kumimoji="1" lang="en-US" altLang="ja-JP" dirty="0" err="1" smtClean="0"/>
              <a:t>quota.en</a:t>
            </a:r>
            <a:endParaRPr kumimoji="1" lang="en-US" altLang="ja-JP" dirty="0" smtClean="0"/>
          </a:p>
          <a:p>
            <a:r>
              <a:rPr lang="en-US" altLang="ja-JP" dirty="0" smtClean="0"/>
              <a:t>Administrator (</a:t>
            </a:r>
            <a:r>
              <a:rPr lang="en-US" altLang="ja-JP" dirty="0" err="1" smtClean="0"/>
              <a:t>gfarmadm</a:t>
            </a:r>
            <a:r>
              <a:rPr lang="en-US" altLang="ja-JP" dirty="0" smtClean="0"/>
              <a:t>) can set up</a:t>
            </a:r>
            <a:endParaRPr lang="en-US" altLang="ja-JP" dirty="0" smtClean="0"/>
          </a:p>
          <a:p>
            <a:r>
              <a:rPr lang="en-US" altLang="ja-JP" dirty="0" smtClean="0"/>
              <a:t>For each user and/or each group</a:t>
            </a:r>
          </a:p>
          <a:p>
            <a:pPr lvl="1"/>
            <a:r>
              <a:rPr lang="en-US" altLang="ja-JP" dirty="0" smtClean="0"/>
              <a:t>Maximum capacity, maximum number of files</a:t>
            </a:r>
          </a:p>
          <a:p>
            <a:pPr lvl="1"/>
            <a:r>
              <a:rPr lang="en-US" altLang="ja-JP" dirty="0" smtClean="0"/>
              <a:t>Limit for files and physical limit for file replicas</a:t>
            </a:r>
          </a:p>
          <a:p>
            <a:pPr lvl="1"/>
            <a:r>
              <a:rPr lang="en-US" altLang="ja-JP" dirty="0" smtClean="0"/>
              <a:t>Hard limit and soft limit with grace period</a:t>
            </a:r>
          </a:p>
          <a:p>
            <a:r>
              <a:rPr lang="en-US" altLang="ja-JP" dirty="0" smtClean="0"/>
              <a:t>Quota checked at file open</a:t>
            </a:r>
          </a:p>
          <a:p>
            <a:pPr lvl="1"/>
            <a:r>
              <a:rPr lang="en-US" altLang="ja-JP" dirty="0" smtClean="0"/>
              <a:t>Note that a new file cannot be created if exceeded, but the capacity can be exceeded by appending to an already opened </a:t>
            </a:r>
            <a:r>
              <a:rPr lang="en-US" altLang="ja-JP" dirty="0" smtClean="0"/>
              <a:t>file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XML Extended Attribute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Besides regular extended attribute, store XML document</a:t>
            </a: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% </a:t>
            </a:r>
            <a:r>
              <a:rPr kumimoji="1" lang="en-US" altLang="ja-JP" b="1" dirty="0" err="1" smtClean="0"/>
              <a:t>gfxattr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-x </a:t>
            </a:r>
            <a:r>
              <a:rPr kumimoji="1" lang="en-US" altLang="ja-JP" dirty="0" smtClean="0"/>
              <a:t>-s -f value.xml filename </a:t>
            </a:r>
            <a:r>
              <a:rPr kumimoji="1" lang="en-US" altLang="ja-JP" dirty="0" err="1" smtClean="0"/>
              <a:t>xmlattr</a:t>
            </a:r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en-US" altLang="ja-JP" dirty="0" smtClean="0"/>
              <a:t>XML </a:t>
            </a:r>
            <a:r>
              <a:rPr lang="en-US" altLang="ja-JP" dirty="0" smtClean="0"/>
              <a:t>extended attribute </a:t>
            </a:r>
            <a:r>
              <a:rPr lang="en-US" altLang="ja-JP" dirty="0" smtClean="0"/>
              <a:t>can be looked for by </a:t>
            </a:r>
            <a:r>
              <a:rPr lang="en-US" altLang="ja-JP" dirty="0" err="1" smtClean="0"/>
              <a:t>XPath</a:t>
            </a:r>
            <a:r>
              <a:rPr lang="en-US" altLang="ja-JP" dirty="0" smtClean="0"/>
              <a:t> query under a specified </a:t>
            </a:r>
            <a:r>
              <a:rPr lang="en-US" altLang="ja-JP" dirty="0" smtClean="0"/>
              <a:t>directory</a:t>
            </a:r>
            <a:endParaRPr kumimoji="1"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% </a:t>
            </a:r>
            <a:r>
              <a:rPr kumimoji="1" lang="en-US" altLang="ja-JP" b="1" dirty="0" err="1" smtClean="0"/>
              <a:t>gffindxmlattr</a:t>
            </a:r>
            <a:r>
              <a:rPr kumimoji="1" lang="en-US" altLang="ja-JP" dirty="0" smtClean="0"/>
              <a:t> [-d depth] </a:t>
            </a:r>
            <a:r>
              <a:rPr kumimoji="1" lang="en-US" altLang="ja-JP" dirty="0" err="1" smtClean="0"/>
              <a:t>XPath</a:t>
            </a:r>
            <a:r>
              <a:rPr kumimoji="1" lang="en-US" altLang="ja-JP" dirty="0" smtClean="0"/>
              <a:t> path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Fault Tolerance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Reboot, failure and fail-over of Metadata Server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Applications transparently wait and continue except files to be written</a:t>
            </a:r>
            <a:endParaRPr lang="en-US" altLang="ja-JP" dirty="0" smtClean="0"/>
          </a:p>
          <a:p>
            <a:r>
              <a:rPr kumimoji="1" lang="en-US" altLang="ja-JP" dirty="0" smtClean="0"/>
              <a:t>Reboot and Failure of File System nodes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If there are available file replicas, available file system nodes, applications continue except it does not open files on the failed file system node </a:t>
            </a:r>
            <a:endParaRPr kumimoji="1" lang="en-US" altLang="ja-JP" dirty="0" smtClean="0"/>
          </a:p>
          <a:p>
            <a:r>
              <a:rPr lang="en-US" altLang="ja-JP" dirty="0" smtClean="0"/>
              <a:t>Failure of Applications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Opened file automatically closed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Coping with No Space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err="1" smtClean="0"/>
              <a:t>Minimum_free_disk_space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Lower bound of disk space to be scheduled (by default 128 MB)</a:t>
            </a:r>
            <a:endParaRPr lang="en-US" altLang="ja-JP" dirty="0" smtClean="0"/>
          </a:p>
          <a:p>
            <a:r>
              <a:rPr kumimoji="1" lang="en-US" altLang="ja-JP" dirty="0" err="1" smtClean="0"/>
              <a:t>Gfrep</a:t>
            </a:r>
            <a:r>
              <a:rPr kumimoji="1" lang="en-US" altLang="ja-JP" dirty="0" smtClean="0"/>
              <a:t> – file replica creation command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Available space dynamically checked at replication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Still, there is a </a:t>
            </a:r>
            <a:r>
              <a:rPr lang="en-US" altLang="ja-JP" dirty="0" smtClean="0"/>
              <a:t>case of no space</a:t>
            </a:r>
          </a:p>
          <a:p>
            <a:pPr lvl="2"/>
            <a:r>
              <a:rPr kumimoji="1" lang="en-US" altLang="ja-JP" dirty="0" smtClean="0"/>
              <a:t>Multiple clients simultaneously create file replicas</a:t>
            </a:r>
          </a:p>
          <a:p>
            <a:pPr lvl="2"/>
            <a:r>
              <a:rPr kumimoji="1" lang="en-US" altLang="ja-JP" dirty="0" smtClean="0"/>
              <a:t>Available space cannot be exactly obtained</a:t>
            </a:r>
            <a:endParaRPr kumimoji="1" lang="en-US" altLang="ja-JP" dirty="0" smtClean="0"/>
          </a:p>
          <a:p>
            <a:r>
              <a:rPr lang="en-US" altLang="ja-JP" dirty="0" err="1" smtClean="0"/>
              <a:t>Readonly</a:t>
            </a:r>
            <a:r>
              <a:rPr lang="en-US" altLang="ja-JP" dirty="0" smtClean="0"/>
              <a:t> mode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When available space is small, file system node can be read only mode to reduce risk of no space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Files stored in read-only file system node can be removed since it only pretend to be full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VOMS synchronization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 grou</a:t>
            </a:r>
            <a:r>
              <a:rPr lang="en-US" altLang="ja-JP" dirty="0" smtClean="0"/>
              <a:t>p membership can sync with VOMS membership management</a:t>
            </a:r>
          </a:p>
          <a:p>
            <a:pPr lvl="1"/>
            <a:r>
              <a:rPr kumimoji="1" lang="en-US" altLang="ja-JP" dirty="0" err="1" smtClean="0"/>
              <a:t>Gfvoms</a:t>
            </a:r>
            <a:r>
              <a:rPr kumimoji="1" lang="en-US" altLang="ja-JP" dirty="0" smtClean="0"/>
              <a:t>-sync –s –v </a:t>
            </a:r>
            <a:r>
              <a:rPr kumimoji="1" lang="en-US" altLang="ja-JP" dirty="0" err="1" smtClean="0"/>
              <a:t>pragma</a:t>
            </a:r>
            <a:r>
              <a:rPr kumimoji="1" lang="en-US" altLang="ja-JP" dirty="0" smtClean="0"/>
              <a:t> –V </a:t>
            </a:r>
            <a:r>
              <a:rPr kumimoji="1" lang="en-US" altLang="ja-JP" dirty="0" err="1" smtClean="0"/>
              <a:t>pragma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Samba </a:t>
            </a:r>
            <a:r>
              <a:rPr kumimoji="1" lang="en-US" altLang="ja-JP" dirty="0" smtClean="0"/>
              <a:t>VFS for </a:t>
            </a:r>
            <a:r>
              <a:rPr kumimoji="1" lang="en-US" altLang="ja-JP" dirty="0" err="1" smtClean="0"/>
              <a:t>Gfarm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Samba VFS module to access </a:t>
            </a:r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 File System without gfarm2fs</a:t>
            </a:r>
            <a:endParaRPr kumimoji="1" lang="en-US" altLang="ja-JP" dirty="0" smtClean="0"/>
          </a:p>
          <a:p>
            <a:r>
              <a:rPr lang="en-US" altLang="ja-JP" dirty="0" smtClean="0"/>
              <a:t>Coming soon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GridFTP</a:t>
            </a:r>
            <a:r>
              <a:rPr kumimoji="1" lang="en-US" altLang="ja-JP" dirty="0" smtClean="0"/>
              <a:t> DSI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Storage I/F </a:t>
            </a:r>
            <a:r>
              <a:rPr lang="en-US" altLang="ja-JP" dirty="0" smtClean="0"/>
              <a:t>of </a:t>
            </a:r>
            <a:r>
              <a:rPr lang="en-US" altLang="ja-JP" dirty="0" err="1" smtClean="0"/>
              <a:t>Globus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GridFTP</a:t>
            </a:r>
            <a:r>
              <a:rPr lang="en-US" altLang="ja-JP" dirty="0" smtClean="0"/>
              <a:t> server </a:t>
            </a:r>
            <a:r>
              <a:rPr kumimoji="1" lang="en-US" altLang="ja-JP" dirty="0" smtClean="0"/>
              <a:t>to access </a:t>
            </a:r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 without gfarm2fs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GridFTP</a:t>
            </a:r>
            <a:r>
              <a:rPr lang="en-US" altLang="ja-JP" dirty="0" smtClean="0"/>
              <a:t> [GFD.20</a:t>
            </a:r>
            <a:r>
              <a:rPr lang="en-US" altLang="ja-JP" dirty="0" smtClean="0"/>
              <a:t>] is extension of FTP</a:t>
            </a:r>
          </a:p>
          <a:p>
            <a:pPr lvl="2"/>
            <a:r>
              <a:rPr lang="en-US" altLang="ja-JP" dirty="0" smtClean="0"/>
              <a:t>GSI authentication, data connection authentication, parallel data transfer by EBLOCK mode</a:t>
            </a:r>
            <a:endParaRPr kumimoji="1" lang="en-US" altLang="ja-JP" dirty="0" smtClean="0"/>
          </a:p>
          <a:p>
            <a:r>
              <a:rPr lang="en-US" altLang="ja-JP" dirty="0" smtClean="0">
                <a:hlinkClick r:id="rId2"/>
              </a:rPr>
              <a:t>http://sf.net/projects/gfarm/</a:t>
            </a:r>
            <a:endParaRPr lang="en-US" altLang="ja-JP" dirty="0" smtClean="0"/>
          </a:p>
          <a:p>
            <a:r>
              <a:rPr lang="en-US" altLang="ja-JP" dirty="0" smtClean="0"/>
              <a:t>It is used in production by JLDG </a:t>
            </a:r>
            <a:r>
              <a:rPr lang="en-US" altLang="ja-JP" dirty="0" smtClean="0"/>
              <a:t>(Japan Lattice Data </a:t>
            </a:r>
            <a:r>
              <a:rPr lang="en-US" altLang="ja-JP" dirty="0" smtClean="0"/>
              <a:t>Grid)</a:t>
            </a:r>
            <a:endParaRPr lang="en-US" altLang="ja-JP" dirty="0" smtClean="0"/>
          </a:p>
          <a:p>
            <a:r>
              <a:rPr kumimoji="1" lang="en-US" altLang="ja-JP" dirty="0" smtClean="0"/>
              <a:t>No need to create </a:t>
            </a:r>
            <a:r>
              <a:rPr lang="en-US" altLang="ja-JP" dirty="0" smtClean="0"/>
              <a:t>local accounts due to </a:t>
            </a:r>
            <a:r>
              <a:rPr kumimoji="1" lang="en-US" altLang="ja-JP" dirty="0" smtClean="0"/>
              <a:t>GSI authentication</a:t>
            </a:r>
            <a:endParaRPr kumimoji="1" lang="en-US" altLang="ja-JP" dirty="0" smtClean="0"/>
          </a:p>
          <a:p>
            <a:r>
              <a:rPr kumimoji="1" lang="en-US" altLang="ja-JP" dirty="0" smtClean="0"/>
              <a:t>Anonymous and </a:t>
            </a:r>
            <a:r>
              <a:rPr lang="en-US" altLang="ja-JP" dirty="0" smtClean="0"/>
              <a:t>clear text authentication possible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Debian</a:t>
            </a:r>
            <a:r>
              <a:rPr lang="en-US" altLang="ja-JP" dirty="0" smtClean="0"/>
              <a:t> packaging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Included in Squeeze package</a:t>
            </a:r>
            <a:endParaRPr kumimoji="1" lang="ja-JP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48754"/>
            <a:ext cx="8486775" cy="740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 File System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Open-source global file system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http://sf.net/projects/gfarm/</a:t>
            </a:r>
            <a:endParaRPr kumimoji="1" lang="en-US" altLang="ja-JP" dirty="0" smtClean="0"/>
          </a:p>
          <a:p>
            <a:r>
              <a:rPr lang="en-US" altLang="ja-JP" dirty="0" smtClean="0"/>
              <a:t>File access performance can be </a:t>
            </a:r>
            <a:r>
              <a:rPr lang="en-US" altLang="ja-JP" dirty="0" smtClean="0">
                <a:solidFill>
                  <a:srgbClr val="FF0000"/>
                </a:solidFill>
              </a:rPr>
              <a:t>scaled-out</a:t>
            </a:r>
            <a:r>
              <a:rPr lang="en-US" altLang="ja-JP" dirty="0" smtClean="0"/>
              <a:t> in </a:t>
            </a:r>
            <a:r>
              <a:rPr lang="en-US" altLang="ja-JP" dirty="0" smtClean="0">
                <a:solidFill>
                  <a:srgbClr val="FF0000"/>
                </a:solidFill>
              </a:rPr>
              <a:t>wide area</a:t>
            </a:r>
          </a:p>
          <a:p>
            <a:pPr lvl="1"/>
            <a:r>
              <a:rPr lang="en-US" altLang="ja-JP" dirty="0" smtClean="0"/>
              <a:t>By adding file servers and clients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Priority to local (near) disk, file replication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Fault tolerant</a:t>
            </a:r>
            <a:r>
              <a:rPr lang="en-US" altLang="ja-JP" dirty="0" smtClean="0"/>
              <a:t> for file server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Better NFS</a:t>
            </a:r>
            <a:endParaRPr lang="en-US" altLang="ja-JP" dirty="0" smtClean="0"/>
          </a:p>
        </p:txBody>
      </p:sp>
      <p:pic>
        <p:nvPicPr>
          <p:cNvPr id="5" name="図 4" descr="gfarm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4328" y="318254"/>
            <a:ext cx="1224136" cy="734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 Fil</a:t>
            </a:r>
            <a:r>
              <a:rPr lang="en-US" altLang="ja-JP" dirty="0" smtClean="0"/>
              <a:t>e System </a:t>
            </a:r>
            <a:r>
              <a:rPr kumimoji="1" lang="en-US" altLang="ja-JP" dirty="0" smtClean="0"/>
              <a:t>in Virtual Environment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Construct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File System in Eucalyptus Compute Cloud</a:t>
            </a:r>
          </a:p>
          <a:p>
            <a:pPr lvl="1"/>
            <a:r>
              <a:rPr lang="en-US" altLang="ja-JP" dirty="0" smtClean="0"/>
              <a:t>Host OS in compute node provides functionality of file server</a:t>
            </a:r>
          </a:p>
          <a:p>
            <a:pPr lvl="1"/>
            <a:r>
              <a:rPr kumimoji="1" lang="en-US" altLang="ja-JP" dirty="0" smtClean="0"/>
              <a:t>See Kenji’s poster presentation</a:t>
            </a:r>
          </a:p>
          <a:p>
            <a:r>
              <a:rPr lang="en-US" altLang="ja-JP" dirty="0" smtClean="0"/>
              <a:t>Problem – Virtual Environment prevents to identify local system</a:t>
            </a:r>
          </a:p>
          <a:p>
            <a:pPr lvl="1"/>
            <a:r>
              <a:rPr kumimoji="1" lang="en-US" altLang="ja-JP" dirty="0" smtClean="0"/>
              <a:t>Create physical configuration file dynamically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Distributed Data Intensive Computing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Pwrake</a:t>
            </a:r>
            <a:r>
              <a:rPr kumimoji="1" lang="en-US" altLang="ja-JP" dirty="0" smtClean="0"/>
              <a:t> Workflow Engine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Parallel Workflow Execution </a:t>
            </a:r>
            <a:r>
              <a:rPr lang="en-US" altLang="ja-JP" dirty="0" err="1" smtClean="0"/>
              <a:t>Extention</a:t>
            </a:r>
            <a:r>
              <a:rPr lang="en-US" altLang="ja-JP" dirty="0" smtClean="0"/>
              <a:t> of Rake</a:t>
            </a:r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 smtClean="0">
                <a:hlinkClick r:id="rId2"/>
              </a:rPr>
              <a:t>://github.com/masa16/Pwrake/</a:t>
            </a:r>
            <a:endParaRPr lang="en-US" altLang="ja-JP" dirty="0" smtClean="0"/>
          </a:p>
          <a:p>
            <a:r>
              <a:rPr lang="en-US" altLang="ja-JP" dirty="0" smtClean="0"/>
              <a:t>Extension to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File System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Automatic mount and </a:t>
            </a:r>
            <a:r>
              <a:rPr lang="en-US" altLang="ja-JP" dirty="0" err="1" smtClean="0"/>
              <a:t>umount</a:t>
            </a:r>
            <a:r>
              <a:rPr lang="en-US" altLang="ja-JP" dirty="0" smtClean="0"/>
              <a:t> of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file system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Job scheduling considering the file locations</a:t>
            </a:r>
            <a:endParaRPr lang="en-US" altLang="ja-JP" dirty="0" smtClean="0"/>
          </a:p>
          <a:p>
            <a:r>
              <a:rPr lang="en-US" altLang="ja-JP" sz="1800" dirty="0" smtClean="0"/>
              <a:t>Masahiro </a:t>
            </a:r>
            <a:r>
              <a:rPr lang="en-US" altLang="ja-JP" sz="1800" dirty="0" smtClean="0"/>
              <a:t>Tanaka, Osamu </a:t>
            </a:r>
            <a:r>
              <a:rPr lang="en-US" altLang="ja-JP" sz="1800" dirty="0" err="1" smtClean="0"/>
              <a:t>Tatebe</a:t>
            </a:r>
            <a:r>
              <a:rPr lang="en-US" altLang="ja-JP" sz="1800" dirty="0" smtClean="0"/>
              <a:t>, "</a:t>
            </a:r>
            <a:r>
              <a:rPr lang="en-US" altLang="ja-JP" sz="1800" b="1" dirty="0" err="1" smtClean="0"/>
              <a:t>Pwrake</a:t>
            </a:r>
            <a:r>
              <a:rPr lang="en-US" altLang="ja-JP" sz="1800" b="1" dirty="0" smtClean="0"/>
              <a:t>: A parallel and distributed flexible workflow management tool for wide-area data intensive computing</a:t>
            </a:r>
            <a:r>
              <a:rPr lang="en-US" altLang="ja-JP" sz="1800" dirty="0" smtClean="0"/>
              <a:t>", Proceedings of ACM International Symposium on High Performance Distributed Computing (HPDC), pp.356-359,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Evaluation Result of Montage Astronomic Data Analysis</a:t>
            </a:r>
            <a:endParaRPr kumimoji="1" lang="ja-JP" altLang="en-US" dirty="0"/>
          </a:p>
        </p:txBody>
      </p:sp>
      <p:pic>
        <p:nvPicPr>
          <p:cNvPr id="1026" name="Picture 2" descr="el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571612"/>
            <a:ext cx="6715172" cy="48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500298" y="3143248"/>
            <a:ext cx="70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 node</a:t>
            </a:r>
          </a:p>
          <a:p>
            <a:r>
              <a:rPr lang="en-US" altLang="ja-JP" sz="1400" dirty="0" smtClean="0"/>
              <a:t>4 cores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28992" y="3571876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8 cores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9124" y="4286256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16 cores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9256" y="4929198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8 </a:t>
            </a:r>
            <a:r>
              <a:rPr kumimoji="1" lang="en-US" altLang="ja-JP" sz="1400" dirty="0" smtClean="0"/>
              <a:t>nodes</a:t>
            </a:r>
          </a:p>
          <a:p>
            <a:r>
              <a:rPr lang="en-US" altLang="ja-JP" sz="1400" dirty="0" smtClean="0"/>
              <a:t>32 cores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14678" y="5000636"/>
            <a:ext cx="70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1-site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43702" y="4357694"/>
            <a:ext cx="851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 sites</a:t>
            </a:r>
          </a:p>
          <a:p>
            <a:r>
              <a:rPr lang="en-US" altLang="ja-JP" sz="1400" dirty="0" smtClean="0"/>
              <a:t>16 nodes</a:t>
            </a:r>
          </a:p>
          <a:p>
            <a:r>
              <a:rPr lang="en-US" altLang="ja-JP" sz="1400" dirty="0" smtClean="0"/>
              <a:t>48 cores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>
            <a:stCxn id="8" idx="3"/>
            <a:endCxn id="7" idx="1"/>
          </p:cNvCxnSpPr>
          <p:nvPr/>
        </p:nvCxnSpPr>
        <p:spPr>
          <a:xfrm>
            <a:off x="3919423" y="5185302"/>
            <a:ext cx="1509833" cy="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図形 20"/>
          <p:cNvCxnSpPr>
            <a:stCxn id="8" idx="1"/>
            <a:endCxn id="4" idx="2"/>
          </p:cNvCxnSpPr>
          <p:nvPr/>
        </p:nvCxnSpPr>
        <p:spPr>
          <a:xfrm rot="10800000">
            <a:off x="2852800" y="3666468"/>
            <a:ext cx="361879" cy="1518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062921" y="2132856"/>
            <a:ext cx="661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NFS</a:t>
            </a:r>
            <a:endParaRPr kumimoji="1" lang="ja-JP" altLang="en-US" sz="2400" dirty="0"/>
          </a:p>
        </p:txBody>
      </p:sp>
      <p:sp>
        <p:nvSpPr>
          <p:cNvPr id="14" name="円/楕円 13"/>
          <p:cNvSpPr/>
          <p:nvPr/>
        </p:nvSpPr>
        <p:spPr>
          <a:xfrm>
            <a:off x="6216609" y="4903885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7092280" y="2996952"/>
            <a:ext cx="1944216" cy="936104"/>
          </a:xfrm>
          <a:prstGeom prst="wedgeRoundRectCallout">
            <a:avLst>
              <a:gd name="adj1" fmla="val -58546"/>
              <a:gd name="adj2" fmla="val 132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Scalable Performance in 2 sites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Hadoop-Gfarm</a:t>
            </a:r>
            <a:r>
              <a:rPr kumimoji="1" lang="en-US" altLang="ja-JP" dirty="0" smtClean="0"/>
              <a:t> plug-in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500034" y="1714488"/>
            <a:ext cx="2286016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Hadoop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MapReduce</a:t>
            </a:r>
            <a:r>
              <a:rPr kumimoji="1" lang="en-US" altLang="ja-JP" dirty="0" smtClean="0">
                <a:solidFill>
                  <a:schemeClr val="tx1"/>
                </a:solidFill>
              </a:rPr>
              <a:t> applications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00034" y="2786058"/>
            <a:ext cx="4500594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File System 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00034" y="3786190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HDFS client library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786050" y="3786190"/>
            <a:ext cx="2286016" cy="4286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Hadoop-Gfarm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b="1" dirty="0" err="1" smtClean="0">
                <a:solidFill>
                  <a:schemeClr val="tx1"/>
                </a:solidFill>
              </a:rPr>
              <a:t>plugin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0034" y="5214950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HDFS servers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857488" y="5214950"/>
            <a:ext cx="214314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Gfarm</a:t>
            </a:r>
            <a:r>
              <a:rPr lang="en-US" altLang="ja-JP" dirty="0" smtClean="0">
                <a:solidFill>
                  <a:schemeClr val="tx1"/>
                </a:solidFill>
              </a:rPr>
              <a:t> servers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857488" y="4500570"/>
            <a:ext cx="2143140" cy="4286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Gfarm</a:t>
            </a:r>
            <a:r>
              <a:rPr lang="en-US" altLang="ja-JP" dirty="0" smtClean="0">
                <a:solidFill>
                  <a:schemeClr val="tx1"/>
                </a:solidFill>
              </a:rPr>
              <a:t> client library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rot="5400000">
            <a:off x="1715274" y="2570950"/>
            <a:ext cx="428628" cy="158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rot="5400000">
            <a:off x="1393803" y="3606801"/>
            <a:ext cx="357190" cy="158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0"/>
          </p:cNvCxnSpPr>
          <p:nvPr/>
        </p:nvCxnSpPr>
        <p:spPr>
          <a:xfrm rot="5400000">
            <a:off x="3751258" y="3607594"/>
            <a:ext cx="356396" cy="796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8" idx="0"/>
          </p:cNvCxnSpPr>
          <p:nvPr/>
        </p:nvCxnSpPr>
        <p:spPr>
          <a:xfrm rot="5400000">
            <a:off x="1071538" y="4714884"/>
            <a:ext cx="1000132" cy="158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rot="5400000">
            <a:off x="3785388" y="4356900"/>
            <a:ext cx="285752" cy="158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0" idx="2"/>
            <a:endCxn id="9" idx="0"/>
          </p:cNvCxnSpPr>
          <p:nvPr/>
        </p:nvCxnSpPr>
        <p:spPr>
          <a:xfrm rot="5400000">
            <a:off x="3786182" y="5072074"/>
            <a:ext cx="285752" cy="158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2857488" y="1714488"/>
            <a:ext cx="2143140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Hadoop</a:t>
            </a:r>
            <a:r>
              <a:rPr lang="en-US" altLang="ja-JP" dirty="0" smtClean="0">
                <a:solidFill>
                  <a:schemeClr val="tx1"/>
                </a:solidFill>
              </a:rPr>
              <a:t> File System Shell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rot="5400000">
            <a:off x="3713950" y="2570950"/>
            <a:ext cx="428628" cy="158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コンテンツ プレースホルダ 2"/>
          <p:cNvSpPr>
            <a:spLocks noGrp="1"/>
          </p:cNvSpPr>
          <p:nvPr>
            <p:ph idx="1"/>
          </p:nvPr>
        </p:nvSpPr>
        <p:spPr>
          <a:xfrm>
            <a:off x="5143504" y="1600200"/>
            <a:ext cx="3829048" cy="4525963"/>
          </a:xfrm>
        </p:spPr>
        <p:txBody>
          <a:bodyPr>
            <a:normAutofit/>
          </a:bodyPr>
          <a:lstStyle/>
          <a:p>
            <a:r>
              <a:rPr kumimoji="1" lang="en-US" altLang="ja-JP" sz="2000" dirty="0" err="1" smtClean="0"/>
              <a:t>Hadoop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smtClean="0"/>
              <a:t>plug-in to access </a:t>
            </a:r>
            <a:r>
              <a:rPr kumimoji="1" lang="en-US" altLang="ja-JP" sz="2000" dirty="0" err="1" smtClean="0"/>
              <a:t>Gfarm</a:t>
            </a:r>
            <a:r>
              <a:rPr kumimoji="1" lang="en-US" altLang="ja-JP" sz="2000" dirty="0" smtClean="0"/>
              <a:t> file System by </a:t>
            </a:r>
            <a:r>
              <a:rPr kumimoji="1" lang="en-US" altLang="ja-JP" sz="2000" b="1" dirty="0" err="1" smtClean="0">
                <a:solidFill>
                  <a:srgbClr val="FF0000"/>
                </a:solidFill>
              </a:rPr>
              <a:t>Gfarm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 URL</a:t>
            </a:r>
            <a:endParaRPr kumimoji="1" lang="en-US" altLang="ja-JP" sz="2000" dirty="0" smtClean="0"/>
          </a:p>
          <a:p>
            <a:r>
              <a:rPr kumimoji="1" lang="en-US" altLang="ja-JP" sz="2000" dirty="0" smtClean="0">
                <a:hlinkClick r:id="rId2"/>
              </a:rPr>
              <a:t>http://sf.net/projects/gfarm/</a:t>
            </a:r>
            <a:endParaRPr kumimoji="1" lang="en-US" altLang="ja-JP" sz="2000" dirty="0" smtClean="0"/>
          </a:p>
          <a:p>
            <a:r>
              <a:rPr lang="en-US" altLang="ja-JP" sz="2000" dirty="0" err="1" smtClean="0"/>
              <a:t>Hadoop</a:t>
            </a:r>
            <a:r>
              <a:rPr lang="en-US" altLang="ja-JP" sz="2000" dirty="0" smtClean="0"/>
              <a:t> apps can be scheduled by </a:t>
            </a:r>
            <a:r>
              <a:rPr lang="en-US" altLang="ja-JP" sz="2000" dirty="0" smtClean="0">
                <a:solidFill>
                  <a:srgbClr val="FF0000"/>
                </a:solidFill>
              </a:rPr>
              <a:t>considering the file locations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Performance Evaluation of </a:t>
            </a:r>
            <a:r>
              <a:rPr kumimoji="1" lang="en-US" altLang="ja-JP" dirty="0" err="1" smtClean="0"/>
              <a:t>Hadoop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MapReduce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/>
          <p:nvPr/>
        </p:nvGraphicFramePr>
        <p:xfrm>
          <a:off x="142844" y="2214554"/>
          <a:ext cx="4214842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430704" y="1714488"/>
            <a:ext cx="191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Read Performance</a:t>
            </a:r>
            <a:endParaRPr kumimoji="1" lang="ja-JP" altLang="en-US" dirty="0"/>
          </a:p>
        </p:txBody>
      </p:sp>
      <p:graphicFrame>
        <p:nvGraphicFramePr>
          <p:cNvPr id="7" name="グラフ 6"/>
          <p:cNvGraphicFramePr/>
          <p:nvPr/>
        </p:nvGraphicFramePr>
        <p:xfrm>
          <a:off x="4000496" y="2214554"/>
          <a:ext cx="4857784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5643570" y="1714488"/>
            <a:ext cx="19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Write Performance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5829" y="5661248"/>
            <a:ext cx="70645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Better Write Performance than HDFS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Summary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E</a:t>
            </a:r>
            <a:r>
              <a:rPr lang="en-US" altLang="ja-JP" dirty="0" smtClean="0"/>
              <a:t>volving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ACL, Master-Slave Metadata Server, Distributed Metadata Server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Multi Master Metadata Server</a:t>
            </a:r>
            <a:endParaRPr lang="en-US" altLang="ja-JP" dirty="0" smtClean="0"/>
          </a:p>
          <a:p>
            <a:r>
              <a:rPr lang="en-US" altLang="ja-JP" dirty="0" smtClean="0"/>
              <a:t>Large-Scale Data Intensive Computing in Wide Area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For e-Science (Data-Intensive </a:t>
            </a:r>
            <a:r>
              <a:rPr lang="en-US" altLang="ja-JP" dirty="0" smtClean="0"/>
              <a:t>Science </a:t>
            </a:r>
            <a:r>
              <a:rPr lang="en-US" altLang="ja-JP" dirty="0" smtClean="0"/>
              <a:t>Discovery) in various domain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MPI-IO</a:t>
            </a:r>
          </a:p>
          <a:p>
            <a:pPr lvl="1"/>
            <a:r>
              <a:rPr lang="en-US" altLang="ja-JP" dirty="0" smtClean="0"/>
              <a:t>High Performance File System in Cloud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Features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Files can be shared in </a:t>
            </a:r>
            <a:r>
              <a:rPr kumimoji="1" lang="en-US" altLang="ja-JP" dirty="0" smtClean="0">
                <a:solidFill>
                  <a:srgbClr val="FF0000"/>
                </a:solidFill>
              </a:rPr>
              <a:t>wid</a:t>
            </a:r>
            <a:r>
              <a:rPr lang="en-US" altLang="ja-JP" dirty="0" smtClean="0">
                <a:solidFill>
                  <a:srgbClr val="FF0000"/>
                </a:solidFill>
              </a:rPr>
              <a:t>e area </a:t>
            </a:r>
            <a:r>
              <a:rPr lang="en-US" altLang="ja-JP" dirty="0" smtClean="0"/>
              <a:t>(multiple organizations)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Global users and groups are managed by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File System</a:t>
            </a:r>
            <a:endParaRPr kumimoji="1" lang="en-US" altLang="ja-JP" dirty="0" smtClean="0"/>
          </a:p>
          <a:p>
            <a:r>
              <a:rPr kumimoji="1" lang="en-US" altLang="ja-JP" dirty="0" smtClean="0"/>
              <a:t>Storage can be added </a:t>
            </a:r>
            <a:r>
              <a:rPr kumimoji="1" lang="en-US" altLang="ja-JP" dirty="0" smtClean="0">
                <a:solidFill>
                  <a:srgbClr val="FF0000"/>
                </a:solidFill>
              </a:rPr>
              <a:t>during operations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Incremental installation possible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Automatic file replication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File </a:t>
            </a:r>
            <a:r>
              <a:rPr lang="en-US" altLang="ja-JP" dirty="0" smtClean="0"/>
              <a:t>access </a:t>
            </a:r>
            <a:r>
              <a:rPr lang="en-US" altLang="ja-JP" dirty="0" smtClean="0"/>
              <a:t>performance can </a:t>
            </a:r>
            <a:r>
              <a:rPr lang="en-US" altLang="ja-JP" dirty="0" smtClean="0"/>
              <a:t>be </a:t>
            </a:r>
            <a:r>
              <a:rPr lang="en-US" altLang="ja-JP" dirty="0" smtClean="0"/>
              <a:t>scaled-out</a:t>
            </a:r>
            <a:endParaRPr kumimoji="1" lang="en-US" altLang="ja-JP" dirty="0" smtClean="0"/>
          </a:p>
          <a:p>
            <a:r>
              <a:rPr kumimoji="1" lang="en-US" altLang="ja-JP" dirty="0" smtClean="0"/>
              <a:t>XML extended attribute (and extended attribute)</a:t>
            </a:r>
            <a:endParaRPr kumimoji="1" lang="en-US" altLang="ja-JP" dirty="0" smtClean="0"/>
          </a:p>
          <a:p>
            <a:pPr lvl="1"/>
            <a:r>
              <a:rPr lang="en-US" altLang="ja-JP" dirty="0" err="1" smtClean="0">
                <a:solidFill>
                  <a:srgbClr val="FF0000"/>
                </a:solidFill>
              </a:rPr>
              <a:t>XPath</a:t>
            </a:r>
            <a:r>
              <a:rPr lang="en-US" altLang="ja-JP" dirty="0" smtClean="0">
                <a:solidFill>
                  <a:srgbClr val="FF0000"/>
                </a:solidFill>
              </a:rPr>
              <a:t> search </a:t>
            </a:r>
            <a:r>
              <a:rPr lang="en-US" altLang="ja-JP" dirty="0" smtClean="0"/>
              <a:t>for XML extended attributes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Software component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Metadata Server (1 node, active-standby</a:t>
            </a:r>
            <a:r>
              <a:rPr lang="ja-JP" altLang="en-US" dirty="0" smtClean="0"/>
              <a:t> </a:t>
            </a:r>
            <a:r>
              <a:rPr lang="en-US" altLang="ja-JP" dirty="0" smtClean="0"/>
              <a:t>possible)</a:t>
            </a:r>
            <a:endParaRPr lang="en-US" altLang="ja-JP" dirty="0" smtClean="0"/>
          </a:p>
          <a:p>
            <a:r>
              <a:rPr lang="en-US" altLang="ja-JP" dirty="0" smtClean="0"/>
              <a:t>Plenty of </a:t>
            </a:r>
            <a:r>
              <a:rPr lang="en-US" altLang="ja-JP" dirty="0" smtClean="0"/>
              <a:t>file system nodes</a:t>
            </a:r>
            <a:endParaRPr lang="en-US" altLang="ja-JP" dirty="0" smtClean="0"/>
          </a:p>
          <a:p>
            <a:r>
              <a:rPr lang="en-US" altLang="ja-JP" dirty="0" smtClean="0"/>
              <a:t>Plenty of clients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Distributed Data Intensive Computing by using file system node as a client</a:t>
            </a:r>
          </a:p>
          <a:p>
            <a:r>
              <a:rPr lang="en-US" altLang="ja-JP" dirty="0" smtClean="0"/>
              <a:t>Scaled out architecture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Metadata server only accessed at open and close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File syste</a:t>
            </a:r>
            <a:r>
              <a:rPr lang="en-US" altLang="ja-JP" dirty="0" smtClean="0"/>
              <a:t>m nodes</a:t>
            </a:r>
            <a:r>
              <a:rPr kumimoji="1" lang="en-US" altLang="ja-JP" dirty="0" smtClean="0"/>
              <a:t> directly accessed for file data access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Access performance can be scaled out unless the performance of metadata server is saturated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Evaluation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ja-JP" sz="2000" dirty="0" smtClean="0"/>
              <a:t>Osamu </a:t>
            </a:r>
            <a:r>
              <a:rPr lang="en-US" altLang="ja-JP" sz="2000" dirty="0" err="1" smtClean="0"/>
              <a:t>Tatebe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Kohei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Hiraga</a:t>
            </a:r>
            <a:r>
              <a:rPr lang="en-US" altLang="ja-JP" sz="2000" dirty="0" smtClean="0"/>
              <a:t>, Noriyuki Soda, "</a:t>
            </a:r>
            <a:r>
              <a:rPr lang="en-US" altLang="ja-JP" sz="2000" dirty="0" err="1" smtClean="0"/>
              <a:t>Gfarm</a:t>
            </a:r>
            <a:r>
              <a:rPr lang="en-US" altLang="ja-JP" sz="2000" dirty="0" smtClean="0"/>
              <a:t> Grid File System", New Generation Computing, </a:t>
            </a:r>
            <a:r>
              <a:rPr lang="en-US" altLang="ja-JP" sz="2000" dirty="0" err="1" smtClean="0"/>
              <a:t>Ohmsha</a:t>
            </a:r>
            <a:r>
              <a:rPr lang="en-US" altLang="ja-JP" sz="2000" dirty="0" smtClean="0"/>
              <a:t>, Ltd. and Springer, Vol. </a:t>
            </a:r>
            <a:r>
              <a:rPr lang="en-US" altLang="ja-JP" sz="2000" dirty="0" smtClean="0"/>
              <a:t>28</a:t>
            </a:r>
            <a:r>
              <a:rPr lang="en-US" altLang="ja-JP" sz="2000" dirty="0" smtClean="0"/>
              <a:t>, No. 3, </a:t>
            </a:r>
            <a:r>
              <a:rPr lang="en-US" altLang="ja-JP" sz="2000" dirty="0" smtClean="0"/>
              <a:t>pp.257-275</a:t>
            </a:r>
            <a:r>
              <a:rPr lang="en-US" altLang="ja-JP" sz="2000" dirty="0" smtClean="0"/>
              <a:t>, </a:t>
            </a:r>
            <a:r>
              <a:rPr lang="en-US" altLang="ja-JP" sz="2000" dirty="0" smtClean="0"/>
              <a:t>2010</a:t>
            </a:r>
            <a:r>
              <a:rPr lang="en-US" altLang="ja-JP" sz="2000" dirty="0" smtClean="0"/>
              <a:t>.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Large-scale platform</a:t>
            </a:r>
            <a:endParaRPr lang="en-US" altLang="ja-JP" dirty="0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err="1" smtClean="0"/>
              <a:t>InTrigger</a:t>
            </a:r>
            <a:r>
              <a:rPr lang="en-US" altLang="ja-JP" dirty="0" smtClean="0"/>
              <a:t> Info-</a:t>
            </a:r>
            <a:r>
              <a:rPr lang="en-US" altLang="ja-JP" dirty="0" err="1" smtClean="0"/>
              <a:t>plosion</a:t>
            </a:r>
            <a:r>
              <a:rPr lang="en-US" altLang="ja-JP" dirty="0" smtClean="0"/>
              <a:t> Platform</a:t>
            </a:r>
          </a:p>
          <a:p>
            <a:pPr lvl="1"/>
            <a:r>
              <a:rPr lang="en-US" altLang="ja-JP" dirty="0" smtClean="0"/>
              <a:t>Hakodate, Tohoku, Tsukuba, Chiba, </a:t>
            </a:r>
            <a:r>
              <a:rPr lang="en-US" altLang="ja-JP" dirty="0" smtClean="0"/>
              <a:t>Tokyo, </a:t>
            </a:r>
            <a:r>
              <a:rPr lang="en-US" altLang="ja-JP" dirty="0" err="1" smtClean="0"/>
              <a:t>Waseda</a:t>
            </a:r>
            <a:r>
              <a:rPr lang="en-US" altLang="ja-JP" dirty="0" smtClean="0"/>
              <a:t>, Keio, </a:t>
            </a:r>
            <a:r>
              <a:rPr lang="en-US" altLang="ja-JP" dirty="0" smtClean="0"/>
              <a:t>Tokyo Tech, </a:t>
            </a:r>
            <a:r>
              <a:rPr lang="en-US" altLang="ja-JP" dirty="0" smtClean="0"/>
              <a:t>Kyoto x 2, </a:t>
            </a:r>
            <a:r>
              <a:rPr lang="en-US" altLang="ja-JP" dirty="0" smtClean="0"/>
              <a:t>Kobe, Hiroshima, Kyushu, Kyushu </a:t>
            </a:r>
            <a:r>
              <a:rPr lang="en-US" altLang="ja-JP" dirty="0" smtClean="0"/>
              <a:t>Tech</a:t>
            </a:r>
          </a:p>
          <a:p>
            <a:r>
              <a:rPr lang="en-US" altLang="ja-JP" dirty="0" err="1" smtClean="0"/>
              <a:t>Gfarm</a:t>
            </a:r>
            <a:r>
              <a:rPr lang="en-US" altLang="ja-JP" dirty="0" smtClean="0"/>
              <a:t> file system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Metadata Server: </a:t>
            </a:r>
            <a:r>
              <a:rPr lang="en-US" altLang="ja-JP" dirty="0" smtClean="0"/>
              <a:t>Tsukuba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239 </a:t>
            </a:r>
            <a:r>
              <a:rPr lang="en-US" altLang="ja-JP" dirty="0" smtClean="0"/>
              <a:t>nodes, 14 sites, 146 </a:t>
            </a:r>
            <a:r>
              <a:rPr lang="en-US" altLang="ja-JP" dirty="0" err="1" smtClean="0"/>
              <a:t>TBytes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RTT ~50 </a:t>
            </a:r>
            <a:r>
              <a:rPr lang="en-US" altLang="ja-JP" dirty="0" err="1" smtClean="0"/>
              <a:t>msec</a:t>
            </a:r>
            <a:endParaRPr lang="en-US" altLang="ja-JP" dirty="0" smtClean="0"/>
          </a:p>
          <a:p>
            <a:r>
              <a:rPr lang="en-US" altLang="ja-JP" dirty="0" smtClean="0"/>
              <a:t>Stable operation more than one year</a:t>
            </a:r>
            <a:endParaRPr lang="en-US" altLang="ja-JP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56320" y="2708920"/>
            <a:ext cx="7696200" cy="2992437"/>
            <a:chOff x="616" y="2498"/>
            <a:chExt cx="4848" cy="188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16" y="2498"/>
              <a:ext cx="4848" cy="1885"/>
              <a:chOff x="1414" y="391"/>
              <a:chExt cx="3086" cy="3628"/>
            </a:xfrm>
          </p:grpSpPr>
          <p:sp>
            <p:nvSpPr>
              <p:cNvPr id="219142" name="Freeform 5"/>
              <p:cNvSpPr>
                <a:spLocks/>
              </p:cNvSpPr>
              <p:nvPr/>
            </p:nvSpPr>
            <p:spPr bwMode="auto">
              <a:xfrm>
                <a:off x="1414" y="1373"/>
                <a:ext cx="2522" cy="2646"/>
              </a:xfrm>
              <a:custGeom>
                <a:avLst/>
                <a:gdLst>
                  <a:gd name="T0" fmla="*/ 2147483647 w 1633"/>
                  <a:gd name="T1" fmla="*/ 2147483647 h 1713"/>
                  <a:gd name="T2" fmla="*/ 2147483647 w 1633"/>
                  <a:gd name="T3" fmla="*/ 2147483647 h 1713"/>
                  <a:gd name="T4" fmla="*/ 2147483647 w 1633"/>
                  <a:gd name="T5" fmla="*/ 2147483647 h 1713"/>
                  <a:gd name="T6" fmla="*/ 2147483647 w 1633"/>
                  <a:gd name="T7" fmla="*/ 2147483647 h 1713"/>
                  <a:gd name="T8" fmla="*/ 2147483647 w 1633"/>
                  <a:gd name="T9" fmla="*/ 2147483647 h 1713"/>
                  <a:gd name="T10" fmla="*/ 2147483647 w 1633"/>
                  <a:gd name="T11" fmla="*/ 2147483647 h 1713"/>
                  <a:gd name="T12" fmla="*/ 2147483647 w 1633"/>
                  <a:gd name="T13" fmla="*/ 2147483647 h 1713"/>
                  <a:gd name="T14" fmla="*/ 2147483647 w 1633"/>
                  <a:gd name="T15" fmla="*/ 2147483647 h 1713"/>
                  <a:gd name="T16" fmla="*/ 2147483647 w 1633"/>
                  <a:gd name="T17" fmla="*/ 2147483647 h 1713"/>
                  <a:gd name="T18" fmla="*/ 2147483647 w 1633"/>
                  <a:gd name="T19" fmla="*/ 2147483647 h 1713"/>
                  <a:gd name="T20" fmla="*/ 2147483647 w 1633"/>
                  <a:gd name="T21" fmla="*/ 2147483647 h 1713"/>
                  <a:gd name="T22" fmla="*/ 2147483647 w 1633"/>
                  <a:gd name="T23" fmla="*/ 2147483647 h 1713"/>
                  <a:gd name="T24" fmla="*/ 2147483647 w 1633"/>
                  <a:gd name="T25" fmla="*/ 2147483647 h 1713"/>
                  <a:gd name="T26" fmla="*/ 2147483647 w 1633"/>
                  <a:gd name="T27" fmla="*/ 2147483647 h 1713"/>
                  <a:gd name="T28" fmla="*/ 2147483647 w 1633"/>
                  <a:gd name="T29" fmla="*/ 2147483647 h 1713"/>
                  <a:gd name="T30" fmla="*/ 2147483647 w 1633"/>
                  <a:gd name="T31" fmla="*/ 2147483647 h 1713"/>
                  <a:gd name="T32" fmla="*/ 2147483647 w 1633"/>
                  <a:gd name="T33" fmla="*/ 2147483647 h 1713"/>
                  <a:gd name="T34" fmla="*/ 2147483647 w 1633"/>
                  <a:gd name="T35" fmla="*/ 2147483647 h 1713"/>
                  <a:gd name="T36" fmla="*/ 2147483647 w 1633"/>
                  <a:gd name="T37" fmla="*/ 2147483647 h 1713"/>
                  <a:gd name="T38" fmla="*/ 2147483647 w 1633"/>
                  <a:gd name="T39" fmla="*/ 2147483647 h 1713"/>
                  <a:gd name="T40" fmla="*/ 2147483647 w 1633"/>
                  <a:gd name="T41" fmla="*/ 2147483647 h 1713"/>
                  <a:gd name="T42" fmla="*/ 2147483647 w 1633"/>
                  <a:gd name="T43" fmla="*/ 2147483647 h 1713"/>
                  <a:gd name="T44" fmla="*/ 2147483647 w 1633"/>
                  <a:gd name="T45" fmla="*/ 2147483647 h 1713"/>
                  <a:gd name="T46" fmla="*/ 2147483647 w 1633"/>
                  <a:gd name="T47" fmla="*/ 2147483647 h 1713"/>
                  <a:gd name="T48" fmla="*/ 2147483647 w 1633"/>
                  <a:gd name="T49" fmla="*/ 2147483647 h 1713"/>
                  <a:gd name="T50" fmla="*/ 2147483647 w 1633"/>
                  <a:gd name="T51" fmla="*/ 2147483647 h 1713"/>
                  <a:gd name="T52" fmla="*/ 2147483647 w 1633"/>
                  <a:gd name="T53" fmla="*/ 2147483647 h 1713"/>
                  <a:gd name="T54" fmla="*/ 2147483647 w 1633"/>
                  <a:gd name="T55" fmla="*/ 2147483647 h 1713"/>
                  <a:gd name="T56" fmla="*/ 2147483647 w 1633"/>
                  <a:gd name="T57" fmla="*/ 2147483647 h 1713"/>
                  <a:gd name="T58" fmla="*/ 2147483647 w 1633"/>
                  <a:gd name="T59" fmla="*/ 2147483647 h 1713"/>
                  <a:gd name="T60" fmla="*/ 2147483647 w 1633"/>
                  <a:gd name="T61" fmla="*/ 2147483647 h 1713"/>
                  <a:gd name="T62" fmla="*/ 2147483647 w 1633"/>
                  <a:gd name="T63" fmla="*/ 2147483647 h 1713"/>
                  <a:gd name="T64" fmla="*/ 2147483647 w 1633"/>
                  <a:gd name="T65" fmla="*/ 2147483647 h 1713"/>
                  <a:gd name="T66" fmla="*/ 2147483647 w 1633"/>
                  <a:gd name="T67" fmla="*/ 2147483647 h 1713"/>
                  <a:gd name="T68" fmla="*/ 2147483647 w 1633"/>
                  <a:gd name="T69" fmla="*/ 2147483647 h 1713"/>
                  <a:gd name="T70" fmla="*/ 2147483647 w 1633"/>
                  <a:gd name="T71" fmla="*/ 2147483647 h 1713"/>
                  <a:gd name="T72" fmla="*/ 2147483647 w 1633"/>
                  <a:gd name="T73" fmla="*/ 2147483647 h 1713"/>
                  <a:gd name="T74" fmla="*/ 2147483647 w 1633"/>
                  <a:gd name="T75" fmla="*/ 2147483647 h 1713"/>
                  <a:gd name="T76" fmla="*/ 2147483647 w 1633"/>
                  <a:gd name="T77" fmla="*/ 2147483647 h 1713"/>
                  <a:gd name="T78" fmla="*/ 2147483647 w 1633"/>
                  <a:gd name="T79" fmla="*/ 2147483647 h 1713"/>
                  <a:gd name="T80" fmla="*/ 2147483647 w 1633"/>
                  <a:gd name="T81" fmla="*/ 2147483647 h 1713"/>
                  <a:gd name="T82" fmla="*/ 2147483647 w 1633"/>
                  <a:gd name="T83" fmla="*/ 2147483647 h 1713"/>
                  <a:gd name="T84" fmla="*/ 2147483647 w 1633"/>
                  <a:gd name="T85" fmla="*/ 2147483647 h 1713"/>
                  <a:gd name="T86" fmla="*/ 2147483647 w 1633"/>
                  <a:gd name="T87" fmla="*/ 2147483647 h 1713"/>
                  <a:gd name="T88" fmla="*/ 2147483647 w 1633"/>
                  <a:gd name="T89" fmla="*/ 2147483647 h 1713"/>
                  <a:gd name="T90" fmla="*/ 2147483647 w 1633"/>
                  <a:gd name="T91" fmla="*/ 2147483647 h 1713"/>
                  <a:gd name="T92" fmla="*/ 2147483647 w 1633"/>
                  <a:gd name="T93" fmla="*/ 2147483647 h 1713"/>
                  <a:gd name="T94" fmla="*/ 2147483647 w 1633"/>
                  <a:gd name="T95" fmla="*/ 2147483647 h 1713"/>
                  <a:gd name="T96" fmla="*/ 2147483647 w 1633"/>
                  <a:gd name="T97" fmla="*/ 2147483647 h 1713"/>
                  <a:gd name="T98" fmla="*/ 2147483647 w 1633"/>
                  <a:gd name="T99" fmla="*/ 2147483647 h 1713"/>
                  <a:gd name="T100" fmla="*/ 2147483647 w 1633"/>
                  <a:gd name="T101" fmla="*/ 2147483647 h 1713"/>
                  <a:gd name="T102" fmla="*/ 2147483647 w 1633"/>
                  <a:gd name="T103" fmla="*/ 2147483647 h 1713"/>
                  <a:gd name="T104" fmla="*/ 2147483647 w 1633"/>
                  <a:gd name="T105" fmla="*/ 2147483647 h 1713"/>
                  <a:gd name="T106" fmla="*/ 2147483647 w 1633"/>
                  <a:gd name="T107" fmla="*/ 2147483647 h 1713"/>
                  <a:gd name="T108" fmla="*/ 2147483647 w 1633"/>
                  <a:gd name="T109" fmla="*/ 2147483647 h 1713"/>
                  <a:gd name="T110" fmla="*/ 2147483647 w 1633"/>
                  <a:gd name="T111" fmla="*/ 2147483647 h 1713"/>
                  <a:gd name="T112" fmla="*/ 2147483647 w 1633"/>
                  <a:gd name="T113" fmla="*/ 2147483647 h 1713"/>
                  <a:gd name="T114" fmla="*/ 2147483647 w 1633"/>
                  <a:gd name="T115" fmla="*/ 2147483647 h 1713"/>
                  <a:gd name="T116" fmla="*/ 2147483647 w 1633"/>
                  <a:gd name="T117" fmla="*/ 2147483647 h 1713"/>
                  <a:gd name="T118" fmla="*/ 2147483647 w 1633"/>
                  <a:gd name="T119" fmla="*/ 2147483647 h 1713"/>
                  <a:gd name="T120" fmla="*/ 2147483647 w 1633"/>
                  <a:gd name="T121" fmla="*/ 2147483647 h 171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633"/>
                  <a:gd name="T184" fmla="*/ 0 h 1713"/>
                  <a:gd name="T185" fmla="*/ 1633 w 1633"/>
                  <a:gd name="T186" fmla="*/ 1713 h 171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633" h="1713">
                    <a:moveTo>
                      <a:pt x="587" y="1209"/>
                    </a:moveTo>
                    <a:lnTo>
                      <a:pt x="589" y="1209"/>
                    </a:lnTo>
                    <a:lnTo>
                      <a:pt x="592" y="1209"/>
                    </a:lnTo>
                    <a:lnTo>
                      <a:pt x="594" y="1208"/>
                    </a:lnTo>
                    <a:lnTo>
                      <a:pt x="600" y="1202"/>
                    </a:lnTo>
                    <a:lnTo>
                      <a:pt x="604" y="1196"/>
                    </a:lnTo>
                    <a:lnTo>
                      <a:pt x="607" y="1191"/>
                    </a:lnTo>
                    <a:lnTo>
                      <a:pt x="609" y="1189"/>
                    </a:lnTo>
                    <a:lnTo>
                      <a:pt x="615" y="1189"/>
                    </a:lnTo>
                    <a:lnTo>
                      <a:pt x="619" y="1190"/>
                    </a:lnTo>
                    <a:lnTo>
                      <a:pt x="623" y="1190"/>
                    </a:lnTo>
                    <a:lnTo>
                      <a:pt x="626" y="1190"/>
                    </a:lnTo>
                    <a:lnTo>
                      <a:pt x="634" y="1189"/>
                    </a:lnTo>
                    <a:lnTo>
                      <a:pt x="641" y="1187"/>
                    </a:lnTo>
                    <a:lnTo>
                      <a:pt x="645" y="1187"/>
                    </a:lnTo>
                    <a:lnTo>
                      <a:pt x="648" y="1189"/>
                    </a:lnTo>
                    <a:lnTo>
                      <a:pt x="652" y="1191"/>
                    </a:lnTo>
                    <a:lnTo>
                      <a:pt x="656" y="1196"/>
                    </a:lnTo>
                    <a:lnTo>
                      <a:pt x="660" y="1198"/>
                    </a:lnTo>
                    <a:lnTo>
                      <a:pt x="663" y="1201"/>
                    </a:lnTo>
                    <a:lnTo>
                      <a:pt x="667" y="1204"/>
                    </a:lnTo>
                    <a:lnTo>
                      <a:pt x="671" y="1207"/>
                    </a:lnTo>
                    <a:lnTo>
                      <a:pt x="677" y="1211"/>
                    </a:lnTo>
                    <a:lnTo>
                      <a:pt x="683" y="1213"/>
                    </a:lnTo>
                    <a:lnTo>
                      <a:pt x="689" y="1213"/>
                    </a:lnTo>
                    <a:lnTo>
                      <a:pt x="696" y="1211"/>
                    </a:lnTo>
                    <a:lnTo>
                      <a:pt x="704" y="1208"/>
                    </a:lnTo>
                    <a:lnTo>
                      <a:pt x="710" y="1205"/>
                    </a:lnTo>
                    <a:lnTo>
                      <a:pt x="712" y="1204"/>
                    </a:lnTo>
                    <a:lnTo>
                      <a:pt x="714" y="1205"/>
                    </a:lnTo>
                    <a:lnTo>
                      <a:pt x="715" y="1211"/>
                    </a:lnTo>
                    <a:lnTo>
                      <a:pt x="715" y="1218"/>
                    </a:lnTo>
                    <a:lnTo>
                      <a:pt x="714" y="1226"/>
                    </a:lnTo>
                    <a:lnTo>
                      <a:pt x="712" y="1231"/>
                    </a:lnTo>
                    <a:lnTo>
                      <a:pt x="710" y="1234"/>
                    </a:lnTo>
                    <a:lnTo>
                      <a:pt x="708" y="1238"/>
                    </a:lnTo>
                    <a:lnTo>
                      <a:pt x="708" y="1242"/>
                    </a:lnTo>
                    <a:lnTo>
                      <a:pt x="710" y="1248"/>
                    </a:lnTo>
                    <a:lnTo>
                      <a:pt x="714" y="1253"/>
                    </a:lnTo>
                    <a:lnTo>
                      <a:pt x="718" y="1257"/>
                    </a:lnTo>
                    <a:lnTo>
                      <a:pt x="721" y="1260"/>
                    </a:lnTo>
                    <a:lnTo>
                      <a:pt x="722" y="1264"/>
                    </a:lnTo>
                    <a:lnTo>
                      <a:pt x="722" y="1268"/>
                    </a:lnTo>
                    <a:lnTo>
                      <a:pt x="722" y="1271"/>
                    </a:lnTo>
                    <a:lnTo>
                      <a:pt x="722" y="1272"/>
                    </a:lnTo>
                    <a:lnTo>
                      <a:pt x="723" y="1275"/>
                    </a:lnTo>
                    <a:lnTo>
                      <a:pt x="723" y="1279"/>
                    </a:lnTo>
                    <a:lnTo>
                      <a:pt x="723" y="1285"/>
                    </a:lnTo>
                    <a:lnTo>
                      <a:pt x="721" y="1288"/>
                    </a:lnTo>
                    <a:lnTo>
                      <a:pt x="716" y="1288"/>
                    </a:lnTo>
                    <a:lnTo>
                      <a:pt x="712" y="1289"/>
                    </a:lnTo>
                    <a:lnTo>
                      <a:pt x="708" y="1292"/>
                    </a:lnTo>
                    <a:lnTo>
                      <a:pt x="704" y="1296"/>
                    </a:lnTo>
                    <a:lnTo>
                      <a:pt x="697" y="1300"/>
                    </a:lnTo>
                    <a:lnTo>
                      <a:pt x="690" y="1303"/>
                    </a:lnTo>
                    <a:lnTo>
                      <a:pt x="683" y="1307"/>
                    </a:lnTo>
                    <a:lnTo>
                      <a:pt x="677" y="1311"/>
                    </a:lnTo>
                    <a:lnTo>
                      <a:pt x="671" y="1315"/>
                    </a:lnTo>
                    <a:lnTo>
                      <a:pt x="667" y="1318"/>
                    </a:lnTo>
                    <a:lnTo>
                      <a:pt x="663" y="1322"/>
                    </a:lnTo>
                    <a:lnTo>
                      <a:pt x="660" y="1327"/>
                    </a:lnTo>
                    <a:lnTo>
                      <a:pt x="659" y="1334"/>
                    </a:lnTo>
                    <a:lnTo>
                      <a:pt x="659" y="1341"/>
                    </a:lnTo>
                    <a:lnTo>
                      <a:pt x="657" y="1347"/>
                    </a:lnTo>
                    <a:lnTo>
                      <a:pt x="657" y="1348"/>
                    </a:lnTo>
                    <a:lnTo>
                      <a:pt x="656" y="1351"/>
                    </a:lnTo>
                    <a:lnTo>
                      <a:pt x="655" y="1356"/>
                    </a:lnTo>
                    <a:lnTo>
                      <a:pt x="652" y="1363"/>
                    </a:lnTo>
                    <a:lnTo>
                      <a:pt x="651" y="1367"/>
                    </a:lnTo>
                    <a:lnTo>
                      <a:pt x="649" y="1369"/>
                    </a:lnTo>
                    <a:lnTo>
                      <a:pt x="645" y="1367"/>
                    </a:lnTo>
                    <a:lnTo>
                      <a:pt x="640" y="1360"/>
                    </a:lnTo>
                    <a:lnTo>
                      <a:pt x="634" y="1352"/>
                    </a:lnTo>
                    <a:lnTo>
                      <a:pt x="629" y="1344"/>
                    </a:lnTo>
                    <a:lnTo>
                      <a:pt x="623" y="1338"/>
                    </a:lnTo>
                    <a:lnTo>
                      <a:pt x="619" y="1334"/>
                    </a:lnTo>
                    <a:lnTo>
                      <a:pt x="615" y="1333"/>
                    </a:lnTo>
                    <a:lnTo>
                      <a:pt x="613" y="1332"/>
                    </a:lnTo>
                    <a:lnTo>
                      <a:pt x="612" y="1332"/>
                    </a:lnTo>
                    <a:lnTo>
                      <a:pt x="609" y="1332"/>
                    </a:lnTo>
                    <a:lnTo>
                      <a:pt x="604" y="1330"/>
                    </a:lnTo>
                    <a:lnTo>
                      <a:pt x="597" y="1329"/>
                    </a:lnTo>
                    <a:lnTo>
                      <a:pt x="594" y="1329"/>
                    </a:lnTo>
                    <a:lnTo>
                      <a:pt x="592" y="1327"/>
                    </a:lnTo>
                    <a:lnTo>
                      <a:pt x="583" y="1326"/>
                    </a:lnTo>
                    <a:lnTo>
                      <a:pt x="574" y="1325"/>
                    </a:lnTo>
                    <a:lnTo>
                      <a:pt x="568" y="1325"/>
                    </a:lnTo>
                    <a:lnTo>
                      <a:pt x="564" y="1326"/>
                    </a:lnTo>
                    <a:lnTo>
                      <a:pt x="561" y="1329"/>
                    </a:lnTo>
                    <a:lnTo>
                      <a:pt x="559" y="1334"/>
                    </a:lnTo>
                    <a:lnTo>
                      <a:pt x="556" y="1340"/>
                    </a:lnTo>
                    <a:lnTo>
                      <a:pt x="554" y="1345"/>
                    </a:lnTo>
                    <a:lnTo>
                      <a:pt x="553" y="1348"/>
                    </a:lnTo>
                    <a:lnTo>
                      <a:pt x="552" y="1347"/>
                    </a:lnTo>
                    <a:lnTo>
                      <a:pt x="549" y="1345"/>
                    </a:lnTo>
                    <a:lnTo>
                      <a:pt x="542" y="1344"/>
                    </a:lnTo>
                    <a:lnTo>
                      <a:pt x="535" y="1344"/>
                    </a:lnTo>
                    <a:lnTo>
                      <a:pt x="530" y="1347"/>
                    </a:lnTo>
                    <a:lnTo>
                      <a:pt x="528" y="1349"/>
                    </a:lnTo>
                    <a:lnTo>
                      <a:pt x="530" y="1353"/>
                    </a:lnTo>
                    <a:lnTo>
                      <a:pt x="531" y="1358"/>
                    </a:lnTo>
                    <a:lnTo>
                      <a:pt x="530" y="1362"/>
                    </a:lnTo>
                    <a:lnTo>
                      <a:pt x="528" y="1367"/>
                    </a:lnTo>
                    <a:lnTo>
                      <a:pt x="524" y="1373"/>
                    </a:lnTo>
                    <a:lnTo>
                      <a:pt x="522" y="1380"/>
                    </a:lnTo>
                    <a:lnTo>
                      <a:pt x="519" y="1386"/>
                    </a:lnTo>
                    <a:lnTo>
                      <a:pt x="516" y="1395"/>
                    </a:lnTo>
                    <a:lnTo>
                      <a:pt x="512" y="1400"/>
                    </a:lnTo>
                    <a:lnTo>
                      <a:pt x="508" y="1403"/>
                    </a:lnTo>
                    <a:lnTo>
                      <a:pt x="505" y="1404"/>
                    </a:lnTo>
                    <a:lnTo>
                      <a:pt x="501" y="1406"/>
                    </a:lnTo>
                    <a:lnTo>
                      <a:pt x="498" y="1408"/>
                    </a:lnTo>
                    <a:lnTo>
                      <a:pt x="495" y="1413"/>
                    </a:lnTo>
                    <a:lnTo>
                      <a:pt x="495" y="1418"/>
                    </a:lnTo>
                    <a:lnTo>
                      <a:pt x="498" y="1422"/>
                    </a:lnTo>
                    <a:lnTo>
                      <a:pt x="500" y="1428"/>
                    </a:lnTo>
                    <a:lnTo>
                      <a:pt x="495" y="1432"/>
                    </a:lnTo>
                    <a:lnTo>
                      <a:pt x="489" y="1434"/>
                    </a:lnTo>
                    <a:lnTo>
                      <a:pt x="486" y="1439"/>
                    </a:lnTo>
                    <a:lnTo>
                      <a:pt x="484" y="1443"/>
                    </a:lnTo>
                    <a:lnTo>
                      <a:pt x="484" y="1445"/>
                    </a:lnTo>
                    <a:lnTo>
                      <a:pt x="483" y="1448"/>
                    </a:lnTo>
                    <a:lnTo>
                      <a:pt x="480" y="1451"/>
                    </a:lnTo>
                    <a:lnTo>
                      <a:pt x="473" y="1451"/>
                    </a:lnTo>
                    <a:lnTo>
                      <a:pt x="467" y="1448"/>
                    </a:lnTo>
                    <a:lnTo>
                      <a:pt x="458" y="1444"/>
                    </a:lnTo>
                    <a:lnTo>
                      <a:pt x="452" y="1440"/>
                    </a:lnTo>
                    <a:lnTo>
                      <a:pt x="447" y="1436"/>
                    </a:lnTo>
                    <a:lnTo>
                      <a:pt x="446" y="1432"/>
                    </a:lnTo>
                    <a:lnTo>
                      <a:pt x="446" y="1429"/>
                    </a:lnTo>
                    <a:lnTo>
                      <a:pt x="447" y="1426"/>
                    </a:lnTo>
                    <a:lnTo>
                      <a:pt x="446" y="1425"/>
                    </a:lnTo>
                    <a:lnTo>
                      <a:pt x="439" y="1425"/>
                    </a:lnTo>
                    <a:lnTo>
                      <a:pt x="431" y="1422"/>
                    </a:lnTo>
                    <a:lnTo>
                      <a:pt x="424" y="1414"/>
                    </a:lnTo>
                    <a:lnTo>
                      <a:pt x="419" y="1403"/>
                    </a:lnTo>
                    <a:lnTo>
                      <a:pt x="416" y="1395"/>
                    </a:lnTo>
                    <a:lnTo>
                      <a:pt x="416" y="1388"/>
                    </a:lnTo>
                    <a:lnTo>
                      <a:pt x="417" y="1384"/>
                    </a:lnTo>
                    <a:lnTo>
                      <a:pt x="419" y="1381"/>
                    </a:lnTo>
                    <a:lnTo>
                      <a:pt x="421" y="1380"/>
                    </a:lnTo>
                    <a:lnTo>
                      <a:pt x="424" y="1375"/>
                    </a:lnTo>
                    <a:lnTo>
                      <a:pt x="425" y="1369"/>
                    </a:lnTo>
                    <a:lnTo>
                      <a:pt x="425" y="1362"/>
                    </a:lnTo>
                    <a:lnTo>
                      <a:pt x="421" y="1358"/>
                    </a:lnTo>
                    <a:lnTo>
                      <a:pt x="417" y="1353"/>
                    </a:lnTo>
                    <a:lnTo>
                      <a:pt x="414" y="1348"/>
                    </a:lnTo>
                    <a:lnTo>
                      <a:pt x="412" y="1340"/>
                    </a:lnTo>
                    <a:lnTo>
                      <a:pt x="410" y="1334"/>
                    </a:lnTo>
                    <a:lnTo>
                      <a:pt x="409" y="1329"/>
                    </a:lnTo>
                    <a:lnTo>
                      <a:pt x="406" y="1326"/>
                    </a:lnTo>
                    <a:lnTo>
                      <a:pt x="405" y="1323"/>
                    </a:lnTo>
                    <a:lnTo>
                      <a:pt x="405" y="1322"/>
                    </a:lnTo>
                    <a:lnTo>
                      <a:pt x="406" y="1322"/>
                    </a:lnTo>
                    <a:lnTo>
                      <a:pt x="409" y="1321"/>
                    </a:lnTo>
                    <a:lnTo>
                      <a:pt x="412" y="1319"/>
                    </a:lnTo>
                    <a:lnTo>
                      <a:pt x="414" y="1316"/>
                    </a:lnTo>
                    <a:lnTo>
                      <a:pt x="416" y="1312"/>
                    </a:lnTo>
                    <a:lnTo>
                      <a:pt x="416" y="1310"/>
                    </a:lnTo>
                    <a:lnTo>
                      <a:pt x="419" y="1307"/>
                    </a:lnTo>
                    <a:lnTo>
                      <a:pt x="427" y="1303"/>
                    </a:lnTo>
                    <a:lnTo>
                      <a:pt x="436" y="1300"/>
                    </a:lnTo>
                    <a:lnTo>
                      <a:pt x="442" y="1299"/>
                    </a:lnTo>
                    <a:lnTo>
                      <a:pt x="446" y="1296"/>
                    </a:lnTo>
                    <a:lnTo>
                      <a:pt x="449" y="1290"/>
                    </a:lnTo>
                    <a:lnTo>
                      <a:pt x="450" y="1282"/>
                    </a:lnTo>
                    <a:lnTo>
                      <a:pt x="452" y="1274"/>
                    </a:lnTo>
                    <a:lnTo>
                      <a:pt x="453" y="1268"/>
                    </a:lnTo>
                    <a:lnTo>
                      <a:pt x="457" y="1266"/>
                    </a:lnTo>
                    <a:lnTo>
                      <a:pt x="462" y="1264"/>
                    </a:lnTo>
                    <a:lnTo>
                      <a:pt x="465" y="1263"/>
                    </a:lnTo>
                    <a:lnTo>
                      <a:pt x="467" y="1260"/>
                    </a:lnTo>
                    <a:lnTo>
                      <a:pt x="465" y="1256"/>
                    </a:lnTo>
                    <a:lnTo>
                      <a:pt x="462" y="1252"/>
                    </a:lnTo>
                    <a:lnTo>
                      <a:pt x="461" y="1248"/>
                    </a:lnTo>
                    <a:lnTo>
                      <a:pt x="461" y="1245"/>
                    </a:lnTo>
                    <a:lnTo>
                      <a:pt x="464" y="1242"/>
                    </a:lnTo>
                    <a:lnTo>
                      <a:pt x="467" y="1241"/>
                    </a:lnTo>
                    <a:lnTo>
                      <a:pt x="469" y="1240"/>
                    </a:lnTo>
                    <a:lnTo>
                      <a:pt x="472" y="1238"/>
                    </a:lnTo>
                    <a:lnTo>
                      <a:pt x="478" y="1235"/>
                    </a:lnTo>
                    <a:lnTo>
                      <a:pt x="483" y="1234"/>
                    </a:lnTo>
                    <a:lnTo>
                      <a:pt x="486" y="1233"/>
                    </a:lnTo>
                    <a:lnTo>
                      <a:pt x="487" y="1231"/>
                    </a:lnTo>
                    <a:lnTo>
                      <a:pt x="489" y="1227"/>
                    </a:lnTo>
                    <a:lnTo>
                      <a:pt x="490" y="1220"/>
                    </a:lnTo>
                    <a:lnTo>
                      <a:pt x="491" y="1212"/>
                    </a:lnTo>
                    <a:lnTo>
                      <a:pt x="493" y="1205"/>
                    </a:lnTo>
                    <a:lnTo>
                      <a:pt x="497" y="1202"/>
                    </a:lnTo>
                    <a:lnTo>
                      <a:pt x="501" y="1204"/>
                    </a:lnTo>
                    <a:lnTo>
                      <a:pt x="502" y="1205"/>
                    </a:lnTo>
                    <a:lnTo>
                      <a:pt x="504" y="1207"/>
                    </a:lnTo>
                    <a:lnTo>
                      <a:pt x="504" y="1202"/>
                    </a:lnTo>
                    <a:lnTo>
                      <a:pt x="504" y="1197"/>
                    </a:lnTo>
                    <a:lnTo>
                      <a:pt x="501" y="1194"/>
                    </a:lnTo>
                    <a:lnTo>
                      <a:pt x="498" y="1193"/>
                    </a:lnTo>
                    <a:lnTo>
                      <a:pt x="493" y="1194"/>
                    </a:lnTo>
                    <a:lnTo>
                      <a:pt x="489" y="1194"/>
                    </a:lnTo>
                    <a:lnTo>
                      <a:pt x="484" y="1194"/>
                    </a:lnTo>
                    <a:lnTo>
                      <a:pt x="479" y="1197"/>
                    </a:lnTo>
                    <a:lnTo>
                      <a:pt x="469" y="1202"/>
                    </a:lnTo>
                    <a:lnTo>
                      <a:pt x="460" y="1209"/>
                    </a:lnTo>
                    <a:lnTo>
                      <a:pt x="456" y="1216"/>
                    </a:lnTo>
                    <a:lnTo>
                      <a:pt x="452" y="1220"/>
                    </a:lnTo>
                    <a:lnTo>
                      <a:pt x="445" y="1219"/>
                    </a:lnTo>
                    <a:lnTo>
                      <a:pt x="438" y="1215"/>
                    </a:lnTo>
                    <a:lnTo>
                      <a:pt x="434" y="1212"/>
                    </a:lnTo>
                    <a:lnTo>
                      <a:pt x="431" y="1211"/>
                    </a:lnTo>
                    <a:lnTo>
                      <a:pt x="431" y="1213"/>
                    </a:lnTo>
                    <a:lnTo>
                      <a:pt x="430" y="1219"/>
                    </a:lnTo>
                    <a:lnTo>
                      <a:pt x="428" y="1224"/>
                    </a:lnTo>
                    <a:lnTo>
                      <a:pt x="425" y="1227"/>
                    </a:lnTo>
                    <a:lnTo>
                      <a:pt x="421" y="1227"/>
                    </a:lnTo>
                    <a:lnTo>
                      <a:pt x="419" y="1226"/>
                    </a:lnTo>
                    <a:lnTo>
                      <a:pt x="417" y="1222"/>
                    </a:lnTo>
                    <a:lnTo>
                      <a:pt x="419" y="1215"/>
                    </a:lnTo>
                    <a:lnTo>
                      <a:pt x="420" y="1208"/>
                    </a:lnTo>
                    <a:lnTo>
                      <a:pt x="423" y="1204"/>
                    </a:lnTo>
                    <a:lnTo>
                      <a:pt x="424" y="1201"/>
                    </a:lnTo>
                    <a:lnTo>
                      <a:pt x="427" y="1198"/>
                    </a:lnTo>
                    <a:lnTo>
                      <a:pt x="430" y="1194"/>
                    </a:lnTo>
                    <a:lnTo>
                      <a:pt x="434" y="1190"/>
                    </a:lnTo>
                    <a:lnTo>
                      <a:pt x="434" y="1186"/>
                    </a:lnTo>
                    <a:lnTo>
                      <a:pt x="425" y="1183"/>
                    </a:lnTo>
                    <a:lnTo>
                      <a:pt x="414" y="1182"/>
                    </a:lnTo>
                    <a:lnTo>
                      <a:pt x="409" y="1182"/>
                    </a:lnTo>
                    <a:lnTo>
                      <a:pt x="405" y="1183"/>
                    </a:lnTo>
                    <a:lnTo>
                      <a:pt x="403" y="1187"/>
                    </a:lnTo>
                    <a:lnTo>
                      <a:pt x="403" y="1190"/>
                    </a:lnTo>
                    <a:lnTo>
                      <a:pt x="408" y="1191"/>
                    </a:lnTo>
                    <a:lnTo>
                      <a:pt x="410" y="1193"/>
                    </a:lnTo>
                    <a:lnTo>
                      <a:pt x="408" y="1198"/>
                    </a:lnTo>
                    <a:lnTo>
                      <a:pt x="403" y="1204"/>
                    </a:lnTo>
                    <a:lnTo>
                      <a:pt x="402" y="1207"/>
                    </a:lnTo>
                    <a:lnTo>
                      <a:pt x="402" y="1208"/>
                    </a:lnTo>
                    <a:lnTo>
                      <a:pt x="399" y="1209"/>
                    </a:lnTo>
                    <a:lnTo>
                      <a:pt x="397" y="1212"/>
                    </a:lnTo>
                    <a:lnTo>
                      <a:pt x="393" y="1215"/>
                    </a:lnTo>
                    <a:lnTo>
                      <a:pt x="391" y="1220"/>
                    </a:lnTo>
                    <a:lnTo>
                      <a:pt x="390" y="1224"/>
                    </a:lnTo>
                    <a:lnTo>
                      <a:pt x="390" y="1229"/>
                    </a:lnTo>
                    <a:lnTo>
                      <a:pt x="391" y="1233"/>
                    </a:lnTo>
                    <a:lnTo>
                      <a:pt x="391" y="1237"/>
                    </a:lnTo>
                    <a:lnTo>
                      <a:pt x="391" y="1241"/>
                    </a:lnTo>
                    <a:lnTo>
                      <a:pt x="393" y="1245"/>
                    </a:lnTo>
                    <a:lnTo>
                      <a:pt x="393" y="1252"/>
                    </a:lnTo>
                    <a:lnTo>
                      <a:pt x="393" y="1259"/>
                    </a:lnTo>
                    <a:lnTo>
                      <a:pt x="390" y="1264"/>
                    </a:lnTo>
                    <a:lnTo>
                      <a:pt x="386" y="1268"/>
                    </a:lnTo>
                    <a:lnTo>
                      <a:pt x="382" y="1271"/>
                    </a:lnTo>
                    <a:lnTo>
                      <a:pt x="377" y="1270"/>
                    </a:lnTo>
                    <a:lnTo>
                      <a:pt x="373" y="1267"/>
                    </a:lnTo>
                    <a:lnTo>
                      <a:pt x="368" y="1263"/>
                    </a:lnTo>
                    <a:lnTo>
                      <a:pt x="362" y="1260"/>
                    </a:lnTo>
                    <a:lnTo>
                      <a:pt x="355" y="1257"/>
                    </a:lnTo>
                    <a:lnTo>
                      <a:pt x="351" y="1253"/>
                    </a:lnTo>
                    <a:lnTo>
                      <a:pt x="347" y="1249"/>
                    </a:lnTo>
                    <a:lnTo>
                      <a:pt x="344" y="1245"/>
                    </a:lnTo>
                    <a:lnTo>
                      <a:pt x="342" y="1241"/>
                    </a:lnTo>
                    <a:lnTo>
                      <a:pt x="338" y="1237"/>
                    </a:lnTo>
                    <a:lnTo>
                      <a:pt x="335" y="1234"/>
                    </a:lnTo>
                    <a:lnTo>
                      <a:pt x="333" y="1231"/>
                    </a:lnTo>
                    <a:lnTo>
                      <a:pt x="332" y="1230"/>
                    </a:lnTo>
                    <a:lnTo>
                      <a:pt x="328" y="1233"/>
                    </a:lnTo>
                    <a:lnTo>
                      <a:pt x="324" y="1237"/>
                    </a:lnTo>
                    <a:lnTo>
                      <a:pt x="323" y="1241"/>
                    </a:lnTo>
                    <a:lnTo>
                      <a:pt x="320" y="1244"/>
                    </a:lnTo>
                    <a:lnTo>
                      <a:pt x="316" y="1245"/>
                    </a:lnTo>
                    <a:lnTo>
                      <a:pt x="312" y="1245"/>
                    </a:lnTo>
                    <a:lnTo>
                      <a:pt x="309" y="1246"/>
                    </a:lnTo>
                    <a:lnTo>
                      <a:pt x="305" y="1246"/>
                    </a:lnTo>
                    <a:lnTo>
                      <a:pt x="296" y="1245"/>
                    </a:lnTo>
                    <a:lnTo>
                      <a:pt x="290" y="1242"/>
                    </a:lnTo>
                    <a:lnTo>
                      <a:pt x="288" y="1235"/>
                    </a:lnTo>
                    <a:lnTo>
                      <a:pt x="288" y="1230"/>
                    </a:lnTo>
                    <a:lnTo>
                      <a:pt x="285" y="1229"/>
                    </a:lnTo>
                    <a:lnTo>
                      <a:pt x="283" y="1231"/>
                    </a:lnTo>
                    <a:lnTo>
                      <a:pt x="281" y="1237"/>
                    </a:lnTo>
                    <a:lnTo>
                      <a:pt x="281" y="1241"/>
                    </a:lnTo>
                    <a:lnTo>
                      <a:pt x="281" y="1244"/>
                    </a:lnTo>
                    <a:lnTo>
                      <a:pt x="281" y="1245"/>
                    </a:lnTo>
                    <a:lnTo>
                      <a:pt x="280" y="1249"/>
                    </a:lnTo>
                    <a:lnTo>
                      <a:pt x="276" y="1252"/>
                    </a:lnTo>
                    <a:lnTo>
                      <a:pt x="266" y="1251"/>
                    </a:lnTo>
                    <a:lnTo>
                      <a:pt x="257" y="1246"/>
                    </a:lnTo>
                    <a:lnTo>
                      <a:pt x="253" y="1244"/>
                    </a:lnTo>
                    <a:lnTo>
                      <a:pt x="250" y="1241"/>
                    </a:lnTo>
                    <a:lnTo>
                      <a:pt x="247" y="1240"/>
                    </a:lnTo>
                    <a:lnTo>
                      <a:pt x="243" y="1238"/>
                    </a:lnTo>
                    <a:lnTo>
                      <a:pt x="240" y="1237"/>
                    </a:lnTo>
                    <a:lnTo>
                      <a:pt x="236" y="1238"/>
                    </a:lnTo>
                    <a:lnTo>
                      <a:pt x="233" y="1241"/>
                    </a:lnTo>
                    <a:lnTo>
                      <a:pt x="229" y="1245"/>
                    </a:lnTo>
                    <a:lnTo>
                      <a:pt x="226" y="1249"/>
                    </a:lnTo>
                    <a:lnTo>
                      <a:pt x="224" y="1255"/>
                    </a:lnTo>
                    <a:lnTo>
                      <a:pt x="222" y="1260"/>
                    </a:lnTo>
                    <a:lnTo>
                      <a:pt x="225" y="1270"/>
                    </a:lnTo>
                    <a:lnTo>
                      <a:pt x="231" y="1283"/>
                    </a:lnTo>
                    <a:lnTo>
                      <a:pt x="237" y="1296"/>
                    </a:lnTo>
                    <a:lnTo>
                      <a:pt x="246" y="1303"/>
                    </a:lnTo>
                    <a:lnTo>
                      <a:pt x="253" y="1303"/>
                    </a:lnTo>
                    <a:lnTo>
                      <a:pt x="258" y="1303"/>
                    </a:lnTo>
                    <a:lnTo>
                      <a:pt x="262" y="1303"/>
                    </a:lnTo>
                    <a:lnTo>
                      <a:pt x="266" y="1305"/>
                    </a:lnTo>
                    <a:lnTo>
                      <a:pt x="272" y="1310"/>
                    </a:lnTo>
                    <a:lnTo>
                      <a:pt x="277" y="1311"/>
                    </a:lnTo>
                    <a:lnTo>
                      <a:pt x="281" y="1311"/>
                    </a:lnTo>
                    <a:lnTo>
                      <a:pt x="284" y="1310"/>
                    </a:lnTo>
                    <a:lnTo>
                      <a:pt x="287" y="1305"/>
                    </a:lnTo>
                    <a:lnTo>
                      <a:pt x="290" y="1300"/>
                    </a:lnTo>
                    <a:lnTo>
                      <a:pt x="294" y="1296"/>
                    </a:lnTo>
                    <a:lnTo>
                      <a:pt x="299" y="1292"/>
                    </a:lnTo>
                    <a:lnTo>
                      <a:pt x="306" y="1290"/>
                    </a:lnTo>
                    <a:lnTo>
                      <a:pt x="312" y="1292"/>
                    </a:lnTo>
                    <a:lnTo>
                      <a:pt x="316" y="1296"/>
                    </a:lnTo>
                    <a:lnTo>
                      <a:pt x="320" y="1301"/>
                    </a:lnTo>
                    <a:lnTo>
                      <a:pt x="323" y="1307"/>
                    </a:lnTo>
                    <a:lnTo>
                      <a:pt x="323" y="1311"/>
                    </a:lnTo>
                    <a:lnTo>
                      <a:pt x="321" y="1316"/>
                    </a:lnTo>
                    <a:lnTo>
                      <a:pt x="320" y="1322"/>
                    </a:lnTo>
                    <a:lnTo>
                      <a:pt x="318" y="1330"/>
                    </a:lnTo>
                    <a:lnTo>
                      <a:pt x="320" y="1337"/>
                    </a:lnTo>
                    <a:lnTo>
                      <a:pt x="317" y="1342"/>
                    </a:lnTo>
                    <a:lnTo>
                      <a:pt x="307" y="1344"/>
                    </a:lnTo>
                    <a:lnTo>
                      <a:pt x="296" y="1344"/>
                    </a:lnTo>
                    <a:lnTo>
                      <a:pt x="292" y="1344"/>
                    </a:lnTo>
                    <a:lnTo>
                      <a:pt x="290" y="1345"/>
                    </a:lnTo>
                    <a:lnTo>
                      <a:pt x="290" y="1351"/>
                    </a:lnTo>
                    <a:lnTo>
                      <a:pt x="290" y="1356"/>
                    </a:lnTo>
                    <a:lnTo>
                      <a:pt x="290" y="1358"/>
                    </a:lnTo>
                    <a:lnTo>
                      <a:pt x="291" y="1359"/>
                    </a:lnTo>
                    <a:lnTo>
                      <a:pt x="298" y="1358"/>
                    </a:lnTo>
                    <a:lnTo>
                      <a:pt x="305" y="1356"/>
                    </a:lnTo>
                    <a:lnTo>
                      <a:pt x="307" y="1353"/>
                    </a:lnTo>
                    <a:lnTo>
                      <a:pt x="312" y="1353"/>
                    </a:lnTo>
                    <a:lnTo>
                      <a:pt x="321" y="1358"/>
                    </a:lnTo>
                    <a:lnTo>
                      <a:pt x="333" y="1366"/>
                    </a:lnTo>
                    <a:lnTo>
                      <a:pt x="344" y="1374"/>
                    </a:lnTo>
                    <a:lnTo>
                      <a:pt x="351" y="1384"/>
                    </a:lnTo>
                    <a:lnTo>
                      <a:pt x="354" y="1395"/>
                    </a:lnTo>
                    <a:lnTo>
                      <a:pt x="354" y="1403"/>
                    </a:lnTo>
                    <a:lnTo>
                      <a:pt x="350" y="1406"/>
                    </a:lnTo>
                    <a:lnTo>
                      <a:pt x="346" y="1408"/>
                    </a:lnTo>
                    <a:lnTo>
                      <a:pt x="343" y="1411"/>
                    </a:lnTo>
                    <a:lnTo>
                      <a:pt x="344" y="1414"/>
                    </a:lnTo>
                    <a:lnTo>
                      <a:pt x="349" y="1415"/>
                    </a:lnTo>
                    <a:lnTo>
                      <a:pt x="353" y="1418"/>
                    </a:lnTo>
                    <a:lnTo>
                      <a:pt x="354" y="1425"/>
                    </a:lnTo>
                    <a:lnTo>
                      <a:pt x="354" y="1430"/>
                    </a:lnTo>
                    <a:lnTo>
                      <a:pt x="355" y="1433"/>
                    </a:lnTo>
                    <a:lnTo>
                      <a:pt x="354" y="1436"/>
                    </a:lnTo>
                    <a:lnTo>
                      <a:pt x="349" y="1440"/>
                    </a:lnTo>
                    <a:lnTo>
                      <a:pt x="342" y="1445"/>
                    </a:lnTo>
                    <a:lnTo>
                      <a:pt x="339" y="1452"/>
                    </a:lnTo>
                    <a:lnTo>
                      <a:pt x="335" y="1458"/>
                    </a:lnTo>
                    <a:lnTo>
                      <a:pt x="329" y="1465"/>
                    </a:lnTo>
                    <a:lnTo>
                      <a:pt x="324" y="1470"/>
                    </a:lnTo>
                    <a:lnTo>
                      <a:pt x="320" y="1474"/>
                    </a:lnTo>
                    <a:lnTo>
                      <a:pt x="318" y="1477"/>
                    </a:lnTo>
                    <a:lnTo>
                      <a:pt x="318" y="1483"/>
                    </a:lnTo>
                    <a:lnTo>
                      <a:pt x="317" y="1487"/>
                    </a:lnTo>
                    <a:lnTo>
                      <a:pt x="312" y="1491"/>
                    </a:lnTo>
                    <a:lnTo>
                      <a:pt x="306" y="1496"/>
                    </a:lnTo>
                    <a:lnTo>
                      <a:pt x="301" y="1506"/>
                    </a:lnTo>
                    <a:lnTo>
                      <a:pt x="296" y="1517"/>
                    </a:lnTo>
                    <a:lnTo>
                      <a:pt x="294" y="1526"/>
                    </a:lnTo>
                    <a:lnTo>
                      <a:pt x="291" y="1536"/>
                    </a:lnTo>
                    <a:lnTo>
                      <a:pt x="290" y="1544"/>
                    </a:lnTo>
                    <a:lnTo>
                      <a:pt x="288" y="1554"/>
                    </a:lnTo>
                    <a:lnTo>
                      <a:pt x="285" y="1561"/>
                    </a:lnTo>
                    <a:lnTo>
                      <a:pt x="284" y="1568"/>
                    </a:lnTo>
                    <a:lnTo>
                      <a:pt x="283" y="1573"/>
                    </a:lnTo>
                    <a:lnTo>
                      <a:pt x="283" y="1577"/>
                    </a:lnTo>
                    <a:lnTo>
                      <a:pt x="281" y="1581"/>
                    </a:lnTo>
                    <a:lnTo>
                      <a:pt x="280" y="1585"/>
                    </a:lnTo>
                    <a:lnTo>
                      <a:pt x="280" y="1591"/>
                    </a:lnTo>
                    <a:lnTo>
                      <a:pt x="280" y="1599"/>
                    </a:lnTo>
                    <a:lnTo>
                      <a:pt x="280" y="1607"/>
                    </a:lnTo>
                    <a:lnTo>
                      <a:pt x="279" y="1617"/>
                    </a:lnTo>
                    <a:lnTo>
                      <a:pt x="274" y="1625"/>
                    </a:lnTo>
                    <a:lnTo>
                      <a:pt x="270" y="1629"/>
                    </a:lnTo>
                    <a:lnTo>
                      <a:pt x="268" y="1632"/>
                    </a:lnTo>
                    <a:lnTo>
                      <a:pt x="265" y="1635"/>
                    </a:lnTo>
                    <a:lnTo>
                      <a:pt x="265" y="1638"/>
                    </a:lnTo>
                    <a:lnTo>
                      <a:pt x="265" y="1644"/>
                    </a:lnTo>
                    <a:lnTo>
                      <a:pt x="265" y="1651"/>
                    </a:lnTo>
                    <a:lnTo>
                      <a:pt x="263" y="1658"/>
                    </a:lnTo>
                    <a:lnTo>
                      <a:pt x="257" y="1664"/>
                    </a:lnTo>
                    <a:lnTo>
                      <a:pt x="248" y="1664"/>
                    </a:lnTo>
                    <a:lnTo>
                      <a:pt x="244" y="1662"/>
                    </a:lnTo>
                    <a:lnTo>
                      <a:pt x="243" y="1658"/>
                    </a:lnTo>
                    <a:lnTo>
                      <a:pt x="243" y="1657"/>
                    </a:lnTo>
                    <a:lnTo>
                      <a:pt x="242" y="1655"/>
                    </a:lnTo>
                    <a:lnTo>
                      <a:pt x="240" y="1650"/>
                    </a:lnTo>
                    <a:lnTo>
                      <a:pt x="236" y="1646"/>
                    </a:lnTo>
                    <a:lnTo>
                      <a:pt x="233" y="1644"/>
                    </a:lnTo>
                    <a:lnTo>
                      <a:pt x="229" y="1644"/>
                    </a:lnTo>
                    <a:lnTo>
                      <a:pt x="225" y="1646"/>
                    </a:lnTo>
                    <a:lnTo>
                      <a:pt x="221" y="1649"/>
                    </a:lnTo>
                    <a:lnTo>
                      <a:pt x="220" y="1653"/>
                    </a:lnTo>
                    <a:lnTo>
                      <a:pt x="220" y="1657"/>
                    </a:lnTo>
                    <a:lnTo>
                      <a:pt x="221" y="1658"/>
                    </a:lnTo>
                    <a:lnTo>
                      <a:pt x="222" y="1661"/>
                    </a:lnTo>
                    <a:lnTo>
                      <a:pt x="224" y="1666"/>
                    </a:lnTo>
                    <a:lnTo>
                      <a:pt x="224" y="1673"/>
                    </a:lnTo>
                    <a:lnTo>
                      <a:pt x="225" y="1679"/>
                    </a:lnTo>
                    <a:lnTo>
                      <a:pt x="224" y="1682"/>
                    </a:lnTo>
                    <a:lnTo>
                      <a:pt x="220" y="1686"/>
                    </a:lnTo>
                    <a:lnTo>
                      <a:pt x="214" y="1688"/>
                    </a:lnTo>
                    <a:lnTo>
                      <a:pt x="211" y="1691"/>
                    </a:lnTo>
                    <a:lnTo>
                      <a:pt x="209" y="1695"/>
                    </a:lnTo>
                    <a:lnTo>
                      <a:pt x="204" y="1702"/>
                    </a:lnTo>
                    <a:lnTo>
                      <a:pt x="200" y="1706"/>
                    </a:lnTo>
                    <a:lnTo>
                      <a:pt x="196" y="1705"/>
                    </a:lnTo>
                    <a:lnTo>
                      <a:pt x="191" y="1704"/>
                    </a:lnTo>
                    <a:lnTo>
                      <a:pt x="185" y="1706"/>
                    </a:lnTo>
                    <a:lnTo>
                      <a:pt x="180" y="1710"/>
                    </a:lnTo>
                    <a:lnTo>
                      <a:pt x="176" y="1713"/>
                    </a:lnTo>
                    <a:lnTo>
                      <a:pt x="173" y="1713"/>
                    </a:lnTo>
                    <a:lnTo>
                      <a:pt x="169" y="1712"/>
                    </a:lnTo>
                    <a:lnTo>
                      <a:pt x="166" y="1710"/>
                    </a:lnTo>
                    <a:lnTo>
                      <a:pt x="162" y="1708"/>
                    </a:lnTo>
                    <a:lnTo>
                      <a:pt x="161" y="1706"/>
                    </a:lnTo>
                    <a:lnTo>
                      <a:pt x="159" y="1705"/>
                    </a:lnTo>
                    <a:lnTo>
                      <a:pt x="161" y="1704"/>
                    </a:lnTo>
                    <a:lnTo>
                      <a:pt x="165" y="1701"/>
                    </a:lnTo>
                    <a:lnTo>
                      <a:pt x="169" y="1697"/>
                    </a:lnTo>
                    <a:lnTo>
                      <a:pt x="173" y="1691"/>
                    </a:lnTo>
                    <a:lnTo>
                      <a:pt x="176" y="1687"/>
                    </a:lnTo>
                    <a:lnTo>
                      <a:pt x="178" y="1682"/>
                    </a:lnTo>
                    <a:lnTo>
                      <a:pt x="180" y="1676"/>
                    </a:lnTo>
                    <a:lnTo>
                      <a:pt x="180" y="1668"/>
                    </a:lnTo>
                    <a:lnTo>
                      <a:pt x="180" y="1660"/>
                    </a:lnTo>
                    <a:lnTo>
                      <a:pt x="177" y="1654"/>
                    </a:lnTo>
                    <a:lnTo>
                      <a:pt x="176" y="1647"/>
                    </a:lnTo>
                    <a:lnTo>
                      <a:pt x="174" y="1640"/>
                    </a:lnTo>
                    <a:lnTo>
                      <a:pt x="173" y="1634"/>
                    </a:lnTo>
                    <a:lnTo>
                      <a:pt x="170" y="1629"/>
                    </a:lnTo>
                    <a:lnTo>
                      <a:pt x="166" y="1627"/>
                    </a:lnTo>
                    <a:lnTo>
                      <a:pt x="159" y="1627"/>
                    </a:lnTo>
                    <a:lnTo>
                      <a:pt x="152" y="1631"/>
                    </a:lnTo>
                    <a:lnTo>
                      <a:pt x="148" y="1638"/>
                    </a:lnTo>
                    <a:lnTo>
                      <a:pt x="148" y="1646"/>
                    </a:lnTo>
                    <a:lnTo>
                      <a:pt x="151" y="1653"/>
                    </a:lnTo>
                    <a:lnTo>
                      <a:pt x="155" y="1660"/>
                    </a:lnTo>
                    <a:lnTo>
                      <a:pt x="158" y="1669"/>
                    </a:lnTo>
                    <a:lnTo>
                      <a:pt x="159" y="1676"/>
                    </a:lnTo>
                    <a:lnTo>
                      <a:pt x="161" y="1679"/>
                    </a:lnTo>
                    <a:lnTo>
                      <a:pt x="152" y="1688"/>
                    </a:lnTo>
                    <a:lnTo>
                      <a:pt x="137" y="1679"/>
                    </a:lnTo>
                    <a:lnTo>
                      <a:pt x="137" y="1680"/>
                    </a:lnTo>
                    <a:lnTo>
                      <a:pt x="134" y="1683"/>
                    </a:lnTo>
                    <a:lnTo>
                      <a:pt x="130" y="1684"/>
                    </a:lnTo>
                    <a:lnTo>
                      <a:pt x="124" y="1682"/>
                    </a:lnTo>
                    <a:lnTo>
                      <a:pt x="117" y="1677"/>
                    </a:lnTo>
                    <a:lnTo>
                      <a:pt x="113" y="1675"/>
                    </a:lnTo>
                    <a:lnTo>
                      <a:pt x="110" y="1672"/>
                    </a:lnTo>
                    <a:lnTo>
                      <a:pt x="107" y="1668"/>
                    </a:lnTo>
                    <a:lnTo>
                      <a:pt x="104" y="1662"/>
                    </a:lnTo>
                    <a:lnTo>
                      <a:pt x="99" y="1655"/>
                    </a:lnTo>
                    <a:lnTo>
                      <a:pt x="97" y="1649"/>
                    </a:lnTo>
                    <a:lnTo>
                      <a:pt x="99" y="1643"/>
                    </a:lnTo>
                    <a:lnTo>
                      <a:pt x="104" y="1642"/>
                    </a:lnTo>
                    <a:lnTo>
                      <a:pt x="108" y="1642"/>
                    </a:lnTo>
                    <a:lnTo>
                      <a:pt x="113" y="1642"/>
                    </a:lnTo>
                    <a:lnTo>
                      <a:pt x="115" y="1635"/>
                    </a:lnTo>
                    <a:lnTo>
                      <a:pt x="119" y="1628"/>
                    </a:lnTo>
                    <a:lnTo>
                      <a:pt x="122" y="1623"/>
                    </a:lnTo>
                    <a:lnTo>
                      <a:pt x="122" y="1618"/>
                    </a:lnTo>
                    <a:lnTo>
                      <a:pt x="118" y="1612"/>
                    </a:lnTo>
                    <a:lnTo>
                      <a:pt x="111" y="1603"/>
                    </a:lnTo>
                    <a:lnTo>
                      <a:pt x="107" y="1599"/>
                    </a:lnTo>
                    <a:lnTo>
                      <a:pt x="106" y="1592"/>
                    </a:lnTo>
                    <a:lnTo>
                      <a:pt x="106" y="1581"/>
                    </a:lnTo>
                    <a:lnTo>
                      <a:pt x="108" y="1570"/>
                    </a:lnTo>
                    <a:lnTo>
                      <a:pt x="110" y="1566"/>
                    </a:lnTo>
                    <a:lnTo>
                      <a:pt x="108" y="1562"/>
                    </a:lnTo>
                    <a:lnTo>
                      <a:pt x="106" y="1553"/>
                    </a:lnTo>
                    <a:lnTo>
                      <a:pt x="102" y="1543"/>
                    </a:lnTo>
                    <a:lnTo>
                      <a:pt x="99" y="1539"/>
                    </a:lnTo>
                    <a:lnTo>
                      <a:pt x="99" y="1535"/>
                    </a:lnTo>
                    <a:lnTo>
                      <a:pt x="100" y="1528"/>
                    </a:lnTo>
                    <a:lnTo>
                      <a:pt x="103" y="1520"/>
                    </a:lnTo>
                    <a:lnTo>
                      <a:pt x="104" y="1511"/>
                    </a:lnTo>
                    <a:lnTo>
                      <a:pt x="103" y="1509"/>
                    </a:lnTo>
                    <a:lnTo>
                      <a:pt x="99" y="1511"/>
                    </a:lnTo>
                    <a:lnTo>
                      <a:pt x="95" y="1518"/>
                    </a:lnTo>
                    <a:lnTo>
                      <a:pt x="92" y="1522"/>
                    </a:lnTo>
                    <a:lnTo>
                      <a:pt x="91" y="1524"/>
                    </a:lnTo>
                    <a:lnTo>
                      <a:pt x="88" y="1521"/>
                    </a:lnTo>
                    <a:lnTo>
                      <a:pt x="85" y="1517"/>
                    </a:lnTo>
                    <a:lnTo>
                      <a:pt x="82" y="1510"/>
                    </a:lnTo>
                    <a:lnTo>
                      <a:pt x="82" y="1503"/>
                    </a:lnTo>
                    <a:lnTo>
                      <a:pt x="82" y="1496"/>
                    </a:lnTo>
                    <a:lnTo>
                      <a:pt x="85" y="1489"/>
                    </a:lnTo>
                    <a:lnTo>
                      <a:pt x="89" y="1481"/>
                    </a:lnTo>
                    <a:lnTo>
                      <a:pt x="95" y="1473"/>
                    </a:lnTo>
                    <a:lnTo>
                      <a:pt x="99" y="1466"/>
                    </a:lnTo>
                    <a:lnTo>
                      <a:pt x="102" y="1461"/>
                    </a:lnTo>
                    <a:lnTo>
                      <a:pt x="104" y="1456"/>
                    </a:lnTo>
                    <a:lnTo>
                      <a:pt x="104" y="1452"/>
                    </a:lnTo>
                    <a:lnTo>
                      <a:pt x="106" y="1445"/>
                    </a:lnTo>
                    <a:lnTo>
                      <a:pt x="107" y="1439"/>
                    </a:lnTo>
                    <a:lnTo>
                      <a:pt x="108" y="1433"/>
                    </a:lnTo>
                    <a:lnTo>
                      <a:pt x="110" y="1428"/>
                    </a:lnTo>
                    <a:lnTo>
                      <a:pt x="114" y="1425"/>
                    </a:lnTo>
                    <a:lnTo>
                      <a:pt x="119" y="1422"/>
                    </a:lnTo>
                    <a:lnTo>
                      <a:pt x="124" y="1421"/>
                    </a:lnTo>
                    <a:lnTo>
                      <a:pt x="128" y="1421"/>
                    </a:lnTo>
                    <a:lnTo>
                      <a:pt x="129" y="1421"/>
                    </a:lnTo>
                    <a:lnTo>
                      <a:pt x="130" y="1423"/>
                    </a:lnTo>
                    <a:lnTo>
                      <a:pt x="133" y="1428"/>
                    </a:lnTo>
                    <a:lnTo>
                      <a:pt x="136" y="1436"/>
                    </a:lnTo>
                    <a:lnTo>
                      <a:pt x="136" y="1443"/>
                    </a:lnTo>
                    <a:lnTo>
                      <a:pt x="133" y="1450"/>
                    </a:lnTo>
                    <a:lnTo>
                      <a:pt x="132" y="1454"/>
                    </a:lnTo>
                    <a:lnTo>
                      <a:pt x="130" y="1456"/>
                    </a:lnTo>
                    <a:lnTo>
                      <a:pt x="128" y="1456"/>
                    </a:lnTo>
                    <a:lnTo>
                      <a:pt x="124" y="1455"/>
                    </a:lnTo>
                    <a:lnTo>
                      <a:pt x="119" y="1455"/>
                    </a:lnTo>
                    <a:lnTo>
                      <a:pt x="115" y="1458"/>
                    </a:lnTo>
                    <a:lnTo>
                      <a:pt x="113" y="1463"/>
                    </a:lnTo>
                    <a:lnTo>
                      <a:pt x="111" y="1470"/>
                    </a:lnTo>
                    <a:lnTo>
                      <a:pt x="111" y="1476"/>
                    </a:lnTo>
                    <a:lnTo>
                      <a:pt x="114" y="1480"/>
                    </a:lnTo>
                    <a:lnTo>
                      <a:pt x="119" y="1480"/>
                    </a:lnTo>
                    <a:lnTo>
                      <a:pt x="124" y="1478"/>
                    </a:lnTo>
                    <a:lnTo>
                      <a:pt x="126" y="1477"/>
                    </a:lnTo>
                    <a:lnTo>
                      <a:pt x="128" y="1474"/>
                    </a:lnTo>
                    <a:lnTo>
                      <a:pt x="130" y="1473"/>
                    </a:lnTo>
                    <a:lnTo>
                      <a:pt x="134" y="1469"/>
                    </a:lnTo>
                    <a:lnTo>
                      <a:pt x="140" y="1465"/>
                    </a:lnTo>
                    <a:lnTo>
                      <a:pt x="143" y="1462"/>
                    </a:lnTo>
                    <a:lnTo>
                      <a:pt x="144" y="1461"/>
                    </a:lnTo>
                    <a:lnTo>
                      <a:pt x="144" y="1463"/>
                    </a:lnTo>
                    <a:lnTo>
                      <a:pt x="143" y="1469"/>
                    </a:lnTo>
                    <a:lnTo>
                      <a:pt x="141" y="1477"/>
                    </a:lnTo>
                    <a:lnTo>
                      <a:pt x="139" y="1484"/>
                    </a:lnTo>
                    <a:lnTo>
                      <a:pt x="136" y="1491"/>
                    </a:lnTo>
                    <a:lnTo>
                      <a:pt x="134" y="1495"/>
                    </a:lnTo>
                    <a:lnTo>
                      <a:pt x="133" y="1498"/>
                    </a:lnTo>
                    <a:lnTo>
                      <a:pt x="132" y="1499"/>
                    </a:lnTo>
                    <a:lnTo>
                      <a:pt x="130" y="1498"/>
                    </a:lnTo>
                    <a:lnTo>
                      <a:pt x="126" y="1496"/>
                    </a:lnTo>
                    <a:lnTo>
                      <a:pt x="122" y="1495"/>
                    </a:lnTo>
                    <a:lnTo>
                      <a:pt x="118" y="1493"/>
                    </a:lnTo>
                    <a:lnTo>
                      <a:pt x="115" y="1493"/>
                    </a:lnTo>
                    <a:lnTo>
                      <a:pt x="113" y="1495"/>
                    </a:lnTo>
                    <a:lnTo>
                      <a:pt x="111" y="1498"/>
                    </a:lnTo>
                    <a:lnTo>
                      <a:pt x="113" y="1499"/>
                    </a:lnTo>
                    <a:lnTo>
                      <a:pt x="115" y="1502"/>
                    </a:lnTo>
                    <a:lnTo>
                      <a:pt x="115" y="1506"/>
                    </a:lnTo>
                    <a:lnTo>
                      <a:pt x="114" y="1511"/>
                    </a:lnTo>
                    <a:lnTo>
                      <a:pt x="111" y="1518"/>
                    </a:lnTo>
                    <a:lnTo>
                      <a:pt x="111" y="1526"/>
                    </a:lnTo>
                    <a:lnTo>
                      <a:pt x="114" y="1533"/>
                    </a:lnTo>
                    <a:lnTo>
                      <a:pt x="118" y="1536"/>
                    </a:lnTo>
                    <a:lnTo>
                      <a:pt x="122" y="1537"/>
                    </a:lnTo>
                    <a:lnTo>
                      <a:pt x="125" y="1536"/>
                    </a:lnTo>
                    <a:lnTo>
                      <a:pt x="128" y="1532"/>
                    </a:lnTo>
                    <a:lnTo>
                      <a:pt x="132" y="1522"/>
                    </a:lnTo>
                    <a:lnTo>
                      <a:pt x="136" y="1511"/>
                    </a:lnTo>
                    <a:lnTo>
                      <a:pt x="140" y="1503"/>
                    </a:lnTo>
                    <a:lnTo>
                      <a:pt x="144" y="1498"/>
                    </a:lnTo>
                    <a:lnTo>
                      <a:pt x="150" y="1493"/>
                    </a:lnTo>
                    <a:lnTo>
                      <a:pt x="155" y="1489"/>
                    </a:lnTo>
                    <a:lnTo>
                      <a:pt x="159" y="1488"/>
                    </a:lnTo>
                    <a:lnTo>
                      <a:pt x="161" y="1485"/>
                    </a:lnTo>
                    <a:lnTo>
                      <a:pt x="162" y="1480"/>
                    </a:lnTo>
                    <a:lnTo>
                      <a:pt x="162" y="1472"/>
                    </a:lnTo>
                    <a:lnTo>
                      <a:pt x="161" y="1467"/>
                    </a:lnTo>
                    <a:lnTo>
                      <a:pt x="158" y="1465"/>
                    </a:lnTo>
                    <a:lnTo>
                      <a:pt x="158" y="1463"/>
                    </a:lnTo>
                    <a:lnTo>
                      <a:pt x="156" y="1462"/>
                    </a:lnTo>
                    <a:lnTo>
                      <a:pt x="155" y="1458"/>
                    </a:lnTo>
                    <a:lnTo>
                      <a:pt x="154" y="1452"/>
                    </a:lnTo>
                    <a:lnTo>
                      <a:pt x="154" y="1448"/>
                    </a:lnTo>
                    <a:lnTo>
                      <a:pt x="156" y="1447"/>
                    </a:lnTo>
                    <a:lnTo>
                      <a:pt x="159" y="1447"/>
                    </a:lnTo>
                    <a:lnTo>
                      <a:pt x="162" y="1447"/>
                    </a:lnTo>
                    <a:lnTo>
                      <a:pt x="166" y="1441"/>
                    </a:lnTo>
                    <a:lnTo>
                      <a:pt x="169" y="1433"/>
                    </a:lnTo>
                    <a:lnTo>
                      <a:pt x="172" y="1426"/>
                    </a:lnTo>
                    <a:lnTo>
                      <a:pt x="170" y="1422"/>
                    </a:lnTo>
                    <a:lnTo>
                      <a:pt x="167" y="1421"/>
                    </a:lnTo>
                    <a:lnTo>
                      <a:pt x="163" y="1419"/>
                    </a:lnTo>
                    <a:lnTo>
                      <a:pt x="161" y="1417"/>
                    </a:lnTo>
                    <a:lnTo>
                      <a:pt x="158" y="1414"/>
                    </a:lnTo>
                    <a:lnTo>
                      <a:pt x="154" y="1413"/>
                    </a:lnTo>
                    <a:lnTo>
                      <a:pt x="150" y="1411"/>
                    </a:lnTo>
                    <a:lnTo>
                      <a:pt x="144" y="1411"/>
                    </a:lnTo>
                    <a:lnTo>
                      <a:pt x="141" y="1408"/>
                    </a:lnTo>
                    <a:lnTo>
                      <a:pt x="141" y="1404"/>
                    </a:lnTo>
                    <a:lnTo>
                      <a:pt x="143" y="1397"/>
                    </a:lnTo>
                    <a:lnTo>
                      <a:pt x="143" y="1389"/>
                    </a:lnTo>
                    <a:lnTo>
                      <a:pt x="141" y="1382"/>
                    </a:lnTo>
                    <a:lnTo>
                      <a:pt x="136" y="1375"/>
                    </a:lnTo>
                    <a:lnTo>
                      <a:pt x="129" y="1371"/>
                    </a:lnTo>
                    <a:lnTo>
                      <a:pt x="122" y="1369"/>
                    </a:lnTo>
                    <a:lnTo>
                      <a:pt x="117" y="1369"/>
                    </a:lnTo>
                    <a:lnTo>
                      <a:pt x="113" y="1369"/>
                    </a:lnTo>
                    <a:lnTo>
                      <a:pt x="110" y="1371"/>
                    </a:lnTo>
                    <a:lnTo>
                      <a:pt x="108" y="1374"/>
                    </a:lnTo>
                    <a:lnTo>
                      <a:pt x="110" y="1377"/>
                    </a:lnTo>
                    <a:lnTo>
                      <a:pt x="111" y="1381"/>
                    </a:lnTo>
                    <a:lnTo>
                      <a:pt x="111" y="1385"/>
                    </a:lnTo>
                    <a:lnTo>
                      <a:pt x="110" y="1386"/>
                    </a:lnTo>
                    <a:lnTo>
                      <a:pt x="110" y="1389"/>
                    </a:lnTo>
                    <a:lnTo>
                      <a:pt x="113" y="1393"/>
                    </a:lnTo>
                    <a:lnTo>
                      <a:pt x="117" y="1397"/>
                    </a:lnTo>
                    <a:lnTo>
                      <a:pt x="118" y="1402"/>
                    </a:lnTo>
                    <a:lnTo>
                      <a:pt x="117" y="1406"/>
                    </a:lnTo>
                    <a:lnTo>
                      <a:pt x="113" y="1407"/>
                    </a:lnTo>
                    <a:lnTo>
                      <a:pt x="108" y="1408"/>
                    </a:lnTo>
                    <a:lnTo>
                      <a:pt x="107" y="1413"/>
                    </a:lnTo>
                    <a:lnTo>
                      <a:pt x="107" y="1418"/>
                    </a:lnTo>
                    <a:lnTo>
                      <a:pt x="107" y="1422"/>
                    </a:lnTo>
                    <a:lnTo>
                      <a:pt x="106" y="1426"/>
                    </a:lnTo>
                    <a:lnTo>
                      <a:pt x="102" y="1428"/>
                    </a:lnTo>
                    <a:lnTo>
                      <a:pt x="96" y="1428"/>
                    </a:lnTo>
                    <a:lnTo>
                      <a:pt x="92" y="1428"/>
                    </a:lnTo>
                    <a:lnTo>
                      <a:pt x="89" y="1428"/>
                    </a:lnTo>
                    <a:lnTo>
                      <a:pt x="88" y="1429"/>
                    </a:lnTo>
                    <a:lnTo>
                      <a:pt x="86" y="1432"/>
                    </a:lnTo>
                    <a:lnTo>
                      <a:pt x="84" y="1436"/>
                    </a:lnTo>
                    <a:lnTo>
                      <a:pt x="84" y="1440"/>
                    </a:lnTo>
                    <a:lnTo>
                      <a:pt x="85" y="1441"/>
                    </a:lnTo>
                    <a:lnTo>
                      <a:pt x="81" y="1443"/>
                    </a:lnTo>
                    <a:lnTo>
                      <a:pt x="77" y="1444"/>
                    </a:lnTo>
                    <a:lnTo>
                      <a:pt x="74" y="1447"/>
                    </a:lnTo>
                    <a:lnTo>
                      <a:pt x="71" y="1450"/>
                    </a:lnTo>
                    <a:lnTo>
                      <a:pt x="67" y="1451"/>
                    </a:lnTo>
                    <a:lnTo>
                      <a:pt x="63" y="1450"/>
                    </a:lnTo>
                    <a:lnTo>
                      <a:pt x="60" y="1444"/>
                    </a:lnTo>
                    <a:lnTo>
                      <a:pt x="60" y="1439"/>
                    </a:lnTo>
                    <a:lnTo>
                      <a:pt x="58" y="1432"/>
                    </a:lnTo>
                    <a:lnTo>
                      <a:pt x="55" y="1425"/>
                    </a:lnTo>
                    <a:lnTo>
                      <a:pt x="55" y="1419"/>
                    </a:lnTo>
                    <a:lnTo>
                      <a:pt x="54" y="1417"/>
                    </a:lnTo>
                    <a:lnTo>
                      <a:pt x="49" y="1418"/>
                    </a:lnTo>
                    <a:lnTo>
                      <a:pt x="44" y="1418"/>
                    </a:lnTo>
                    <a:lnTo>
                      <a:pt x="40" y="1417"/>
                    </a:lnTo>
                    <a:lnTo>
                      <a:pt x="38" y="1414"/>
                    </a:lnTo>
                    <a:lnTo>
                      <a:pt x="41" y="1411"/>
                    </a:lnTo>
                    <a:lnTo>
                      <a:pt x="44" y="1408"/>
                    </a:lnTo>
                    <a:lnTo>
                      <a:pt x="44" y="1404"/>
                    </a:lnTo>
                    <a:lnTo>
                      <a:pt x="44" y="1403"/>
                    </a:lnTo>
                    <a:lnTo>
                      <a:pt x="41" y="1402"/>
                    </a:lnTo>
                    <a:lnTo>
                      <a:pt x="38" y="1400"/>
                    </a:lnTo>
                    <a:lnTo>
                      <a:pt x="37" y="1396"/>
                    </a:lnTo>
                    <a:lnTo>
                      <a:pt x="37" y="1391"/>
                    </a:lnTo>
                    <a:lnTo>
                      <a:pt x="38" y="1384"/>
                    </a:lnTo>
                    <a:lnTo>
                      <a:pt x="41" y="1377"/>
                    </a:lnTo>
                    <a:lnTo>
                      <a:pt x="41" y="1370"/>
                    </a:lnTo>
                    <a:lnTo>
                      <a:pt x="40" y="1364"/>
                    </a:lnTo>
                    <a:lnTo>
                      <a:pt x="36" y="1358"/>
                    </a:lnTo>
                    <a:lnTo>
                      <a:pt x="33" y="1352"/>
                    </a:lnTo>
                    <a:lnTo>
                      <a:pt x="33" y="1348"/>
                    </a:lnTo>
                    <a:lnTo>
                      <a:pt x="33" y="1347"/>
                    </a:lnTo>
                    <a:lnTo>
                      <a:pt x="29" y="1348"/>
                    </a:lnTo>
                    <a:lnTo>
                      <a:pt x="25" y="1349"/>
                    </a:lnTo>
                    <a:lnTo>
                      <a:pt x="22" y="1352"/>
                    </a:lnTo>
                    <a:lnTo>
                      <a:pt x="21" y="1353"/>
                    </a:lnTo>
                    <a:lnTo>
                      <a:pt x="19" y="1358"/>
                    </a:lnTo>
                    <a:lnTo>
                      <a:pt x="16" y="1360"/>
                    </a:lnTo>
                    <a:lnTo>
                      <a:pt x="11" y="1360"/>
                    </a:lnTo>
                    <a:lnTo>
                      <a:pt x="7" y="1359"/>
                    </a:lnTo>
                    <a:lnTo>
                      <a:pt x="5" y="1359"/>
                    </a:lnTo>
                    <a:lnTo>
                      <a:pt x="4" y="1359"/>
                    </a:lnTo>
                    <a:lnTo>
                      <a:pt x="3" y="1356"/>
                    </a:lnTo>
                    <a:lnTo>
                      <a:pt x="1" y="1355"/>
                    </a:lnTo>
                    <a:lnTo>
                      <a:pt x="0" y="1351"/>
                    </a:lnTo>
                    <a:lnTo>
                      <a:pt x="1" y="1347"/>
                    </a:lnTo>
                    <a:lnTo>
                      <a:pt x="5" y="1341"/>
                    </a:lnTo>
                    <a:lnTo>
                      <a:pt x="10" y="1338"/>
                    </a:lnTo>
                    <a:lnTo>
                      <a:pt x="11" y="1337"/>
                    </a:lnTo>
                    <a:lnTo>
                      <a:pt x="12" y="1337"/>
                    </a:lnTo>
                    <a:lnTo>
                      <a:pt x="16" y="1337"/>
                    </a:lnTo>
                    <a:lnTo>
                      <a:pt x="19" y="1337"/>
                    </a:lnTo>
                    <a:lnTo>
                      <a:pt x="22" y="1333"/>
                    </a:lnTo>
                    <a:lnTo>
                      <a:pt x="23" y="1327"/>
                    </a:lnTo>
                    <a:lnTo>
                      <a:pt x="26" y="1325"/>
                    </a:lnTo>
                    <a:lnTo>
                      <a:pt x="29" y="1322"/>
                    </a:lnTo>
                    <a:lnTo>
                      <a:pt x="30" y="1321"/>
                    </a:lnTo>
                    <a:lnTo>
                      <a:pt x="32" y="1323"/>
                    </a:lnTo>
                    <a:lnTo>
                      <a:pt x="34" y="1329"/>
                    </a:lnTo>
                    <a:lnTo>
                      <a:pt x="37" y="1334"/>
                    </a:lnTo>
                    <a:lnTo>
                      <a:pt x="43" y="1336"/>
                    </a:lnTo>
                    <a:lnTo>
                      <a:pt x="48" y="1334"/>
                    </a:lnTo>
                    <a:lnTo>
                      <a:pt x="54" y="1333"/>
                    </a:lnTo>
                    <a:lnTo>
                      <a:pt x="60" y="1334"/>
                    </a:lnTo>
                    <a:lnTo>
                      <a:pt x="64" y="1340"/>
                    </a:lnTo>
                    <a:lnTo>
                      <a:pt x="69" y="1344"/>
                    </a:lnTo>
                    <a:lnTo>
                      <a:pt x="73" y="1344"/>
                    </a:lnTo>
                    <a:lnTo>
                      <a:pt x="75" y="1341"/>
                    </a:lnTo>
                    <a:lnTo>
                      <a:pt x="73" y="1336"/>
                    </a:lnTo>
                    <a:lnTo>
                      <a:pt x="67" y="1330"/>
                    </a:lnTo>
                    <a:lnTo>
                      <a:pt x="63" y="1326"/>
                    </a:lnTo>
                    <a:lnTo>
                      <a:pt x="62" y="1323"/>
                    </a:lnTo>
                    <a:lnTo>
                      <a:pt x="64" y="1319"/>
                    </a:lnTo>
                    <a:lnTo>
                      <a:pt x="69" y="1315"/>
                    </a:lnTo>
                    <a:lnTo>
                      <a:pt x="73" y="1310"/>
                    </a:lnTo>
                    <a:lnTo>
                      <a:pt x="74" y="1305"/>
                    </a:lnTo>
                    <a:lnTo>
                      <a:pt x="75" y="1304"/>
                    </a:lnTo>
                    <a:lnTo>
                      <a:pt x="77" y="1305"/>
                    </a:lnTo>
                    <a:lnTo>
                      <a:pt x="80" y="1307"/>
                    </a:lnTo>
                    <a:lnTo>
                      <a:pt x="82" y="1311"/>
                    </a:lnTo>
                    <a:lnTo>
                      <a:pt x="85" y="1314"/>
                    </a:lnTo>
                    <a:lnTo>
                      <a:pt x="88" y="1318"/>
                    </a:lnTo>
                    <a:lnTo>
                      <a:pt x="91" y="1322"/>
                    </a:lnTo>
                    <a:lnTo>
                      <a:pt x="92" y="1323"/>
                    </a:lnTo>
                    <a:lnTo>
                      <a:pt x="96" y="1322"/>
                    </a:lnTo>
                    <a:lnTo>
                      <a:pt x="100" y="1319"/>
                    </a:lnTo>
                    <a:lnTo>
                      <a:pt x="106" y="1318"/>
                    </a:lnTo>
                    <a:lnTo>
                      <a:pt x="110" y="1315"/>
                    </a:lnTo>
                    <a:lnTo>
                      <a:pt x="108" y="1311"/>
                    </a:lnTo>
                    <a:lnTo>
                      <a:pt x="106" y="1310"/>
                    </a:lnTo>
                    <a:lnTo>
                      <a:pt x="103" y="1310"/>
                    </a:lnTo>
                    <a:lnTo>
                      <a:pt x="102" y="1310"/>
                    </a:lnTo>
                    <a:lnTo>
                      <a:pt x="104" y="1305"/>
                    </a:lnTo>
                    <a:lnTo>
                      <a:pt x="108" y="1299"/>
                    </a:lnTo>
                    <a:lnTo>
                      <a:pt x="113" y="1292"/>
                    </a:lnTo>
                    <a:lnTo>
                      <a:pt x="118" y="1289"/>
                    </a:lnTo>
                    <a:lnTo>
                      <a:pt x="124" y="1290"/>
                    </a:lnTo>
                    <a:lnTo>
                      <a:pt x="129" y="1294"/>
                    </a:lnTo>
                    <a:lnTo>
                      <a:pt x="134" y="1299"/>
                    </a:lnTo>
                    <a:lnTo>
                      <a:pt x="139" y="1300"/>
                    </a:lnTo>
                    <a:lnTo>
                      <a:pt x="141" y="1297"/>
                    </a:lnTo>
                    <a:lnTo>
                      <a:pt x="143" y="1293"/>
                    </a:lnTo>
                    <a:lnTo>
                      <a:pt x="145" y="1290"/>
                    </a:lnTo>
                    <a:lnTo>
                      <a:pt x="148" y="1285"/>
                    </a:lnTo>
                    <a:lnTo>
                      <a:pt x="151" y="1279"/>
                    </a:lnTo>
                    <a:lnTo>
                      <a:pt x="155" y="1270"/>
                    </a:lnTo>
                    <a:lnTo>
                      <a:pt x="158" y="1262"/>
                    </a:lnTo>
                    <a:lnTo>
                      <a:pt x="161" y="1255"/>
                    </a:lnTo>
                    <a:lnTo>
                      <a:pt x="165" y="1252"/>
                    </a:lnTo>
                    <a:lnTo>
                      <a:pt x="169" y="1253"/>
                    </a:lnTo>
                    <a:lnTo>
                      <a:pt x="173" y="1255"/>
                    </a:lnTo>
                    <a:lnTo>
                      <a:pt x="176" y="1257"/>
                    </a:lnTo>
                    <a:lnTo>
                      <a:pt x="177" y="1259"/>
                    </a:lnTo>
                    <a:lnTo>
                      <a:pt x="177" y="1257"/>
                    </a:lnTo>
                    <a:lnTo>
                      <a:pt x="178" y="1253"/>
                    </a:lnTo>
                    <a:lnTo>
                      <a:pt x="181" y="1251"/>
                    </a:lnTo>
                    <a:lnTo>
                      <a:pt x="185" y="1248"/>
                    </a:lnTo>
                    <a:lnTo>
                      <a:pt x="191" y="1246"/>
                    </a:lnTo>
                    <a:lnTo>
                      <a:pt x="195" y="1245"/>
                    </a:lnTo>
                    <a:lnTo>
                      <a:pt x="198" y="1246"/>
                    </a:lnTo>
                    <a:lnTo>
                      <a:pt x="200" y="1251"/>
                    </a:lnTo>
                    <a:lnTo>
                      <a:pt x="204" y="1256"/>
                    </a:lnTo>
                    <a:lnTo>
                      <a:pt x="207" y="1259"/>
                    </a:lnTo>
                    <a:lnTo>
                      <a:pt x="210" y="1260"/>
                    </a:lnTo>
                    <a:lnTo>
                      <a:pt x="213" y="1257"/>
                    </a:lnTo>
                    <a:lnTo>
                      <a:pt x="215" y="1253"/>
                    </a:lnTo>
                    <a:lnTo>
                      <a:pt x="220" y="1249"/>
                    </a:lnTo>
                    <a:lnTo>
                      <a:pt x="221" y="1245"/>
                    </a:lnTo>
                    <a:lnTo>
                      <a:pt x="221" y="1240"/>
                    </a:lnTo>
                    <a:lnTo>
                      <a:pt x="218" y="1231"/>
                    </a:lnTo>
                    <a:lnTo>
                      <a:pt x="217" y="1220"/>
                    </a:lnTo>
                    <a:lnTo>
                      <a:pt x="214" y="1212"/>
                    </a:lnTo>
                    <a:lnTo>
                      <a:pt x="211" y="1205"/>
                    </a:lnTo>
                    <a:lnTo>
                      <a:pt x="209" y="1201"/>
                    </a:lnTo>
                    <a:lnTo>
                      <a:pt x="210" y="1194"/>
                    </a:lnTo>
                    <a:lnTo>
                      <a:pt x="211" y="1190"/>
                    </a:lnTo>
                    <a:lnTo>
                      <a:pt x="213" y="1187"/>
                    </a:lnTo>
                    <a:lnTo>
                      <a:pt x="215" y="1186"/>
                    </a:lnTo>
                    <a:lnTo>
                      <a:pt x="221" y="1181"/>
                    </a:lnTo>
                    <a:lnTo>
                      <a:pt x="228" y="1176"/>
                    </a:lnTo>
                    <a:lnTo>
                      <a:pt x="235" y="1174"/>
                    </a:lnTo>
                    <a:lnTo>
                      <a:pt x="240" y="1174"/>
                    </a:lnTo>
                    <a:lnTo>
                      <a:pt x="244" y="1174"/>
                    </a:lnTo>
                    <a:lnTo>
                      <a:pt x="247" y="1174"/>
                    </a:lnTo>
                    <a:lnTo>
                      <a:pt x="253" y="1174"/>
                    </a:lnTo>
                    <a:lnTo>
                      <a:pt x="259" y="1175"/>
                    </a:lnTo>
                    <a:lnTo>
                      <a:pt x="269" y="1175"/>
                    </a:lnTo>
                    <a:lnTo>
                      <a:pt x="279" y="1174"/>
                    </a:lnTo>
                    <a:lnTo>
                      <a:pt x="288" y="1168"/>
                    </a:lnTo>
                    <a:lnTo>
                      <a:pt x="294" y="1160"/>
                    </a:lnTo>
                    <a:lnTo>
                      <a:pt x="299" y="1150"/>
                    </a:lnTo>
                    <a:lnTo>
                      <a:pt x="305" y="1142"/>
                    </a:lnTo>
                    <a:lnTo>
                      <a:pt x="310" y="1137"/>
                    </a:lnTo>
                    <a:lnTo>
                      <a:pt x="317" y="1132"/>
                    </a:lnTo>
                    <a:lnTo>
                      <a:pt x="323" y="1130"/>
                    </a:lnTo>
                    <a:lnTo>
                      <a:pt x="329" y="1127"/>
                    </a:lnTo>
                    <a:lnTo>
                      <a:pt x="335" y="1127"/>
                    </a:lnTo>
                    <a:lnTo>
                      <a:pt x="339" y="1127"/>
                    </a:lnTo>
                    <a:lnTo>
                      <a:pt x="342" y="1127"/>
                    </a:lnTo>
                    <a:lnTo>
                      <a:pt x="343" y="1126"/>
                    </a:lnTo>
                    <a:lnTo>
                      <a:pt x="344" y="1121"/>
                    </a:lnTo>
                    <a:lnTo>
                      <a:pt x="347" y="1117"/>
                    </a:lnTo>
                    <a:lnTo>
                      <a:pt x="350" y="1116"/>
                    </a:lnTo>
                    <a:lnTo>
                      <a:pt x="353" y="1115"/>
                    </a:lnTo>
                    <a:lnTo>
                      <a:pt x="357" y="1113"/>
                    </a:lnTo>
                    <a:lnTo>
                      <a:pt x="362" y="1109"/>
                    </a:lnTo>
                    <a:lnTo>
                      <a:pt x="369" y="1102"/>
                    </a:lnTo>
                    <a:lnTo>
                      <a:pt x="376" y="1095"/>
                    </a:lnTo>
                    <a:lnTo>
                      <a:pt x="382" y="1090"/>
                    </a:lnTo>
                    <a:lnTo>
                      <a:pt x="384" y="1086"/>
                    </a:lnTo>
                    <a:lnTo>
                      <a:pt x="386" y="1083"/>
                    </a:lnTo>
                    <a:lnTo>
                      <a:pt x="386" y="1079"/>
                    </a:lnTo>
                    <a:lnTo>
                      <a:pt x="388" y="1076"/>
                    </a:lnTo>
                    <a:lnTo>
                      <a:pt x="393" y="1075"/>
                    </a:lnTo>
                    <a:lnTo>
                      <a:pt x="397" y="1075"/>
                    </a:lnTo>
                    <a:lnTo>
                      <a:pt x="401" y="1072"/>
                    </a:lnTo>
                    <a:lnTo>
                      <a:pt x="405" y="1068"/>
                    </a:lnTo>
                    <a:lnTo>
                      <a:pt x="409" y="1064"/>
                    </a:lnTo>
                    <a:lnTo>
                      <a:pt x="412" y="1062"/>
                    </a:lnTo>
                    <a:lnTo>
                      <a:pt x="414" y="1060"/>
                    </a:lnTo>
                    <a:lnTo>
                      <a:pt x="419" y="1053"/>
                    </a:lnTo>
                    <a:lnTo>
                      <a:pt x="421" y="1046"/>
                    </a:lnTo>
                    <a:lnTo>
                      <a:pt x="425" y="1043"/>
                    </a:lnTo>
                    <a:lnTo>
                      <a:pt x="430" y="1040"/>
                    </a:lnTo>
                    <a:lnTo>
                      <a:pt x="434" y="1038"/>
                    </a:lnTo>
                    <a:lnTo>
                      <a:pt x="438" y="1035"/>
                    </a:lnTo>
                    <a:lnTo>
                      <a:pt x="443" y="1031"/>
                    </a:lnTo>
                    <a:lnTo>
                      <a:pt x="449" y="1027"/>
                    </a:lnTo>
                    <a:lnTo>
                      <a:pt x="450" y="1021"/>
                    </a:lnTo>
                    <a:lnTo>
                      <a:pt x="452" y="1017"/>
                    </a:lnTo>
                    <a:lnTo>
                      <a:pt x="456" y="1014"/>
                    </a:lnTo>
                    <a:lnTo>
                      <a:pt x="462" y="1012"/>
                    </a:lnTo>
                    <a:lnTo>
                      <a:pt x="469" y="1009"/>
                    </a:lnTo>
                    <a:lnTo>
                      <a:pt x="479" y="1005"/>
                    </a:lnTo>
                    <a:lnTo>
                      <a:pt x="490" y="1003"/>
                    </a:lnTo>
                    <a:lnTo>
                      <a:pt x="500" y="1001"/>
                    </a:lnTo>
                    <a:lnTo>
                      <a:pt x="508" y="997"/>
                    </a:lnTo>
                    <a:lnTo>
                      <a:pt x="516" y="992"/>
                    </a:lnTo>
                    <a:lnTo>
                      <a:pt x="526" y="992"/>
                    </a:lnTo>
                    <a:lnTo>
                      <a:pt x="534" y="995"/>
                    </a:lnTo>
                    <a:lnTo>
                      <a:pt x="538" y="1002"/>
                    </a:lnTo>
                    <a:lnTo>
                      <a:pt x="538" y="1008"/>
                    </a:lnTo>
                    <a:lnTo>
                      <a:pt x="539" y="1010"/>
                    </a:lnTo>
                    <a:lnTo>
                      <a:pt x="542" y="1012"/>
                    </a:lnTo>
                    <a:lnTo>
                      <a:pt x="549" y="1012"/>
                    </a:lnTo>
                    <a:lnTo>
                      <a:pt x="554" y="1010"/>
                    </a:lnTo>
                    <a:lnTo>
                      <a:pt x="557" y="1009"/>
                    </a:lnTo>
                    <a:lnTo>
                      <a:pt x="560" y="1008"/>
                    </a:lnTo>
                    <a:lnTo>
                      <a:pt x="568" y="1006"/>
                    </a:lnTo>
                    <a:lnTo>
                      <a:pt x="575" y="1006"/>
                    </a:lnTo>
                    <a:lnTo>
                      <a:pt x="583" y="1005"/>
                    </a:lnTo>
                    <a:lnTo>
                      <a:pt x="593" y="1005"/>
                    </a:lnTo>
                    <a:lnTo>
                      <a:pt x="602" y="1003"/>
                    </a:lnTo>
                    <a:lnTo>
                      <a:pt x="613" y="1003"/>
                    </a:lnTo>
                    <a:lnTo>
                      <a:pt x="622" y="1003"/>
                    </a:lnTo>
                    <a:lnTo>
                      <a:pt x="630" y="1003"/>
                    </a:lnTo>
                    <a:lnTo>
                      <a:pt x="637" y="1003"/>
                    </a:lnTo>
                    <a:lnTo>
                      <a:pt x="646" y="1005"/>
                    </a:lnTo>
                    <a:lnTo>
                      <a:pt x="652" y="1005"/>
                    </a:lnTo>
                    <a:lnTo>
                      <a:pt x="656" y="1003"/>
                    </a:lnTo>
                    <a:lnTo>
                      <a:pt x="660" y="998"/>
                    </a:lnTo>
                    <a:lnTo>
                      <a:pt x="666" y="991"/>
                    </a:lnTo>
                    <a:lnTo>
                      <a:pt x="671" y="986"/>
                    </a:lnTo>
                    <a:lnTo>
                      <a:pt x="677" y="983"/>
                    </a:lnTo>
                    <a:lnTo>
                      <a:pt x="682" y="983"/>
                    </a:lnTo>
                    <a:lnTo>
                      <a:pt x="689" y="983"/>
                    </a:lnTo>
                    <a:lnTo>
                      <a:pt x="696" y="980"/>
                    </a:lnTo>
                    <a:lnTo>
                      <a:pt x="701" y="980"/>
                    </a:lnTo>
                    <a:lnTo>
                      <a:pt x="708" y="981"/>
                    </a:lnTo>
                    <a:lnTo>
                      <a:pt x="715" y="984"/>
                    </a:lnTo>
                    <a:lnTo>
                      <a:pt x="722" y="987"/>
                    </a:lnTo>
                    <a:lnTo>
                      <a:pt x="727" y="987"/>
                    </a:lnTo>
                    <a:lnTo>
                      <a:pt x="731" y="987"/>
                    </a:lnTo>
                    <a:lnTo>
                      <a:pt x="734" y="984"/>
                    </a:lnTo>
                    <a:lnTo>
                      <a:pt x="738" y="983"/>
                    </a:lnTo>
                    <a:lnTo>
                      <a:pt x="742" y="981"/>
                    </a:lnTo>
                    <a:lnTo>
                      <a:pt x="749" y="981"/>
                    </a:lnTo>
                    <a:lnTo>
                      <a:pt x="756" y="981"/>
                    </a:lnTo>
                    <a:lnTo>
                      <a:pt x="762" y="981"/>
                    </a:lnTo>
                    <a:lnTo>
                      <a:pt x="767" y="979"/>
                    </a:lnTo>
                    <a:lnTo>
                      <a:pt x="775" y="975"/>
                    </a:lnTo>
                    <a:lnTo>
                      <a:pt x="785" y="969"/>
                    </a:lnTo>
                    <a:lnTo>
                      <a:pt x="791" y="965"/>
                    </a:lnTo>
                    <a:lnTo>
                      <a:pt x="795" y="965"/>
                    </a:lnTo>
                    <a:lnTo>
                      <a:pt x="796" y="970"/>
                    </a:lnTo>
                    <a:lnTo>
                      <a:pt x="796" y="977"/>
                    </a:lnTo>
                    <a:lnTo>
                      <a:pt x="796" y="981"/>
                    </a:lnTo>
                    <a:lnTo>
                      <a:pt x="796" y="986"/>
                    </a:lnTo>
                    <a:lnTo>
                      <a:pt x="796" y="990"/>
                    </a:lnTo>
                    <a:lnTo>
                      <a:pt x="797" y="994"/>
                    </a:lnTo>
                    <a:lnTo>
                      <a:pt x="800" y="998"/>
                    </a:lnTo>
                    <a:lnTo>
                      <a:pt x="804" y="999"/>
                    </a:lnTo>
                    <a:lnTo>
                      <a:pt x="811" y="998"/>
                    </a:lnTo>
                    <a:lnTo>
                      <a:pt x="817" y="998"/>
                    </a:lnTo>
                    <a:lnTo>
                      <a:pt x="821" y="1001"/>
                    </a:lnTo>
                    <a:lnTo>
                      <a:pt x="823" y="1005"/>
                    </a:lnTo>
                    <a:lnTo>
                      <a:pt x="828" y="1009"/>
                    </a:lnTo>
                    <a:lnTo>
                      <a:pt x="832" y="1009"/>
                    </a:lnTo>
                    <a:lnTo>
                      <a:pt x="836" y="1009"/>
                    </a:lnTo>
                    <a:lnTo>
                      <a:pt x="841" y="1009"/>
                    </a:lnTo>
                    <a:lnTo>
                      <a:pt x="847" y="1012"/>
                    </a:lnTo>
                    <a:lnTo>
                      <a:pt x="852" y="1013"/>
                    </a:lnTo>
                    <a:lnTo>
                      <a:pt x="856" y="1012"/>
                    </a:lnTo>
                    <a:lnTo>
                      <a:pt x="858" y="1006"/>
                    </a:lnTo>
                    <a:lnTo>
                      <a:pt x="856" y="1003"/>
                    </a:lnTo>
                    <a:lnTo>
                      <a:pt x="855" y="999"/>
                    </a:lnTo>
                    <a:lnTo>
                      <a:pt x="858" y="995"/>
                    </a:lnTo>
                    <a:lnTo>
                      <a:pt x="862" y="991"/>
                    </a:lnTo>
                    <a:lnTo>
                      <a:pt x="865" y="990"/>
                    </a:lnTo>
                    <a:lnTo>
                      <a:pt x="866" y="988"/>
                    </a:lnTo>
                    <a:lnTo>
                      <a:pt x="869" y="987"/>
                    </a:lnTo>
                    <a:lnTo>
                      <a:pt x="871" y="983"/>
                    </a:lnTo>
                    <a:lnTo>
                      <a:pt x="876" y="980"/>
                    </a:lnTo>
                    <a:lnTo>
                      <a:pt x="880" y="976"/>
                    </a:lnTo>
                    <a:lnTo>
                      <a:pt x="885" y="970"/>
                    </a:lnTo>
                    <a:lnTo>
                      <a:pt x="891" y="969"/>
                    </a:lnTo>
                    <a:lnTo>
                      <a:pt x="895" y="972"/>
                    </a:lnTo>
                    <a:lnTo>
                      <a:pt x="898" y="979"/>
                    </a:lnTo>
                    <a:lnTo>
                      <a:pt x="902" y="984"/>
                    </a:lnTo>
                    <a:lnTo>
                      <a:pt x="903" y="984"/>
                    </a:lnTo>
                    <a:lnTo>
                      <a:pt x="903" y="972"/>
                    </a:lnTo>
                    <a:lnTo>
                      <a:pt x="899" y="957"/>
                    </a:lnTo>
                    <a:lnTo>
                      <a:pt x="892" y="950"/>
                    </a:lnTo>
                    <a:lnTo>
                      <a:pt x="885" y="946"/>
                    </a:lnTo>
                    <a:lnTo>
                      <a:pt x="882" y="940"/>
                    </a:lnTo>
                    <a:lnTo>
                      <a:pt x="882" y="933"/>
                    </a:lnTo>
                    <a:lnTo>
                      <a:pt x="885" y="929"/>
                    </a:lnTo>
                    <a:lnTo>
                      <a:pt x="889" y="924"/>
                    </a:lnTo>
                    <a:lnTo>
                      <a:pt x="895" y="914"/>
                    </a:lnTo>
                    <a:lnTo>
                      <a:pt x="899" y="907"/>
                    </a:lnTo>
                    <a:lnTo>
                      <a:pt x="904" y="900"/>
                    </a:lnTo>
                    <a:lnTo>
                      <a:pt x="913" y="892"/>
                    </a:lnTo>
                    <a:lnTo>
                      <a:pt x="920" y="884"/>
                    </a:lnTo>
                    <a:lnTo>
                      <a:pt x="928" y="876"/>
                    </a:lnTo>
                    <a:lnTo>
                      <a:pt x="936" y="868"/>
                    </a:lnTo>
                    <a:lnTo>
                      <a:pt x="941" y="858"/>
                    </a:lnTo>
                    <a:lnTo>
                      <a:pt x="947" y="850"/>
                    </a:lnTo>
                    <a:lnTo>
                      <a:pt x="955" y="833"/>
                    </a:lnTo>
                    <a:lnTo>
                      <a:pt x="966" y="819"/>
                    </a:lnTo>
                    <a:lnTo>
                      <a:pt x="974" y="808"/>
                    </a:lnTo>
                    <a:lnTo>
                      <a:pt x="980" y="799"/>
                    </a:lnTo>
                    <a:lnTo>
                      <a:pt x="983" y="791"/>
                    </a:lnTo>
                    <a:lnTo>
                      <a:pt x="985" y="780"/>
                    </a:lnTo>
                    <a:lnTo>
                      <a:pt x="987" y="767"/>
                    </a:lnTo>
                    <a:lnTo>
                      <a:pt x="983" y="752"/>
                    </a:lnTo>
                    <a:lnTo>
                      <a:pt x="977" y="737"/>
                    </a:lnTo>
                    <a:lnTo>
                      <a:pt x="976" y="723"/>
                    </a:lnTo>
                    <a:lnTo>
                      <a:pt x="976" y="714"/>
                    </a:lnTo>
                    <a:lnTo>
                      <a:pt x="980" y="707"/>
                    </a:lnTo>
                    <a:lnTo>
                      <a:pt x="984" y="704"/>
                    </a:lnTo>
                    <a:lnTo>
                      <a:pt x="985" y="703"/>
                    </a:lnTo>
                    <a:lnTo>
                      <a:pt x="990" y="701"/>
                    </a:lnTo>
                    <a:lnTo>
                      <a:pt x="996" y="699"/>
                    </a:lnTo>
                    <a:lnTo>
                      <a:pt x="1006" y="696"/>
                    </a:lnTo>
                    <a:lnTo>
                      <a:pt x="1014" y="690"/>
                    </a:lnTo>
                    <a:lnTo>
                      <a:pt x="1020" y="686"/>
                    </a:lnTo>
                    <a:lnTo>
                      <a:pt x="1025" y="679"/>
                    </a:lnTo>
                    <a:lnTo>
                      <a:pt x="1029" y="673"/>
                    </a:lnTo>
                    <a:lnTo>
                      <a:pt x="1035" y="670"/>
                    </a:lnTo>
                    <a:lnTo>
                      <a:pt x="1042" y="670"/>
                    </a:lnTo>
                    <a:lnTo>
                      <a:pt x="1050" y="671"/>
                    </a:lnTo>
                    <a:lnTo>
                      <a:pt x="1057" y="675"/>
                    </a:lnTo>
                    <a:lnTo>
                      <a:pt x="1058" y="682"/>
                    </a:lnTo>
                    <a:lnTo>
                      <a:pt x="1057" y="689"/>
                    </a:lnTo>
                    <a:lnTo>
                      <a:pt x="1053" y="695"/>
                    </a:lnTo>
                    <a:lnTo>
                      <a:pt x="1050" y="699"/>
                    </a:lnTo>
                    <a:lnTo>
                      <a:pt x="1051" y="704"/>
                    </a:lnTo>
                    <a:lnTo>
                      <a:pt x="1051" y="711"/>
                    </a:lnTo>
                    <a:lnTo>
                      <a:pt x="1044" y="717"/>
                    </a:lnTo>
                    <a:lnTo>
                      <a:pt x="1038" y="719"/>
                    </a:lnTo>
                    <a:lnTo>
                      <a:pt x="1035" y="721"/>
                    </a:lnTo>
                    <a:lnTo>
                      <a:pt x="1031" y="723"/>
                    </a:lnTo>
                    <a:lnTo>
                      <a:pt x="1021" y="728"/>
                    </a:lnTo>
                    <a:lnTo>
                      <a:pt x="1010" y="732"/>
                    </a:lnTo>
                    <a:lnTo>
                      <a:pt x="1005" y="734"/>
                    </a:lnTo>
                    <a:lnTo>
                      <a:pt x="1005" y="737"/>
                    </a:lnTo>
                    <a:lnTo>
                      <a:pt x="1009" y="741"/>
                    </a:lnTo>
                    <a:lnTo>
                      <a:pt x="1014" y="747"/>
                    </a:lnTo>
                    <a:lnTo>
                      <a:pt x="1017" y="752"/>
                    </a:lnTo>
                    <a:lnTo>
                      <a:pt x="1018" y="758"/>
                    </a:lnTo>
                    <a:lnTo>
                      <a:pt x="1018" y="765"/>
                    </a:lnTo>
                    <a:lnTo>
                      <a:pt x="1018" y="771"/>
                    </a:lnTo>
                    <a:lnTo>
                      <a:pt x="1018" y="777"/>
                    </a:lnTo>
                    <a:lnTo>
                      <a:pt x="1018" y="782"/>
                    </a:lnTo>
                    <a:lnTo>
                      <a:pt x="1020" y="787"/>
                    </a:lnTo>
                    <a:lnTo>
                      <a:pt x="1024" y="788"/>
                    </a:lnTo>
                    <a:lnTo>
                      <a:pt x="1028" y="789"/>
                    </a:lnTo>
                    <a:lnTo>
                      <a:pt x="1033" y="791"/>
                    </a:lnTo>
                    <a:lnTo>
                      <a:pt x="1036" y="795"/>
                    </a:lnTo>
                    <a:lnTo>
                      <a:pt x="1039" y="799"/>
                    </a:lnTo>
                    <a:lnTo>
                      <a:pt x="1046" y="800"/>
                    </a:lnTo>
                    <a:lnTo>
                      <a:pt x="1054" y="799"/>
                    </a:lnTo>
                    <a:lnTo>
                      <a:pt x="1061" y="793"/>
                    </a:lnTo>
                    <a:lnTo>
                      <a:pt x="1065" y="785"/>
                    </a:lnTo>
                    <a:lnTo>
                      <a:pt x="1068" y="778"/>
                    </a:lnTo>
                    <a:lnTo>
                      <a:pt x="1070" y="771"/>
                    </a:lnTo>
                    <a:lnTo>
                      <a:pt x="1081" y="767"/>
                    </a:lnTo>
                    <a:lnTo>
                      <a:pt x="1090" y="766"/>
                    </a:lnTo>
                    <a:lnTo>
                      <a:pt x="1097" y="766"/>
                    </a:lnTo>
                    <a:lnTo>
                      <a:pt x="1105" y="765"/>
                    </a:lnTo>
                    <a:lnTo>
                      <a:pt x="1113" y="763"/>
                    </a:lnTo>
                    <a:lnTo>
                      <a:pt x="1120" y="760"/>
                    </a:lnTo>
                    <a:lnTo>
                      <a:pt x="1125" y="759"/>
                    </a:lnTo>
                    <a:lnTo>
                      <a:pt x="1132" y="756"/>
                    </a:lnTo>
                    <a:lnTo>
                      <a:pt x="1136" y="752"/>
                    </a:lnTo>
                    <a:lnTo>
                      <a:pt x="1145" y="745"/>
                    </a:lnTo>
                    <a:lnTo>
                      <a:pt x="1153" y="738"/>
                    </a:lnTo>
                    <a:lnTo>
                      <a:pt x="1160" y="733"/>
                    </a:lnTo>
                    <a:lnTo>
                      <a:pt x="1167" y="728"/>
                    </a:lnTo>
                    <a:lnTo>
                      <a:pt x="1173" y="723"/>
                    </a:lnTo>
                    <a:lnTo>
                      <a:pt x="1179" y="718"/>
                    </a:lnTo>
                    <a:lnTo>
                      <a:pt x="1184" y="712"/>
                    </a:lnTo>
                    <a:lnTo>
                      <a:pt x="1194" y="706"/>
                    </a:lnTo>
                    <a:lnTo>
                      <a:pt x="1204" y="700"/>
                    </a:lnTo>
                    <a:lnTo>
                      <a:pt x="1210" y="697"/>
                    </a:lnTo>
                    <a:lnTo>
                      <a:pt x="1215" y="693"/>
                    </a:lnTo>
                    <a:lnTo>
                      <a:pt x="1219" y="686"/>
                    </a:lnTo>
                    <a:lnTo>
                      <a:pt x="1226" y="674"/>
                    </a:lnTo>
                    <a:lnTo>
                      <a:pt x="1234" y="660"/>
                    </a:lnTo>
                    <a:lnTo>
                      <a:pt x="1241" y="647"/>
                    </a:lnTo>
                    <a:lnTo>
                      <a:pt x="1243" y="636"/>
                    </a:lnTo>
                    <a:lnTo>
                      <a:pt x="1248" y="627"/>
                    </a:lnTo>
                    <a:lnTo>
                      <a:pt x="1256" y="619"/>
                    </a:lnTo>
                    <a:lnTo>
                      <a:pt x="1267" y="611"/>
                    </a:lnTo>
                    <a:lnTo>
                      <a:pt x="1278" y="604"/>
                    </a:lnTo>
                    <a:lnTo>
                      <a:pt x="1287" y="597"/>
                    </a:lnTo>
                    <a:lnTo>
                      <a:pt x="1298" y="589"/>
                    </a:lnTo>
                    <a:lnTo>
                      <a:pt x="1308" y="579"/>
                    </a:lnTo>
                    <a:lnTo>
                      <a:pt x="1313" y="570"/>
                    </a:lnTo>
                    <a:lnTo>
                      <a:pt x="1316" y="559"/>
                    </a:lnTo>
                    <a:lnTo>
                      <a:pt x="1319" y="544"/>
                    </a:lnTo>
                    <a:lnTo>
                      <a:pt x="1323" y="526"/>
                    </a:lnTo>
                    <a:lnTo>
                      <a:pt x="1329" y="506"/>
                    </a:lnTo>
                    <a:lnTo>
                      <a:pt x="1335" y="490"/>
                    </a:lnTo>
                    <a:lnTo>
                      <a:pt x="1344" y="478"/>
                    </a:lnTo>
                    <a:lnTo>
                      <a:pt x="1349" y="469"/>
                    </a:lnTo>
                    <a:lnTo>
                      <a:pt x="1353" y="464"/>
                    </a:lnTo>
                    <a:lnTo>
                      <a:pt x="1357" y="453"/>
                    </a:lnTo>
                    <a:lnTo>
                      <a:pt x="1363" y="432"/>
                    </a:lnTo>
                    <a:lnTo>
                      <a:pt x="1368" y="409"/>
                    </a:lnTo>
                    <a:lnTo>
                      <a:pt x="1374" y="387"/>
                    </a:lnTo>
                    <a:lnTo>
                      <a:pt x="1378" y="366"/>
                    </a:lnTo>
                    <a:lnTo>
                      <a:pt x="1381" y="349"/>
                    </a:lnTo>
                    <a:lnTo>
                      <a:pt x="1382" y="332"/>
                    </a:lnTo>
                    <a:lnTo>
                      <a:pt x="1381" y="318"/>
                    </a:lnTo>
                    <a:lnTo>
                      <a:pt x="1378" y="306"/>
                    </a:lnTo>
                    <a:lnTo>
                      <a:pt x="1377" y="292"/>
                    </a:lnTo>
                    <a:lnTo>
                      <a:pt x="1372" y="283"/>
                    </a:lnTo>
                    <a:lnTo>
                      <a:pt x="1368" y="280"/>
                    </a:lnTo>
                    <a:lnTo>
                      <a:pt x="1364" y="283"/>
                    </a:lnTo>
                    <a:lnTo>
                      <a:pt x="1360" y="285"/>
                    </a:lnTo>
                    <a:lnTo>
                      <a:pt x="1357" y="287"/>
                    </a:lnTo>
                    <a:lnTo>
                      <a:pt x="1356" y="288"/>
                    </a:lnTo>
                    <a:lnTo>
                      <a:pt x="1341" y="285"/>
                    </a:lnTo>
                    <a:lnTo>
                      <a:pt x="1337" y="276"/>
                    </a:lnTo>
                    <a:lnTo>
                      <a:pt x="1339" y="277"/>
                    </a:lnTo>
                    <a:lnTo>
                      <a:pt x="1346" y="279"/>
                    </a:lnTo>
                    <a:lnTo>
                      <a:pt x="1355" y="280"/>
                    </a:lnTo>
                    <a:lnTo>
                      <a:pt x="1359" y="277"/>
                    </a:lnTo>
                    <a:lnTo>
                      <a:pt x="1363" y="273"/>
                    </a:lnTo>
                    <a:lnTo>
                      <a:pt x="1367" y="269"/>
                    </a:lnTo>
                    <a:lnTo>
                      <a:pt x="1370" y="264"/>
                    </a:lnTo>
                    <a:lnTo>
                      <a:pt x="1371" y="257"/>
                    </a:lnTo>
                    <a:lnTo>
                      <a:pt x="1372" y="244"/>
                    </a:lnTo>
                    <a:lnTo>
                      <a:pt x="1374" y="228"/>
                    </a:lnTo>
                    <a:lnTo>
                      <a:pt x="1374" y="215"/>
                    </a:lnTo>
                    <a:lnTo>
                      <a:pt x="1371" y="213"/>
                    </a:lnTo>
                    <a:lnTo>
                      <a:pt x="1367" y="213"/>
                    </a:lnTo>
                    <a:lnTo>
                      <a:pt x="1363" y="210"/>
                    </a:lnTo>
                    <a:lnTo>
                      <a:pt x="1360" y="204"/>
                    </a:lnTo>
                    <a:lnTo>
                      <a:pt x="1360" y="200"/>
                    </a:lnTo>
                    <a:lnTo>
                      <a:pt x="1363" y="196"/>
                    </a:lnTo>
                    <a:lnTo>
                      <a:pt x="1364" y="191"/>
                    </a:lnTo>
                    <a:lnTo>
                      <a:pt x="1367" y="185"/>
                    </a:lnTo>
                    <a:lnTo>
                      <a:pt x="1367" y="184"/>
                    </a:lnTo>
                    <a:lnTo>
                      <a:pt x="1367" y="183"/>
                    </a:lnTo>
                    <a:lnTo>
                      <a:pt x="1367" y="180"/>
                    </a:lnTo>
                    <a:lnTo>
                      <a:pt x="1366" y="178"/>
                    </a:lnTo>
                    <a:lnTo>
                      <a:pt x="1363" y="177"/>
                    </a:lnTo>
                    <a:lnTo>
                      <a:pt x="1357" y="177"/>
                    </a:lnTo>
                    <a:lnTo>
                      <a:pt x="1355" y="177"/>
                    </a:lnTo>
                    <a:lnTo>
                      <a:pt x="1352" y="177"/>
                    </a:lnTo>
                    <a:lnTo>
                      <a:pt x="1350" y="174"/>
                    </a:lnTo>
                    <a:lnTo>
                      <a:pt x="1353" y="170"/>
                    </a:lnTo>
                    <a:lnTo>
                      <a:pt x="1357" y="165"/>
                    </a:lnTo>
                    <a:lnTo>
                      <a:pt x="1361" y="158"/>
                    </a:lnTo>
                    <a:lnTo>
                      <a:pt x="1364" y="151"/>
                    </a:lnTo>
                    <a:lnTo>
                      <a:pt x="1366" y="145"/>
                    </a:lnTo>
                    <a:lnTo>
                      <a:pt x="1371" y="141"/>
                    </a:lnTo>
                    <a:lnTo>
                      <a:pt x="1377" y="139"/>
                    </a:lnTo>
                    <a:lnTo>
                      <a:pt x="1382" y="139"/>
                    </a:lnTo>
                    <a:lnTo>
                      <a:pt x="1386" y="139"/>
                    </a:lnTo>
                    <a:lnTo>
                      <a:pt x="1389" y="139"/>
                    </a:lnTo>
                    <a:lnTo>
                      <a:pt x="1392" y="137"/>
                    </a:lnTo>
                    <a:lnTo>
                      <a:pt x="1394" y="132"/>
                    </a:lnTo>
                    <a:lnTo>
                      <a:pt x="1399" y="123"/>
                    </a:lnTo>
                    <a:lnTo>
                      <a:pt x="1401" y="115"/>
                    </a:lnTo>
                    <a:lnTo>
                      <a:pt x="1404" y="107"/>
                    </a:lnTo>
                    <a:lnTo>
                      <a:pt x="1404" y="99"/>
                    </a:lnTo>
                    <a:lnTo>
                      <a:pt x="1403" y="91"/>
                    </a:lnTo>
                    <a:lnTo>
                      <a:pt x="1403" y="84"/>
                    </a:lnTo>
                    <a:lnTo>
                      <a:pt x="1403" y="78"/>
                    </a:lnTo>
                    <a:lnTo>
                      <a:pt x="1403" y="75"/>
                    </a:lnTo>
                    <a:lnTo>
                      <a:pt x="1407" y="67"/>
                    </a:lnTo>
                    <a:lnTo>
                      <a:pt x="1408" y="70"/>
                    </a:lnTo>
                    <a:lnTo>
                      <a:pt x="1414" y="74"/>
                    </a:lnTo>
                    <a:lnTo>
                      <a:pt x="1418" y="78"/>
                    </a:lnTo>
                    <a:lnTo>
                      <a:pt x="1420" y="77"/>
                    </a:lnTo>
                    <a:lnTo>
                      <a:pt x="1422" y="71"/>
                    </a:lnTo>
                    <a:lnTo>
                      <a:pt x="1423" y="66"/>
                    </a:lnTo>
                    <a:lnTo>
                      <a:pt x="1426" y="62"/>
                    </a:lnTo>
                    <a:lnTo>
                      <a:pt x="1426" y="60"/>
                    </a:lnTo>
                    <a:lnTo>
                      <a:pt x="1429" y="63"/>
                    </a:lnTo>
                    <a:lnTo>
                      <a:pt x="1436" y="69"/>
                    </a:lnTo>
                    <a:lnTo>
                      <a:pt x="1441" y="75"/>
                    </a:lnTo>
                    <a:lnTo>
                      <a:pt x="1444" y="81"/>
                    </a:lnTo>
                    <a:lnTo>
                      <a:pt x="1445" y="88"/>
                    </a:lnTo>
                    <a:lnTo>
                      <a:pt x="1449" y="96"/>
                    </a:lnTo>
                    <a:lnTo>
                      <a:pt x="1451" y="104"/>
                    </a:lnTo>
                    <a:lnTo>
                      <a:pt x="1449" y="108"/>
                    </a:lnTo>
                    <a:lnTo>
                      <a:pt x="1445" y="111"/>
                    </a:lnTo>
                    <a:lnTo>
                      <a:pt x="1444" y="115"/>
                    </a:lnTo>
                    <a:lnTo>
                      <a:pt x="1442" y="117"/>
                    </a:lnTo>
                    <a:lnTo>
                      <a:pt x="1442" y="118"/>
                    </a:lnTo>
                    <a:lnTo>
                      <a:pt x="1445" y="118"/>
                    </a:lnTo>
                    <a:lnTo>
                      <a:pt x="1451" y="118"/>
                    </a:lnTo>
                    <a:lnTo>
                      <a:pt x="1455" y="119"/>
                    </a:lnTo>
                    <a:lnTo>
                      <a:pt x="1458" y="122"/>
                    </a:lnTo>
                    <a:lnTo>
                      <a:pt x="1459" y="125"/>
                    </a:lnTo>
                    <a:lnTo>
                      <a:pt x="1463" y="126"/>
                    </a:lnTo>
                    <a:lnTo>
                      <a:pt x="1466" y="125"/>
                    </a:lnTo>
                    <a:lnTo>
                      <a:pt x="1467" y="119"/>
                    </a:lnTo>
                    <a:lnTo>
                      <a:pt x="1467" y="111"/>
                    </a:lnTo>
                    <a:lnTo>
                      <a:pt x="1466" y="106"/>
                    </a:lnTo>
                    <a:lnTo>
                      <a:pt x="1467" y="100"/>
                    </a:lnTo>
                    <a:lnTo>
                      <a:pt x="1469" y="97"/>
                    </a:lnTo>
                    <a:lnTo>
                      <a:pt x="1471" y="95"/>
                    </a:lnTo>
                    <a:lnTo>
                      <a:pt x="1474" y="95"/>
                    </a:lnTo>
                    <a:lnTo>
                      <a:pt x="1475" y="95"/>
                    </a:lnTo>
                    <a:lnTo>
                      <a:pt x="1478" y="100"/>
                    </a:lnTo>
                    <a:lnTo>
                      <a:pt x="1481" y="107"/>
                    </a:lnTo>
                    <a:lnTo>
                      <a:pt x="1485" y="110"/>
                    </a:lnTo>
                    <a:lnTo>
                      <a:pt x="1488" y="113"/>
                    </a:lnTo>
                    <a:lnTo>
                      <a:pt x="1489" y="113"/>
                    </a:lnTo>
                    <a:lnTo>
                      <a:pt x="1496" y="123"/>
                    </a:lnTo>
                    <a:lnTo>
                      <a:pt x="1499" y="123"/>
                    </a:lnTo>
                    <a:lnTo>
                      <a:pt x="1503" y="122"/>
                    </a:lnTo>
                    <a:lnTo>
                      <a:pt x="1507" y="119"/>
                    </a:lnTo>
                    <a:lnTo>
                      <a:pt x="1510" y="113"/>
                    </a:lnTo>
                    <a:lnTo>
                      <a:pt x="1511" y="104"/>
                    </a:lnTo>
                    <a:lnTo>
                      <a:pt x="1512" y="97"/>
                    </a:lnTo>
                    <a:lnTo>
                      <a:pt x="1514" y="91"/>
                    </a:lnTo>
                    <a:lnTo>
                      <a:pt x="1517" y="82"/>
                    </a:lnTo>
                    <a:lnTo>
                      <a:pt x="1518" y="74"/>
                    </a:lnTo>
                    <a:lnTo>
                      <a:pt x="1517" y="67"/>
                    </a:lnTo>
                    <a:lnTo>
                      <a:pt x="1515" y="63"/>
                    </a:lnTo>
                    <a:lnTo>
                      <a:pt x="1512" y="59"/>
                    </a:lnTo>
                    <a:lnTo>
                      <a:pt x="1510" y="55"/>
                    </a:lnTo>
                    <a:lnTo>
                      <a:pt x="1507" y="53"/>
                    </a:lnTo>
                    <a:lnTo>
                      <a:pt x="1504" y="52"/>
                    </a:lnTo>
                    <a:lnTo>
                      <a:pt x="1501" y="53"/>
                    </a:lnTo>
                    <a:lnTo>
                      <a:pt x="1497" y="58"/>
                    </a:lnTo>
                    <a:lnTo>
                      <a:pt x="1493" y="60"/>
                    </a:lnTo>
                    <a:lnTo>
                      <a:pt x="1492" y="63"/>
                    </a:lnTo>
                    <a:lnTo>
                      <a:pt x="1490" y="64"/>
                    </a:lnTo>
                    <a:lnTo>
                      <a:pt x="1489" y="63"/>
                    </a:lnTo>
                    <a:lnTo>
                      <a:pt x="1486" y="62"/>
                    </a:lnTo>
                    <a:lnTo>
                      <a:pt x="1484" y="62"/>
                    </a:lnTo>
                    <a:lnTo>
                      <a:pt x="1481" y="66"/>
                    </a:lnTo>
                    <a:lnTo>
                      <a:pt x="1479" y="71"/>
                    </a:lnTo>
                    <a:lnTo>
                      <a:pt x="1478" y="75"/>
                    </a:lnTo>
                    <a:lnTo>
                      <a:pt x="1475" y="78"/>
                    </a:lnTo>
                    <a:lnTo>
                      <a:pt x="1471" y="81"/>
                    </a:lnTo>
                    <a:lnTo>
                      <a:pt x="1466" y="82"/>
                    </a:lnTo>
                    <a:lnTo>
                      <a:pt x="1463" y="84"/>
                    </a:lnTo>
                    <a:lnTo>
                      <a:pt x="1460" y="84"/>
                    </a:lnTo>
                    <a:lnTo>
                      <a:pt x="1459" y="84"/>
                    </a:lnTo>
                    <a:lnTo>
                      <a:pt x="1459" y="80"/>
                    </a:lnTo>
                    <a:lnTo>
                      <a:pt x="1459" y="73"/>
                    </a:lnTo>
                    <a:lnTo>
                      <a:pt x="1459" y="63"/>
                    </a:lnTo>
                    <a:lnTo>
                      <a:pt x="1459" y="58"/>
                    </a:lnTo>
                    <a:lnTo>
                      <a:pt x="1459" y="55"/>
                    </a:lnTo>
                    <a:lnTo>
                      <a:pt x="1459" y="53"/>
                    </a:lnTo>
                    <a:lnTo>
                      <a:pt x="1459" y="52"/>
                    </a:lnTo>
                    <a:lnTo>
                      <a:pt x="1459" y="47"/>
                    </a:lnTo>
                    <a:lnTo>
                      <a:pt x="1459" y="41"/>
                    </a:lnTo>
                    <a:lnTo>
                      <a:pt x="1460" y="38"/>
                    </a:lnTo>
                    <a:lnTo>
                      <a:pt x="1462" y="34"/>
                    </a:lnTo>
                    <a:lnTo>
                      <a:pt x="1463" y="30"/>
                    </a:lnTo>
                    <a:lnTo>
                      <a:pt x="1464" y="22"/>
                    </a:lnTo>
                    <a:lnTo>
                      <a:pt x="1466" y="12"/>
                    </a:lnTo>
                    <a:lnTo>
                      <a:pt x="1469" y="4"/>
                    </a:lnTo>
                    <a:lnTo>
                      <a:pt x="1469" y="0"/>
                    </a:lnTo>
                    <a:lnTo>
                      <a:pt x="1469" y="1"/>
                    </a:lnTo>
                    <a:lnTo>
                      <a:pt x="1470" y="4"/>
                    </a:lnTo>
                    <a:lnTo>
                      <a:pt x="1473" y="7"/>
                    </a:lnTo>
                    <a:lnTo>
                      <a:pt x="1478" y="12"/>
                    </a:lnTo>
                    <a:lnTo>
                      <a:pt x="1484" y="16"/>
                    </a:lnTo>
                    <a:lnTo>
                      <a:pt x="1489" y="19"/>
                    </a:lnTo>
                    <a:lnTo>
                      <a:pt x="1493" y="23"/>
                    </a:lnTo>
                    <a:lnTo>
                      <a:pt x="1499" y="27"/>
                    </a:lnTo>
                    <a:lnTo>
                      <a:pt x="1503" y="32"/>
                    </a:lnTo>
                    <a:lnTo>
                      <a:pt x="1506" y="33"/>
                    </a:lnTo>
                    <a:lnTo>
                      <a:pt x="1507" y="34"/>
                    </a:lnTo>
                    <a:lnTo>
                      <a:pt x="1522" y="30"/>
                    </a:lnTo>
                    <a:lnTo>
                      <a:pt x="1536" y="21"/>
                    </a:lnTo>
                    <a:lnTo>
                      <a:pt x="1536" y="38"/>
                    </a:lnTo>
                    <a:lnTo>
                      <a:pt x="1536" y="40"/>
                    </a:lnTo>
                    <a:lnTo>
                      <a:pt x="1534" y="41"/>
                    </a:lnTo>
                    <a:lnTo>
                      <a:pt x="1532" y="44"/>
                    </a:lnTo>
                    <a:lnTo>
                      <a:pt x="1532" y="47"/>
                    </a:lnTo>
                    <a:lnTo>
                      <a:pt x="1533" y="52"/>
                    </a:lnTo>
                    <a:lnTo>
                      <a:pt x="1534" y="59"/>
                    </a:lnTo>
                    <a:lnTo>
                      <a:pt x="1536" y="64"/>
                    </a:lnTo>
                    <a:lnTo>
                      <a:pt x="1537" y="67"/>
                    </a:lnTo>
                    <a:lnTo>
                      <a:pt x="1536" y="85"/>
                    </a:lnTo>
                    <a:lnTo>
                      <a:pt x="1534" y="85"/>
                    </a:lnTo>
                    <a:lnTo>
                      <a:pt x="1533" y="86"/>
                    </a:lnTo>
                    <a:lnTo>
                      <a:pt x="1530" y="89"/>
                    </a:lnTo>
                    <a:lnTo>
                      <a:pt x="1529" y="96"/>
                    </a:lnTo>
                    <a:lnTo>
                      <a:pt x="1532" y="103"/>
                    </a:lnTo>
                    <a:lnTo>
                      <a:pt x="1536" y="108"/>
                    </a:lnTo>
                    <a:lnTo>
                      <a:pt x="1541" y="115"/>
                    </a:lnTo>
                    <a:lnTo>
                      <a:pt x="1543" y="121"/>
                    </a:lnTo>
                    <a:lnTo>
                      <a:pt x="1541" y="126"/>
                    </a:lnTo>
                    <a:lnTo>
                      <a:pt x="1540" y="133"/>
                    </a:lnTo>
                    <a:lnTo>
                      <a:pt x="1540" y="139"/>
                    </a:lnTo>
                    <a:lnTo>
                      <a:pt x="1541" y="145"/>
                    </a:lnTo>
                    <a:lnTo>
                      <a:pt x="1544" y="154"/>
                    </a:lnTo>
                    <a:lnTo>
                      <a:pt x="1547" y="161"/>
                    </a:lnTo>
                    <a:lnTo>
                      <a:pt x="1549" y="167"/>
                    </a:lnTo>
                    <a:lnTo>
                      <a:pt x="1552" y="172"/>
                    </a:lnTo>
                    <a:lnTo>
                      <a:pt x="1556" y="172"/>
                    </a:lnTo>
                    <a:lnTo>
                      <a:pt x="1562" y="169"/>
                    </a:lnTo>
                    <a:lnTo>
                      <a:pt x="1569" y="167"/>
                    </a:lnTo>
                    <a:lnTo>
                      <a:pt x="1576" y="174"/>
                    </a:lnTo>
                    <a:lnTo>
                      <a:pt x="1584" y="185"/>
                    </a:lnTo>
                    <a:lnTo>
                      <a:pt x="1591" y="196"/>
                    </a:lnTo>
                    <a:lnTo>
                      <a:pt x="1595" y="206"/>
                    </a:lnTo>
                    <a:lnTo>
                      <a:pt x="1596" y="215"/>
                    </a:lnTo>
                    <a:lnTo>
                      <a:pt x="1598" y="225"/>
                    </a:lnTo>
                    <a:lnTo>
                      <a:pt x="1600" y="233"/>
                    </a:lnTo>
                    <a:lnTo>
                      <a:pt x="1606" y="243"/>
                    </a:lnTo>
                    <a:lnTo>
                      <a:pt x="1611" y="251"/>
                    </a:lnTo>
                    <a:lnTo>
                      <a:pt x="1617" y="261"/>
                    </a:lnTo>
                    <a:lnTo>
                      <a:pt x="1621" y="272"/>
                    </a:lnTo>
                    <a:lnTo>
                      <a:pt x="1625" y="284"/>
                    </a:lnTo>
                    <a:lnTo>
                      <a:pt x="1625" y="296"/>
                    </a:lnTo>
                    <a:lnTo>
                      <a:pt x="1625" y="306"/>
                    </a:lnTo>
                    <a:lnTo>
                      <a:pt x="1628" y="312"/>
                    </a:lnTo>
                    <a:lnTo>
                      <a:pt x="1632" y="314"/>
                    </a:lnTo>
                    <a:lnTo>
                      <a:pt x="1633" y="314"/>
                    </a:lnTo>
                    <a:lnTo>
                      <a:pt x="1633" y="316"/>
                    </a:lnTo>
                    <a:lnTo>
                      <a:pt x="1630" y="318"/>
                    </a:lnTo>
                    <a:lnTo>
                      <a:pt x="1629" y="324"/>
                    </a:lnTo>
                    <a:lnTo>
                      <a:pt x="1626" y="328"/>
                    </a:lnTo>
                    <a:lnTo>
                      <a:pt x="1625" y="332"/>
                    </a:lnTo>
                    <a:lnTo>
                      <a:pt x="1626" y="338"/>
                    </a:lnTo>
                    <a:lnTo>
                      <a:pt x="1628" y="342"/>
                    </a:lnTo>
                    <a:lnTo>
                      <a:pt x="1629" y="343"/>
                    </a:lnTo>
                    <a:lnTo>
                      <a:pt x="1628" y="342"/>
                    </a:lnTo>
                    <a:lnTo>
                      <a:pt x="1626" y="345"/>
                    </a:lnTo>
                    <a:lnTo>
                      <a:pt x="1625" y="350"/>
                    </a:lnTo>
                    <a:lnTo>
                      <a:pt x="1624" y="357"/>
                    </a:lnTo>
                    <a:lnTo>
                      <a:pt x="1622" y="362"/>
                    </a:lnTo>
                    <a:lnTo>
                      <a:pt x="1624" y="368"/>
                    </a:lnTo>
                    <a:lnTo>
                      <a:pt x="1626" y="375"/>
                    </a:lnTo>
                    <a:lnTo>
                      <a:pt x="1628" y="382"/>
                    </a:lnTo>
                    <a:lnTo>
                      <a:pt x="1625" y="387"/>
                    </a:lnTo>
                    <a:lnTo>
                      <a:pt x="1619" y="393"/>
                    </a:lnTo>
                    <a:lnTo>
                      <a:pt x="1614" y="399"/>
                    </a:lnTo>
                    <a:lnTo>
                      <a:pt x="1610" y="405"/>
                    </a:lnTo>
                    <a:lnTo>
                      <a:pt x="1606" y="406"/>
                    </a:lnTo>
                    <a:lnTo>
                      <a:pt x="1600" y="409"/>
                    </a:lnTo>
                    <a:lnTo>
                      <a:pt x="1595" y="419"/>
                    </a:lnTo>
                    <a:lnTo>
                      <a:pt x="1588" y="430"/>
                    </a:lnTo>
                    <a:lnTo>
                      <a:pt x="1582" y="439"/>
                    </a:lnTo>
                    <a:lnTo>
                      <a:pt x="1577" y="446"/>
                    </a:lnTo>
                    <a:lnTo>
                      <a:pt x="1576" y="449"/>
                    </a:lnTo>
                    <a:lnTo>
                      <a:pt x="1577" y="450"/>
                    </a:lnTo>
                    <a:lnTo>
                      <a:pt x="1577" y="453"/>
                    </a:lnTo>
                    <a:lnTo>
                      <a:pt x="1576" y="458"/>
                    </a:lnTo>
                    <a:lnTo>
                      <a:pt x="1573" y="464"/>
                    </a:lnTo>
                    <a:lnTo>
                      <a:pt x="1570" y="467"/>
                    </a:lnTo>
                    <a:lnTo>
                      <a:pt x="1569" y="468"/>
                    </a:lnTo>
                    <a:lnTo>
                      <a:pt x="1567" y="472"/>
                    </a:lnTo>
                    <a:lnTo>
                      <a:pt x="1569" y="476"/>
                    </a:lnTo>
                    <a:lnTo>
                      <a:pt x="1571" y="482"/>
                    </a:lnTo>
                    <a:lnTo>
                      <a:pt x="1574" y="485"/>
                    </a:lnTo>
                    <a:lnTo>
                      <a:pt x="1578" y="485"/>
                    </a:lnTo>
                    <a:lnTo>
                      <a:pt x="1581" y="486"/>
                    </a:lnTo>
                    <a:lnTo>
                      <a:pt x="1584" y="493"/>
                    </a:lnTo>
                    <a:lnTo>
                      <a:pt x="1584" y="500"/>
                    </a:lnTo>
                    <a:lnTo>
                      <a:pt x="1581" y="505"/>
                    </a:lnTo>
                    <a:lnTo>
                      <a:pt x="1578" y="511"/>
                    </a:lnTo>
                    <a:lnTo>
                      <a:pt x="1578" y="519"/>
                    </a:lnTo>
                    <a:lnTo>
                      <a:pt x="1580" y="527"/>
                    </a:lnTo>
                    <a:lnTo>
                      <a:pt x="1580" y="530"/>
                    </a:lnTo>
                    <a:lnTo>
                      <a:pt x="1578" y="527"/>
                    </a:lnTo>
                    <a:lnTo>
                      <a:pt x="1576" y="520"/>
                    </a:lnTo>
                    <a:lnTo>
                      <a:pt x="1570" y="513"/>
                    </a:lnTo>
                    <a:lnTo>
                      <a:pt x="1563" y="511"/>
                    </a:lnTo>
                    <a:lnTo>
                      <a:pt x="1556" y="509"/>
                    </a:lnTo>
                    <a:lnTo>
                      <a:pt x="1552" y="509"/>
                    </a:lnTo>
                    <a:lnTo>
                      <a:pt x="1549" y="509"/>
                    </a:lnTo>
                    <a:lnTo>
                      <a:pt x="1548" y="512"/>
                    </a:lnTo>
                    <a:lnTo>
                      <a:pt x="1547" y="517"/>
                    </a:lnTo>
                    <a:lnTo>
                      <a:pt x="1544" y="523"/>
                    </a:lnTo>
                    <a:lnTo>
                      <a:pt x="1540" y="527"/>
                    </a:lnTo>
                    <a:lnTo>
                      <a:pt x="1533" y="531"/>
                    </a:lnTo>
                    <a:lnTo>
                      <a:pt x="1526" y="533"/>
                    </a:lnTo>
                    <a:lnTo>
                      <a:pt x="1522" y="533"/>
                    </a:lnTo>
                    <a:lnTo>
                      <a:pt x="1519" y="537"/>
                    </a:lnTo>
                    <a:lnTo>
                      <a:pt x="1517" y="550"/>
                    </a:lnTo>
                    <a:lnTo>
                      <a:pt x="1512" y="567"/>
                    </a:lnTo>
                    <a:lnTo>
                      <a:pt x="1512" y="578"/>
                    </a:lnTo>
                    <a:lnTo>
                      <a:pt x="1514" y="589"/>
                    </a:lnTo>
                    <a:lnTo>
                      <a:pt x="1517" y="598"/>
                    </a:lnTo>
                    <a:lnTo>
                      <a:pt x="1519" y="605"/>
                    </a:lnTo>
                    <a:lnTo>
                      <a:pt x="1522" y="608"/>
                    </a:lnTo>
                    <a:lnTo>
                      <a:pt x="1525" y="609"/>
                    </a:lnTo>
                    <a:lnTo>
                      <a:pt x="1526" y="615"/>
                    </a:lnTo>
                    <a:lnTo>
                      <a:pt x="1528" y="626"/>
                    </a:lnTo>
                    <a:lnTo>
                      <a:pt x="1528" y="638"/>
                    </a:lnTo>
                    <a:lnTo>
                      <a:pt x="1528" y="651"/>
                    </a:lnTo>
                    <a:lnTo>
                      <a:pt x="1528" y="659"/>
                    </a:lnTo>
                    <a:lnTo>
                      <a:pt x="1528" y="664"/>
                    </a:lnTo>
                    <a:lnTo>
                      <a:pt x="1530" y="668"/>
                    </a:lnTo>
                    <a:lnTo>
                      <a:pt x="1532" y="677"/>
                    </a:lnTo>
                    <a:lnTo>
                      <a:pt x="1532" y="689"/>
                    </a:lnTo>
                    <a:lnTo>
                      <a:pt x="1532" y="703"/>
                    </a:lnTo>
                    <a:lnTo>
                      <a:pt x="1530" y="714"/>
                    </a:lnTo>
                    <a:lnTo>
                      <a:pt x="1529" y="722"/>
                    </a:lnTo>
                    <a:lnTo>
                      <a:pt x="1528" y="730"/>
                    </a:lnTo>
                    <a:lnTo>
                      <a:pt x="1525" y="738"/>
                    </a:lnTo>
                    <a:lnTo>
                      <a:pt x="1519" y="745"/>
                    </a:lnTo>
                    <a:lnTo>
                      <a:pt x="1515" y="752"/>
                    </a:lnTo>
                    <a:lnTo>
                      <a:pt x="1511" y="756"/>
                    </a:lnTo>
                    <a:lnTo>
                      <a:pt x="1508" y="763"/>
                    </a:lnTo>
                    <a:lnTo>
                      <a:pt x="1506" y="773"/>
                    </a:lnTo>
                    <a:lnTo>
                      <a:pt x="1501" y="785"/>
                    </a:lnTo>
                    <a:lnTo>
                      <a:pt x="1497" y="795"/>
                    </a:lnTo>
                    <a:lnTo>
                      <a:pt x="1493" y="802"/>
                    </a:lnTo>
                    <a:lnTo>
                      <a:pt x="1490" y="807"/>
                    </a:lnTo>
                    <a:lnTo>
                      <a:pt x="1488" y="813"/>
                    </a:lnTo>
                    <a:lnTo>
                      <a:pt x="1488" y="818"/>
                    </a:lnTo>
                    <a:lnTo>
                      <a:pt x="1488" y="822"/>
                    </a:lnTo>
                    <a:lnTo>
                      <a:pt x="1488" y="826"/>
                    </a:lnTo>
                    <a:lnTo>
                      <a:pt x="1488" y="833"/>
                    </a:lnTo>
                    <a:lnTo>
                      <a:pt x="1486" y="844"/>
                    </a:lnTo>
                    <a:lnTo>
                      <a:pt x="1484" y="857"/>
                    </a:lnTo>
                    <a:lnTo>
                      <a:pt x="1484" y="865"/>
                    </a:lnTo>
                    <a:lnTo>
                      <a:pt x="1485" y="873"/>
                    </a:lnTo>
                    <a:lnTo>
                      <a:pt x="1489" y="884"/>
                    </a:lnTo>
                    <a:lnTo>
                      <a:pt x="1496" y="898"/>
                    </a:lnTo>
                    <a:lnTo>
                      <a:pt x="1504" y="911"/>
                    </a:lnTo>
                    <a:lnTo>
                      <a:pt x="1510" y="921"/>
                    </a:lnTo>
                    <a:lnTo>
                      <a:pt x="1514" y="928"/>
                    </a:lnTo>
                    <a:lnTo>
                      <a:pt x="1518" y="932"/>
                    </a:lnTo>
                    <a:lnTo>
                      <a:pt x="1523" y="938"/>
                    </a:lnTo>
                    <a:lnTo>
                      <a:pt x="1528" y="942"/>
                    </a:lnTo>
                    <a:lnTo>
                      <a:pt x="1529" y="943"/>
                    </a:lnTo>
                    <a:lnTo>
                      <a:pt x="1522" y="950"/>
                    </a:lnTo>
                    <a:lnTo>
                      <a:pt x="1519" y="950"/>
                    </a:lnTo>
                    <a:lnTo>
                      <a:pt x="1512" y="949"/>
                    </a:lnTo>
                    <a:lnTo>
                      <a:pt x="1504" y="950"/>
                    </a:lnTo>
                    <a:lnTo>
                      <a:pt x="1497" y="953"/>
                    </a:lnTo>
                    <a:lnTo>
                      <a:pt x="1492" y="958"/>
                    </a:lnTo>
                    <a:lnTo>
                      <a:pt x="1486" y="965"/>
                    </a:lnTo>
                    <a:lnTo>
                      <a:pt x="1484" y="970"/>
                    </a:lnTo>
                    <a:lnTo>
                      <a:pt x="1482" y="972"/>
                    </a:lnTo>
                    <a:lnTo>
                      <a:pt x="1479" y="972"/>
                    </a:lnTo>
                    <a:lnTo>
                      <a:pt x="1478" y="973"/>
                    </a:lnTo>
                    <a:lnTo>
                      <a:pt x="1475" y="976"/>
                    </a:lnTo>
                    <a:lnTo>
                      <a:pt x="1474" y="983"/>
                    </a:lnTo>
                    <a:lnTo>
                      <a:pt x="1471" y="994"/>
                    </a:lnTo>
                    <a:lnTo>
                      <a:pt x="1469" y="1005"/>
                    </a:lnTo>
                    <a:lnTo>
                      <a:pt x="1467" y="1012"/>
                    </a:lnTo>
                    <a:lnTo>
                      <a:pt x="1469" y="1017"/>
                    </a:lnTo>
                    <a:lnTo>
                      <a:pt x="1471" y="1025"/>
                    </a:lnTo>
                    <a:lnTo>
                      <a:pt x="1473" y="1035"/>
                    </a:lnTo>
                    <a:lnTo>
                      <a:pt x="1467" y="1042"/>
                    </a:lnTo>
                    <a:lnTo>
                      <a:pt x="1459" y="1046"/>
                    </a:lnTo>
                    <a:lnTo>
                      <a:pt x="1453" y="1047"/>
                    </a:lnTo>
                    <a:lnTo>
                      <a:pt x="1447" y="1049"/>
                    </a:lnTo>
                    <a:lnTo>
                      <a:pt x="1440" y="1051"/>
                    </a:lnTo>
                    <a:lnTo>
                      <a:pt x="1431" y="1057"/>
                    </a:lnTo>
                    <a:lnTo>
                      <a:pt x="1425" y="1062"/>
                    </a:lnTo>
                    <a:lnTo>
                      <a:pt x="1418" y="1069"/>
                    </a:lnTo>
                    <a:lnTo>
                      <a:pt x="1412" y="1075"/>
                    </a:lnTo>
                    <a:lnTo>
                      <a:pt x="1408" y="1080"/>
                    </a:lnTo>
                    <a:lnTo>
                      <a:pt x="1405" y="1084"/>
                    </a:lnTo>
                    <a:lnTo>
                      <a:pt x="1401" y="1086"/>
                    </a:lnTo>
                    <a:lnTo>
                      <a:pt x="1397" y="1086"/>
                    </a:lnTo>
                    <a:lnTo>
                      <a:pt x="1393" y="1082"/>
                    </a:lnTo>
                    <a:lnTo>
                      <a:pt x="1390" y="1076"/>
                    </a:lnTo>
                    <a:lnTo>
                      <a:pt x="1388" y="1071"/>
                    </a:lnTo>
                    <a:lnTo>
                      <a:pt x="1388" y="1068"/>
                    </a:lnTo>
                    <a:lnTo>
                      <a:pt x="1389" y="1068"/>
                    </a:lnTo>
                    <a:lnTo>
                      <a:pt x="1393" y="1069"/>
                    </a:lnTo>
                    <a:lnTo>
                      <a:pt x="1396" y="1068"/>
                    </a:lnTo>
                    <a:lnTo>
                      <a:pt x="1397" y="1061"/>
                    </a:lnTo>
                    <a:lnTo>
                      <a:pt x="1396" y="1053"/>
                    </a:lnTo>
                    <a:lnTo>
                      <a:pt x="1396" y="1047"/>
                    </a:lnTo>
                    <a:lnTo>
                      <a:pt x="1396" y="1040"/>
                    </a:lnTo>
                    <a:lnTo>
                      <a:pt x="1396" y="1035"/>
                    </a:lnTo>
                    <a:lnTo>
                      <a:pt x="1394" y="1030"/>
                    </a:lnTo>
                    <a:lnTo>
                      <a:pt x="1393" y="1024"/>
                    </a:lnTo>
                    <a:lnTo>
                      <a:pt x="1393" y="1017"/>
                    </a:lnTo>
                    <a:lnTo>
                      <a:pt x="1399" y="1010"/>
                    </a:lnTo>
                    <a:lnTo>
                      <a:pt x="1407" y="1002"/>
                    </a:lnTo>
                    <a:lnTo>
                      <a:pt x="1411" y="997"/>
                    </a:lnTo>
                    <a:lnTo>
                      <a:pt x="1415" y="992"/>
                    </a:lnTo>
                    <a:lnTo>
                      <a:pt x="1419" y="988"/>
                    </a:lnTo>
                    <a:lnTo>
                      <a:pt x="1423" y="984"/>
                    </a:lnTo>
                    <a:lnTo>
                      <a:pt x="1429" y="979"/>
                    </a:lnTo>
                    <a:lnTo>
                      <a:pt x="1430" y="975"/>
                    </a:lnTo>
                    <a:lnTo>
                      <a:pt x="1426" y="970"/>
                    </a:lnTo>
                    <a:lnTo>
                      <a:pt x="1419" y="966"/>
                    </a:lnTo>
                    <a:lnTo>
                      <a:pt x="1411" y="964"/>
                    </a:lnTo>
                    <a:lnTo>
                      <a:pt x="1404" y="962"/>
                    </a:lnTo>
                    <a:lnTo>
                      <a:pt x="1399" y="964"/>
                    </a:lnTo>
                    <a:lnTo>
                      <a:pt x="1394" y="965"/>
                    </a:lnTo>
                    <a:lnTo>
                      <a:pt x="1392" y="966"/>
                    </a:lnTo>
                    <a:lnTo>
                      <a:pt x="1390" y="969"/>
                    </a:lnTo>
                    <a:lnTo>
                      <a:pt x="1389" y="973"/>
                    </a:lnTo>
                    <a:lnTo>
                      <a:pt x="1388" y="979"/>
                    </a:lnTo>
                    <a:lnTo>
                      <a:pt x="1385" y="983"/>
                    </a:lnTo>
                    <a:lnTo>
                      <a:pt x="1383" y="987"/>
                    </a:lnTo>
                    <a:lnTo>
                      <a:pt x="1382" y="988"/>
                    </a:lnTo>
                    <a:lnTo>
                      <a:pt x="1381" y="988"/>
                    </a:lnTo>
                    <a:lnTo>
                      <a:pt x="1378" y="990"/>
                    </a:lnTo>
                    <a:lnTo>
                      <a:pt x="1375" y="992"/>
                    </a:lnTo>
                    <a:lnTo>
                      <a:pt x="1374" y="997"/>
                    </a:lnTo>
                    <a:lnTo>
                      <a:pt x="1372" y="1002"/>
                    </a:lnTo>
                    <a:lnTo>
                      <a:pt x="1372" y="1009"/>
                    </a:lnTo>
                    <a:lnTo>
                      <a:pt x="1372" y="1014"/>
                    </a:lnTo>
                    <a:lnTo>
                      <a:pt x="1372" y="1017"/>
                    </a:lnTo>
                    <a:lnTo>
                      <a:pt x="1374" y="1019"/>
                    </a:lnTo>
                    <a:lnTo>
                      <a:pt x="1377" y="1023"/>
                    </a:lnTo>
                    <a:lnTo>
                      <a:pt x="1378" y="1028"/>
                    </a:lnTo>
                    <a:lnTo>
                      <a:pt x="1379" y="1035"/>
                    </a:lnTo>
                    <a:lnTo>
                      <a:pt x="1378" y="1040"/>
                    </a:lnTo>
                    <a:lnTo>
                      <a:pt x="1377" y="1045"/>
                    </a:lnTo>
                    <a:lnTo>
                      <a:pt x="1374" y="1047"/>
                    </a:lnTo>
                    <a:lnTo>
                      <a:pt x="1372" y="1049"/>
                    </a:lnTo>
                    <a:lnTo>
                      <a:pt x="1371" y="1049"/>
                    </a:lnTo>
                    <a:lnTo>
                      <a:pt x="1370" y="1047"/>
                    </a:lnTo>
                    <a:lnTo>
                      <a:pt x="1367" y="1045"/>
                    </a:lnTo>
                    <a:lnTo>
                      <a:pt x="1364" y="1040"/>
                    </a:lnTo>
                    <a:lnTo>
                      <a:pt x="1360" y="1036"/>
                    </a:lnTo>
                    <a:lnTo>
                      <a:pt x="1357" y="1032"/>
                    </a:lnTo>
                    <a:lnTo>
                      <a:pt x="1353" y="1031"/>
                    </a:lnTo>
                    <a:lnTo>
                      <a:pt x="1348" y="1030"/>
                    </a:lnTo>
                    <a:lnTo>
                      <a:pt x="1339" y="1030"/>
                    </a:lnTo>
                    <a:lnTo>
                      <a:pt x="1333" y="1028"/>
                    </a:lnTo>
                    <a:lnTo>
                      <a:pt x="1327" y="1028"/>
                    </a:lnTo>
                    <a:lnTo>
                      <a:pt x="1320" y="1030"/>
                    </a:lnTo>
                    <a:lnTo>
                      <a:pt x="1315" y="1035"/>
                    </a:lnTo>
                    <a:lnTo>
                      <a:pt x="1309" y="1042"/>
                    </a:lnTo>
                    <a:lnTo>
                      <a:pt x="1305" y="1047"/>
                    </a:lnTo>
                    <a:lnTo>
                      <a:pt x="1304" y="1050"/>
                    </a:lnTo>
                    <a:lnTo>
                      <a:pt x="1302" y="1050"/>
                    </a:lnTo>
                    <a:lnTo>
                      <a:pt x="1301" y="1051"/>
                    </a:lnTo>
                    <a:lnTo>
                      <a:pt x="1298" y="1054"/>
                    </a:lnTo>
                    <a:lnTo>
                      <a:pt x="1297" y="1058"/>
                    </a:lnTo>
                    <a:lnTo>
                      <a:pt x="1298" y="1064"/>
                    </a:lnTo>
                    <a:lnTo>
                      <a:pt x="1301" y="1072"/>
                    </a:lnTo>
                    <a:lnTo>
                      <a:pt x="1304" y="1080"/>
                    </a:lnTo>
                    <a:lnTo>
                      <a:pt x="1305" y="1087"/>
                    </a:lnTo>
                    <a:lnTo>
                      <a:pt x="1305" y="1093"/>
                    </a:lnTo>
                    <a:lnTo>
                      <a:pt x="1304" y="1095"/>
                    </a:lnTo>
                    <a:lnTo>
                      <a:pt x="1302" y="1100"/>
                    </a:lnTo>
                    <a:lnTo>
                      <a:pt x="1301" y="1104"/>
                    </a:lnTo>
                    <a:lnTo>
                      <a:pt x="1298" y="1108"/>
                    </a:lnTo>
                    <a:lnTo>
                      <a:pt x="1294" y="1110"/>
                    </a:lnTo>
                    <a:lnTo>
                      <a:pt x="1290" y="1113"/>
                    </a:lnTo>
                    <a:lnTo>
                      <a:pt x="1287" y="1119"/>
                    </a:lnTo>
                    <a:lnTo>
                      <a:pt x="1283" y="1126"/>
                    </a:lnTo>
                    <a:lnTo>
                      <a:pt x="1280" y="1131"/>
                    </a:lnTo>
                    <a:lnTo>
                      <a:pt x="1276" y="1135"/>
                    </a:lnTo>
                    <a:lnTo>
                      <a:pt x="1272" y="1138"/>
                    </a:lnTo>
                    <a:lnTo>
                      <a:pt x="1267" y="1139"/>
                    </a:lnTo>
                    <a:lnTo>
                      <a:pt x="1260" y="1139"/>
                    </a:lnTo>
                    <a:lnTo>
                      <a:pt x="1254" y="1138"/>
                    </a:lnTo>
                    <a:lnTo>
                      <a:pt x="1252" y="1138"/>
                    </a:lnTo>
                    <a:lnTo>
                      <a:pt x="1253" y="1134"/>
                    </a:lnTo>
                    <a:lnTo>
                      <a:pt x="1256" y="1124"/>
                    </a:lnTo>
                    <a:lnTo>
                      <a:pt x="1259" y="1113"/>
                    </a:lnTo>
                    <a:lnTo>
                      <a:pt x="1259" y="1105"/>
                    </a:lnTo>
                    <a:lnTo>
                      <a:pt x="1257" y="1100"/>
                    </a:lnTo>
                    <a:lnTo>
                      <a:pt x="1256" y="1095"/>
                    </a:lnTo>
                    <a:lnTo>
                      <a:pt x="1254" y="1093"/>
                    </a:lnTo>
                    <a:lnTo>
                      <a:pt x="1256" y="1087"/>
                    </a:lnTo>
                    <a:lnTo>
                      <a:pt x="1257" y="1082"/>
                    </a:lnTo>
                    <a:lnTo>
                      <a:pt x="1259" y="1076"/>
                    </a:lnTo>
                    <a:lnTo>
                      <a:pt x="1260" y="1072"/>
                    </a:lnTo>
                    <a:lnTo>
                      <a:pt x="1264" y="1068"/>
                    </a:lnTo>
                    <a:lnTo>
                      <a:pt x="1267" y="1065"/>
                    </a:lnTo>
                    <a:lnTo>
                      <a:pt x="1268" y="1061"/>
                    </a:lnTo>
                    <a:lnTo>
                      <a:pt x="1267" y="1058"/>
                    </a:lnTo>
                    <a:lnTo>
                      <a:pt x="1267" y="1057"/>
                    </a:lnTo>
                    <a:lnTo>
                      <a:pt x="1265" y="1057"/>
                    </a:lnTo>
                    <a:lnTo>
                      <a:pt x="1264" y="1056"/>
                    </a:lnTo>
                    <a:lnTo>
                      <a:pt x="1260" y="1056"/>
                    </a:lnTo>
                    <a:lnTo>
                      <a:pt x="1256" y="1057"/>
                    </a:lnTo>
                    <a:lnTo>
                      <a:pt x="1252" y="1058"/>
                    </a:lnTo>
                    <a:lnTo>
                      <a:pt x="1248" y="1058"/>
                    </a:lnTo>
                    <a:lnTo>
                      <a:pt x="1243" y="1060"/>
                    </a:lnTo>
                    <a:lnTo>
                      <a:pt x="1241" y="1061"/>
                    </a:lnTo>
                    <a:lnTo>
                      <a:pt x="1237" y="1065"/>
                    </a:lnTo>
                    <a:lnTo>
                      <a:pt x="1231" y="1069"/>
                    </a:lnTo>
                    <a:lnTo>
                      <a:pt x="1227" y="1073"/>
                    </a:lnTo>
                    <a:lnTo>
                      <a:pt x="1224" y="1079"/>
                    </a:lnTo>
                    <a:lnTo>
                      <a:pt x="1221" y="1083"/>
                    </a:lnTo>
                    <a:lnTo>
                      <a:pt x="1217" y="1086"/>
                    </a:lnTo>
                    <a:lnTo>
                      <a:pt x="1213" y="1090"/>
                    </a:lnTo>
                    <a:lnTo>
                      <a:pt x="1210" y="1094"/>
                    </a:lnTo>
                    <a:lnTo>
                      <a:pt x="1205" y="1104"/>
                    </a:lnTo>
                    <a:lnTo>
                      <a:pt x="1197" y="1119"/>
                    </a:lnTo>
                    <a:lnTo>
                      <a:pt x="1190" y="1135"/>
                    </a:lnTo>
                    <a:lnTo>
                      <a:pt x="1186" y="1148"/>
                    </a:lnTo>
                    <a:lnTo>
                      <a:pt x="1173" y="1149"/>
                    </a:lnTo>
                    <a:lnTo>
                      <a:pt x="1173" y="1146"/>
                    </a:lnTo>
                    <a:lnTo>
                      <a:pt x="1172" y="1141"/>
                    </a:lnTo>
                    <a:lnTo>
                      <a:pt x="1167" y="1135"/>
                    </a:lnTo>
                    <a:lnTo>
                      <a:pt x="1153" y="1132"/>
                    </a:lnTo>
                    <a:lnTo>
                      <a:pt x="1142" y="1132"/>
                    </a:lnTo>
                    <a:lnTo>
                      <a:pt x="1140" y="1132"/>
                    </a:lnTo>
                    <a:lnTo>
                      <a:pt x="1139" y="1132"/>
                    </a:lnTo>
                    <a:lnTo>
                      <a:pt x="1130" y="1132"/>
                    </a:lnTo>
                    <a:lnTo>
                      <a:pt x="1117" y="1131"/>
                    </a:lnTo>
                    <a:lnTo>
                      <a:pt x="1110" y="1128"/>
                    </a:lnTo>
                    <a:lnTo>
                      <a:pt x="1103" y="1128"/>
                    </a:lnTo>
                    <a:lnTo>
                      <a:pt x="1094" y="1130"/>
                    </a:lnTo>
                    <a:lnTo>
                      <a:pt x="1083" y="1134"/>
                    </a:lnTo>
                    <a:lnTo>
                      <a:pt x="1075" y="1138"/>
                    </a:lnTo>
                    <a:lnTo>
                      <a:pt x="1069" y="1139"/>
                    </a:lnTo>
                    <a:lnTo>
                      <a:pt x="1068" y="1141"/>
                    </a:lnTo>
                    <a:lnTo>
                      <a:pt x="1068" y="1137"/>
                    </a:lnTo>
                    <a:lnTo>
                      <a:pt x="1069" y="1127"/>
                    </a:lnTo>
                    <a:lnTo>
                      <a:pt x="1066" y="1119"/>
                    </a:lnTo>
                    <a:lnTo>
                      <a:pt x="1058" y="1117"/>
                    </a:lnTo>
                    <a:lnTo>
                      <a:pt x="1049" y="1119"/>
                    </a:lnTo>
                    <a:lnTo>
                      <a:pt x="1042" y="1119"/>
                    </a:lnTo>
                    <a:lnTo>
                      <a:pt x="1035" y="1117"/>
                    </a:lnTo>
                    <a:lnTo>
                      <a:pt x="1028" y="1115"/>
                    </a:lnTo>
                    <a:lnTo>
                      <a:pt x="1022" y="1110"/>
                    </a:lnTo>
                    <a:lnTo>
                      <a:pt x="1018" y="1105"/>
                    </a:lnTo>
                    <a:lnTo>
                      <a:pt x="1016" y="1102"/>
                    </a:lnTo>
                    <a:lnTo>
                      <a:pt x="1013" y="1105"/>
                    </a:lnTo>
                    <a:lnTo>
                      <a:pt x="1007" y="1110"/>
                    </a:lnTo>
                    <a:lnTo>
                      <a:pt x="1000" y="1113"/>
                    </a:lnTo>
                    <a:lnTo>
                      <a:pt x="995" y="1112"/>
                    </a:lnTo>
                    <a:lnTo>
                      <a:pt x="996" y="1105"/>
                    </a:lnTo>
                    <a:lnTo>
                      <a:pt x="1002" y="1095"/>
                    </a:lnTo>
                    <a:lnTo>
                      <a:pt x="1007" y="1089"/>
                    </a:lnTo>
                    <a:lnTo>
                      <a:pt x="1010" y="1084"/>
                    </a:lnTo>
                    <a:lnTo>
                      <a:pt x="1011" y="1080"/>
                    </a:lnTo>
                    <a:lnTo>
                      <a:pt x="1011" y="1076"/>
                    </a:lnTo>
                    <a:lnTo>
                      <a:pt x="1010" y="1073"/>
                    </a:lnTo>
                    <a:lnTo>
                      <a:pt x="1006" y="1072"/>
                    </a:lnTo>
                    <a:lnTo>
                      <a:pt x="999" y="1076"/>
                    </a:lnTo>
                    <a:lnTo>
                      <a:pt x="994" y="1082"/>
                    </a:lnTo>
                    <a:lnTo>
                      <a:pt x="990" y="1083"/>
                    </a:lnTo>
                    <a:lnTo>
                      <a:pt x="987" y="1084"/>
                    </a:lnTo>
                    <a:lnTo>
                      <a:pt x="983" y="1089"/>
                    </a:lnTo>
                    <a:lnTo>
                      <a:pt x="977" y="1095"/>
                    </a:lnTo>
                    <a:lnTo>
                      <a:pt x="972" y="1104"/>
                    </a:lnTo>
                    <a:lnTo>
                      <a:pt x="968" y="1115"/>
                    </a:lnTo>
                    <a:lnTo>
                      <a:pt x="966" y="1124"/>
                    </a:lnTo>
                    <a:lnTo>
                      <a:pt x="966" y="1131"/>
                    </a:lnTo>
                    <a:lnTo>
                      <a:pt x="968" y="1138"/>
                    </a:lnTo>
                    <a:lnTo>
                      <a:pt x="970" y="1143"/>
                    </a:lnTo>
                    <a:lnTo>
                      <a:pt x="976" y="1149"/>
                    </a:lnTo>
                    <a:lnTo>
                      <a:pt x="981" y="1154"/>
                    </a:lnTo>
                    <a:lnTo>
                      <a:pt x="985" y="1159"/>
                    </a:lnTo>
                    <a:lnTo>
                      <a:pt x="987" y="1160"/>
                    </a:lnTo>
                    <a:lnTo>
                      <a:pt x="991" y="1160"/>
                    </a:lnTo>
                    <a:lnTo>
                      <a:pt x="995" y="1160"/>
                    </a:lnTo>
                    <a:lnTo>
                      <a:pt x="1000" y="1160"/>
                    </a:lnTo>
                    <a:lnTo>
                      <a:pt x="1005" y="1164"/>
                    </a:lnTo>
                    <a:lnTo>
                      <a:pt x="1010" y="1171"/>
                    </a:lnTo>
                    <a:lnTo>
                      <a:pt x="1014" y="1179"/>
                    </a:lnTo>
                    <a:lnTo>
                      <a:pt x="1017" y="1187"/>
                    </a:lnTo>
                    <a:lnTo>
                      <a:pt x="1016" y="1194"/>
                    </a:lnTo>
                    <a:lnTo>
                      <a:pt x="1011" y="1197"/>
                    </a:lnTo>
                    <a:lnTo>
                      <a:pt x="1007" y="1198"/>
                    </a:lnTo>
                    <a:lnTo>
                      <a:pt x="1003" y="1201"/>
                    </a:lnTo>
                    <a:lnTo>
                      <a:pt x="998" y="1202"/>
                    </a:lnTo>
                    <a:lnTo>
                      <a:pt x="988" y="1201"/>
                    </a:lnTo>
                    <a:lnTo>
                      <a:pt x="977" y="1200"/>
                    </a:lnTo>
                    <a:lnTo>
                      <a:pt x="969" y="1200"/>
                    </a:lnTo>
                    <a:lnTo>
                      <a:pt x="963" y="1202"/>
                    </a:lnTo>
                    <a:lnTo>
                      <a:pt x="958" y="1205"/>
                    </a:lnTo>
                    <a:lnTo>
                      <a:pt x="952" y="1209"/>
                    </a:lnTo>
                    <a:lnTo>
                      <a:pt x="944" y="1215"/>
                    </a:lnTo>
                    <a:lnTo>
                      <a:pt x="937" y="1220"/>
                    </a:lnTo>
                    <a:lnTo>
                      <a:pt x="933" y="1226"/>
                    </a:lnTo>
                    <a:lnTo>
                      <a:pt x="933" y="1231"/>
                    </a:lnTo>
                    <a:lnTo>
                      <a:pt x="933" y="1237"/>
                    </a:lnTo>
                    <a:lnTo>
                      <a:pt x="932" y="1244"/>
                    </a:lnTo>
                    <a:lnTo>
                      <a:pt x="929" y="1251"/>
                    </a:lnTo>
                    <a:lnTo>
                      <a:pt x="926" y="1256"/>
                    </a:lnTo>
                    <a:lnTo>
                      <a:pt x="925" y="1256"/>
                    </a:lnTo>
                    <a:lnTo>
                      <a:pt x="922" y="1257"/>
                    </a:lnTo>
                    <a:lnTo>
                      <a:pt x="917" y="1264"/>
                    </a:lnTo>
                    <a:lnTo>
                      <a:pt x="910" y="1272"/>
                    </a:lnTo>
                    <a:lnTo>
                      <a:pt x="906" y="1275"/>
                    </a:lnTo>
                    <a:lnTo>
                      <a:pt x="902" y="1278"/>
                    </a:lnTo>
                    <a:lnTo>
                      <a:pt x="899" y="1282"/>
                    </a:lnTo>
                    <a:lnTo>
                      <a:pt x="898" y="1290"/>
                    </a:lnTo>
                    <a:lnTo>
                      <a:pt x="896" y="1303"/>
                    </a:lnTo>
                    <a:lnTo>
                      <a:pt x="892" y="1314"/>
                    </a:lnTo>
                    <a:lnTo>
                      <a:pt x="888" y="1321"/>
                    </a:lnTo>
                    <a:lnTo>
                      <a:pt x="884" y="1325"/>
                    </a:lnTo>
                    <a:lnTo>
                      <a:pt x="881" y="1327"/>
                    </a:lnTo>
                    <a:lnTo>
                      <a:pt x="877" y="1332"/>
                    </a:lnTo>
                    <a:lnTo>
                      <a:pt x="871" y="1336"/>
                    </a:lnTo>
                    <a:lnTo>
                      <a:pt x="865" y="1337"/>
                    </a:lnTo>
                    <a:lnTo>
                      <a:pt x="859" y="1334"/>
                    </a:lnTo>
                    <a:lnTo>
                      <a:pt x="854" y="1332"/>
                    </a:lnTo>
                    <a:lnTo>
                      <a:pt x="844" y="1330"/>
                    </a:lnTo>
                    <a:lnTo>
                      <a:pt x="833" y="1330"/>
                    </a:lnTo>
                    <a:lnTo>
                      <a:pt x="822" y="1327"/>
                    </a:lnTo>
                    <a:lnTo>
                      <a:pt x="815" y="1323"/>
                    </a:lnTo>
                    <a:lnTo>
                      <a:pt x="812" y="1316"/>
                    </a:lnTo>
                    <a:lnTo>
                      <a:pt x="811" y="1307"/>
                    </a:lnTo>
                    <a:lnTo>
                      <a:pt x="810" y="1299"/>
                    </a:lnTo>
                    <a:lnTo>
                      <a:pt x="806" y="1290"/>
                    </a:lnTo>
                    <a:lnTo>
                      <a:pt x="800" y="1286"/>
                    </a:lnTo>
                    <a:lnTo>
                      <a:pt x="792" y="1283"/>
                    </a:lnTo>
                    <a:lnTo>
                      <a:pt x="784" y="1279"/>
                    </a:lnTo>
                    <a:lnTo>
                      <a:pt x="775" y="1272"/>
                    </a:lnTo>
                    <a:lnTo>
                      <a:pt x="773" y="1264"/>
                    </a:lnTo>
                    <a:lnTo>
                      <a:pt x="771" y="1256"/>
                    </a:lnTo>
                    <a:lnTo>
                      <a:pt x="769" y="1252"/>
                    </a:lnTo>
                    <a:lnTo>
                      <a:pt x="769" y="1248"/>
                    </a:lnTo>
                    <a:lnTo>
                      <a:pt x="774" y="1241"/>
                    </a:lnTo>
                    <a:lnTo>
                      <a:pt x="780" y="1231"/>
                    </a:lnTo>
                    <a:lnTo>
                      <a:pt x="781" y="1224"/>
                    </a:lnTo>
                    <a:lnTo>
                      <a:pt x="781" y="1219"/>
                    </a:lnTo>
                    <a:lnTo>
                      <a:pt x="780" y="1218"/>
                    </a:lnTo>
                    <a:lnTo>
                      <a:pt x="778" y="1216"/>
                    </a:lnTo>
                    <a:lnTo>
                      <a:pt x="775" y="1212"/>
                    </a:lnTo>
                    <a:lnTo>
                      <a:pt x="775" y="1207"/>
                    </a:lnTo>
                    <a:lnTo>
                      <a:pt x="780" y="1202"/>
                    </a:lnTo>
                    <a:lnTo>
                      <a:pt x="788" y="1197"/>
                    </a:lnTo>
                    <a:lnTo>
                      <a:pt x="796" y="1191"/>
                    </a:lnTo>
                    <a:lnTo>
                      <a:pt x="806" y="1183"/>
                    </a:lnTo>
                    <a:lnTo>
                      <a:pt x="812" y="1174"/>
                    </a:lnTo>
                    <a:lnTo>
                      <a:pt x="817" y="1163"/>
                    </a:lnTo>
                    <a:lnTo>
                      <a:pt x="818" y="1150"/>
                    </a:lnTo>
                    <a:lnTo>
                      <a:pt x="815" y="1141"/>
                    </a:lnTo>
                    <a:lnTo>
                      <a:pt x="807" y="1135"/>
                    </a:lnTo>
                    <a:lnTo>
                      <a:pt x="799" y="1137"/>
                    </a:lnTo>
                    <a:lnTo>
                      <a:pt x="793" y="1141"/>
                    </a:lnTo>
                    <a:lnTo>
                      <a:pt x="789" y="1146"/>
                    </a:lnTo>
                    <a:lnTo>
                      <a:pt x="780" y="1149"/>
                    </a:lnTo>
                    <a:lnTo>
                      <a:pt x="767" y="1150"/>
                    </a:lnTo>
                    <a:lnTo>
                      <a:pt x="760" y="1149"/>
                    </a:lnTo>
                    <a:lnTo>
                      <a:pt x="752" y="1146"/>
                    </a:lnTo>
                    <a:lnTo>
                      <a:pt x="744" y="1141"/>
                    </a:lnTo>
                    <a:lnTo>
                      <a:pt x="737" y="1132"/>
                    </a:lnTo>
                    <a:lnTo>
                      <a:pt x="733" y="1126"/>
                    </a:lnTo>
                    <a:lnTo>
                      <a:pt x="729" y="1121"/>
                    </a:lnTo>
                    <a:lnTo>
                      <a:pt x="719" y="1120"/>
                    </a:lnTo>
                    <a:lnTo>
                      <a:pt x="712" y="1120"/>
                    </a:lnTo>
                    <a:lnTo>
                      <a:pt x="704" y="1120"/>
                    </a:lnTo>
                    <a:lnTo>
                      <a:pt x="697" y="1121"/>
                    </a:lnTo>
                    <a:lnTo>
                      <a:pt x="690" y="1123"/>
                    </a:lnTo>
                    <a:lnTo>
                      <a:pt x="683" y="1124"/>
                    </a:lnTo>
                    <a:lnTo>
                      <a:pt x="677" y="1127"/>
                    </a:lnTo>
                    <a:lnTo>
                      <a:pt x="670" y="1130"/>
                    </a:lnTo>
                    <a:lnTo>
                      <a:pt x="664" y="1134"/>
                    </a:lnTo>
                    <a:lnTo>
                      <a:pt x="656" y="1141"/>
                    </a:lnTo>
                    <a:lnTo>
                      <a:pt x="651" y="1146"/>
                    </a:lnTo>
                    <a:lnTo>
                      <a:pt x="646" y="1150"/>
                    </a:lnTo>
                    <a:lnTo>
                      <a:pt x="641" y="1153"/>
                    </a:lnTo>
                    <a:lnTo>
                      <a:pt x="633" y="1157"/>
                    </a:lnTo>
                    <a:lnTo>
                      <a:pt x="627" y="1164"/>
                    </a:lnTo>
                    <a:lnTo>
                      <a:pt x="620" y="1170"/>
                    </a:lnTo>
                    <a:lnTo>
                      <a:pt x="612" y="1172"/>
                    </a:lnTo>
                    <a:lnTo>
                      <a:pt x="604" y="1171"/>
                    </a:lnTo>
                    <a:lnTo>
                      <a:pt x="598" y="1167"/>
                    </a:lnTo>
                    <a:lnTo>
                      <a:pt x="589" y="1165"/>
                    </a:lnTo>
                    <a:lnTo>
                      <a:pt x="575" y="1167"/>
                    </a:lnTo>
                    <a:lnTo>
                      <a:pt x="561" y="1172"/>
                    </a:lnTo>
                    <a:lnTo>
                      <a:pt x="553" y="1176"/>
                    </a:lnTo>
                    <a:lnTo>
                      <a:pt x="549" y="1182"/>
                    </a:lnTo>
                    <a:lnTo>
                      <a:pt x="546" y="1187"/>
                    </a:lnTo>
                    <a:lnTo>
                      <a:pt x="543" y="1191"/>
                    </a:lnTo>
                    <a:lnTo>
                      <a:pt x="541" y="1194"/>
                    </a:lnTo>
                    <a:lnTo>
                      <a:pt x="538" y="1196"/>
                    </a:lnTo>
                    <a:lnTo>
                      <a:pt x="535" y="1194"/>
                    </a:lnTo>
                    <a:lnTo>
                      <a:pt x="530" y="1191"/>
                    </a:lnTo>
                    <a:lnTo>
                      <a:pt x="524" y="1190"/>
                    </a:lnTo>
                    <a:lnTo>
                      <a:pt x="520" y="1191"/>
                    </a:lnTo>
                    <a:lnTo>
                      <a:pt x="522" y="1196"/>
                    </a:lnTo>
                    <a:lnTo>
                      <a:pt x="524" y="1201"/>
                    </a:lnTo>
                    <a:lnTo>
                      <a:pt x="524" y="1205"/>
                    </a:lnTo>
                    <a:lnTo>
                      <a:pt x="522" y="1209"/>
                    </a:lnTo>
                    <a:lnTo>
                      <a:pt x="516" y="1215"/>
                    </a:lnTo>
                    <a:lnTo>
                      <a:pt x="511" y="1219"/>
                    </a:lnTo>
                    <a:lnTo>
                      <a:pt x="506" y="1218"/>
                    </a:lnTo>
                    <a:lnTo>
                      <a:pt x="504" y="1218"/>
                    </a:lnTo>
                    <a:lnTo>
                      <a:pt x="501" y="1220"/>
                    </a:lnTo>
                    <a:lnTo>
                      <a:pt x="500" y="1226"/>
                    </a:lnTo>
                    <a:lnTo>
                      <a:pt x="498" y="1231"/>
                    </a:lnTo>
                    <a:lnTo>
                      <a:pt x="498" y="1235"/>
                    </a:lnTo>
                    <a:lnTo>
                      <a:pt x="498" y="1237"/>
                    </a:lnTo>
                    <a:lnTo>
                      <a:pt x="498" y="1240"/>
                    </a:lnTo>
                    <a:lnTo>
                      <a:pt x="500" y="1246"/>
                    </a:lnTo>
                    <a:lnTo>
                      <a:pt x="502" y="1253"/>
                    </a:lnTo>
                    <a:lnTo>
                      <a:pt x="512" y="1257"/>
                    </a:lnTo>
                    <a:lnTo>
                      <a:pt x="522" y="1257"/>
                    </a:lnTo>
                    <a:lnTo>
                      <a:pt x="528" y="1255"/>
                    </a:lnTo>
                    <a:lnTo>
                      <a:pt x="532" y="1252"/>
                    </a:lnTo>
                    <a:lnTo>
                      <a:pt x="539" y="1251"/>
                    </a:lnTo>
                    <a:lnTo>
                      <a:pt x="545" y="1251"/>
                    </a:lnTo>
                    <a:lnTo>
                      <a:pt x="550" y="1251"/>
                    </a:lnTo>
                    <a:lnTo>
                      <a:pt x="557" y="1249"/>
                    </a:lnTo>
                    <a:lnTo>
                      <a:pt x="564" y="1249"/>
                    </a:lnTo>
                    <a:lnTo>
                      <a:pt x="571" y="1248"/>
                    </a:lnTo>
                    <a:lnTo>
                      <a:pt x="576" y="1246"/>
                    </a:lnTo>
                    <a:lnTo>
                      <a:pt x="579" y="1245"/>
                    </a:lnTo>
                    <a:lnTo>
                      <a:pt x="581" y="1242"/>
                    </a:lnTo>
                    <a:lnTo>
                      <a:pt x="579" y="1235"/>
                    </a:lnTo>
                    <a:lnTo>
                      <a:pt x="576" y="1229"/>
                    </a:lnTo>
                    <a:lnTo>
                      <a:pt x="575" y="1222"/>
                    </a:lnTo>
                    <a:lnTo>
                      <a:pt x="576" y="1215"/>
                    </a:lnTo>
                    <a:lnTo>
                      <a:pt x="581" y="1212"/>
                    </a:lnTo>
                    <a:lnTo>
                      <a:pt x="585" y="1209"/>
                    </a:lnTo>
                    <a:lnTo>
                      <a:pt x="586" y="1209"/>
                    </a:lnTo>
                    <a:lnTo>
                      <a:pt x="587" y="1209"/>
                    </a:lnTo>
                    <a:close/>
                  </a:path>
                </a:pathLst>
              </a:custGeom>
              <a:solidFill>
                <a:srgbClr val="00FF00">
                  <a:alpha val="2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ja-JP" sz="3200"/>
              </a:p>
            </p:txBody>
          </p:sp>
          <p:sp>
            <p:nvSpPr>
              <p:cNvPr id="219143" name="Freeform 6"/>
              <p:cNvSpPr>
                <a:spLocks/>
              </p:cNvSpPr>
              <p:nvPr/>
            </p:nvSpPr>
            <p:spPr bwMode="auto">
              <a:xfrm>
                <a:off x="3464" y="391"/>
                <a:ext cx="1036" cy="1046"/>
              </a:xfrm>
              <a:custGeom>
                <a:avLst/>
                <a:gdLst>
                  <a:gd name="T0" fmla="*/ 2147483647 w 671"/>
                  <a:gd name="T1" fmla="*/ 2147483647 h 677"/>
                  <a:gd name="T2" fmla="*/ 2147483647 w 671"/>
                  <a:gd name="T3" fmla="*/ 2147483647 h 677"/>
                  <a:gd name="T4" fmla="*/ 2147483647 w 671"/>
                  <a:gd name="T5" fmla="*/ 2147483647 h 677"/>
                  <a:gd name="T6" fmla="*/ 2147483647 w 671"/>
                  <a:gd name="T7" fmla="*/ 2147483647 h 677"/>
                  <a:gd name="T8" fmla="*/ 2147483647 w 671"/>
                  <a:gd name="T9" fmla="*/ 2147483647 h 677"/>
                  <a:gd name="T10" fmla="*/ 2147483647 w 671"/>
                  <a:gd name="T11" fmla="*/ 2147483647 h 677"/>
                  <a:gd name="T12" fmla="*/ 2147483647 w 671"/>
                  <a:gd name="T13" fmla="*/ 2147483647 h 677"/>
                  <a:gd name="T14" fmla="*/ 2147483647 w 671"/>
                  <a:gd name="T15" fmla="*/ 2147483647 h 677"/>
                  <a:gd name="T16" fmla="*/ 2147483647 w 671"/>
                  <a:gd name="T17" fmla="*/ 2147483647 h 677"/>
                  <a:gd name="T18" fmla="*/ 2147483647 w 671"/>
                  <a:gd name="T19" fmla="*/ 2147483647 h 677"/>
                  <a:gd name="T20" fmla="*/ 2147483647 w 671"/>
                  <a:gd name="T21" fmla="*/ 2147483647 h 677"/>
                  <a:gd name="T22" fmla="*/ 2147483647 w 671"/>
                  <a:gd name="T23" fmla="*/ 2147483647 h 677"/>
                  <a:gd name="T24" fmla="*/ 2147483647 w 671"/>
                  <a:gd name="T25" fmla="*/ 2147483647 h 677"/>
                  <a:gd name="T26" fmla="*/ 2147483647 w 671"/>
                  <a:gd name="T27" fmla="*/ 2147483647 h 677"/>
                  <a:gd name="T28" fmla="*/ 2147483647 w 671"/>
                  <a:gd name="T29" fmla="*/ 2147483647 h 677"/>
                  <a:gd name="T30" fmla="*/ 2147483647 w 671"/>
                  <a:gd name="T31" fmla="*/ 2147483647 h 677"/>
                  <a:gd name="T32" fmla="*/ 2147483647 w 671"/>
                  <a:gd name="T33" fmla="*/ 2147483647 h 677"/>
                  <a:gd name="T34" fmla="*/ 2147483647 w 671"/>
                  <a:gd name="T35" fmla="*/ 2147483647 h 677"/>
                  <a:gd name="T36" fmla="*/ 2147483647 w 671"/>
                  <a:gd name="T37" fmla="*/ 2147483647 h 677"/>
                  <a:gd name="T38" fmla="*/ 2147483647 w 671"/>
                  <a:gd name="T39" fmla="*/ 2147483647 h 677"/>
                  <a:gd name="T40" fmla="*/ 2147483647 w 671"/>
                  <a:gd name="T41" fmla="*/ 2147483647 h 677"/>
                  <a:gd name="T42" fmla="*/ 2147483647 w 671"/>
                  <a:gd name="T43" fmla="*/ 2147483647 h 677"/>
                  <a:gd name="T44" fmla="*/ 2147483647 w 671"/>
                  <a:gd name="T45" fmla="*/ 2147483647 h 677"/>
                  <a:gd name="T46" fmla="*/ 2147483647 w 671"/>
                  <a:gd name="T47" fmla="*/ 2147483647 h 677"/>
                  <a:gd name="T48" fmla="*/ 2147483647 w 671"/>
                  <a:gd name="T49" fmla="*/ 2147483647 h 677"/>
                  <a:gd name="T50" fmla="*/ 2147483647 w 671"/>
                  <a:gd name="T51" fmla="*/ 2147483647 h 677"/>
                  <a:gd name="T52" fmla="*/ 2147483647 w 671"/>
                  <a:gd name="T53" fmla="*/ 2147483647 h 677"/>
                  <a:gd name="T54" fmla="*/ 2147483647 w 671"/>
                  <a:gd name="T55" fmla="*/ 2147483647 h 677"/>
                  <a:gd name="T56" fmla="*/ 2147483647 w 671"/>
                  <a:gd name="T57" fmla="*/ 2147483647 h 677"/>
                  <a:gd name="T58" fmla="*/ 2147483647 w 671"/>
                  <a:gd name="T59" fmla="*/ 2147483647 h 677"/>
                  <a:gd name="T60" fmla="*/ 2147483647 w 671"/>
                  <a:gd name="T61" fmla="*/ 2147483647 h 677"/>
                  <a:gd name="T62" fmla="*/ 2147483647 w 671"/>
                  <a:gd name="T63" fmla="*/ 2147483647 h 677"/>
                  <a:gd name="T64" fmla="*/ 2147483647 w 671"/>
                  <a:gd name="T65" fmla="*/ 2147483647 h 677"/>
                  <a:gd name="T66" fmla="*/ 2147483647 w 671"/>
                  <a:gd name="T67" fmla="*/ 2147483647 h 677"/>
                  <a:gd name="T68" fmla="*/ 2147483647 w 671"/>
                  <a:gd name="T69" fmla="*/ 2147483647 h 677"/>
                  <a:gd name="T70" fmla="*/ 2147483647 w 671"/>
                  <a:gd name="T71" fmla="*/ 2147483647 h 677"/>
                  <a:gd name="T72" fmla="*/ 2147483647 w 671"/>
                  <a:gd name="T73" fmla="*/ 2147483647 h 677"/>
                  <a:gd name="T74" fmla="*/ 2147483647 w 671"/>
                  <a:gd name="T75" fmla="*/ 2147483647 h 677"/>
                  <a:gd name="T76" fmla="*/ 2147483647 w 671"/>
                  <a:gd name="T77" fmla="*/ 2147483647 h 677"/>
                  <a:gd name="T78" fmla="*/ 2147483647 w 671"/>
                  <a:gd name="T79" fmla="*/ 2147483647 h 677"/>
                  <a:gd name="T80" fmla="*/ 2147483647 w 671"/>
                  <a:gd name="T81" fmla="*/ 2147483647 h 677"/>
                  <a:gd name="T82" fmla="*/ 2147483647 w 671"/>
                  <a:gd name="T83" fmla="*/ 2147483647 h 677"/>
                  <a:gd name="T84" fmla="*/ 2147483647 w 671"/>
                  <a:gd name="T85" fmla="*/ 2147483647 h 677"/>
                  <a:gd name="T86" fmla="*/ 2147483647 w 671"/>
                  <a:gd name="T87" fmla="*/ 2147483647 h 677"/>
                  <a:gd name="T88" fmla="*/ 2147483647 w 671"/>
                  <a:gd name="T89" fmla="*/ 2147483647 h 677"/>
                  <a:gd name="T90" fmla="*/ 2147483647 w 671"/>
                  <a:gd name="T91" fmla="*/ 2147483647 h 677"/>
                  <a:gd name="T92" fmla="*/ 2147483647 w 671"/>
                  <a:gd name="T93" fmla="*/ 2147483647 h 677"/>
                  <a:gd name="T94" fmla="*/ 2147483647 w 671"/>
                  <a:gd name="T95" fmla="*/ 2147483647 h 677"/>
                  <a:gd name="T96" fmla="*/ 2147483647 w 671"/>
                  <a:gd name="T97" fmla="*/ 2147483647 h 677"/>
                  <a:gd name="T98" fmla="*/ 2147483647 w 671"/>
                  <a:gd name="T99" fmla="*/ 2147483647 h 677"/>
                  <a:gd name="T100" fmla="*/ 2147483647 w 671"/>
                  <a:gd name="T101" fmla="*/ 2147483647 h 677"/>
                  <a:gd name="T102" fmla="*/ 2147483647 w 671"/>
                  <a:gd name="T103" fmla="*/ 2147483647 h 677"/>
                  <a:gd name="T104" fmla="*/ 2147483647 w 671"/>
                  <a:gd name="T105" fmla="*/ 2147483647 h 677"/>
                  <a:gd name="T106" fmla="*/ 2147483647 w 671"/>
                  <a:gd name="T107" fmla="*/ 2147483647 h 677"/>
                  <a:gd name="T108" fmla="*/ 2147483647 w 671"/>
                  <a:gd name="T109" fmla="*/ 2147483647 h 677"/>
                  <a:gd name="T110" fmla="*/ 2147483647 w 671"/>
                  <a:gd name="T111" fmla="*/ 2147483647 h 677"/>
                  <a:gd name="T112" fmla="*/ 2147483647 w 671"/>
                  <a:gd name="T113" fmla="*/ 2147483647 h 677"/>
                  <a:gd name="T114" fmla="*/ 2147483647 w 671"/>
                  <a:gd name="T115" fmla="*/ 2147483647 h 677"/>
                  <a:gd name="T116" fmla="*/ 2147483647 w 671"/>
                  <a:gd name="T117" fmla="*/ 2147483647 h 677"/>
                  <a:gd name="T118" fmla="*/ 2147483647 w 671"/>
                  <a:gd name="T119" fmla="*/ 2147483647 h 677"/>
                  <a:gd name="T120" fmla="*/ 2147483647 w 671"/>
                  <a:gd name="T121" fmla="*/ 2147483647 h 67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71"/>
                  <a:gd name="T184" fmla="*/ 0 h 677"/>
                  <a:gd name="T185" fmla="*/ 671 w 671"/>
                  <a:gd name="T186" fmla="*/ 677 h 67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71" h="677">
                    <a:moveTo>
                      <a:pt x="146" y="580"/>
                    </a:moveTo>
                    <a:lnTo>
                      <a:pt x="147" y="581"/>
                    </a:lnTo>
                    <a:lnTo>
                      <a:pt x="151" y="584"/>
                    </a:lnTo>
                    <a:lnTo>
                      <a:pt x="155" y="588"/>
                    </a:lnTo>
                    <a:lnTo>
                      <a:pt x="159" y="591"/>
                    </a:lnTo>
                    <a:lnTo>
                      <a:pt x="163" y="593"/>
                    </a:lnTo>
                    <a:lnTo>
                      <a:pt x="168" y="596"/>
                    </a:lnTo>
                    <a:lnTo>
                      <a:pt x="169" y="600"/>
                    </a:lnTo>
                    <a:lnTo>
                      <a:pt x="170" y="604"/>
                    </a:lnTo>
                    <a:lnTo>
                      <a:pt x="169" y="608"/>
                    </a:lnTo>
                    <a:lnTo>
                      <a:pt x="168" y="611"/>
                    </a:lnTo>
                    <a:lnTo>
                      <a:pt x="166" y="614"/>
                    </a:lnTo>
                    <a:lnTo>
                      <a:pt x="165" y="614"/>
                    </a:lnTo>
                    <a:lnTo>
                      <a:pt x="163" y="614"/>
                    </a:lnTo>
                    <a:lnTo>
                      <a:pt x="161" y="615"/>
                    </a:lnTo>
                    <a:lnTo>
                      <a:pt x="157" y="618"/>
                    </a:lnTo>
                    <a:lnTo>
                      <a:pt x="152" y="619"/>
                    </a:lnTo>
                    <a:lnTo>
                      <a:pt x="148" y="621"/>
                    </a:lnTo>
                    <a:lnTo>
                      <a:pt x="146" y="624"/>
                    </a:lnTo>
                    <a:lnTo>
                      <a:pt x="144" y="625"/>
                    </a:lnTo>
                    <a:lnTo>
                      <a:pt x="143" y="625"/>
                    </a:lnTo>
                    <a:lnTo>
                      <a:pt x="143" y="624"/>
                    </a:lnTo>
                    <a:lnTo>
                      <a:pt x="142" y="619"/>
                    </a:lnTo>
                    <a:lnTo>
                      <a:pt x="139" y="615"/>
                    </a:lnTo>
                    <a:lnTo>
                      <a:pt x="133" y="614"/>
                    </a:lnTo>
                    <a:lnTo>
                      <a:pt x="129" y="615"/>
                    </a:lnTo>
                    <a:lnTo>
                      <a:pt x="126" y="617"/>
                    </a:lnTo>
                    <a:lnTo>
                      <a:pt x="124" y="615"/>
                    </a:lnTo>
                    <a:lnTo>
                      <a:pt x="120" y="613"/>
                    </a:lnTo>
                    <a:lnTo>
                      <a:pt x="115" y="610"/>
                    </a:lnTo>
                    <a:lnTo>
                      <a:pt x="113" y="608"/>
                    </a:lnTo>
                    <a:lnTo>
                      <a:pt x="110" y="608"/>
                    </a:lnTo>
                    <a:lnTo>
                      <a:pt x="109" y="611"/>
                    </a:lnTo>
                    <a:lnTo>
                      <a:pt x="109" y="615"/>
                    </a:lnTo>
                    <a:lnTo>
                      <a:pt x="109" y="618"/>
                    </a:lnTo>
                    <a:lnTo>
                      <a:pt x="104" y="622"/>
                    </a:lnTo>
                    <a:lnTo>
                      <a:pt x="98" y="625"/>
                    </a:lnTo>
                    <a:lnTo>
                      <a:pt x="91" y="626"/>
                    </a:lnTo>
                    <a:lnTo>
                      <a:pt x="87" y="629"/>
                    </a:lnTo>
                    <a:lnTo>
                      <a:pt x="85" y="632"/>
                    </a:lnTo>
                    <a:lnTo>
                      <a:pt x="87" y="635"/>
                    </a:lnTo>
                    <a:lnTo>
                      <a:pt x="89" y="636"/>
                    </a:lnTo>
                    <a:lnTo>
                      <a:pt x="92" y="639"/>
                    </a:lnTo>
                    <a:lnTo>
                      <a:pt x="91" y="643"/>
                    </a:lnTo>
                    <a:lnTo>
                      <a:pt x="88" y="646"/>
                    </a:lnTo>
                    <a:lnTo>
                      <a:pt x="85" y="647"/>
                    </a:lnTo>
                    <a:lnTo>
                      <a:pt x="84" y="650"/>
                    </a:lnTo>
                    <a:lnTo>
                      <a:pt x="81" y="655"/>
                    </a:lnTo>
                    <a:lnTo>
                      <a:pt x="78" y="661"/>
                    </a:lnTo>
                    <a:lnTo>
                      <a:pt x="76" y="662"/>
                    </a:lnTo>
                    <a:lnTo>
                      <a:pt x="73" y="662"/>
                    </a:lnTo>
                    <a:lnTo>
                      <a:pt x="72" y="662"/>
                    </a:lnTo>
                    <a:lnTo>
                      <a:pt x="70" y="663"/>
                    </a:lnTo>
                    <a:lnTo>
                      <a:pt x="69" y="666"/>
                    </a:lnTo>
                    <a:lnTo>
                      <a:pt x="66" y="670"/>
                    </a:lnTo>
                    <a:lnTo>
                      <a:pt x="62" y="673"/>
                    </a:lnTo>
                    <a:lnTo>
                      <a:pt x="58" y="676"/>
                    </a:lnTo>
                    <a:lnTo>
                      <a:pt x="54" y="677"/>
                    </a:lnTo>
                    <a:lnTo>
                      <a:pt x="52" y="677"/>
                    </a:lnTo>
                    <a:lnTo>
                      <a:pt x="51" y="676"/>
                    </a:lnTo>
                    <a:lnTo>
                      <a:pt x="48" y="673"/>
                    </a:lnTo>
                    <a:lnTo>
                      <a:pt x="43" y="672"/>
                    </a:lnTo>
                    <a:lnTo>
                      <a:pt x="39" y="672"/>
                    </a:lnTo>
                    <a:lnTo>
                      <a:pt x="36" y="670"/>
                    </a:lnTo>
                    <a:lnTo>
                      <a:pt x="34" y="669"/>
                    </a:lnTo>
                    <a:lnTo>
                      <a:pt x="34" y="666"/>
                    </a:lnTo>
                    <a:lnTo>
                      <a:pt x="34" y="657"/>
                    </a:lnTo>
                    <a:lnTo>
                      <a:pt x="34" y="643"/>
                    </a:lnTo>
                    <a:lnTo>
                      <a:pt x="33" y="630"/>
                    </a:lnTo>
                    <a:lnTo>
                      <a:pt x="33" y="625"/>
                    </a:lnTo>
                    <a:lnTo>
                      <a:pt x="33" y="624"/>
                    </a:lnTo>
                    <a:lnTo>
                      <a:pt x="33" y="619"/>
                    </a:lnTo>
                    <a:lnTo>
                      <a:pt x="34" y="615"/>
                    </a:lnTo>
                    <a:lnTo>
                      <a:pt x="39" y="611"/>
                    </a:lnTo>
                    <a:lnTo>
                      <a:pt x="44" y="607"/>
                    </a:lnTo>
                    <a:lnTo>
                      <a:pt x="48" y="604"/>
                    </a:lnTo>
                    <a:lnTo>
                      <a:pt x="51" y="602"/>
                    </a:lnTo>
                    <a:lnTo>
                      <a:pt x="50" y="599"/>
                    </a:lnTo>
                    <a:lnTo>
                      <a:pt x="48" y="595"/>
                    </a:lnTo>
                    <a:lnTo>
                      <a:pt x="50" y="591"/>
                    </a:lnTo>
                    <a:lnTo>
                      <a:pt x="50" y="587"/>
                    </a:lnTo>
                    <a:lnTo>
                      <a:pt x="48" y="585"/>
                    </a:lnTo>
                    <a:lnTo>
                      <a:pt x="44" y="584"/>
                    </a:lnTo>
                    <a:lnTo>
                      <a:pt x="43" y="582"/>
                    </a:lnTo>
                    <a:lnTo>
                      <a:pt x="40" y="580"/>
                    </a:lnTo>
                    <a:lnTo>
                      <a:pt x="40" y="576"/>
                    </a:lnTo>
                    <a:lnTo>
                      <a:pt x="40" y="570"/>
                    </a:lnTo>
                    <a:lnTo>
                      <a:pt x="39" y="566"/>
                    </a:lnTo>
                    <a:lnTo>
                      <a:pt x="37" y="562"/>
                    </a:lnTo>
                    <a:lnTo>
                      <a:pt x="33" y="562"/>
                    </a:lnTo>
                    <a:lnTo>
                      <a:pt x="28" y="563"/>
                    </a:lnTo>
                    <a:lnTo>
                      <a:pt x="23" y="565"/>
                    </a:lnTo>
                    <a:lnTo>
                      <a:pt x="21" y="565"/>
                    </a:lnTo>
                    <a:lnTo>
                      <a:pt x="17" y="563"/>
                    </a:lnTo>
                    <a:lnTo>
                      <a:pt x="12" y="559"/>
                    </a:lnTo>
                    <a:lnTo>
                      <a:pt x="8" y="555"/>
                    </a:lnTo>
                    <a:lnTo>
                      <a:pt x="4" y="548"/>
                    </a:lnTo>
                    <a:lnTo>
                      <a:pt x="3" y="540"/>
                    </a:lnTo>
                    <a:lnTo>
                      <a:pt x="2" y="532"/>
                    </a:lnTo>
                    <a:lnTo>
                      <a:pt x="2" y="523"/>
                    </a:lnTo>
                    <a:lnTo>
                      <a:pt x="2" y="515"/>
                    </a:lnTo>
                    <a:lnTo>
                      <a:pt x="2" y="507"/>
                    </a:lnTo>
                    <a:lnTo>
                      <a:pt x="2" y="499"/>
                    </a:lnTo>
                    <a:lnTo>
                      <a:pt x="0" y="492"/>
                    </a:lnTo>
                    <a:lnTo>
                      <a:pt x="0" y="485"/>
                    </a:lnTo>
                    <a:lnTo>
                      <a:pt x="3" y="481"/>
                    </a:lnTo>
                    <a:lnTo>
                      <a:pt x="7" y="477"/>
                    </a:lnTo>
                    <a:lnTo>
                      <a:pt x="11" y="473"/>
                    </a:lnTo>
                    <a:lnTo>
                      <a:pt x="15" y="470"/>
                    </a:lnTo>
                    <a:lnTo>
                      <a:pt x="21" y="468"/>
                    </a:lnTo>
                    <a:lnTo>
                      <a:pt x="26" y="467"/>
                    </a:lnTo>
                    <a:lnTo>
                      <a:pt x="33" y="464"/>
                    </a:lnTo>
                    <a:lnTo>
                      <a:pt x="39" y="460"/>
                    </a:lnTo>
                    <a:lnTo>
                      <a:pt x="44" y="456"/>
                    </a:lnTo>
                    <a:lnTo>
                      <a:pt x="50" y="451"/>
                    </a:lnTo>
                    <a:lnTo>
                      <a:pt x="55" y="444"/>
                    </a:lnTo>
                    <a:lnTo>
                      <a:pt x="61" y="437"/>
                    </a:lnTo>
                    <a:lnTo>
                      <a:pt x="65" y="430"/>
                    </a:lnTo>
                    <a:lnTo>
                      <a:pt x="70" y="425"/>
                    </a:lnTo>
                    <a:lnTo>
                      <a:pt x="74" y="420"/>
                    </a:lnTo>
                    <a:lnTo>
                      <a:pt x="77" y="415"/>
                    </a:lnTo>
                    <a:lnTo>
                      <a:pt x="74" y="408"/>
                    </a:lnTo>
                    <a:lnTo>
                      <a:pt x="70" y="398"/>
                    </a:lnTo>
                    <a:lnTo>
                      <a:pt x="69" y="393"/>
                    </a:lnTo>
                    <a:lnTo>
                      <a:pt x="67" y="390"/>
                    </a:lnTo>
                    <a:lnTo>
                      <a:pt x="63" y="390"/>
                    </a:lnTo>
                    <a:lnTo>
                      <a:pt x="59" y="392"/>
                    </a:lnTo>
                    <a:lnTo>
                      <a:pt x="55" y="390"/>
                    </a:lnTo>
                    <a:lnTo>
                      <a:pt x="54" y="389"/>
                    </a:lnTo>
                    <a:lnTo>
                      <a:pt x="52" y="385"/>
                    </a:lnTo>
                    <a:lnTo>
                      <a:pt x="52" y="379"/>
                    </a:lnTo>
                    <a:lnTo>
                      <a:pt x="55" y="372"/>
                    </a:lnTo>
                    <a:lnTo>
                      <a:pt x="56" y="366"/>
                    </a:lnTo>
                    <a:lnTo>
                      <a:pt x="61" y="363"/>
                    </a:lnTo>
                    <a:lnTo>
                      <a:pt x="63" y="363"/>
                    </a:lnTo>
                    <a:lnTo>
                      <a:pt x="66" y="363"/>
                    </a:lnTo>
                    <a:lnTo>
                      <a:pt x="67" y="363"/>
                    </a:lnTo>
                    <a:lnTo>
                      <a:pt x="72" y="361"/>
                    </a:lnTo>
                    <a:lnTo>
                      <a:pt x="74" y="360"/>
                    </a:lnTo>
                    <a:lnTo>
                      <a:pt x="77" y="359"/>
                    </a:lnTo>
                    <a:lnTo>
                      <a:pt x="78" y="359"/>
                    </a:lnTo>
                    <a:lnTo>
                      <a:pt x="81" y="361"/>
                    </a:lnTo>
                    <a:lnTo>
                      <a:pt x="87" y="364"/>
                    </a:lnTo>
                    <a:lnTo>
                      <a:pt x="91" y="368"/>
                    </a:lnTo>
                    <a:lnTo>
                      <a:pt x="95" y="371"/>
                    </a:lnTo>
                    <a:lnTo>
                      <a:pt x="98" y="375"/>
                    </a:lnTo>
                    <a:lnTo>
                      <a:pt x="100" y="379"/>
                    </a:lnTo>
                    <a:lnTo>
                      <a:pt x="104" y="381"/>
                    </a:lnTo>
                    <a:lnTo>
                      <a:pt x="107" y="383"/>
                    </a:lnTo>
                    <a:lnTo>
                      <a:pt x="110" y="386"/>
                    </a:lnTo>
                    <a:lnTo>
                      <a:pt x="111" y="390"/>
                    </a:lnTo>
                    <a:lnTo>
                      <a:pt x="114" y="393"/>
                    </a:lnTo>
                    <a:lnTo>
                      <a:pt x="115" y="392"/>
                    </a:lnTo>
                    <a:lnTo>
                      <a:pt x="117" y="387"/>
                    </a:lnTo>
                    <a:lnTo>
                      <a:pt x="118" y="382"/>
                    </a:lnTo>
                    <a:lnTo>
                      <a:pt x="124" y="378"/>
                    </a:lnTo>
                    <a:lnTo>
                      <a:pt x="129" y="377"/>
                    </a:lnTo>
                    <a:lnTo>
                      <a:pt x="136" y="377"/>
                    </a:lnTo>
                    <a:lnTo>
                      <a:pt x="140" y="379"/>
                    </a:lnTo>
                    <a:lnTo>
                      <a:pt x="143" y="382"/>
                    </a:lnTo>
                    <a:lnTo>
                      <a:pt x="143" y="386"/>
                    </a:lnTo>
                    <a:lnTo>
                      <a:pt x="146" y="389"/>
                    </a:lnTo>
                    <a:lnTo>
                      <a:pt x="148" y="390"/>
                    </a:lnTo>
                    <a:lnTo>
                      <a:pt x="152" y="387"/>
                    </a:lnTo>
                    <a:lnTo>
                      <a:pt x="155" y="385"/>
                    </a:lnTo>
                    <a:lnTo>
                      <a:pt x="159" y="382"/>
                    </a:lnTo>
                    <a:lnTo>
                      <a:pt x="163" y="381"/>
                    </a:lnTo>
                    <a:lnTo>
                      <a:pt x="168" y="381"/>
                    </a:lnTo>
                    <a:lnTo>
                      <a:pt x="172" y="379"/>
                    </a:lnTo>
                    <a:lnTo>
                      <a:pt x="174" y="375"/>
                    </a:lnTo>
                    <a:lnTo>
                      <a:pt x="177" y="368"/>
                    </a:lnTo>
                    <a:lnTo>
                      <a:pt x="183" y="360"/>
                    </a:lnTo>
                    <a:lnTo>
                      <a:pt x="185" y="353"/>
                    </a:lnTo>
                    <a:lnTo>
                      <a:pt x="184" y="346"/>
                    </a:lnTo>
                    <a:lnTo>
                      <a:pt x="180" y="342"/>
                    </a:lnTo>
                    <a:lnTo>
                      <a:pt x="177" y="341"/>
                    </a:lnTo>
                    <a:lnTo>
                      <a:pt x="174" y="341"/>
                    </a:lnTo>
                    <a:lnTo>
                      <a:pt x="172" y="339"/>
                    </a:lnTo>
                    <a:lnTo>
                      <a:pt x="170" y="337"/>
                    </a:lnTo>
                    <a:lnTo>
                      <a:pt x="172" y="335"/>
                    </a:lnTo>
                    <a:lnTo>
                      <a:pt x="173" y="333"/>
                    </a:lnTo>
                    <a:lnTo>
                      <a:pt x="173" y="330"/>
                    </a:lnTo>
                    <a:lnTo>
                      <a:pt x="172" y="326"/>
                    </a:lnTo>
                    <a:lnTo>
                      <a:pt x="172" y="320"/>
                    </a:lnTo>
                    <a:lnTo>
                      <a:pt x="170" y="315"/>
                    </a:lnTo>
                    <a:lnTo>
                      <a:pt x="173" y="311"/>
                    </a:lnTo>
                    <a:lnTo>
                      <a:pt x="173" y="306"/>
                    </a:lnTo>
                    <a:lnTo>
                      <a:pt x="170" y="302"/>
                    </a:lnTo>
                    <a:lnTo>
                      <a:pt x="165" y="300"/>
                    </a:lnTo>
                    <a:lnTo>
                      <a:pt x="162" y="296"/>
                    </a:lnTo>
                    <a:lnTo>
                      <a:pt x="162" y="291"/>
                    </a:lnTo>
                    <a:lnTo>
                      <a:pt x="162" y="287"/>
                    </a:lnTo>
                    <a:lnTo>
                      <a:pt x="163" y="283"/>
                    </a:lnTo>
                    <a:lnTo>
                      <a:pt x="168" y="282"/>
                    </a:lnTo>
                    <a:lnTo>
                      <a:pt x="173" y="280"/>
                    </a:lnTo>
                    <a:lnTo>
                      <a:pt x="177" y="278"/>
                    </a:lnTo>
                    <a:lnTo>
                      <a:pt x="181" y="274"/>
                    </a:lnTo>
                    <a:lnTo>
                      <a:pt x="185" y="269"/>
                    </a:lnTo>
                    <a:lnTo>
                      <a:pt x="191" y="265"/>
                    </a:lnTo>
                    <a:lnTo>
                      <a:pt x="198" y="261"/>
                    </a:lnTo>
                    <a:lnTo>
                      <a:pt x="202" y="258"/>
                    </a:lnTo>
                    <a:lnTo>
                      <a:pt x="201" y="252"/>
                    </a:lnTo>
                    <a:lnTo>
                      <a:pt x="198" y="245"/>
                    </a:lnTo>
                    <a:lnTo>
                      <a:pt x="195" y="238"/>
                    </a:lnTo>
                    <a:lnTo>
                      <a:pt x="195" y="232"/>
                    </a:lnTo>
                    <a:lnTo>
                      <a:pt x="196" y="226"/>
                    </a:lnTo>
                    <a:lnTo>
                      <a:pt x="199" y="220"/>
                    </a:lnTo>
                    <a:lnTo>
                      <a:pt x="201" y="216"/>
                    </a:lnTo>
                    <a:lnTo>
                      <a:pt x="201" y="213"/>
                    </a:lnTo>
                    <a:lnTo>
                      <a:pt x="198" y="209"/>
                    </a:lnTo>
                    <a:lnTo>
                      <a:pt x="194" y="205"/>
                    </a:lnTo>
                    <a:lnTo>
                      <a:pt x="191" y="202"/>
                    </a:lnTo>
                    <a:lnTo>
                      <a:pt x="188" y="201"/>
                    </a:lnTo>
                    <a:lnTo>
                      <a:pt x="190" y="199"/>
                    </a:lnTo>
                    <a:lnTo>
                      <a:pt x="191" y="197"/>
                    </a:lnTo>
                    <a:lnTo>
                      <a:pt x="192" y="194"/>
                    </a:lnTo>
                    <a:lnTo>
                      <a:pt x="195" y="188"/>
                    </a:lnTo>
                    <a:lnTo>
                      <a:pt x="198" y="186"/>
                    </a:lnTo>
                    <a:lnTo>
                      <a:pt x="202" y="183"/>
                    </a:lnTo>
                    <a:lnTo>
                      <a:pt x="205" y="179"/>
                    </a:lnTo>
                    <a:lnTo>
                      <a:pt x="207" y="168"/>
                    </a:lnTo>
                    <a:lnTo>
                      <a:pt x="206" y="158"/>
                    </a:lnTo>
                    <a:lnTo>
                      <a:pt x="203" y="153"/>
                    </a:lnTo>
                    <a:lnTo>
                      <a:pt x="202" y="149"/>
                    </a:lnTo>
                    <a:lnTo>
                      <a:pt x="202" y="139"/>
                    </a:lnTo>
                    <a:lnTo>
                      <a:pt x="203" y="128"/>
                    </a:lnTo>
                    <a:lnTo>
                      <a:pt x="203" y="118"/>
                    </a:lnTo>
                    <a:lnTo>
                      <a:pt x="201" y="110"/>
                    </a:lnTo>
                    <a:lnTo>
                      <a:pt x="198" y="105"/>
                    </a:lnTo>
                    <a:lnTo>
                      <a:pt x="195" y="99"/>
                    </a:lnTo>
                    <a:lnTo>
                      <a:pt x="194" y="91"/>
                    </a:lnTo>
                    <a:lnTo>
                      <a:pt x="191" y="83"/>
                    </a:lnTo>
                    <a:lnTo>
                      <a:pt x="183" y="76"/>
                    </a:lnTo>
                    <a:lnTo>
                      <a:pt x="176" y="72"/>
                    </a:lnTo>
                    <a:lnTo>
                      <a:pt x="172" y="68"/>
                    </a:lnTo>
                    <a:lnTo>
                      <a:pt x="170" y="65"/>
                    </a:lnTo>
                    <a:lnTo>
                      <a:pt x="170" y="61"/>
                    </a:lnTo>
                    <a:lnTo>
                      <a:pt x="170" y="58"/>
                    </a:lnTo>
                    <a:lnTo>
                      <a:pt x="172" y="55"/>
                    </a:lnTo>
                    <a:lnTo>
                      <a:pt x="173" y="51"/>
                    </a:lnTo>
                    <a:lnTo>
                      <a:pt x="176" y="46"/>
                    </a:lnTo>
                    <a:lnTo>
                      <a:pt x="179" y="40"/>
                    </a:lnTo>
                    <a:lnTo>
                      <a:pt x="179" y="37"/>
                    </a:lnTo>
                    <a:lnTo>
                      <a:pt x="179" y="35"/>
                    </a:lnTo>
                    <a:lnTo>
                      <a:pt x="177" y="31"/>
                    </a:lnTo>
                    <a:lnTo>
                      <a:pt x="177" y="25"/>
                    </a:lnTo>
                    <a:lnTo>
                      <a:pt x="177" y="20"/>
                    </a:lnTo>
                    <a:lnTo>
                      <a:pt x="179" y="15"/>
                    </a:lnTo>
                    <a:lnTo>
                      <a:pt x="179" y="14"/>
                    </a:lnTo>
                    <a:lnTo>
                      <a:pt x="179" y="15"/>
                    </a:lnTo>
                    <a:lnTo>
                      <a:pt x="180" y="18"/>
                    </a:lnTo>
                    <a:lnTo>
                      <a:pt x="183" y="21"/>
                    </a:lnTo>
                    <a:lnTo>
                      <a:pt x="184" y="22"/>
                    </a:lnTo>
                    <a:lnTo>
                      <a:pt x="187" y="24"/>
                    </a:lnTo>
                    <a:lnTo>
                      <a:pt x="188" y="25"/>
                    </a:lnTo>
                    <a:lnTo>
                      <a:pt x="191" y="25"/>
                    </a:lnTo>
                    <a:lnTo>
                      <a:pt x="195" y="21"/>
                    </a:lnTo>
                    <a:lnTo>
                      <a:pt x="199" y="15"/>
                    </a:lnTo>
                    <a:lnTo>
                      <a:pt x="201" y="11"/>
                    </a:lnTo>
                    <a:lnTo>
                      <a:pt x="202" y="9"/>
                    </a:lnTo>
                    <a:lnTo>
                      <a:pt x="203" y="4"/>
                    </a:lnTo>
                    <a:lnTo>
                      <a:pt x="207" y="2"/>
                    </a:lnTo>
                    <a:lnTo>
                      <a:pt x="211" y="0"/>
                    </a:lnTo>
                    <a:lnTo>
                      <a:pt x="214" y="0"/>
                    </a:lnTo>
                    <a:lnTo>
                      <a:pt x="218" y="2"/>
                    </a:lnTo>
                    <a:lnTo>
                      <a:pt x="220" y="6"/>
                    </a:lnTo>
                    <a:lnTo>
                      <a:pt x="222" y="11"/>
                    </a:lnTo>
                    <a:lnTo>
                      <a:pt x="225" y="17"/>
                    </a:lnTo>
                    <a:lnTo>
                      <a:pt x="228" y="21"/>
                    </a:lnTo>
                    <a:lnTo>
                      <a:pt x="232" y="22"/>
                    </a:lnTo>
                    <a:lnTo>
                      <a:pt x="235" y="22"/>
                    </a:lnTo>
                    <a:lnTo>
                      <a:pt x="238" y="24"/>
                    </a:lnTo>
                    <a:lnTo>
                      <a:pt x="240" y="26"/>
                    </a:lnTo>
                    <a:lnTo>
                      <a:pt x="244" y="32"/>
                    </a:lnTo>
                    <a:lnTo>
                      <a:pt x="249" y="40"/>
                    </a:lnTo>
                    <a:lnTo>
                      <a:pt x="254" y="48"/>
                    </a:lnTo>
                    <a:lnTo>
                      <a:pt x="257" y="55"/>
                    </a:lnTo>
                    <a:lnTo>
                      <a:pt x="261" y="59"/>
                    </a:lnTo>
                    <a:lnTo>
                      <a:pt x="266" y="62"/>
                    </a:lnTo>
                    <a:lnTo>
                      <a:pt x="272" y="65"/>
                    </a:lnTo>
                    <a:lnTo>
                      <a:pt x="276" y="66"/>
                    </a:lnTo>
                    <a:lnTo>
                      <a:pt x="281" y="69"/>
                    </a:lnTo>
                    <a:lnTo>
                      <a:pt x="287" y="75"/>
                    </a:lnTo>
                    <a:lnTo>
                      <a:pt x="291" y="80"/>
                    </a:lnTo>
                    <a:lnTo>
                      <a:pt x="291" y="88"/>
                    </a:lnTo>
                    <a:lnTo>
                      <a:pt x="290" y="94"/>
                    </a:lnTo>
                    <a:lnTo>
                      <a:pt x="294" y="96"/>
                    </a:lnTo>
                    <a:lnTo>
                      <a:pt x="298" y="99"/>
                    </a:lnTo>
                    <a:lnTo>
                      <a:pt x="303" y="101"/>
                    </a:lnTo>
                    <a:lnTo>
                      <a:pt x="308" y="103"/>
                    </a:lnTo>
                    <a:lnTo>
                      <a:pt x="310" y="109"/>
                    </a:lnTo>
                    <a:lnTo>
                      <a:pt x="314" y="116"/>
                    </a:lnTo>
                    <a:lnTo>
                      <a:pt x="320" y="124"/>
                    </a:lnTo>
                    <a:lnTo>
                      <a:pt x="327" y="131"/>
                    </a:lnTo>
                    <a:lnTo>
                      <a:pt x="334" y="135"/>
                    </a:lnTo>
                    <a:lnTo>
                      <a:pt x="339" y="138"/>
                    </a:lnTo>
                    <a:lnTo>
                      <a:pt x="342" y="140"/>
                    </a:lnTo>
                    <a:lnTo>
                      <a:pt x="343" y="143"/>
                    </a:lnTo>
                    <a:lnTo>
                      <a:pt x="345" y="145"/>
                    </a:lnTo>
                    <a:lnTo>
                      <a:pt x="346" y="146"/>
                    </a:lnTo>
                    <a:lnTo>
                      <a:pt x="350" y="150"/>
                    </a:lnTo>
                    <a:lnTo>
                      <a:pt x="354" y="153"/>
                    </a:lnTo>
                    <a:lnTo>
                      <a:pt x="358" y="154"/>
                    </a:lnTo>
                    <a:lnTo>
                      <a:pt x="362" y="157"/>
                    </a:lnTo>
                    <a:lnTo>
                      <a:pt x="368" y="162"/>
                    </a:lnTo>
                    <a:lnTo>
                      <a:pt x="375" y="166"/>
                    </a:lnTo>
                    <a:lnTo>
                      <a:pt x="382" y="168"/>
                    </a:lnTo>
                    <a:lnTo>
                      <a:pt x="386" y="166"/>
                    </a:lnTo>
                    <a:lnTo>
                      <a:pt x="387" y="165"/>
                    </a:lnTo>
                    <a:lnTo>
                      <a:pt x="387" y="166"/>
                    </a:lnTo>
                    <a:lnTo>
                      <a:pt x="389" y="168"/>
                    </a:lnTo>
                    <a:lnTo>
                      <a:pt x="390" y="172"/>
                    </a:lnTo>
                    <a:lnTo>
                      <a:pt x="393" y="175"/>
                    </a:lnTo>
                    <a:lnTo>
                      <a:pt x="397" y="177"/>
                    </a:lnTo>
                    <a:lnTo>
                      <a:pt x="401" y="179"/>
                    </a:lnTo>
                    <a:lnTo>
                      <a:pt x="405" y="182"/>
                    </a:lnTo>
                    <a:lnTo>
                      <a:pt x="411" y="186"/>
                    </a:lnTo>
                    <a:lnTo>
                      <a:pt x="416" y="190"/>
                    </a:lnTo>
                    <a:lnTo>
                      <a:pt x="423" y="193"/>
                    </a:lnTo>
                    <a:lnTo>
                      <a:pt x="430" y="194"/>
                    </a:lnTo>
                    <a:lnTo>
                      <a:pt x="437" y="195"/>
                    </a:lnTo>
                    <a:lnTo>
                      <a:pt x="443" y="197"/>
                    </a:lnTo>
                    <a:lnTo>
                      <a:pt x="450" y="197"/>
                    </a:lnTo>
                    <a:lnTo>
                      <a:pt x="459" y="198"/>
                    </a:lnTo>
                    <a:lnTo>
                      <a:pt x="467" y="201"/>
                    </a:lnTo>
                    <a:lnTo>
                      <a:pt x="476" y="202"/>
                    </a:lnTo>
                    <a:lnTo>
                      <a:pt x="485" y="202"/>
                    </a:lnTo>
                    <a:lnTo>
                      <a:pt x="491" y="202"/>
                    </a:lnTo>
                    <a:lnTo>
                      <a:pt x="496" y="204"/>
                    </a:lnTo>
                    <a:lnTo>
                      <a:pt x="497" y="208"/>
                    </a:lnTo>
                    <a:lnTo>
                      <a:pt x="498" y="213"/>
                    </a:lnTo>
                    <a:lnTo>
                      <a:pt x="501" y="219"/>
                    </a:lnTo>
                    <a:lnTo>
                      <a:pt x="508" y="224"/>
                    </a:lnTo>
                    <a:lnTo>
                      <a:pt x="513" y="227"/>
                    </a:lnTo>
                    <a:lnTo>
                      <a:pt x="516" y="228"/>
                    </a:lnTo>
                    <a:lnTo>
                      <a:pt x="520" y="227"/>
                    </a:lnTo>
                    <a:lnTo>
                      <a:pt x="527" y="227"/>
                    </a:lnTo>
                    <a:lnTo>
                      <a:pt x="534" y="227"/>
                    </a:lnTo>
                    <a:lnTo>
                      <a:pt x="538" y="226"/>
                    </a:lnTo>
                    <a:lnTo>
                      <a:pt x="540" y="224"/>
                    </a:lnTo>
                    <a:lnTo>
                      <a:pt x="544" y="223"/>
                    </a:lnTo>
                    <a:lnTo>
                      <a:pt x="549" y="221"/>
                    </a:lnTo>
                    <a:lnTo>
                      <a:pt x="557" y="220"/>
                    </a:lnTo>
                    <a:lnTo>
                      <a:pt x="564" y="220"/>
                    </a:lnTo>
                    <a:lnTo>
                      <a:pt x="567" y="220"/>
                    </a:lnTo>
                    <a:lnTo>
                      <a:pt x="567" y="219"/>
                    </a:lnTo>
                    <a:lnTo>
                      <a:pt x="567" y="216"/>
                    </a:lnTo>
                    <a:lnTo>
                      <a:pt x="567" y="212"/>
                    </a:lnTo>
                    <a:lnTo>
                      <a:pt x="571" y="206"/>
                    </a:lnTo>
                    <a:lnTo>
                      <a:pt x="575" y="202"/>
                    </a:lnTo>
                    <a:lnTo>
                      <a:pt x="578" y="197"/>
                    </a:lnTo>
                    <a:lnTo>
                      <a:pt x="581" y="193"/>
                    </a:lnTo>
                    <a:lnTo>
                      <a:pt x="581" y="191"/>
                    </a:lnTo>
                    <a:lnTo>
                      <a:pt x="593" y="188"/>
                    </a:lnTo>
                    <a:lnTo>
                      <a:pt x="607" y="171"/>
                    </a:lnTo>
                    <a:lnTo>
                      <a:pt x="607" y="169"/>
                    </a:lnTo>
                    <a:lnTo>
                      <a:pt x="608" y="166"/>
                    </a:lnTo>
                    <a:lnTo>
                      <a:pt x="611" y="164"/>
                    </a:lnTo>
                    <a:lnTo>
                      <a:pt x="614" y="160"/>
                    </a:lnTo>
                    <a:lnTo>
                      <a:pt x="618" y="158"/>
                    </a:lnTo>
                    <a:lnTo>
                      <a:pt x="623" y="158"/>
                    </a:lnTo>
                    <a:lnTo>
                      <a:pt x="626" y="160"/>
                    </a:lnTo>
                    <a:lnTo>
                      <a:pt x="625" y="164"/>
                    </a:lnTo>
                    <a:lnTo>
                      <a:pt x="620" y="166"/>
                    </a:lnTo>
                    <a:lnTo>
                      <a:pt x="618" y="168"/>
                    </a:lnTo>
                    <a:lnTo>
                      <a:pt x="616" y="169"/>
                    </a:lnTo>
                    <a:lnTo>
                      <a:pt x="615" y="173"/>
                    </a:lnTo>
                    <a:lnTo>
                      <a:pt x="616" y="177"/>
                    </a:lnTo>
                    <a:lnTo>
                      <a:pt x="620" y="179"/>
                    </a:lnTo>
                    <a:lnTo>
                      <a:pt x="622" y="182"/>
                    </a:lnTo>
                    <a:lnTo>
                      <a:pt x="618" y="186"/>
                    </a:lnTo>
                    <a:lnTo>
                      <a:pt x="614" y="190"/>
                    </a:lnTo>
                    <a:lnTo>
                      <a:pt x="611" y="190"/>
                    </a:lnTo>
                    <a:lnTo>
                      <a:pt x="611" y="191"/>
                    </a:lnTo>
                    <a:lnTo>
                      <a:pt x="610" y="194"/>
                    </a:lnTo>
                    <a:lnTo>
                      <a:pt x="610" y="198"/>
                    </a:lnTo>
                    <a:lnTo>
                      <a:pt x="611" y="201"/>
                    </a:lnTo>
                    <a:lnTo>
                      <a:pt x="612" y="204"/>
                    </a:lnTo>
                    <a:lnTo>
                      <a:pt x="611" y="208"/>
                    </a:lnTo>
                    <a:lnTo>
                      <a:pt x="608" y="212"/>
                    </a:lnTo>
                    <a:lnTo>
                      <a:pt x="605" y="215"/>
                    </a:lnTo>
                    <a:lnTo>
                      <a:pt x="604" y="219"/>
                    </a:lnTo>
                    <a:lnTo>
                      <a:pt x="603" y="223"/>
                    </a:lnTo>
                    <a:lnTo>
                      <a:pt x="603" y="227"/>
                    </a:lnTo>
                    <a:lnTo>
                      <a:pt x="604" y="231"/>
                    </a:lnTo>
                    <a:lnTo>
                      <a:pt x="603" y="235"/>
                    </a:lnTo>
                    <a:lnTo>
                      <a:pt x="600" y="239"/>
                    </a:lnTo>
                    <a:lnTo>
                      <a:pt x="597" y="242"/>
                    </a:lnTo>
                    <a:lnTo>
                      <a:pt x="596" y="247"/>
                    </a:lnTo>
                    <a:lnTo>
                      <a:pt x="594" y="252"/>
                    </a:lnTo>
                    <a:lnTo>
                      <a:pt x="596" y="256"/>
                    </a:lnTo>
                    <a:lnTo>
                      <a:pt x="597" y="258"/>
                    </a:lnTo>
                    <a:lnTo>
                      <a:pt x="600" y="258"/>
                    </a:lnTo>
                    <a:lnTo>
                      <a:pt x="603" y="257"/>
                    </a:lnTo>
                    <a:lnTo>
                      <a:pt x="607" y="257"/>
                    </a:lnTo>
                    <a:lnTo>
                      <a:pt x="610" y="260"/>
                    </a:lnTo>
                    <a:lnTo>
                      <a:pt x="614" y="265"/>
                    </a:lnTo>
                    <a:lnTo>
                      <a:pt x="616" y="269"/>
                    </a:lnTo>
                    <a:lnTo>
                      <a:pt x="619" y="274"/>
                    </a:lnTo>
                    <a:lnTo>
                      <a:pt x="622" y="279"/>
                    </a:lnTo>
                    <a:lnTo>
                      <a:pt x="625" y="283"/>
                    </a:lnTo>
                    <a:lnTo>
                      <a:pt x="626" y="285"/>
                    </a:lnTo>
                    <a:lnTo>
                      <a:pt x="627" y="286"/>
                    </a:lnTo>
                    <a:lnTo>
                      <a:pt x="629" y="290"/>
                    </a:lnTo>
                    <a:lnTo>
                      <a:pt x="630" y="294"/>
                    </a:lnTo>
                    <a:lnTo>
                      <a:pt x="629" y="297"/>
                    </a:lnTo>
                    <a:lnTo>
                      <a:pt x="627" y="301"/>
                    </a:lnTo>
                    <a:lnTo>
                      <a:pt x="626" y="309"/>
                    </a:lnTo>
                    <a:lnTo>
                      <a:pt x="627" y="316"/>
                    </a:lnTo>
                    <a:lnTo>
                      <a:pt x="627" y="322"/>
                    </a:lnTo>
                    <a:lnTo>
                      <a:pt x="629" y="320"/>
                    </a:lnTo>
                    <a:lnTo>
                      <a:pt x="631" y="317"/>
                    </a:lnTo>
                    <a:lnTo>
                      <a:pt x="637" y="316"/>
                    </a:lnTo>
                    <a:lnTo>
                      <a:pt x="642" y="316"/>
                    </a:lnTo>
                    <a:lnTo>
                      <a:pt x="645" y="315"/>
                    </a:lnTo>
                    <a:lnTo>
                      <a:pt x="648" y="315"/>
                    </a:lnTo>
                    <a:lnTo>
                      <a:pt x="652" y="315"/>
                    </a:lnTo>
                    <a:lnTo>
                      <a:pt x="658" y="315"/>
                    </a:lnTo>
                    <a:lnTo>
                      <a:pt x="662" y="315"/>
                    </a:lnTo>
                    <a:lnTo>
                      <a:pt x="664" y="312"/>
                    </a:lnTo>
                    <a:lnTo>
                      <a:pt x="666" y="308"/>
                    </a:lnTo>
                    <a:lnTo>
                      <a:pt x="666" y="302"/>
                    </a:lnTo>
                    <a:lnTo>
                      <a:pt x="666" y="300"/>
                    </a:lnTo>
                    <a:lnTo>
                      <a:pt x="666" y="298"/>
                    </a:lnTo>
                    <a:lnTo>
                      <a:pt x="667" y="298"/>
                    </a:lnTo>
                    <a:lnTo>
                      <a:pt x="669" y="301"/>
                    </a:lnTo>
                    <a:lnTo>
                      <a:pt x="671" y="305"/>
                    </a:lnTo>
                    <a:lnTo>
                      <a:pt x="671" y="311"/>
                    </a:lnTo>
                    <a:lnTo>
                      <a:pt x="670" y="316"/>
                    </a:lnTo>
                    <a:lnTo>
                      <a:pt x="667" y="320"/>
                    </a:lnTo>
                    <a:lnTo>
                      <a:pt x="666" y="322"/>
                    </a:lnTo>
                    <a:lnTo>
                      <a:pt x="664" y="323"/>
                    </a:lnTo>
                    <a:lnTo>
                      <a:pt x="663" y="324"/>
                    </a:lnTo>
                    <a:lnTo>
                      <a:pt x="662" y="327"/>
                    </a:lnTo>
                    <a:lnTo>
                      <a:pt x="658" y="331"/>
                    </a:lnTo>
                    <a:lnTo>
                      <a:pt x="653" y="333"/>
                    </a:lnTo>
                    <a:lnTo>
                      <a:pt x="649" y="333"/>
                    </a:lnTo>
                    <a:lnTo>
                      <a:pt x="644" y="331"/>
                    </a:lnTo>
                    <a:lnTo>
                      <a:pt x="641" y="333"/>
                    </a:lnTo>
                    <a:lnTo>
                      <a:pt x="638" y="334"/>
                    </a:lnTo>
                    <a:lnTo>
                      <a:pt x="637" y="338"/>
                    </a:lnTo>
                    <a:lnTo>
                      <a:pt x="637" y="342"/>
                    </a:lnTo>
                    <a:lnTo>
                      <a:pt x="634" y="345"/>
                    </a:lnTo>
                    <a:lnTo>
                      <a:pt x="630" y="348"/>
                    </a:lnTo>
                    <a:lnTo>
                      <a:pt x="625" y="349"/>
                    </a:lnTo>
                    <a:lnTo>
                      <a:pt x="622" y="348"/>
                    </a:lnTo>
                    <a:lnTo>
                      <a:pt x="619" y="349"/>
                    </a:lnTo>
                    <a:lnTo>
                      <a:pt x="616" y="353"/>
                    </a:lnTo>
                    <a:lnTo>
                      <a:pt x="614" y="360"/>
                    </a:lnTo>
                    <a:lnTo>
                      <a:pt x="610" y="366"/>
                    </a:lnTo>
                    <a:lnTo>
                      <a:pt x="605" y="371"/>
                    </a:lnTo>
                    <a:lnTo>
                      <a:pt x="603" y="375"/>
                    </a:lnTo>
                    <a:lnTo>
                      <a:pt x="600" y="378"/>
                    </a:lnTo>
                    <a:lnTo>
                      <a:pt x="596" y="378"/>
                    </a:lnTo>
                    <a:lnTo>
                      <a:pt x="593" y="378"/>
                    </a:lnTo>
                    <a:lnTo>
                      <a:pt x="589" y="374"/>
                    </a:lnTo>
                    <a:lnTo>
                      <a:pt x="585" y="370"/>
                    </a:lnTo>
                    <a:lnTo>
                      <a:pt x="581" y="367"/>
                    </a:lnTo>
                    <a:lnTo>
                      <a:pt x="578" y="367"/>
                    </a:lnTo>
                    <a:lnTo>
                      <a:pt x="577" y="371"/>
                    </a:lnTo>
                    <a:lnTo>
                      <a:pt x="577" y="378"/>
                    </a:lnTo>
                    <a:lnTo>
                      <a:pt x="577" y="385"/>
                    </a:lnTo>
                    <a:lnTo>
                      <a:pt x="577" y="390"/>
                    </a:lnTo>
                    <a:lnTo>
                      <a:pt x="572" y="390"/>
                    </a:lnTo>
                    <a:lnTo>
                      <a:pt x="568" y="387"/>
                    </a:lnTo>
                    <a:lnTo>
                      <a:pt x="566" y="385"/>
                    </a:lnTo>
                    <a:lnTo>
                      <a:pt x="563" y="383"/>
                    </a:lnTo>
                    <a:lnTo>
                      <a:pt x="556" y="383"/>
                    </a:lnTo>
                    <a:lnTo>
                      <a:pt x="546" y="383"/>
                    </a:lnTo>
                    <a:lnTo>
                      <a:pt x="538" y="385"/>
                    </a:lnTo>
                    <a:lnTo>
                      <a:pt x="531" y="385"/>
                    </a:lnTo>
                    <a:lnTo>
                      <a:pt x="527" y="383"/>
                    </a:lnTo>
                    <a:lnTo>
                      <a:pt x="523" y="381"/>
                    </a:lnTo>
                    <a:lnTo>
                      <a:pt x="519" y="378"/>
                    </a:lnTo>
                    <a:lnTo>
                      <a:pt x="515" y="378"/>
                    </a:lnTo>
                    <a:lnTo>
                      <a:pt x="509" y="379"/>
                    </a:lnTo>
                    <a:lnTo>
                      <a:pt x="505" y="383"/>
                    </a:lnTo>
                    <a:lnTo>
                      <a:pt x="500" y="389"/>
                    </a:lnTo>
                    <a:lnTo>
                      <a:pt x="494" y="394"/>
                    </a:lnTo>
                    <a:lnTo>
                      <a:pt x="490" y="398"/>
                    </a:lnTo>
                    <a:lnTo>
                      <a:pt x="486" y="403"/>
                    </a:lnTo>
                    <a:lnTo>
                      <a:pt x="480" y="409"/>
                    </a:lnTo>
                    <a:lnTo>
                      <a:pt x="475" y="415"/>
                    </a:lnTo>
                    <a:lnTo>
                      <a:pt x="472" y="418"/>
                    </a:lnTo>
                    <a:lnTo>
                      <a:pt x="470" y="418"/>
                    </a:lnTo>
                    <a:lnTo>
                      <a:pt x="468" y="416"/>
                    </a:lnTo>
                    <a:lnTo>
                      <a:pt x="465" y="419"/>
                    </a:lnTo>
                    <a:lnTo>
                      <a:pt x="460" y="427"/>
                    </a:lnTo>
                    <a:lnTo>
                      <a:pt x="453" y="440"/>
                    </a:lnTo>
                    <a:lnTo>
                      <a:pt x="448" y="449"/>
                    </a:lnTo>
                    <a:lnTo>
                      <a:pt x="442" y="457"/>
                    </a:lnTo>
                    <a:lnTo>
                      <a:pt x="437" y="467"/>
                    </a:lnTo>
                    <a:lnTo>
                      <a:pt x="432" y="475"/>
                    </a:lnTo>
                    <a:lnTo>
                      <a:pt x="428" y="482"/>
                    </a:lnTo>
                    <a:lnTo>
                      <a:pt x="426" y="489"/>
                    </a:lnTo>
                    <a:lnTo>
                      <a:pt x="423" y="496"/>
                    </a:lnTo>
                    <a:lnTo>
                      <a:pt x="421" y="503"/>
                    </a:lnTo>
                    <a:lnTo>
                      <a:pt x="421" y="510"/>
                    </a:lnTo>
                    <a:lnTo>
                      <a:pt x="421" y="517"/>
                    </a:lnTo>
                    <a:lnTo>
                      <a:pt x="421" y="523"/>
                    </a:lnTo>
                    <a:lnTo>
                      <a:pt x="421" y="532"/>
                    </a:lnTo>
                    <a:lnTo>
                      <a:pt x="420" y="540"/>
                    </a:lnTo>
                    <a:lnTo>
                      <a:pt x="417" y="547"/>
                    </a:lnTo>
                    <a:lnTo>
                      <a:pt x="415" y="554"/>
                    </a:lnTo>
                    <a:lnTo>
                      <a:pt x="412" y="558"/>
                    </a:lnTo>
                    <a:lnTo>
                      <a:pt x="411" y="559"/>
                    </a:lnTo>
                    <a:lnTo>
                      <a:pt x="409" y="560"/>
                    </a:lnTo>
                    <a:lnTo>
                      <a:pt x="408" y="559"/>
                    </a:lnTo>
                    <a:lnTo>
                      <a:pt x="405" y="556"/>
                    </a:lnTo>
                    <a:lnTo>
                      <a:pt x="401" y="554"/>
                    </a:lnTo>
                    <a:lnTo>
                      <a:pt x="397" y="551"/>
                    </a:lnTo>
                    <a:lnTo>
                      <a:pt x="391" y="548"/>
                    </a:lnTo>
                    <a:lnTo>
                      <a:pt x="387" y="543"/>
                    </a:lnTo>
                    <a:lnTo>
                      <a:pt x="380" y="538"/>
                    </a:lnTo>
                    <a:lnTo>
                      <a:pt x="373" y="537"/>
                    </a:lnTo>
                    <a:lnTo>
                      <a:pt x="368" y="538"/>
                    </a:lnTo>
                    <a:lnTo>
                      <a:pt x="364" y="540"/>
                    </a:lnTo>
                    <a:lnTo>
                      <a:pt x="360" y="540"/>
                    </a:lnTo>
                    <a:lnTo>
                      <a:pt x="353" y="536"/>
                    </a:lnTo>
                    <a:lnTo>
                      <a:pt x="343" y="529"/>
                    </a:lnTo>
                    <a:lnTo>
                      <a:pt x="336" y="521"/>
                    </a:lnTo>
                    <a:lnTo>
                      <a:pt x="330" y="515"/>
                    </a:lnTo>
                    <a:lnTo>
                      <a:pt x="321" y="512"/>
                    </a:lnTo>
                    <a:lnTo>
                      <a:pt x="314" y="514"/>
                    </a:lnTo>
                    <a:lnTo>
                      <a:pt x="309" y="514"/>
                    </a:lnTo>
                    <a:lnTo>
                      <a:pt x="303" y="512"/>
                    </a:lnTo>
                    <a:lnTo>
                      <a:pt x="295" y="504"/>
                    </a:lnTo>
                    <a:lnTo>
                      <a:pt x="288" y="495"/>
                    </a:lnTo>
                    <a:lnTo>
                      <a:pt x="284" y="489"/>
                    </a:lnTo>
                    <a:lnTo>
                      <a:pt x="277" y="486"/>
                    </a:lnTo>
                    <a:lnTo>
                      <a:pt x="268" y="485"/>
                    </a:lnTo>
                    <a:lnTo>
                      <a:pt x="258" y="484"/>
                    </a:lnTo>
                    <a:lnTo>
                      <a:pt x="250" y="479"/>
                    </a:lnTo>
                    <a:lnTo>
                      <a:pt x="243" y="474"/>
                    </a:lnTo>
                    <a:lnTo>
                      <a:pt x="235" y="470"/>
                    </a:lnTo>
                    <a:lnTo>
                      <a:pt x="227" y="467"/>
                    </a:lnTo>
                    <a:lnTo>
                      <a:pt x="218" y="466"/>
                    </a:lnTo>
                    <a:lnTo>
                      <a:pt x="210" y="467"/>
                    </a:lnTo>
                    <a:lnTo>
                      <a:pt x="203" y="470"/>
                    </a:lnTo>
                    <a:lnTo>
                      <a:pt x="196" y="474"/>
                    </a:lnTo>
                    <a:lnTo>
                      <a:pt x="192" y="477"/>
                    </a:lnTo>
                    <a:lnTo>
                      <a:pt x="187" y="481"/>
                    </a:lnTo>
                    <a:lnTo>
                      <a:pt x="183" y="484"/>
                    </a:lnTo>
                    <a:lnTo>
                      <a:pt x="177" y="486"/>
                    </a:lnTo>
                    <a:lnTo>
                      <a:pt x="173" y="489"/>
                    </a:lnTo>
                    <a:lnTo>
                      <a:pt x="170" y="493"/>
                    </a:lnTo>
                    <a:lnTo>
                      <a:pt x="166" y="499"/>
                    </a:lnTo>
                    <a:lnTo>
                      <a:pt x="162" y="504"/>
                    </a:lnTo>
                    <a:lnTo>
                      <a:pt x="158" y="508"/>
                    </a:lnTo>
                    <a:lnTo>
                      <a:pt x="154" y="511"/>
                    </a:lnTo>
                    <a:lnTo>
                      <a:pt x="148" y="518"/>
                    </a:lnTo>
                    <a:lnTo>
                      <a:pt x="144" y="523"/>
                    </a:lnTo>
                    <a:lnTo>
                      <a:pt x="143" y="526"/>
                    </a:lnTo>
                    <a:lnTo>
                      <a:pt x="142" y="528"/>
                    </a:lnTo>
                    <a:lnTo>
                      <a:pt x="133" y="523"/>
                    </a:lnTo>
                    <a:lnTo>
                      <a:pt x="135" y="521"/>
                    </a:lnTo>
                    <a:lnTo>
                      <a:pt x="136" y="515"/>
                    </a:lnTo>
                    <a:lnTo>
                      <a:pt x="137" y="510"/>
                    </a:lnTo>
                    <a:lnTo>
                      <a:pt x="135" y="508"/>
                    </a:lnTo>
                    <a:lnTo>
                      <a:pt x="132" y="510"/>
                    </a:lnTo>
                    <a:lnTo>
                      <a:pt x="132" y="512"/>
                    </a:lnTo>
                    <a:lnTo>
                      <a:pt x="131" y="512"/>
                    </a:lnTo>
                    <a:lnTo>
                      <a:pt x="128" y="510"/>
                    </a:lnTo>
                    <a:lnTo>
                      <a:pt x="124" y="504"/>
                    </a:lnTo>
                    <a:lnTo>
                      <a:pt x="120" y="499"/>
                    </a:lnTo>
                    <a:lnTo>
                      <a:pt x="117" y="495"/>
                    </a:lnTo>
                    <a:lnTo>
                      <a:pt x="114" y="492"/>
                    </a:lnTo>
                    <a:lnTo>
                      <a:pt x="113" y="489"/>
                    </a:lnTo>
                    <a:lnTo>
                      <a:pt x="111" y="488"/>
                    </a:lnTo>
                    <a:lnTo>
                      <a:pt x="109" y="486"/>
                    </a:lnTo>
                    <a:lnTo>
                      <a:pt x="104" y="486"/>
                    </a:lnTo>
                    <a:lnTo>
                      <a:pt x="95" y="486"/>
                    </a:lnTo>
                    <a:lnTo>
                      <a:pt x="81" y="486"/>
                    </a:lnTo>
                    <a:lnTo>
                      <a:pt x="70" y="488"/>
                    </a:lnTo>
                    <a:lnTo>
                      <a:pt x="66" y="492"/>
                    </a:lnTo>
                    <a:lnTo>
                      <a:pt x="67" y="496"/>
                    </a:lnTo>
                    <a:lnTo>
                      <a:pt x="70" y="501"/>
                    </a:lnTo>
                    <a:lnTo>
                      <a:pt x="70" y="506"/>
                    </a:lnTo>
                    <a:lnTo>
                      <a:pt x="66" y="511"/>
                    </a:lnTo>
                    <a:lnTo>
                      <a:pt x="62" y="517"/>
                    </a:lnTo>
                    <a:lnTo>
                      <a:pt x="59" y="521"/>
                    </a:lnTo>
                    <a:lnTo>
                      <a:pt x="58" y="525"/>
                    </a:lnTo>
                    <a:lnTo>
                      <a:pt x="58" y="529"/>
                    </a:lnTo>
                    <a:lnTo>
                      <a:pt x="58" y="534"/>
                    </a:lnTo>
                    <a:lnTo>
                      <a:pt x="59" y="538"/>
                    </a:lnTo>
                    <a:lnTo>
                      <a:pt x="62" y="540"/>
                    </a:lnTo>
                    <a:lnTo>
                      <a:pt x="66" y="541"/>
                    </a:lnTo>
                    <a:lnTo>
                      <a:pt x="72" y="540"/>
                    </a:lnTo>
                    <a:lnTo>
                      <a:pt x="74" y="538"/>
                    </a:lnTo>
                    <a:lnTo>
                      <a:pt x="77" y="537"/>
                    </a:lnTo>
                    <a:lnTo>
                      <a:pt x="80" y="540"/>
                    </a:lnTo>
                    <a:lnTo>
                      <a:pt x="84" y="544"/>
                    </a:lnTo>
                    <a:lnTo>
                      <a:pt x="88" y="549"/>
                    </a:lnTo>
                    <a:lnTo>
                      <a:pt x="92" y="554"/>
                    </a:lnTo>
                    <a:lnTo>
                      <a:pt x="96" y="556"/>
                    </a:lnTo>
                    <a:lnTo>
                      <a:pt x="102" y="556"/>
                    </a:lnTo>
                    <a:lnTo>
                      <a:pt x="107" y="556"/>
                    </a:lnTo>
                    <a:lnTo>
                      <a:pt x="113" y="556"/>
                    </a:lnTo>
                    <a:lnTo>
                      <a:pt x="117" y="559"/>
                    </a:lnTo>
                    <a:lnTo>
                      <a:pt x="118" y="563"/>
                    </a:lnTo>
                    <a:lnTo>
                      <a:pt x="121" y="570"/>
                    </a:lnTo>
                    <a:lnTo>
                      <a:pt x="124" y="576"/>
                    </a:lnTo>
                    <a:lnTo>
                      <a:pt x="128" y="578"/>
                    </a:lnTo>
                    <a:lnTo>
                      <a:pt x="133" y="578"/>
                    </a:lnTo>
                    <a:lnTo>
                      <a:pt x="139" y="578"/>
                    </a:lnTo>
                    <a:lnTo>
                      <a:pt x="144" y="580"/>
                    </a:lnTo>
                    <a:lnTo>
                      <a:pt x="146" y="580"/>
                    </a:lnTo>
                    <a:close/>
                  </a:path>
                </a:pathLst>
              </a:custGeom>
              <a:solidFill>
                <a:srgbClr val="00FF00">
                  <a:alpha val="2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ja-JP" sz="3200"/>
              </a:p>
            </p:txBody>
          </p:sp>
        </p:grpSp>
        <p:sp>
          <p:nvSpPr>
            <p:cNvPr id="219144" name="Oval 7"/>
            <p:cNvSpPr>
              <a:spLocks noChangeArrowheads="1"/>
            </p:cNvSpPr>
            <p:nvPr/>
          </p:nvSpPr>
          <p:spPr bwMode="auto">
            <a:xfrm>
              <a:off x="1720" y="389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45" name="Oval 8"/>
            <p:cNvSpPr>
              <a:spLocks noChangeArrowheads="1"/>
            </p:cNvSpPr>
            <p:nvPr/>
          </p:nvSpPr>
          <p:spPr bwMode="auto">
            <a:xfrm>
              <a:off x="1096" y="403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46" name="Oval 9"/>
            <p:cNvSpPr>
              <a:spLocks noChangeArrowheads="1"/>
            </p:cNvSpPr>
            <p:nvPr/>
          </p:nvSpPr>
          <p:spPr bwMode="auto">
            <a:xfrm>
              <a:off x="2776" y="384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47" name="Oval 10"/>
            <p:cNvSpPr>
              <a:spLocks noChangeArrowheads="1"/>
            </p:cNvSpPr>
            <p:nvPr/>
          </p:nvSpPr>
          <p:spPr bwMode="auto">
            <a:xfrm>
              <a:off x="2737" y="38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48" name="Oval 11"/>
            <p:cNvSpPr>
              <a:spLocks noChangeArrowheads="1"/>
            </p:cNvSpPr>
            <p:nvPr/>
          </p:nvSpPr>
          <p:spPr bwMode="auto">
            <a:xfrm>
              <a:off x="3976" y="36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49" name="Oval 12"/>
            <p:cNvSpPr>
              <a:spLocks noChangeArrowheads="1"/>
            </p:cNvSpPr>
            <p:nvPr/>
          </p:nvSpPr>
          <p:spPr bwMode="auto">
            <a:xfrm>
              <a:off x="4120" y="374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50" name="Oval 13"/>
            <p:cNvSpPr>
              <a:spLocks noChangeArrowheads="1"/>
            </p:cNvSpPr>
            <p:nvPr/>
          </p:nvSpPr>
          <p:spPr bwMode="auto">
            <a:xfrm>
              <a:off x="3880" y="374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51" name="Oval 14"/>
            <p:cNvSpPr>
              <a:spLocks noChangeArrowheads="1"/>
            </p:cNvSpPr>
            <p:nvPr/>
          </p:nvSpPr>
          <p:spPr bwMode="auto">
            <a:xfrm>
              <a:off x="3928" y="371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52" name="Oval 15"/>
            <p:cNvSpPr>
              <a:spLocks noChangeArrowheads="1"/>
            </p:cNvSpPr>
            <p:nvPr/>
          </p:nvSpPr>
          <p:spPr bwMode="auto">
            <a:xfrm>
              <a:off x="3886" y="371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53" name="Oval 16"/>
            <p:cNvSpPr>
              <a:spLocks noChangeArrowheads="1"/>
            </p:cNvSpPr>
            <p:nvPr/>
          </p:nvSpPr>
          <p:spPr bwMode="auto">
            <a:xfrm>
              <a:off x="3832" y="369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54" name="Oval 17"/>
            <p:cNvSpPr>
              <a:spLocks noChangeArrowheads="1"/>
            </p:cNvSpPr>
            <p:nvPr/>
          </p:nvSpPr>
          <p:spPr bwMode="auto">
            <a:xfrm>
              <a:off x="4024" y="297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55" name="Oval 18"/>
            <p:cNvSpPr>
              <a:spLocks noChangeArrowheads="1"/>
            </p:cNvSpPr>
            <p:nvPr/>
          </p:nvSpPr>
          <p:spPr bwMode="auto">
            <a:xfrm>
              <a:off x="2248" y="389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56" name="Oval 17"/>
            <p:cNvSpPr>
              <a:spLocks noChangeArrowheads="1"/>
            </p:cNvSpPr>
            <p:nvPr/>
          </p:nvSpPr>
          <p:spPr bwMode="auto">
            <a:xfrm>
              <a:off x="1036" y="40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57" name="Oval 17"/>
            <p:cNvSpPr>
              <a:spLocks noChangeArrowheads="1"/>
            </p:cNvSpPr>
            <p:nvPr/>
          </p:nvSpPr>
          <p:spPr bwMode="auto">
            <a:xfrm>
              <a:off x="4051" y="366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  <p:sp>
          <p:nvSpPr>
            <p:cNvPr id="219158" name="Oval 17"/>
            <p:cNvSpPr>
              <a:spLocks noChangeArrowheads="1"/>
            </p:cNvSpPr>
            <p:nvPr/>
          </p:nvSpPr>
          <p:spPr bwMode="auto">
            <a:xfrm>
              <a:off x="4321" y="33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200"/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467544" y="5589240"/>
            <a:ext cx="813690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2000" dirty="0" smtClean="0"/>
              <a:t>% </a:t>
            </a:r>
            <a:r>
              <a:rPr lang="en-US" altLang="ja-JP" sz="2000" dirty="0" err="1" smtClean="0"/>
              <a:t>gfdf</a:t>
            </a:r>
            <a:r>
              <a:rPr lang="en-US" altLang="ja-JP" sz="2000" dirty="0" smtClean="0"/>
              <a:t> -a</a:t>
            </a:r>
          </a:p>
          <a:p>
            <a:r>
              <a:rPr lang="en-US" altLang="ja-JP" dirty="0" smtClean="0">
                <a:latin typeface="Lucida Sans Typewriter" pitchFamily="49" charset="0"/>
              </a:rPr>
              <a:t>   1K-blocks        Used       Avail Capacity       Files</a:t>
            </a:r>
          </a:p>
          <a:p>
            <a:r>
              <a:rPr lang="en-US" altLang="ja-JP" dirty="0" smtClean="0">
                <a:latin typeface="Lucida Sans Typewriter" pitchFamily="49" charset="0"/>
              </a:rPr>
              <a:t>119986913784 73851629568 46135284216    62%        802306</a:t>
            </a:r>
            <a:endParaRPr lang="en-US" altLang="ja-JP" dirty="0">
              <a:latin typeface="Lucida Sans Typewriter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smtClean="0"/>
              <a:t>Metadata operation performance</a:t>
            </a:r>
          </a:p>
        </p:txBody>
      </p:sp>
      <p:pic>
        <p:nvPicPr>
          <p:cNvPr id="2160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238" y="1349375"/>
            <a:ext cx="8859837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33338" y="1701800"/>
            <a:ext cx="549275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ja-JP" sz="2400"/>
              <a:t>[Operations/sec]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1041400" y="4805363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Chiba</a:t>
            </a:r>
          </a:p>
          <a:p>
            <a:r>
              <a:rPr lang="en-US" altLang="ja-JP" b="1"/>
              <a:t>16 nodes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1617663" y="365125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Hiroshima</a:t>
            </a:r>
          </a:p>
          <a:p>
            <a:r>
              <a:rPr lang="en-US" altLang="ja-JP" b="1"/>
              <a:t>11 nodes</a:t>
            </a: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2339975" y="2792413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Hongo</a:t>
            </a:r>
          </a:p>
          <a:p>
            <a:r>
              <a:rPr lang="en-US" altLang="ja-JP" b="1"/>
              <a:t>13 nodes</a:t>
            </a: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2986088" y="2070100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Imade</a:t>
            </a:r>
          </a:p>
          <a:p>
            <a:r>
              <a:rPr lang="en-US" altLang="ja-JP" b="1"/>
              <a:t>2 nodes</a:t>
            </a:r>
          </a:p>
        </p:txBody>
      </p: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3375025" y="2792413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Keio</a:t>
            </a:r>
          </a:p>
          <a:p>
            <a:r>
              <a:rPr lang="en-US" altLang="ja-JP" b="1"/>
              <a:t>11 nodes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3924300" y="207010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Kobe</a:t>
            </a:r>
          </a:p>
          <a:p>
            <a:r>
              <a:rPr lang="en-US" altLang="ja-JP" b="1"/>
              <a:t>11 nodes</a:t>
            </a: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4981575" y="2646363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Kyoto</a:t>
            </a:r>
          </a:p>
          <a:p>
            <a:r>
              <a:rPr lang="en-US" altLang="ja-JP" b="1"/>
              <a:t>25 nodes</a:t>
            </a: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5989638" y="1712913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Kyutech</a:t>
            </a:r>
          </a:p>
          <a:p>
            <a:r>
              <a:rPr lang="en-US" altLang="ja-JP" b="1"/>
              <a:t>16 nodes</a:t>
            </a:r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6657975" y="1130300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Hakodate</a:t>
            </a:r>
          </a:p>
          <a:p>
            <a:r>
              <a:rPr lang="en-US" altLang="ja-JP" b="1"/>
              <a:t>6 nodes</a:t>
            </a: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7307263" y="1712913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Tohoku</a:t>
            </a:r>
          </a:p>
          <a:p>
            <a:r>
              <a:rPr lang="en-US" altLang="ja-JP" b="1"/>
              <a:t>10 nodes</a:t>
            </a:r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7912100" y="1128713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Tsukuba</a:t>
            </a:r>
          </a:p>
          <a:p>
            <a:r>
              <a:rPr lang="en-US" altLang="ja-JP" b="1"/>
              <a:t>15 nodes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026904" y="4437112"/>
            <a:ext cx="1939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b="1" dirty="0" smtClean="0"/>
              <a:t>3,500 ops/sec</a:t>
            </a:r>
            <a:endParaRPr lang="en-US" altLang="ja-JP" sz="2400" b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smtClean="0"/>
              <a:t>Read/Write N Separate 1GiB Data</a:t>
            </a:r>
          </a:p>
        </p:txBody>
      </p:sp>
      <p:pic>
        <p:nvPicPr>
          <p:cNvPr id="21709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1196975"/>
            <a:ext cx="9577388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8175625" y="4724400"/>
            <a:ext cx="898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accent2"/>
                </a:solidFill>
              </a:rPr>
              <a:t>Write</a:t>
            </a:r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8172450" y="2492375"/>
            <a:ext cx="82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b="1">
                <a:solidFill>
                  <a:schemeClr val="accent2"/>
                </a:solidFill>
              </a:rPr>
              <a:t>Read</a:t>
            </a:r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1293813" y="4516438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Chiba</a:t>
            </a:r>
          </a:p>
          <a:p>
            <a:r>
              <a:rPr lang="en-US" altLang="ja-JP" b="1"/>
              <a:t>16 nodes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2159000" y="4011613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Hiroshima</a:t>
            </a:r>
          </a:p>
          <a:p>
            <a:r>
              <a:rPr lang="en-US" altLang="ja-JP" b="1"/>
              <a:t>11 nodes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3167063" y="3500438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Hongo</a:t>
            </a:r>
          </a:p>
          <a:p>
            <a:r>
              <a:rPr lang="en-US" altLang="ja-JP" b="1"/>
              <a:t>13 nodes</a:t>
            </a:r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3990975" y="3141663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Imade</a:t>
            </a:r>
          </a:p>
          <a:p>
            <a:r>
              <a:rPr lang="en-US" altLang="ja-JP" b="1"/>
              <a:t>2 nodes</a:t>
            </a:r>
          </a:p>
        </p:txBody>
      </p: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4535488" y="4227513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Keio</a:t>
            </a:r>
          </a:p>
          <a:p>
            <a:r>
              <a:rPr lang="en-US" altLang="ja-JP" b="1"/>
              <a:t>11 nodes</a:t>
            </a:r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5327650" y="2716213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Kyushu</a:t>
            </a:r>
          </a:p>
          <a:p>
            <a:r>
              <a:rPr lang="en-US" altLang="ja-JP" b="1"/>
              <a:t>9 nodes</a:t>
            </a:r>
          </a:p>
        </p:txBody>
      </p:sp>
      <p:sp>
        <p:nvSpPr>
          <p:cNvPr id="217106" name="Text Box 18"/>
          <p:cNvSpPr txBox="1">
            <a:spLocks noChangeArrowheads="1"/>
          </p:cNvSpPr>
          <p:nvPr/>
        </p:nvSpPr>
        <p:spPr bwMode="auto">
          <a:xfrm>
            <a:off x="6024563" y="2205038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Kyutech</a:t>
            </a:r>
          </a:p>
          <a:p>
            <a:r>
              <a:rPr lang="en-US" altLang="ja-JP" b="1"/>
              <a:t>16 nodes</a:t>
            </a:r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7127875" y="3003550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Hakodate</a:t>
            </a:r>
          </a:p>
          <a:p>
            <a:r>
              <a:rPr lang="en-US" altLang="ja-JP" b="1"/>
              <a:t>6 nodes</a:t>
            </a:r>
          </a:p>
        </p:txBody>
      </p:sp>
      <p:sp>
        <p:nvSpPr>
          <p:cNvPr id="217108" name="Text Box 20"/>
          <p:cNvSpPr txBox="1">
            <a:spLocks noChangeArrowheads="1"/>
          </p:cNvSpPr>
          <p:nvPr/>
        </p:nvSpPr>
        <p:spPr bwMode="auto">
          <a:xfrm>
            <a:off x="7753350" y="1563688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Tohoku</a:t>
            </a:r>
          </a:p>
          <a:p>
            <a:r>
              <a:rPr lang="en-US" altLang="ja-JP" b="1"/>
              <a:t>10 nodes</a:t>
            </a:r>
          </a:p>
        </p:txBody>
      </p:sp>
      <p:sp>
        <p:nvSpPr>
          <p:cNvPr id="217109" name="Text Box 21"/>
          <p:cNvSpPr txBox="1">
            <a:spLocks noChangeArrowheads="1"/>
          </p:cNvSpPr>
          <p:nvPr/>
        </p:nvSpPr>
        <p:spPr bwMode="auto">
          <a:xfrm>
            <a:off x="-36513" y="1341438"/>
            <a:ext cx="549276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ja-JP" sz="2400"/>
              <a:t>[MiByte/sec]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smtClean="0"/>
              <a:t>Read Shared 1GiB Data</a:t>
            </a:r>
          </a:p>
        </p:txBody>
      </p:sp>
      <p:pic>
        <p:nvPicPr>
          <p:cNvPr id="2181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38" y="908050"/>
            <a:ext cx="8842375" cy="581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258888" y="3933825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Hiroshima</a:t>
            </a:r>
          </a:p>
          <a:p>
            <a:r>
              <a:rPr lang="en-US" altLang="ja-JP" b="1"/>
              <a:t>8 nodes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2155825" y="3213100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Hongo</a:t>
            </a:r>
          </a:p>
          <a:p>
            <a:r>
              <a:rPr lang="en-US" altLang="ja-JP" b="1"/>
              <a:t>8 nodes</a:t>
            </a: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3132138" y="3933825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Keio</a:t>
            </a:r>
          </a:p>
          <a:p>
            <a:r>
              <a:rPr lang="en-US" altLang="ja-JP" b="1"/>
              <a:t>8 nodes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3995738" y="3213100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Kyushu</a:t>
            </a:r>
          </a:p>
          <a:p>
            <a:r>
              <a:rPr lang="en-US" altLang="ja-JP" b="1"/>
              <a:t>8 nodes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070475" y="2420938"/>
            <a:ext cx="108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Kyutech</a:t>
            </a:r>
          </a:p>
          <a:p>
            <a:r>
              <a:rPr lang="en-US" altLang="ja-JP" b="1"/>
              <a:t>8 nodes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6116638" y="4652963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Tohoku</a:t>
            </a:r>
          </a:p>
          <a:p>
            <a:r>
              <a:rPr lang="en-US" altLang="ja-JP" b="1"/>
              <a:t>8 nodes</a:t>
            </a: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6948488" y="4221163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/>
              <a:t>Tsukuba</a:t>
            </a:r>
          </a:p>
          <a:p>
            <a:r>
              <a:rPr lang="en-US" altLang="ja-JP" b="1"/>
              <a:t>8 nodes</a:t>
            </a: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134938" y="1341438"/>
            <a:ext cx="549275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ja-JP" sz="2400"/>
              <a:t>[MiByte/sec]</a:t>
            </a:r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6516216" y="1383159"/>
            <a:ext cx="2408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b="1" dirty="0"/>
              <a:t>5,166 </a:t>
            </a:r>
            <a:r>
              <a:rPr lang="en-US" altLang="ja-JP" sz="2400" b="1" dirty="0" err="1"/>
              <a:t>MiByte</a:t>
            </a:r>
            <a:r>
              <a:rPr lang="en-US" altLang="ja-JP" sz="2400" b="1" dirty="0"/>
              <a:t>/sec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1082</Words>
  <Application>Microsoft Office PowerPoint</Application>
  <PresentationFormat>画面に合わせる (4:3)</PresentationFormat>
  <Paragraphs>225</Paragraphs>
  <Slides>26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Office テーマ</vt:lpstr>
      <vt:lpstr>Recent Development of Gfarm File System</vt:lpstr>
      <vt:lpstr>Gfarm File System</vt:lpstr>
      <vt:lpstr>Features</vt:lpstr>
      <vt:lpstr>Software component</vt:lpstr>
      <vt:lpstr>Performance Evaluation</vt:lpstr>
      <vt:lpstr>Large-scale platform</vt:lpstr>
      <vt:lpstr>Metadata operation performance</vt:lpstr>
      <vt:lpstr>Read/Write N Separate 1GiB Data</vt:lpstr>
      <vt:lpstr>Read Shared 1GiB Data</vt:lpstr>
      <vt:lpstr>Recent Features</vt:lpstr>
      <vt:lpstr>Automatic File Replication</vt:lpstr>
      <vt:lpstr>Quota Management</vt:lpstr>
      <vt:lpstr>XML Extended Attribute</vt:lpstr>
      <vt:lpstr>Fault Tolerance</vt:lpstr>
      <vt:lpstr>Coping with No Space</vt:lpstr>
      <vt:lpstr>VOMS synchronization</vt:lpstr>
      <vt:lpstr>Samba VFS for Gfarm</vt:lpstr>
      <vt:lpstr>Gfarm GridFTP DSI</vt:lpstr>
      <vt:lpstr>Debian packaging</vt:lpstr>
      <vt:lpstr>Gfarm File System in Virtual Environment</vt:lpstr>
      <vt:lpstr>Distributed Data Intensive Computing</vt:lpstr>
      <vt:lpstr>Pwrake Workflow Engine</vt:lpstr>
      <vt:lpstr>Evaluation Result of Montage Astronomic Data Analysis</vt:lpstr>
      <vt:lpstr>Hadoop-Gfarm plug-in</vt:lpstr>
      <vt:lpstr>Performance Evaluation of Hadoop MapReduce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Gfarm Hand-on (1)</dc:title>
  <dc:creator>tatebe</dc:creator>
  <cp:lastModifiedBy>tatebe</cp:lastModifiedBy>
  <cp:revision>546</cp:revision>
  <dcterms:created xsi:type="dcterms:W3CDTF">2010-06-28T17:24:14Z</dcterms:created>
  <dcterms:modified xsi:type="dcterms:W3CDTF">2010-09-13T07:13:39Z</dcterms:modified>
</cp:coreProperties>
</file>