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5"/>
  </p:sldMasterIdLst>
  <p:notesMasterIdLst>
    <p:notesMasterId r:id="rId21"/>
  </p:notesMasterIdLst>
  <p:handoutMasterIdLst>
    <p:handoutMasterId r:id="rId22"/>
  </p:handoutMasterIdLst>
  <p:sldIdLst>
    <p:sldId id="646" r:id="rId6"/>
    <p:sldId id="973" r:id="rId7"/>
    <p:sldId id="974" r:id="rId8"/>
    <p:sldId id="651" r:id="rId9"/>
    <p:sldId id="964" r:id="rId10"/>
    <p:sldId id="968" r:id="rId11"/>
    <p:sldId id="975" r:id="rId12"/>
    <p:sldId id="959" r:id="rId13"/>
    <p:sldId id="978" r:id="rId14"/>
    <p:sldId id="962" r:id="rId15"/>
    <p:sldId id="976" r:id="rId16"/>
    <p:sldId id="977" r:id="rId17"/>
    <p:sldId id="966" r:id="rId18"/>
    <p:sldId id="972" r:id="rId19"/>
    <p:sldId id="967" r:id="rId20"/>
  </p:sldIdLst>
  <p:sldSz cx="9144000" cy="6858000" type="screen4x3"/>
  <p:notesSz cx="6623050" cy="9810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00"/>
    <a:srgbClr val="0033CC"/>
    <a:srgbClr val="FF3300"/>
    <a:srgbClr val="B2B2B2"/>
    <a:srgbClr val="CCCC00"/>
    <a:srgbClr val="00FFFF"/>
    <a:srgbClr val="66CC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7" autoAdjust="0"/>
    <p:restoredTop sz="89437" autoAdjust="0"/>
  </p:normalViewPr>
  <p:slideViewPr>
    <p:cSldViewPr>
      <p:cViewPr varScale="1">
        <p:scale>
          <a:sx n="93" d="100"/>
          <a:sy n="93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4"/>
    </p:cViewPr>
  </p:sorterViewPr>
  <p:notesViewPr>
    <p:cSldViewPr>
      <p:cViewPr varScale="1">
        <p:scale>
          <a:sx n="27" d="100"/>
          <a:sy n="27" d="100"/>
        </p:scale>
        <p:origin x="-1185" y="-94"/>
      </p:cViewPr>
      <p:guideLst>
        <p:guide orient="horz" pos="2141"/>
        <p:guide pos="282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2850" y="0"/>
            <a:ext cx="2870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2180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2850" y="9321800"/>
            <a:ext cx="2870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fld id="{39F28EDA-6163-41D4-81E8-16ECFEFE4B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70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21800"/>
            <a:ext cx="28686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21800"/>
            <a:ext cx="2870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02" tIns="0" rIns="18802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kumimoji="0" sz="1000" b="0" i="1">
                <a:latin typeface="Times New Roman" pitchFamily="18" charset="0"/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fld id="{555C3927-10E2-4CD7-B97F-1A8E075F51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59313"/>
            <a:ext cx="485775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75" tIns="45438" rIns="90875" bIns="45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41363"/>
            <a:ext cx="4889500" cy="3667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3B66A-E631-4942-91AD-89C08FBEE262}" type="slidenum">
              <a:rPr lang="zh-TW" altLang="en-US" smtClean="0">
                <a:ea typeface="新細明體" pitchFamily="18" charset="-120"/>
              </a:rPr>
              <a:pPr/>
              <a:t>1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741363"/>
            <a:ext cx="4891088" cy="3668712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9BE2E-0C0F-4327-A3EA-189E2F05351D}" type="slidenum">
              <a:rPr lang="en-US" altLang="zh-TW" smtClean="0">
                <a:ea typeface="新細明體" pitchFamily="18" charset="-120"/>
              </a:rPr>
              <a:pPr/>
              <a:t>6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889500" cy="3668712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59313"/>
            <a:ext cx="4854575" cy="4416425"/>
          </a:xfrm>
          <a:noFill/>
          <a:ln/>
        </p:spPr>
        <p:txBody>
          <a:bodyPr lIns="91157" tIns="45579" rIns="91157" bIns="45579"/>
          <a:lstStyle/>
          <a:p>
            <a:pPr defTabSz="871538"/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7A541-8A51-4A89-B50A-48FB26F2EA9E}" type="slidenum">
              <a:rPr lang="en-US" altLang="zh-TW" smtClean="0">
                <a:ea typeface="新細明體" pitchFamily="18" charset="-120"/>
              </a:rPr>
              <a:pPr/>
              <a:t>7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889500" cy="3668712"/>
          </a:xfrm>
          <a:ln cap="flat"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59313"/>
            <a:ext cx="4854575" cy="4416425"/>
          </a:xfrm>
          <a:noFill/>
          <a:ln/>
        </p:spPr>
        <p:txBody>
          <a:bodyPr lIns="91157" tIns="45579" rIns="91157" bIns="45579"/>
          <a:lstStyle/>
          <a:p>
            <a:pPr defTabSz="871538"/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495300"/>
            <a:ext cx="2000250" cy="538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95300"/>
            <a:ext cx="5848350" cy="5381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953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24300" cy="3895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924300" cy="3895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495300"/>
            <a:ext cx="8001000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1"/>
            <a:ext cx="7010400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9243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924300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g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4953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Enter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001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Enter text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 4</a:t>
            </a:r>
          </a:p>
          <a:p>
            <a:pPr lvl="4"/>
            <a:r>
              <a:rPr lang="en-US" altLang="zh-TW" smtClean="0"/>
              <a:t>Level 5</a:t>
            </a:r>
          </a:p>
        </p:txBody>
      </p:sp>
      <p:sp>
        <p:nvSpPr>
          <p:cNvPr id="79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092825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>
                <a:ea typeface="新細明體" charset="-120"/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91558" name="Rectangle 6"/>
          <p:cNvSpPr>
            <a:spLocks noChangeArrowheads="1"/>
          </p:cNvSpPr>
          <p:nvPr/>
        </p:nvSpPr>
        <p:spPr bwMode="auto">
          <a:xfrm>
            <a:off x="5795963" y="6597650"/>
            <a:ext cx="19050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kumimoji="0" lang="en-US" altLang="zh-TW" sz="1000" b="0">
              <a:ea typeface="新細明體" charset="-120"/>
            </a:endParaRPr>
          </a:p>
        </p:txBody>
      </p:sp>
      <p:sp>
        <p:nvSpPr>
          <p:cNvPr id="791559" name="Rectangle 7"/>
          <p:cNvSpPr>
            <a:spLocks noChangeArrowheads="1"/>
          </p:cNvSpPr>
          <p:nvPr/>
        </p:nvSpPr>
        <p:spPr bwMode="auto">
          <a:xfrm>
            <a:off x="7848600" y="6597650"/>
            <a:ext cx="129540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D0BE53F-06EE-4CB1-8DEF-6EC843EC529F}" type="slidenum">
              <a:rPr kumimoji="0" lang="en-US" altLang="zh-TW" sz="1400">
                <a:solidFill>
                  <a:schemeClr val="tx2"/>
                </a:solidFill>
                <a:ea typeface="新細明體" charset="-120"/>
              </a:rPr>
              <a:pPr algn="r">
                <a:defRPr/>
              </a:pPr>
              <a:t>‹#›</a:t>
            </a:fld>
            <a:endParaRPr kumimoji="0" lang="en-US" altLang="zh-TW" sz="140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1295400" y="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914400" y="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chemeClr val="tx2"/>
                </a:solidFill>
                <a:latin typeface="Book Antiqua" pitchFamily="18" charset="0"/>
                <a:ea typeface="新細明體" charset="-120"/>
              </a:rPr>
              <a:t>The University of Hong Kong</a:t>
            </a:r>
          </a:p>
          <a:p>
            <a:pPr>
              <a:defRPr/>
            </a:pPr>
            <a:r>
              <a:rPr lang="en-US" altLang="zh-TW" sz="2000" dirty="0">
                <a:solidFill>
                  <a:schemeClr val="tx2"/>
                </a:solidFill>
                <a:latin typeface="Book Antiqua" pitchFamily="18" charset="0"/>
                <a:ea typeface="新細明體" charset="-120"/>
              </a:rPr>
              <a:t>Information Technology Services</a:t>
            </a:r>
          </a:p>
        </p:txBody>
      </p:sp>
      <p:pic>
        <p:nvPicPr>
          <p:cNvPr id="3082" name="Picture 11" descr="hku_logo-100x110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1113" y="0"/>
            <a:ext cx="703263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rgbClr val="0033CC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"/>
        </a:spcAft>
        <a:buClr>
          <a:schemeClr val="tx1"/>
        </a:buClr>
        <a:buSzPct val="70000"/>
        <a:buFont typeface="Wingdings" pitchFamily="2" charset="2"/>
        <a:buBlip>
          <a:blip r:embed="rId17"/>
        </a:buBlip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"/>
        </a:spcAft>
        <a:buClr>
          <a:schemeClr val="accent1"/>
        </a:buClr>
        <a:buSzPct val="75000"/>
        <a:buFont typeface="Wingdings" pitchFamily="2" charset="2"/>
        <a:buBlip>
          <a:blip r:embed="rId18"/>
        </a:buBlip>
        <a:defRPr kumimoji="1" sz="28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5000"/>
        </a:spcAft>
        <a:buClr>
          <a:schemeClr val="accent2"/>
        </a:buClr>
        <a:buBlip>
          <a:blip r:embed="rId19"/>
        </a:buBlip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ku.hk/cc/HKU100/pragma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hku.hk/cc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924800" cy="2362200"/>
          </a:xfrm>
        </p:spPr>
        <p:txBody>
          <a:bodyPr/>
          <a:lstStyle/>
          <a:p>
            <a:pPr algn="ctr" eaLnBrk="1" hangingPunct="1"/>
            <a:r>
              <a:rPr lang="en-US" altLang="zh-TW" sz="3600" smtClean="0"/>
              <a:t>PRAGMA 20</a:t>
            </a:r>
            <a:r>
              <a:rPr lang="en-US" altLang="zh-TW" sz="3600" baseline="30000" smtClean="0"/>
              <a:t>th</a:t>
            </a:r>
            <a:r>
              <a:rPr lang="en-US" altLang="zh-TW" sz="3600" smtClean="0"/>
              <a:t> workshop cum </a:t>
            </a:r>
            <a:br>
              <a:rPr lang="en-US" altLang="zh-TW" sz="3600" smtClean="0"/>
            </a:br>
            <a:r>
              <a:rPr lang="en-US" altLang="zh-TW" sz="3600" smtClean="0"/>
              <a:t>HKU Centennial IT Conference </a:t>
            </a:r>
            <a:br>
              <a:rPr lang="en-US" altLang="zh-TW" sz="3600" smtClean="0"/>
            </a:br>
            <a:r>
              <a:rPr lang="en-US" altLang="zh-TW" sz="2800" smtClean="0"/>
              <a:t>on Grid Applications and Research collaboration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124200"/>
            <a:ext cx="5830888" cy="19812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zh-TW" sz="2000" smtClean="0"/>
          </a:p>
          <a:p>
            <a:pPr eaLnBrk="1" hangingPunct="1"/>
            <a:r>
              <a:rPr lang="en-US" altLang="zh-TW" sz="2400" smtClean="0">
                <a:solidFill>
                  <a:srgbClr val="7030A0"/>
                </a:solidFill>
              </a:rPr>
              <a:t>Computer Centre, </a:t>
            </a:r>
          </a:p>
          <a:p>
            <a:pPr eaLnBrk="1" hangingPunct="1"/>
            <a:r>
              <a:rPr lang="en-US" altLang="zh-TW" sz="2400" smtClean="0">
                <a:solidFill>
                  <a:srgbClr val="7030A0"/>
                </a:solidFill>
              </a:rPr>
              <a:t>The University of Hong Kong</a:t>
            </a:r>
          </a:p>
          <a:p>
            <a:pPr eaLnBrk="1" hangingPunct="1"/>
            <a:endParaRPr lang="zh-TW" altLang="en-US" smtClean="0"/>
          </a:p>
        </p:txBody>
      </p:sp>
      <p:pic>
        <p:nvPicPr>
          <p:cNvPr id="4100" name="Picture 5" descr="PRAGMA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953000"/>
            <a:ext cx="1790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hku_logo-400x197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876800"/>
            <a:ext cx="2890838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標題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15200" cy="1219200"/>
          </a:xfrm>
        </p:spPr>
        <p:txBody>
          <a:bodyPr/>
          <a:lstStyle/>
          <a:p>
            <a:r>
              <a:rPr lang="en-AU" altLang="zh-TW" sz="3600" dirty="0" smtClean="0"/>
              <a:t>Research-related Departments</a:t>
            </a:r>
            <a:endParaRPr lang="zh-TW" altLang="en-US" sz="3600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4267200"/>
          </a:xfrm>
        </p:spPr>
        <p:txBody>
          <a:bodyPr/>
          <a:lstStyle/>
          <a:p>
            <a:pPr>
              <a:defRPr/>
            </a:pPr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Computer System &amp; Resources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 Computer Centre, Department of Computer Science</a:t>
            </a:r>
          </a:p>
          <a:p>
            <a:pPr>
              <a:defRPr/>
            </a:pPr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Geosciences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 Dept of Civil Engineering, Mechanical Engineering, Earth sciences, etc</a:t>
            </a:r>
          </a:p>
          <a:p>
            <a:pPr>
              <a:defRPr/>
            </a:pPr>
            <a:r>
              <a:rPr lang="en-US" altLang="zh-TW" sz="2800" b="1" dirty="0" smtClean="0">
                <a:solidFill>
                  <a:schemeClr val="tx1">
                    <a:lumMod val="50000"/>
                  </a:schemeClr>
                </a:solidFill>
              </a:rPr>
              <a:t>Biosciences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 Dept of Biochemistry, Microbiology, Pathology, Community Medicine, Genome Research Centre, etc </a:t>
            </a:r>
            <a:endParaRPr lang="zh-TW" alt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3733800" y="5181600"/>
          <a:ext cx="1693863" cy="1219200"/>
        </p:xfrm>
        <a:graphic>
          <a:graphicData uri="http://schemas.openxmlformats.org/presentationml/2006/ole">
            <p:oleObj spid="_x0000_s2050" name="Photo Editor Photo" r:id="rId3" imgW="7621064" imgH="5714286" progId="">
              <p:embed/>
            </p:oleObj>
          </a:graphicData>
        </a:graphic>
      </p:graphicFrame>
      <p:pic>
        <p:nvPicPr>
          <p:cNvPr id="2053" name="Picture 6" descr="3il_h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334000"/>
            <a:ext cx="143668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7" descr="Bose_Einstein_condensate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334000"/>
            <a:ext cx="14478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219200"/>
          </a:xfrm>
        </p:spPr>
        <p:txBody>
          <a:bodyPr/>
          <a:lstStyle/>
          <a:p>
            <a:r>
              <a:rPr lang="en-AU" altLang="zh-TW" sz="3600" smtClean="0"/>
              <a:t>Agenda:</a:t>
            </a:r>
            <a:endParaRPr lang="zh-TW" altLang="en-US" sz="3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0"/>
          <a:ext cx="8458201" cy="5632490"/>
        </p:xfrm>
        <a:graphic>
          <a:graphicData uri="http://schemas.openxmlformats.org/drawingml/2006/table">
            <a:tbl>
              <a:tblPr/>
              <a:tblGrid>
                <a:gridCol w="1526220"/>
                <a:gridCol w="1902780"/>
                <a:gridCol w="201264"/>
                <a:gridCol w="2389536"/>
                <a:gridCol w="234073"/>
                <a:gridCol w="2204328"/>
              </a:tblGrid>
              <a:tr h="1632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9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March 2 (Wed)</a:t>
                      </a: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March 3 (Thu)</a:t>
                      </a:r>
                      <a:endParaRPr lang="en-US" sz="14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March 4 (Fri)</a:t>
                      </a:r>
                      <a:endParaRPr lang="en-US" sz="14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0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08:45-09:00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Registration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1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09:00-10:30  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Opening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Geosciences workshop (tutorial 1)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Introduction/Opening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Plenary session  (Presentations / Demonstrations of emerging topics / Cool-things)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10:30-11:00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Break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13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11:00-12:15  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Geosciences workshop (tutorial 2)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PRAGMA Panel Presentations / Presentations /Demonstrations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Breakout discussion session (Resources and Data, </a:t>
                      </a:r>
                      <a:r>
                        <a:rPr lang="en-US" sz="1400" b="1" dirty="0" err="1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Telesciences</a:t>
                      </a: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, Biosciences, Geosciences)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12:15-13:30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Lunch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4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13:30-15:00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 Geosciences workshop (tutorial 3)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Breakout discussion session (Resources and Data, </a:t>
                      </a:r>
                      <a:r>
                        <a:rPr lang="en-US" sz="1400" b="1" dirty="0" err="1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Telesciences</a:t>
                      </a: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, Biosciences, Geosciences)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15:00-15:30          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Break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11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15:30-17:30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Geosciences workshop (tutorial 4)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Report session &amp; Plenary session  (Presentations / Demonstrations of emerging topics / Cool-things)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Report session &amp; Wrap-up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6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17:30-18:00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Closing of Geosciences workshop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Wrap-up and other presentations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Closing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18:00-19:00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Break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2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19:00-21:00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Reception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Dinner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alibri"/>
                          <a:ea typeface="新細明體"/>
                          <a:cs typeface="Times New Roman"/>
                        </a:rPr>
                        <a:t>Dinner  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53544" marR="53544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315200" cy="1219200"/>
          </a:xfrm>
        </p:spPr>
        <p:txBody>
          <a:bodyPr/>
          <a:lstStyle/>
          <a:p>
            <a:r>
              <a:rPr lang="en-AU" altLang="zh-TW" sz="3600" smtClean="0"/>
              <a:t>Accommodation:</a:t>
            </a:r>
            <a:endParaRPr lang="zh-TW" altLang="en-US" sz="36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267200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Many hotel choices at HK island which are near to HKU main campus. The exact hotel list is to be confirmed.</a:t>
            </a:r>
          </a:p>
          <a:p>
            <a:pPr>
              <a:defRPr/>
            </a:pP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1 x Five stars hotel</a:t>
            </a:r>
            <a:endParaRPr lang="en-US" altLang="zh-TW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1 x Four stars hotel</a:t>
            </a:r>
          </a:p>
          <a:p>
            <a:pPr>
              <a:defRPr/>
            </a:pPr>
            <a:r>
              <a:rPr lang="en-US" altLang="zh-TW" sz="2800" smtClean="0">
                <a:solidFill>
                  <a:schemeClr val="tx1">
                    <a:lumMod val="50000"/>
                  </a:schemeClr>
                </a:solidFill>
              </a:rPr>
              <a:t>1 x Three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stars hotel</a:t>
            </a:r>
          </a:p>
          <a:p>
            <a:pPr>
              <a:defRPr/>
            </a:pPr>
            <a:endParaRPr lang="zh-TW" alt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10400" cy="1219200"/>
          </a:xfrm>
        </p:spPr>
        <p:txBody>
          <a:bodyPr/>
          <a:lstStyle/>
          <a:p>
            <a:r>
              <a:rPr lang="en-AU" altLang="zh-TW" sz="3600" smtClean="0"/>
              <a:t>Tourist Attraction Highlights</a:t>
            </a:r>
            <a:endParaRPr lang="zh-TW" altLang="en-US" sz="3600" smtClean="0"/>
          </a:p>
        </p:txBody>
      </p:sp>
      <p:pic>
        <p:nvPicPr>
          <p:cNvPr id="15363" name="Content Placeholder 11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43600" y="4343400"/>
            <a:ext cx="2857500" cy="2143125"/>
          </a:xfrm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191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910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0" descr="tst_night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676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2" descr="VictoriaHarbour_sq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676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7010400" cy="1219200"/>
          </a:xfrm>
        </p:spPr>
        <p:txBody>
          <a:bodyPr/>
          <a:lstStyle/>
          <a:p>
            <a:r>
              <a:rPr lang="en-AU" altLang="zh-TW" sz="3600" smtClean="0"/>
              <a:t>Tentative timeline</a:t>
            </a:r>
            <a:endParaRPr lang="zh-TW" altLang="en-US" sz="360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r>
              <a:rPr lang="en-US" altLang="zh-TW" sz="2600" smtClean="0"/>
              <a:t>15</a:t>
            </a:r>
            <a:r>
              <a:rPr lang="en-US" altLang="zh-TW" sz="2600" baseline="30000" smtClean="0"/>
              <a:t>th</a:t>
            </a:r>
            <a:r>
              <a:rPr lang="en-US" altLang="zh-TW" sz="2600" smtClean="0"/>
              <a:t> Nov 2010 – 11</a:t>
            </a:r>
            <a:r>
              <a:rPr lang="en-US" altLang="zh-TW" sz="2600" baseline="30000" smtClean="0"/>
              <a:t>th</a:t>
            </a:r>
            <a:r>
              <a:rPr lang="en-US" altLang="zh-TW" sz="2600" smtClean="0"/>
              <a:t> Feb 2011: Call for presentations, demonstrations &amp; posters</a:t>
            </a:r>
          </a:p>
          <a:p>
            <a:r>
              <a:rPr lang="en-US" altLang="zh-TW" sz="2600" smtClean="0"/>
              <a:t>15</a:t>
            </a:r>
            <a:r>
              <a:rPr lang="en-US" altLang="zh-TW" sz="2600" baseline="30000" smtClean="0"/>
              <a:t>th</a:t>
            </a:r>
            <a:r>
              <a:rPr lang="en-US" altLang="zh-TW" sz="2600" smtClean="0"/>
              <a:t> Nov 2010 – 18</a:t>
            </a:r>
            <a:r>
              <a:rPr lang="en-US" altLang="zh-TW" sz="2600" baseline="30000" smtClean="0"/>
              <a:t>th</a:t>
            </a:r>
            <a:r>
              <a:rPr lang="en-US" altLang="zh-TW" sz="2600" smtClean="0"/>
              <a:t> Feb 2011: Online registration and hotel booking are available</a:t>
            </a:r>
          </a:p>
          <a:p>
            <a:r>
              <a:rPr lang="en-US" altLang="zh-TW" sz="2600" b="1" smtClean="0"/>
              <a:t>11</a:t>
            </a:r>
            <a:r>
              <a:rPr lang="en-US" altLang="zh-TW" sz="2600" b="1" baseline="30000" smtClean="0"/>
              <a:t>th</a:t>
            </a:r>
            <a:r>
              <a:rPr lang="en-US" altLang="zh-TW" sz="2600" b="1" smtClean="0"/>
              <a:t> Feb 2011</a:t>
            </a:r>
            <a:r>
              <a:rPr lang="en-US" altLang="zh-TW" sz="2600" smtClean="0"/>
              <a:t>: Deadline for submission of presentations, demonstrations &amp; posters</a:t>
            </a:r>
          </a:p>
          <a:p>
            <a:r>
              <a:rPr lang="en-US" altLang="zh-TW" sz="2600" smtClean="0"/>
              <a:t>14</a:t>
            </a:r>
            <a:r>
              <a:rPr lang="en-US" altLang="zh-TW" sz="2600" baseline="30000" smtClean="0"/>
              <a:t>st</a:t>
            </a:r>
            <a:r>
              <a:rPr lang="en-US" altLang="zh-TW" sz="2600" smtClean="0"/>
              <a:t> Feb 2011: Agenda &amp; speakers are finalized</a:t>
            </a:r>
          </a:p>
          <a:p>
            <a:r>
              <a:rPr lang="en-US" altLang="zh-TW" sz="2600" smtClean="0"/>
              <a:t>14</a:t>
            </a:r>
            <a:r>
              <a:rPr lang="en-US" altLang="zh-TW" sz="2600" baseline="30000" smtClean="0"/>
              <a:t>th</a:t>
            </a:r>
            <a:r>
              <a:rPr lang="en-US" altLang="zh-TW" sz="2600" smtClean="0"/>
              <a:t> Feb 2011: Confirmation for all presentations, demonstrations &amp; posters</a:t>
            </a:r>
          </a:p>
          <a:p>
            <a:r>
              <a:rPr lang="en-US" altLang="zh-TW" sz="2600" b="1" smtClean="0"/>
              <a:t>18</a:t>
            </a:r>
            <a:r>
              <a:rPr lang="en-US" altLang="zh-TW" sz="2600" b="1" baseline="30000" smtClean="0"/>
              <a:t>th</a:t>
            </a:r>
            <a:r>
              <a:rPr lang="en-US" altLang="zh-TW" sz="2600" b="1" smtClean="0"/>
              <a:t> Feb 2011</a:t>
            </a:r>
            <a:r>
              <a:rPr lang="en-US" altLang="zh-TW" sz="2600" smtClean="0"/>
              <a:t>: Deadline for registration/hotel booking</a:t>
            </a:r>
          </a:p>
          <a:p>
            <a:endParaRPr lang="en-US" altLang="zh-TW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4" descr="hku_logo-400x19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685800"/>
            <a:ext cx="2271713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19050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標題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324600" cy="1219200"/>
          </a:xfrm>
        </p:spPr>
        <p:txBody>
          <a:bodyPr/>
          <a:lstStyle/>
          <a:p>
            <a:pPr algn="ctr"/>
            <a:r>
              <a:rPr lang="en-AU" altLang="zh-TW" sz="3200" dirty="0" smtClean="0"/>
              <a:t>We look forward to </a:t>
            </a:r>
            <a:br>
              <a:rPr lang="en-AU" altLang="zh-TW" sz="3200" dirty="0" smtClean="0"/>
            </a:br>
            <a:r>
              <a:rPr lang="en-AU" altLang="zh-TW" sz="3200" dirty="0" smtClean="0"/>
              <a:t>seeing you in Hong Kong</a:t>
            </a:r>
            <a:r>
              <a:rPr lang="en-AU" altLang="zh-TW" sz="3600" dirty="0" smtClean="0"/>
              <a:t>!</a:t>
            </a:r>
            <a:endParaRPr lang="zh-TW" altLang="en-US" sz="3600" dirty="0" smtClean="0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133600"/>
            <a:ext cx="2001838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181600"/>
            <a:ext cx="1687513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981200"/>
            <a:ext cx="3132138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362200"/>
            <a:ext cx="1809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5380038"/>
            <a:ext cx="1465263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3581400"/>
            <a:ext cx="11255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352800"/>
            <a:ext cx="1952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3733800"/>
            <a:ext cx="5743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5" descr="http://www.brandhk.gov.hk/en/images/about/img_visual_identity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990600"/>
            <a:ext cx="1781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10400" cy="1219200"/>
          </a:xfrm>
        </p:spPr>
        <p:txBody>
          <a:bodyPr/>
          <a:lstStyle/>
          <a:p>
            <a:r>
              <a:rPr lang="en-AU" altLang="zh-TW" sz="3600" smtClean="0"/>
              <a:t>Contents</a:t>
            </a:r>
            <a:endParaRPr lang="zh-TW" altLang="en-US" sz="360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267200"/>
          </a:xfrm>
        </p:spPr>
        <p:txBody>
          <a:bodyPr/>
          <a:lstStyle/>
          <a:p>
            <a:r>
              <a:rPr lang="en-US" altLang="zh-TW" sz="2800" smtClean="0"/>
              <a:t>Date, Location &amp; website</a:t>
            </a:r>
          </a:p>
          <a:p>
            <a:r>
              <a:rPr lang="en-US" altLang="zh-TW" sz="2800" smtClean="0"/>
              <a:t>About HKU </a:t>
            </a:r>
          </a:p>
          <a:p>
            <a:r>
              <a:rPr lang="en-US" altLang="zh-TW" sz="2800" smtClean="0"/>
              <a:t>HKU Computer Centre &amp; facility</a:t>
            </a:r>
          </a:p>
          <a:p>
            <a:r>
              <a:rPr lang="en-US" altLang="zh-TW" sz="2800" smtClean="0"/>
              <a:t>Agenda</a:t>
            </a:r>
          </a:p>
          <a:p>
            <a:r>
              <a:rPr lang="en-US" altLang="zh-TW" sz="2800" smtClean="0"/>
              <a:t>Accommodation</a:t>
            </a:r>
          </a:p>
          <a:p>
            <a:r>
              <a:rPr lang="en-US" altLang="zh-TW" sz="2800" smtClean="0"/>
              <a:t>Tourist Attraction Highlights</a:t>
            </a:r>
          </a:p>
          <a:p>
            <a:r>
              <a:rPr lang="en-US" altLang="zh-TW" sz="2800" smtClean="0"/>
              <a:t>Tentative timeline</a:t>
            </a:r>
          </a:p>
          <a:p>
            <a:endParaRPr lang="zh-TW" altLang="en-US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20000" cy="1219200"/>
          </a:xfrm>
        </p:spPr>
        <p:txBody>
          <a:bodyPr/>
          <a:lstStyle/>
          <a:p>
            <a:r>
              <a:rPr lang="en-AU" altLang="zh-TW" sz="3600" smtClean="0"/>
              <a:t>Date, Location &amp; Website:</a:t>
            </a:r>
            <a:endParaRPr lang="zh-TW" altLang="en-US" sz="360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r>
              <a:rPr lang="en-US" altLang="zh-TW" sz="2800" dirty="0" smtClean="0"/>
              <a:t>Mon-Fri 2-4 March 2011</a:t>
            </a:r>
          </a:p>
          <a:p>
            <a:r>
              <a:rPr lang="en-US" altLang="zh-TW" sz="2800" dirty="0" smtClean="0"/>
              <a:t>University of Hong Kong (HKU)</a:t>
            </a:r>
            <a:br>
              <a:rPr lang="en-US" altLang="zh-TW" sz="2800" dirty="0" smtClean="0"/>
            </a:br>
            <a:r>
              <a:rPr lang="en-US" altLang="zh-TW" sz="2800" dirty="0" smtClean="0"/>
              <a:t>Hong Kong SAR, China</a:t>
            </a:r>
          </a:p>
          <a:p>
            <a:r>
              <a:rPr lang="en-US" altLang="zh-TW" sz="2800" dirty="0" smtClean="0"/>
              <a:t>PRAGMA 20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workshop official website: </a:t>
            </a:r>
            <a:r>
              <a:rPr lang="en-US" altLang="zh-TW" sz="2800" dirty="0" smtClean="0">
                <a:hlinkClick r:id="rId2"/>
              </a:rPr>
              <a:t>http://www.hku.hk/cc/HKU100/pragma20/</a:t>
            </a:r>
            <a:endParaRPr lang="en-US" altLang="zh-TW" sz="2800" dirty="0" smtClean="0"/>
          </a:p>
          <a:p>
            <a:r>
              <a:rPr lang="en-US" altLang="zh-TW" sz="2800" dirty="0" smtClean="0"/>
              <a:t>March in HK: Average temperature: 23°C (73°F), humidity around 82%</a:t>
            </a:r>
          </a:p>
          <a:p>
            <a:r>
              <a:rPr lang="en-US" altLang="zh-TW" sz="2800" dirty="0" smtClean="0"/>
              <a:t>Help celebrate 100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birthday</a:t>
            </a:r>
          </a:p>
          <a:p>
            <a:pPr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AU" altLang="zh-TW" sz="2200" b="1" dirty="0" smtClean="0"/>
          </a:p>
          <a:p>
            <a:endParaRPr lang="en-US" altLang="zh-TW" sz="2000" dirty="0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96200" cy="1219200"/>
          </a:xfrm>
        </p:spPr>
        <p:txBody>
          <a:bodyPr/>
          <a:lstStyle/>
          <a:p>
            <a:r>
              <a:rPr lang="en-AU" altLang="zh-TW" sz="3600" smtClean="0"/>
              <a:t>Geographical location of Hong Kong</a:t>
            </a:r>
            <a:endParaRPr lang="zh-TW" altLang="en-US" sz="360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762000" y="1447800"/>
            <a:ext cx="8153400" cy="4267200"/>
          </a:xfrm>
        </p:spPr>
        <p:txBody>
          <a:bodyPr/>
          <a:lstStyle/>
          <a:p>
            <a:r>
              <a:rPr lang="en-US" altLang="zh-TW" sz="2800" smtClean="0">
                <a:solidFill>
                  <a:srgbClr val="003300"/>
                </a:solidFill>
              </a:rPr>
              <a:t>Transport Hub : most of the major Asian cities are covered within 5-hour flight journeys</a:t>
            </a:r>
            <a:endParaRPr lang="zh-TW" altLang="en-US" sz="2800" smtClean="0">
              <a:solidFill>
                <a:srgbClr val="003300"/>
              </a:solidFill>
            </a:endParaRPr>
          </a:p>
        </p:txBody>
      </p:sp>
      <p:pic>
        <p:nvPicPr>
          <p:cNvPr id="7172" name="Picture 4" descr="20090109015143_lar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9434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010400" cy="1219200"/>
          </a:xfrm>
        </p:spPr>
        <p:txBody>
          <a:bodyPr/>
          <a:lstStyle/>
          <a:p>
            <a:r>
              <a:rPr lang="en-AU" altLang="zh-TW" sz="3600" smtClean="0"/>
              <a:t>Planned Venue</a:t>
            </a:r>
            <a:endParaRPr lang="zh-TW" altLang="en-US" sz="360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3300"/>
                </a:solidFill>
              </a:rPr>
              <a:t>On the Main Campus of HKU</a:t>
            </a:r>
          </a:p>
          <a:p>
            <a:r>
              <a:rPr lang="en-US" altLang="zh-TW" sz="2800" dirty="0" smtClean="0">
                <a:solidFill>
                  <a:srgbClr val="003300"/>
                </a:solidFill>
              </a:rPr>
              <a:t>Wang </a:t>
            </a:r>
            <a:r>
              <a:rPr lang="en-US" altLang="zh-TW" sz="2800" dirty="0" err="1" smtClean="0">
                <a:solidFill>
                  <a:srgbClr val="003300"/>
                </a:solidFill>
              </a:rPr>
              <a:t>Gungwu</a:t>
            </a:r>
            <a:r>
              <a:rPr lang="en-US" altLang="zh-TW" sz="2800" dirty="0" smtClean="0">
                <a:solidFill>
                  <a:srgbClr val="003300"/>
                </a:solidFill>
              </a:rPr>
              <a:t> Theatre of Graduate House</a:t>
            </a:r>
          </a:p>
          <a:p>
            <a:endParaRPr lang="zh-TW" altLang="en-US" dirty="0" smtClean="0">
              <a:solidFill>
                <a:srgbClr val="0033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35338"/>
            <a:ext cx="4562475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7" descr="Photo of Wang Gungwu Theat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352800"/>
            <a:ext cx="35718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924800" cy="914400"/>
          </a:xfrm>
          <a:noFill/>
        </p:spPr>
        <p:txBody>
          <a:bodyPr lIns="92075" tIns="46038" rIns="92075" bIns="46038"/>
          <a:lstStyle/>
          <a:p>
            <a:r>
              <a:rPr lang="en-US" altLang="zh-TW" smtClean="0"/>
              <a:t>The University of Hong Kong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752600"/>
            <a:ext cx="6553200" cy="8001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US" altLang="zh-TW" sz="2800" b="1" smtClean="0"/>
          </a:p>
        </p:txBody>
      </p:sp>
      <p:pic>
        <p:nvPicPr>
          <p:cNvPr id="9220" name="Picture 4" descr="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1600200"/>
            <a:ext cx="7924800" cy="4800600"/>
          </a:xfrm>
          <a:noFill/>
        </p:spPr>
      </p:pic>
    </p:spTree>
  </p:cSld>
  <p:clrMapOvr>
    <a:masterClrMapping/>
  </p:clrMapOvr>
  <p:transition advTm="113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733800"/>
            <a:ext cx="2252663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20000" cy="914400"/>
          </a:xfrm>
          <a:noFill/>
        </p:spPr>
        <p:txBody>
          <a:bodyPr lIns="92075" tIns="46038" rIns="92075" bIns="46038"/>
          <a:lstStyle/>
          <a:p>
            <a:r>
              <a:rPr lang="en-US" altLang="zh-TW" sz="4000" smtClean="0"/>
              <a:t>The University of Hong Kong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Founded in </a:t>
            </a:r>
            <a:r>
              <a:rPr lang="en-US" altLang="zh-TW" sz="2800" b="0" kern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1911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Ranked </a:t>
            </a:r>
            <a:r>
              <a:rPr lang="en-US" altLang="zh-TW" sz="2800" b="0" kern="0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23</a:t>
            </a:r>
            <a:r>
              <a:rPr lang="en-US" altLang="zh-TW" sz="2800" b="0" kern="0" baseline="30000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altLang="zh-TW" sz="2800" b="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TW" sz="2800" b="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"QS 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World University Rankings </a:t>
            </a:r>
            <a:r>
              <a:rPr lang="en-US" altLang="zh-TW" sz="2800" b="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2010”</a:t>
            </a:r>
            <a:endParaRPr lang="en-US" altLang="zh-TW" sz="2800" b="0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Ranked </a:t>
            </a:r>
            <a:r>
              <a:rPr lang="en-US" altLang="zh-TW" sz="2800" b="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TW" sz="2800" b="0" kern="0" baseline="300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in “QS.com Asian University Rankings” 2009 &amp; 2010</a:t>
            </a:r>
            <a:endParaRPr lang="en-US" altLang="zh-TW" sz="2800" b="0" kern="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15,197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undergraduate students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12,493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postgraduate students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tx1"/>
              </a:buClr>
              <a:buSzPct val="7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TW" sz="2800" b="0" kern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altLang="zh-TW" sz="2800" b="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faculties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accent1"/>
              </a:buClr>
              <a:buSzPct val="75000"/>
              <a:buFont typeface="Wingdings" pitchFamily="2" charset="2"/>
              <a:buBlip>
                <a:blip r:embed="rId5"/>
              </a:buBlip>
              <a:defRPr/>
            </a:pPr>
            <a:r>
              <a:rPr lang="en-US" altLang="zh-TW" sz="2000" b="0" kern="0" dirty="0">
                <a:solidFill>
                  <a:srgbClr val="003300"/>
                </a:solidFill>
                <a:latin typeface="+mn-lt"/>
                <a:ea typeface="+mn-ea"/>
              </a:rPr>
              <a:t>Architecture, Arts, Business and Economics,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 b="0" kern="0" dirty="0">
                <a:solidFill>
                  <a:srgbClr val="003300"/>
                </a:solidFill>
                <a:latin typeface="+mn-lt"/>
                <a:ea typeface="+mn-ea"/>
              </a:rPr>
              <a:t>	Dentistry, Education, Engineering,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 b="0" kern="0" dirty="0">
                <a:solidFill>
                  <a:srgbClr val="003300"/>
                </a:solidFill>
                <a:latin typeface="+mn-lt"/>
                <a:ea typeface="+mn-ea"/>
              </a:rPr>
              <a:t>	Law, Medicine, Science, Social Sciences</a:t>
            </a:r>
          </a:p>
        </p:txBody>
      </p:sp>
    </p:spTree>
  </p:cSld>
  <p:clrMapOvr>
    <a:masterClrMapping/>
  </p:clrMapOvr>
  <p:transition advTm="113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010400" cy="1219200"/>
          </a:xfrm>
        </p:spPr>
        <p:txBody>
          <a:bodyPr/>
          <a:lstStyle/>
          <a:p>
            <a:r>
              <a:rPr lang="en-AU" altLang="zh-TW" sz="3600" smtClean="0"/>
              <a:t>Local Organizer &amp; Chairs</a:t>
            </a:r>
            <a:endParaRPr lang="zh-TW" altLang="en-US" sz="360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altLang="zh-TW" smtClean="0">
                <a:solidFill>
                  <a:srgbClr val="003300"/>
                </a:solidFill>
              </a:rPr>
              <a:t>Computer Centre, The University of Hong Kong (HKU)</a:t>
            </a:r>
          </a:p>
          <a:p>
            <a:pPr lvl="1"/>
            <a:r>
              <a:rPr lang="en-US" altLang="zh-TW" smtClean="0">
                <a:hlinkClick r:id="rId2"/>
              </a:rPr>
              <a:t>http://www.hku.hk/cc/</a:t>
            </a:r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>
              <a:solidFill>
                <a:srgbClr val="003300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886200"/>
            <a:ext cx="13985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5637213"/>
          <a:ext cx="6781800" cy="91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657600"/>
              </a:tblGrid>
              <a:tr h="915894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Mr. Geoffrey R. DENGATE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Director, IT Services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Event General Chair</a:t>
                      </a:r>
                      <a:endParaRPr lang="en-US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Dr. P. T. HO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Deputy Director, IT Services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PRAGMA 20 Chair</a:t>
                      </a:r>
                      <a:endParaRPr lang="en-US" baseline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1277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86200"/>
            <a:ext cx="152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7" descr="HKU_CC_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5908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33400" y="495300"/>
            <a:ext cx="8305800" cy="1409700"/>
          </a:xfrm>
        </p:spPr>
        <p:txBody>
          <a:bodyPr/>
          <a:lstStyle/>
          <a:p>
            <a:r>
              <a:rPr lang="en-US" altLang="zh-TW" sz="3600" smtClean="0"/>
              <a:t>HKU Computer Centre </a:t>
            </a:r>
            <a:br>
              <a:rPr lang="en-US" altLang="zh-TW" sz="3600" smtClean="0"/>
            </a:br>
            <a:r>
              <a:rPr lang="en-US" altLang="zh-TW" sz="3600" smtClean="0"/>
              <a:t>HPC/Grid Facility Advancement </a:t>
            </a:r>
            <a:endParaRPr lang="en-US" sz="3600" smtClean="0"/>
          </a:p>
        </p:txBody>
      </p:sp>
      <p:graphicFrame>
        <p:nvGraphicFramePr>
          <p:cNvPr id="1026" name="Chart 4"/>
          <p:cNvGraphicFramePr>
            <a:graphicFrameLocks/>
          </p:cNvGraphicFramePr>
          <p:nvPr/>
        </p:nvGraphicFramePr>
        <p:xfrm>
          <a:off x="508000" y="1803400"/>
          <a:ext cx="7594600" cy="4775200"/>
        </p:xfrm>
        <a:graphic>
          <a:graphicData uri="http://schemas.openxmlformats.org/presentationml/2006/ole">
            <p:oleObj spid="_x0000_s1026" r:id="rId3" imgW="7596274" imgH="4773582" progId="Excel.Sheet.8">
              <p:embed/>
            </p:oleObj>
          </a:graphicData>
        </a:graphic>
      </p:graphicFrame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8425" y="2819400"/>
            <a:ext cx="1273175" cy="1076325"/>
          </a:xfrm>
          <a:prstGeom prst="rect">
            <a:avLst/>
          </a:prstGeom>
          <a:noFill/>
          <a:ln w="76200">
            <a:noFill/>
            <a:miter lim="800000"/>
            <a:headEnd type="none" w="sm" len="sm"/>
            <a:tailEnd type="none" w="sm" len="sm"/>
          </a:ln>
        </p:spPr>
      </p:pic>
      <p:sp>
        <p:nvSpPr>
          <p:cNvPr id="1029" name="TextBox 1"/>
          <p:cNvSpPr txBox="1">
            <a:spLocks noChangeArrowheads="1"/>
          </p:cNvSpPr>
          <p:nvPr/>
        </p:nvSpPr>
        <p:spPr bwMode="auto">
          <a:xfrm>
            <a:off x="7467600" y="2312988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1200" b="0"/>
              <a:t>HKU Grid Point system, </a:t>
            </a:r>
          </a:p>
          <a:p>
            <a:r>
              <a:rPr lang="en-US" sz="1200" b="0"/>
              <a:t>Rpeak 27.05TFlops</a:t>
            </a:r>
          </a:p>
          <a:p>
            <a:endParaRPr lang="en-US" sz="11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eat4">
  <a:themeElements>
    <a:clrScheme name="retreat4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retreat4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retreat4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treat4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reat4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reat4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treat4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1F6E7D584F240927985D1027E9405" ma:contentTypeVersion="0" ma:contentTypeDescription="Create a new document." ma:contentTypeScope="" ma:versionID="95f39b439ef0069562a5b3131ea4f33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262076-E956-4CBA-85F7-83EB1E6927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DFCC30-A2E1-4832-A943-689412259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DF303D6-E5A8-4112-BF55-445C9136C36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D2CC211-D9B9-47E9-9A91-DE61E6C5B8B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Pages>8883748</Pages>
  <Words>499</Words>
  <Application>Microsoft Office PowerPoint</Application>
  <PresentationFormat>On-screen Show (4:3)</PresentationFormat>
  <Paragraphs>107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retreat4</vt:lpstr>
      <vt:lpstr>Microsoft Office Excel 97-2003 Worksheet</vt:lpstr>
      <vt:lpstr>Photo Editor Photo</vt:lpstr>
      <vt:lpstr>PRAGMA 20th workshop cum  HKU Centennial IT Conference  on Grid Applications and Research collaboration</vt:lpstr>
      <vt:lpstr>Contents</vt:lpstr>
      <vt:lpstr>Date, Location &amp; Website:</vt:lpstr>
      <vt:lpstr>Geographical location of Hong Kong</vt:lpstr>
      <vt:lpstr>Planned Venue</vt:lpstr>
      <vt:lpstr>The University of Hong Kong</vt:lpstr>
      <vt:lpstr>The University of Hong Kong</vt:lpstr>
      <vt:lpstr>Local Organizer &amp; Chairs</vt:lpstr>
      <vt:lpstr>HKU Computer Centre  HPC/Grid Facility Advancement </vt:lpstr>
      <vt:lpstr>Research-related Departments</vt:lpstr>
      <vt:lpstr>Agenda:</vt:lpstr>
      <vt:lpstr>Accommodation:</vt:lpstr>
      <vt:lpstr>Tourist Attraction Highlights</vt:lpstr>
      <vt:lpstr>Tentative timeline</vt:lpstr>
      <vt:lpstr>We look forward to  seeing you in Hong Kong!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HKU HPC team</dc:title>
  <dc:creator>Computer Centre</dc:creator>
  <cp:lastModifiedBy>Geoff Dengate</cp:lastModifiedBy>
  <cp:revision>8804974</cp:revision>
  <cp:lastPrinted>1999-01-22T09:44:06Z</cp:lastPrinted>
  <dcterms:created xsi:type="dcterms:W3CDTF">1997-05-29T01:52:09Z</dcterms:created>
  <dcterms:modified xsi:type="dcterms:W3CDTF">2010-09-15T06:17:25Z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0x010100442F3D4021D07F46A2B232934954F7DE</vt:lpwstr>
  </property>
  <property fmtid="{D5CDD505-2E9C-101B-9397-08002B2CF9AE}" pid="3" name="ContentType">
    <vt:lpwstr>Document</vt:lpwstr>
  </property>
</Properties>
</file>