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94" r:id="rId3"/>
    <p:sldId id="301" r:id="rId4"/>
    <p:sldId id="295" r:id="rId5"/>
    <p:sldId id="292" r:id="rId6"/>
    <p:sldId id="265" r:id="rId7"/>
    <p:sldId id="285" r:id="rId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4FD1FF"/>
    <a:srgbClr val="FA5D06"/>
    <a:srgbClr val="FAECC6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 autoAdjust="0"/>
    <p:restoredTop sz="45582" autoAdjust="0"/>
  </p:normalViewPr>
  <p:slideViewPr>
    <p:cSldViewPr>
      <p:cViewPr varScale="1">
        <p:scale>
          <a:sx n="42" d="100"/>
          <a:sy n="42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24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50" y="-12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A224-2915-470A-9572-1334F289B50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8584-8FCC-4D84-B922-C520B5B102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919B6-914C-4E88-B992-209DEB96E421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0CF5-9EC6-4B0A-93FF-E1ABF4B3D22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My name is </a:t>
            </a:r>
          </a:p>
          <a:p>
            <a:r>
              <a:rPr kumimoji="1" lang="en-US" altLang="ja-JP" dirty="0" smtClean="0"/>
              <a:t>from</a:t>
            </a:r>
            <a:r>
              <a:rPr kumimoji="1" lang="en-US" altLang="ja-JP" baseline="0" dirty="0" smtClean="0"/>
              <a:t> University of Tsukuba</a:t>
            </a:r>
          </a:p>
          <a:p>
            <a:r>
              <a:rPr kumimoji="1" lang="en-US" altLang="ja-JP" baseline="0" dirty="0" smtClean="0"/>
              <a:t>I’ll talk about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13</a:t>
            </a:r>
          </a:p>
          <a:p>
            <a:r>
              <a:rPr kumimoji="1" lang="en-US" altLang="ja-JP" baseline="0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0CF5-9EC6-4B0A-93FF-E1ABF4B3D22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smtClean="0"/>
              <a:t>The current could infrastructure such as Amazon Web Services, c</a:t>
            </a:r>
            <a:r>
              <a:rPr kumimoji="1" lang="en-US" altLang="ja-JP" dirty="0" smtClean="0"/>
              <a:t>ompute</a:t>
            </a:r>
            <a:r>
              <a:rPr kumimoji="1" lang="en-US" altLang="ja-JP" baseline="0" dirty="0" smtClean="0"/>
              <a:t> cloud and storage cloud are separated.</a:t>
            </a:r>
          </a:p>
          <a:p>
            <a:r>
              <a:rPr kumimoji="1" lang="en-US" altLang="ja-JP" baseline="0" dirty="0" smtClean="0"/>
              <a:t>Regarding the storage cloud, this design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benefit of availability,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maintainability, and so on.</a:t>
            </a:r>
          </a:p>
          <a:p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has also several problems.</a:t>
            </a:r>
          </a:p>
          <a:p>
            <a:r>
              <a:rPr kumimoji="1" lang="en-US" altLang="ja-JP" dirty="0" smtClean="0"/>
              <a:t>Amazon S3</a:t>
            </a:r>
            <a:r>
              <a:rPr kumimoji="1" lang="en-US" altLang="ja-JP" baseline="0" dirty="0" smtClean="0"/>
              <a:t> provides REST based protocol to access data. so application should be modified to use S3.</a:t>
            </a:r>
          </a:p>
          <a:p>
            <a:r>
              <a:rPr kumimoji="1" lang="en-US" altLang="ja-JP" baseline="0" dirty="0" smtClean="0"/>
              <a:t>To improve the access performance to the storage cloud, the network cost between compute cloud and storage cloud would increase.</a:t>
            </a:r>
          </a:p>
          <a:p>
            <a:r>
              <a:rPr kumimoji="1" lang="en-US" altLang="ja-JP" baseline="0" dirty="0" smtClean="0"/>
              <a:t>The earlier performance study for Amazon Cloud infrastructure showed low and unstable storage access performance.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To address these problems. *We propose file system service in compute cloud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0CF5-9EC6-4B0A-93FF-E1ABF4B3D22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But, simply</a:t>
            </a:r>
            <a:r>
              <a:rPr kumimoji="1" lang="en-US" altLang="ja-JP" baseline="0" dirty="0" smtClean="0"/>
              <a:t> u</a:t>
            </a:r>
            <a:r>
              <a:rPr kumimoji="1" lang="en-US" altLang="ja-JP" dirty="0" smtClean="0"/>
              <a:t>sing local disk</a:t>
            </a:r>
            <a:r>
              <a:rPr kumimoji="1" lang="en-US" altLang="ja-JP" baseline="0" dirty="0" smtClean="0"/>
              <a:t> of </a:t>
            </a:r>
            <a:r>
              <a:rPr kumimoji="1" lang="en-US" altLang="ja-JP" dirty="0" smtClean="0"/>
              <a:t>each physical</a:t>
            </a:r>
            <a:r>
              <a:rPr kumimoji="1" lang="en-US" altLang="ja-JP" baseline="0" dirty="0" smtClean="0"/>
              <a:t> machine on compute cloud as storage has problems of availability, maintainability.</a:t>
            </a:r>
          </a:p>
          <a:p>
            <a:r>
              <a:rPr kumimoji="1" lang="en-US" altLang="ja-JP" baseline="0" dirty="0" smtClean="0"/>
              <a:t>To solve these problems, we construct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 on compute cloud.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 makes local disks to be virtualized, the user can access to file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transparently regardless of the file location.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And owing to migration, replication, transparent access to local disk of a remote node, there is a possibility to achieve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availability, and maintainability.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baseline="0" dirty="0" smtClean="0"/>
              <a:t>しかしデータの保存場所として単にローカルディスクを使うのは，可用性などの問題がある．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Gfarm</a:t>
            </a:r>
            <a:r>
              <a:rPr kumimoji="1" lang="ja-JP" altLang="en-US" baseline="0" dirty="0" smtClean="0"/>
              <a:t>を使うことによってローカルディスクを仮想化出来，複製や移動，他のノードのローカルディスクも使え，ユーザからは透過的にアクセスも出来る．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可用性は解決．</a:t>
            </a: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0CF5-9EC6-4B0A-93FF-E1ABF4B3D22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File system service is supposed</a:t>
            </a:r>
            <a:r>
              <a:rPr kumimoji="1" lang="en-US" altLang="ja-JP" baseline="0" dirty="0" smtClean="0"/>
              <a:t> to provide stable storage space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VM in compute cloud is volatile.</a:t>
            </a:r>
          </a:p>
          <a:p>
            <a:r>
              <a:rPr kumimoji="1" lang="en-US" altLang="ja-JP" baseline="0" dirty="0" smtClean="0"/>
              <a:t>It is not suitable to construct stable </a:t>
            </a:r>
            <a:r>
              <a:rPr kumimoji="1" lang="en-US" altLang="ja-JP" baseline="0" dirty="0" smtClean="0"/>
              <a:t>file </a:t>
            </a:r>
            <a:r>
              <a:rPr kumimoji="1" lang="en-US" altLang="ja-JP" baseline="0" dirty="0" smtClean="0"/>
              <a:t>service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On the other</a:t>
            </a:r>
            <a:r>
              <a:rPr kumimoji="1" lang="en-US" altLang="ja-JP" baseline="0" dirty="0" smtClean="0"/>
              <a:t> hand, in each physical machine in compute cloud,</a:t>
            </a:r>
          </a:p>
          <a:p>
            <a:r>
              <a:rPr kumimoji="1" lang="en-US" altLang="ja-JP" baseline="0" dirty="0" smtClean="0"/>
              <a:t>there is a </a:t>
            </a:r>
            <a:r>
              <a:rPr kumimoji="1" lang="en-US" altLang="ja-JP" baseline="0" dirty="0" smtClean="0"/>
              <a:t>host </a:t>
            </a:r>
            <a:r>
              <a:rPr kumimoji="1" lang="en-US" altLang="ja-JP" baseline="0" dirty="0" smtClean="0"/>
              <a:t>OS that manages </a:t>
            </a:r>
            <a:r>
              <a:rPr kumimoji="1" lang="en-US" altLang="ja-JP" baseline="0" dirty="0" smtClean="0"/>
              <a:t>virtual machines.</a:t>
            </a:r>
          </a:p>
          <a:p>
            <a:r>
              <a:rPr kumimoji="1" lang="en-US" altLang="ja-JP" baseline="0" dirty="0" smtClean="0"/>
              <a:t>It is not usually used for compute service, but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it is stable to be executed on each physical machine.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this case, there is a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problem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virtualized environment hides the underlying physical configuration.</a:t>
            </a:r>
          </a:p>
          <a:p>
            <a:r>
              <a:rPr kumimoji="1" lang="en-US" altLang="ja-JP" baseline="0" dirty="0" smtClean="0"/>
              <a:t>this is of course good feature of virtual environment, but </a:t>
            </a:r>
          </a:p>
          <a:p>
            <a:r>
              <a:rPr kumimoji="1" lang="en-US" altLang="ja-JP" baseline="0" dirty="0" smtClean="0"/>
              <a:t>it prevent utilizing file </a:t>
            </a:r>
            <a:r>
              <a:rPr kumimoji="1" lang="en-US" altLang="ja-JP" baseline="0" dirty="0" smtClean="0"/>
              <a:t>access </a:t>
            </a:r>
            <a:r>
              <a:rPr kumimoji="1" lang="en-US" altLang="ja-JP" baseline="0" dirty="0" smtClean="0"/>
              <a:t>locality since there is no way to know on which physical machine</a:t>
            </a:r>
          </a:p>
          <a:p>
            <a:r>
              <a:rPr kumimoji="1" lang="en-US" altLang="ja-JP" baseline="0" dirty="0" smtClean="0"/>
              <a:t>a VM and host OS are running</a:t>
            </a:r>
            <a:r>
              <a:rPr kumimoji="1" lang="en-US" altLang="ja-JP" baseline="0" dirty="0" smtClean="0"/>
              <a:t/>
            </a:r>
            <a:br>
              <a:rPr kumimoji="1" lang="en-US" altLang="ja-JP" baseline="0" dirty="0" smtClean="0"/>
            </a:b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ja-JP" altLang="en-US" dirty="0" smtClean="0"/>
              <a:t>物理マシンのホスト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がファイルシステムサーバとしたら？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からは触れることが出来ない基板</a:t>
            </a:r>
            <a:r>
              <a:rPr kumimoji="1" lang="en-US" altLang="ja-JP" dirty="0" smtClean="0"/>
              <a:t>OS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サーバ台数分スケールアウトするファイルシステムに期待できる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しかし、クラウドのリソース状況は常に変化しやすい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の起動場所は不定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は異なるマシンと見なされる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ローカリティを考慮したファイルシステムを提供することが難しい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0CF5-9EC6-4B0A-93FF-E1ABF4B3D22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baseline="0" dirty="0" smtClean="0"/>
              <a:t>Our system design is basically to </a:t>
            </a:r>
            <a:r>
              <a:rPr kumimoji="1" lang="en-US" altLang="ja-JP" baseline="0" dirty="0" smtClean="0"/>
              <a:t>construct the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 on compute cloud </a:t>
            </a:r>
            <a:r>
              <a:rPr kumimoji="1" lang="en-US" altLang="ja-JP" baseline="0" dirty="0" smtClean="0"/>
              <a:t>environment to address availability and maintainability problem.</a:t>
            </a:r>
          </a:p>
          <a:p>
            <a:r>
              <a:rPr kumimoji="1" lang="en-US" altLang="ja-JP" baseline="0" dirty="0" smtClean="0"/>
              <a:t>The Host OS in the compute cloud provides the functionality of I/O server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Regarding the virtualization problem, we create the physical configuration file dynamically to take advantage of local access performance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As I said before,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*Entirely virtualized cloud environment prevents to identify </a:t>
            </a:r>
            <a:r>
              <a:rPr kumimoji="1" lang="en-US" altLang="ja-JP" baseline="0" dirty="0" smtClean="0"/>
              <a:t>the Host OS </a:t>
            </a:r>
            <a:r>
              <a:rPr kumimoji="1" lang="en-US" altLang="ja-JP" baseline="0" dirty="0" smtClean="0"/>
              <a:t>running on the physically same node.</a:t>
            </a:r>
          </a:p>
          <a:p>
            <a:r>
              <a:rPr kumimoji="1" lang="en-US" altLang="ja-JP" baseline="0" dirty="0" smtClean="0"/>
              <a:t>This means we cannot take advantage of local access performance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To solve this problem, we introduce the dynamic physical configuration file 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ja-JP" altLang="en-US" dirty="0" smtClean="0"/>
              <a:t>コンセプトについて説明します。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クラウド環境は、仮想マシンを起動するための多数の物理マシンが必要である。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Eucalyptus</a:t>
            </a:r>
            <a:r>
              <a:rPr kumimoji="1" lang="ja-JP" altLang="en-US" dirty="0" smtClean="0"/>
              <a:t>だと</a:t>
            </a:r>
            <a:r>
              <a:rPr kumimoji="1" lang="en-US" altLang="ja-JP" dirty="0" smtClean="0"/>
              <a:t>NC</a:t>
            </a:r>
            <a:r>
              <a:rPr kumimoji="1" lang="ja-JP" altLang="en-US" dirty="0" smtClean="0"/>
              <a:t>のような。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それらの物理マシンを</a:t>
            </a:r>
            <a:r>
              <a:rPr kumimoji="1" lang="en-US" altLang="ja-JP" dirty="0" err="1" smtClean="0"/>
              <a:t>gfsd</a:t>
            </a:r>
            <a:r>
              <a:rPr kumimoji="1" lang="ja-JP" altLang="en-US" dirty="0" smtClean="0"/>
              <a:t>にします。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仮想マシンから自分を起動している物理マシンの</a:t>
            </a:r>
            <a:r>
              <a:rPr kumimoji="1" lang="en-US" altLang="ja-JP" dirty="0" err="1" smtClean="0"/>
              <a:t>gfsd</a:t>
            </a:r>
            <a:r>
              <a:rPr kumimoji="1" lang="ja-JP" altLang="en-US" dirty="0" err="1" smtClean="0"/>
              <a:t>に優</a:t>
            </a:r>
            <a:r>
              <a:rPr kumimoji="1" lang="ja-JP" altLang="en-US" dirty="0" smtClean="0"/>
              <a:t>先的にアクセスするようにします。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実ネットワークでの通信が発生しない分、高性能になる可能性が高いです。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そしてこれらをユーザに意識させずに行います。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0CF5-9EC6-4B0A-93FF-E1ABF4B3D22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Eucalyptus </a:t>
            </a:r>
            <a:r>
              <a:rPr kumimoji="1" lang="en-US" altLang="ja-JP" dirty="0" smtClean="0"/>
              <a:t>Node Controller</a:t>
            </a:r>
            <a:r>
              <a:rPr kumimoji="1" lang="en-US" altLang="ja-JP" baseline="0" dirty="0" smtClean="0"/>
              <a:t> manages </a:t>
            </a:r>
            <a:r>
              <a:rPr kumimoji="1" lang="en-US" altLang="ja-JP" baseline="0" dirty="0" smtClean="0"/>
              <a:t>where a VM runs.</a:t>
            </a:r>
            <a:endParaRPr kumimoji="1" lang="en-US" altLang="ja-JP" dirty="0" smtClean="0"/>
          </a:p>
          <a:p>
            <a:r>
              <a:rPr kumimoji="1" lang="en-US" altLang="ja-JP" dirty="0" smtClean="0"/>
              <a:t>So first,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we extend Eucalyptus Node Controller to generate </a:t>
            </a:r>
            <a:r>
              <a:rPr kumimoji="1" lang="en-US" altLang="ja-JP" baseline="0" dirty="0" smtClean="0"/>
              <a:t>mapping file of a VM and the physical </a:t>
            </a:r>
            <a:r>
              <a:rPr kumimoji="1" lang="en-US" altLang="ja-JP" baseline="0" dirty="0" smtClean="0"/>
              <a:t>machine, when a VM runs.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Using this mapping file, the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metadata server </a:t>
            </a:r>
            <a:r>
              <a:rPr kumimoji="1" lang="en-US" altLang="ja-JP" baseline="0" dirty="0" err="1" smtClean="0"/>
              <a:t>gfmd</a:t>
            </a:r>
            <a:r>
              <a:rPr kumimoji="1" lang="en-US" altLang="ja-JP" baseline="0" dirty="0" smtClean="0"/>
              <a:t> can understand the physical configuration.</a:t>
            </a:r>
          </a:p>
          <a:p>
            <a:r>
              <a:rPr kumimoji="1" lang="en-US" altLang="ja-JP" baseline="0" dirty="0" smtClean="0"/>
              <a:t>We extend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 to understand the mapping to take advantage of local file access performance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Next, I will demonstrate the proposed file system service</a:t>
            </a:r>
          </a:p>
          <a:p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euca</a:t>
            </a:r>
            <a:r>
              <a:rPr kumimoji="1" lang="en-US" altLang="ja-JP" baseline="0" dirty="0" smtClean="0"/>
              <a:t>-</a:t>
            </a:r>
            <a:r>
              <a:rPr kumimoji="1" lang="en-US" altLang="ja-JP" baseline="0" dirty="0" err="1" smtClean="0"/>
              <a:t>desciriibe</a:t>
            </a:r>
            <a:r>
              <a:rPr kumimoji="1" lang="en-US" altLang="ja-JP" baseline="0" dirty="0" smtClean="0"/>
              <a:t>-instances</a:t>
            </a:r>
          </a:p>
          <a:p>
            <a:r>
              <a:rPr kumimoji="1" lang="en-US" altLang="ja-JP" baseline="0" dirty="0" smtClean="0"/>
              <a:t>Now 2 VMs are running on Eucalyptus cloud platform.</a:t>
            </a:r>
          </a:p>
          <a:p>
            <a:r>
              <a:rPr kumimoji="1" lang="en-US" altLang="ja-JP" baseline="0" dirty="0" smtClean="0"/>
              <a:t>This is an IP address of each VM.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*mapping file</a:t>
            </a:r>
          </a:p>
          <a:p>
            <a:r>
              <a:rPr kumimoji="1" lang="en-US" altLang="ja-JP" baseline="0" dirty="0" smtClean="0"/>
              <a:t>And this is mapping file of physical configuration that is generated by the Eucalyptus Node Controller</a:t>
            </a:r>
          </a:p>
          <a:p>
            <a:r>
              <a:rPr kumimoji="1" lang="en-US" altLang="ja-JP" baseline="0" dirty="0" smtClean="0"/>
              <a:t>It shows this VM and this </a:t>
            </a:r>
            <a:r>
              <a:rPr kumimoji="1" lang="en-US" altLang="ja-JP" baseline="0" dirty="0" err="1" smtClean="0"/>
              <a:t>HostOS</a:t>
            </a:r>
            <a:r>
              <a:rPr kumimoji="1" lang="en-US" altLang="ja-JP" baseline="0" dirty="0" smtClean="0"/>
              <a:t> are running on same physical machine.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will login to this VM.</a:t>
            </a:r>
          </a:p>
          <a:p>
            <a:r>
              <a:rPr kumimoji="1" lang="en-US" altLang="ja-JP" baseline="0" dirty="0" smtClean="0"/>
              <a:t>The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client software is included in the VM image.</a:t>
            </a:r>
          </a:p>
          <a:p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gfhost</a:t>
            </a:r>
            <a:r>
              <a:rPr kumimoji="1" lang="en-US" altLang="ja-JP" baseline="0" dirty="0" smtClean="0"/>
              <a:t> –</a:t>
            </a:r>
            <a:r>
              <a:rPr kumimoji="1" lang="en-US" altLang="ja-JP" baseline="0" dirty="0" err="1" smtClean="0"/>
              <a:t>lv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command shows the information of file system nodes.</a:t>
            </a:r>
          </a:p>
          <a:p>
            <a:r>
              <a:rPr kumimoji="1" lang="en-US" altLang="ja-JP" baseline="0" dirty="0" smtClean="0"/>
              <a:t>It shows this hostname is file system node.</a:t>
            </a:r>
          </a:p>
          <a:p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ifconfig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And IP address of this VM is 172.18.///</a:t>
            </a:r>
          </a:p>
          <a:p>
            <a:r>
              <a:rPr kumimoji="1" lang="en-US" altLang="ja-JP" baseline="0" dirty="0" smtClean="0"/>
              <a:t>It shows this VM and file system server on </a:t>
            </a:r>
            <a:r>
              <a:rPr kumimoji="1" lang="en-US" altLang="ja-JP" baseline="0" dirty="0" err="1" smtClean="0"/>
              <a:t>HostOS</a:t>
            </a:r>
            <a:r>
              <a:rPr kumimoji="1" lang="en-US" altLang="ja-JP" baseline="0" dirty="0" smtClean="0"/>
              <a:t> on </a:t>
            </a:r>
            <a:r>
              <a:rPr kumimoji="1" lang="en-US" altLang="ja-JP" baseline="0" dirty="0" err="1" smtClean="0"/>
              <a:t>tammie</a:t>
            </a:r>
            <a:r>
              <a:rPr kumimoji="1" lang="en-US" altLang="ja-JP" baseline="0" dirty="0" smtClean="0"/>
              <a:t>**.</a:t>
            </a:r>
            <a:r>
              <a:rPr kumimoji="1" lang="en-US" altLang="ja-JP" baseline="0" dirty="0" err="1" smtClean="0"/>
              <a:t>omni.hpcc.jp</a:t>
            </a:r>
            <a:r>
              <a:rPr kumimoji="1" lang="en-US" altLang="ja-JP" baseline="0" dirty="0" smtClean="0"/>
              <a:t> are running on same physical machine by mapping file.</a:t>
            </a:r>
          </a:p>
          <a:p>
            <a:r>
              <a:rPr kumimoji="1" lang="en-US" altLang="ja-JP" baseline="0" dirty="0" smtClean="0"/>
              <a:t>*gfarm2fs</a:t>
            </a:r>
          </a:p>
          <a:p>
            <a:r>
              <a:rPr kumimoji="1" lang="en-US" altLang="ja-JP" baseline="0" dirty="0" smtClean="0"/>
              <a:t>This command mounts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system.</a:t>
            </a:r>
          </a:p>
          <a:p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df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 is </a:t>
            </a:r>
            <a:r>
              <a:rPr kumimoji="1" lang="en-US" altLang="ja-JP" baseline="0" dirty="0" err="1" smtClean="0"/>
              <a:t>mounted.at</a:t>
            </a:r>
            <a:r>
              <a:rPr kumimoji="1" lang="en-US" altLang="ja-JP" baseline="0" dirty="0" smtClean="0"/>
              <a:t> /</a:t>
            </a:r>
            <a:r>
              <a:rPr kumimoji="1" lang="en-US" altLang="ja-JP" baseline="0" dirty="0" err="1" smtClean="0"/>
              <a:t>gfarm_mnt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/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At first, I would like to demonstrate file creation.</a:t>
            </a:r>
          </a:p>
          <a:p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dd_test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script creates 10 files on the 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system.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gfwhere</a:t>
            </a:r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This command describes locations of files.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It shows created files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now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located on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tammie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 that is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HostOS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same physical nodes.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it takes advantage of local file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		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sses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I would like to show the demonstration using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 use random text write which generates a text file on </a:t>
            </a:r>
            <a:r>
              <a:rPr kumimoji="1" lang="en-US" altLang="ja-JP" baseline="0" dirty="0" err="1" smtClean="0"/>
              <a:t>Gfarm</a:t>
            </a:r>
            <a:r>
              <a:rPr kumimoji="1" lang="en-US" altLang="ja-JP" baseline="0" dirty="0" smtClean="0"/>
              <a:t> file system instead of </a:t>
            </a:r>
            <a:r>
              <a:rPr kumimoji="1" lang="en-US" altLang="ja-JP" baseline="0" dirty="0" err="1" smtClean="0"/>
              <a:t>Hadoop</a:t>
            </a:r>
            <a:r>
              <a:rPr kumimoji="1" lang="en-US" altLang="ja-JP" baseline="0" dirty="0" smtClean="0"/>
              <a:t> distributed file system.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In this case, 4 map tasks of random text write run on VM.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*</a:t>
            </a:r>
            <a:r>
              <a:rPr kumimoji="1" lang="en-US" altLang="ja-JP" baseline="0" dirty="0" err="1" smtClean="0"/>
              <a:t>WebI</a:t>
            </a:r>
            <a:r>
              <a:rPr kumimoji="1" lang="en-US" altLang="ja-JP" baseline="0" dirty="0" smtClean="0"/>
              <a:t>/F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This page is statistics result of </a:t>
            </a:r>
            <a:r>
              <a:rPr kumimoji="1" lang="en-US" altLang="ja-JP" baseline="0" dirty="0" err="1" smtClean="0"/>
              <a:t>Hadoop</a:t>
            </a:r>
            <a:r>
              <a:rPr kumimoji="1" lang="en-US" altLang="ja-JP" baseline="0" dirty="0" smtClean="0"/>
              <a:t> job.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It shows this job finished in ** second.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This shows one of the tasks is IP address of VM 172.///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 And rack* means </a:t>
            </a:r>
            <a:r>
              <a:rPr kumimoji="1" lang="en-US" altLang="ja-JP" baseline="0" dirty="0" err="1" smtClean="0"/>
              <a:t>tammie</a:t>
            </a:r>
            <a:r>
              <a:rPr kumimoji="1" lang="en-US" altLang="ja-JP" baseline="0" dirty="0" smtClean="0"/>
              <a:t>* of </a:t>
            </a:r>
            <a:r>
              <a:rPr kumimoji="1" lang="en-US" altLang="ja-JP" baseline="0" dirty="0" err="1" smtClean="0"/>
              <a:t>HostOS</a:t>
            </a:r>
            <a:r>
              <a:rPr kumimoji="1" lang="en-US" altLang="ja-JP" baseline="0" dirty="0" smtClean="0"/>
              <a:t>, so the task on the VM access to </a:t>
            </a:r>
            <a:r>
              <a:rPr kumimoji="1" lang="en-US" altLang="ja-JP" baseline="0" dirty="0" err="1" smtClean="0"/>
              <a:t>HostOS</a:t>
            </a:r>
            <a:r>
              <a:rPr kumimoji="1" lang="en-US" altLang="ja-JP" baseline="0" dirty="0" smtClean="0"/>
              <a:t> file system server on same physical node.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0CF5-9EC6-4B0A-93FF-E1ABF4B3D22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0"/>
          <p:cNvSpPr>
            <a:spLocks noChangeArrowheads="1"/>
          </p:cNvSpPr>
          <p:nvPr/>
        </p:nvSpPr>
        <p:spPr bwMode="gray">
          <a:xfrm>
            <a:off x="0" y="1052513"/>
            <a:ext cx="9144000" cy="273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gray">
          <a:xfrm>
            <a:off x="0" y="3789363"/>
            <a:ext cx="9144000" cy="863600"/>
          </a:xfrm>
          <a:prstGeom prst="rect">
            <a:avLst/>
          </a:prstGeom>
          <a:solidFill>
            <a:srgbClr val="6F91C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4005263"/>
            <a:ext cx="6400800" cy="431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503613" y="5373688"/>
            <a:ext cx="2133600" cy="360362"/>
          </a:xfrm>
        </p:spPr>
        <p:txBody>
          <a:bodyPr anchorCtr="1"/>
          <a:lstStyle>
            <a:lvl1pPr algn="ctr"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2613" y="5014913"/>
            <a:ext cx="2895600" cy="287337"/>
          </a:xfrm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8600" y="130175"/>
            <a:ext cx="2108200" cy="60356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2413" y="130175"/>
            <a:ext cx="6173787" cy="60356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20763"/>
            <a:ext cx="4038600" cy="5145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20763"/>
            <a:ext cx="4038600" cy="5145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524625"/>
            <a:ext cx="9144000" cy="3603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4000" cy="765175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2413" y="130175"/>
            <a:ext cx="62468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0763"/>
            <a:ext cx="8229600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52413" y="661670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5129E18-45EE-4C17-A2DC-E23D09A7ED32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32575" y="188913"/>
            <a:ext cx="2327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7988" y="661670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73D539-B2CC-42F7-B503-2BBB7F15C2A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765175"/>
            <a:ext cx="9144000" cy="71438"/>
          </a:xfrm>
          <a:prstGeom prst="rect">
            <a:avLst/>
          </a:prstGeom>
          <a:solidFill>
            <a:srgbClr val="6F91C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dirty="0" smtClean="0"/>
              <a:t>High Performance File System Service for Cloud Computing 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7290" y="3789288"/>
            <a:ext cx="6400800" cy="431800"/>
          </a:xfrm>
        </p:spPr>
        <p:txBody>
          <a:bodyPr/>
          <a:lstStyle/>
          <a:p>
            <a:r>
              <a:rPr lang="en-US" altLang="ja-JP" dirty="0" smtClean="0"/>
              <a:t>Kenji Kobayashi, Osamu </a:t>
            </a:r>
            <a:r>
              <a:rPr lang="en-US" altLang="ja-JP" dirty="0" err="1" smtClean="0"/>
              <a:t>Tatebe</a:t>
            </a:r>
            <a:r>
              <a:rPr lang="en-US" altLang="ja-JP" dirty="0" smtClean="0"/>
              <a:t> </a:t>
            </a:r>
          </a:p>
          <a:p>
            <a:r>
              <a:rPr kumimoji="1" lang="en-US" altLang="ja-JP" dirty="0" smtClean="0"/>
              <a:t>University of Tsukuba, JAPAN</a:t>
            </a:r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Towards Cloud File System</a:t>
            </a:r>
            <a:endParaRPr kumimoji="1" lang="ja-JP" altLang="en-US" dirty="0"/>
          </a:p>
        </p:txBody>
      </p:sp>
      <p:grpSp>
        <p:nvGrpSpPr>
          <p:cNvPr id="112" name="グループ化 73"/>
          <p:cNvGrpSpPr/>
          <p:nvPr/>
        </p:nvGrpSpPr>
        <p:grpSpPr>
          <a:xfrm>
            <a:off x="5357849" y="2868332"/>
            <a:ext cx="3357586" cy="1928820"/>
            <a:chOff x="5357818" y="1500180"/>
            <a:chExt cx="3357586" cy="1928820"/>
          </a:xfrm>
        </p:grpSpPr>
        <p:sp>
          <p:nvSpPr>
            <p:cNvPr id="113" name="雲 112"/>
            <p:cNvSpPr/>
            <p:nvPr/>
          </p:nvSpPr>
          <p:spPr>
            <a:xfrm>
              <a:off x="5357818" y="1928802"/>
              <a:ext cx="3357586" cy="1500198"/>
            </a:xfrm>
            <a:prstGeom prst="cloud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114" name="グループ化 34"/>
            <p:cNvGrpSpPr/>
            <p:nvPr/>
          </p:nvGrpSpPr>
          <p:grpSpPr>
            <a:xfrm>
              <a:off x="6307943" y="1500180"/>
              <a:ext cx="1478767" cy="1285886"/>
              <a:chOff x="5286380" y="4643446"/>
              <a:chExt cx="1643074" cy="1428760"/>
            </a:xfrm>
          </p:grpSpPr>
          <p:sp>
            <p:nvSpPr>
              <p:cNvPr id="115" name="円柱 114"/>
              <p:cNvSpPr/>
              <p:nvPr/>
            </p:nvSpPr>
            <p:spPr>
              <a:xfrm>
                <a:off x="5286380" y="5500702"/>
                <a:ext cx="1643074" cy="571504"/>
              </a:xfrm>
              <a:prstGeom prst="can">
                <a:avLst/>
              </a:prstGeom>
              <a:solidFill>
                <a:srgbClr val="333399">
                  <a:lumMod val="40000"/>
                  <a:lumOff val="60000"/>
                </a:srgbClr>
              </a:solidFill>
              <a:ln w="25400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16" name="円柱 115"/>
              <p:cNvSpPr/>
              <p:nvPr/>
            </p:nvSpPr>
            <p:spPr>
              <a:xfrm>
                <a:off x="5286380" y="5072074"/>
                <a:ext cx="1643074" cy="571504"/>
              </a:xfrm>
              <a:prstGeom prst="can">
                <a:avLst/>
              </a:prstGeom>
              <a:solidFill>
                <a:srgbClr val="333399">
                  <a:lumMod val="60000"/>
                  <a:lumOff val="40000"/>
                </a:srgbClr>
              </a:solidFill>
              <a:ln w="25400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17" name="円柱 116"/>
              <p:cNvSpPr/>
              <p:nvPr/>
            </p:nvSpPr>
            <p:spPr>
              <a:xfrm>
                <a:off x="5286380" y="4643446"/>
                <a:ext cx="1643074" cy="571504"/>
              </a:xfrm>
              <a:prstGeom prst="can">
                <a:avLst/>
              </a:prstGeom>
              <a:solidFill>
                <a:srgbClr val="333399">
                  <a:lumMod val="40000"/>
                  <a:lumOff val="60000"/>
                </a:srgbClr>
              </a:solidFill>
              <a:ln w="25400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</p:grpSp>
      </p:grpSp>
      <p:cxnSp>
        <p:nvCxnSpPr>
          <p:cNvPr id="118" name="直線コネクタ 117"/>
          <p:cNvCxnSpPr/>
          <p:nvPr/>
        </p:nvCxnSpPr>
        <p:spPr>
          <a:xfrm>
            <a:off x="4354383" y="3014456"/>
            <a:ext cx="1013881" cy="750093"/>
          </a:xfrm>
          <a:prstGeom prst="line">
            <a:avLst/>
          </a:prstGeom>
          <a:noFill/>
          <a:ln w="31750" cap="flat" cmpd="sng" algn="ctr">
            <a:solidFill>
              <a:srgbClr val="BBE0E3">
                <a:shade val="95000"/>
                <a:satMod val="105000"/>
              </a:srgbClr>
            </a:solidFill>
            <a:prstDash val="sysDash"/>
          </a:ln>
          <a:effectLst/>
        </p:spPr>
      </p:cxnSp>
      <p:grpSp>
        <p:nvGrpSpPr>
          <p:cNvPr id="119" name="グループ化 80"/>
          <p:cNvGrpSpPr/>
          <p:nvPr/>
        </p:nvGrpSpPr>
        <p:grpSpPr>
          <a:xfrm>
            <a:off x="357189" y="1871448"/>
            <a:ext cx="4000528" cy="2143140"/>
            <a:chOff x="285720" y="1514401"/>
            <a:chExt cx="4000528" cy="2143140"/>
          </a:xfrm>
        </p:grpSpPr>
        <p:grpSp>
          <p:nvGrpSpPr>
            <p:cNvPr id="120" name="グループ化 35"/>
            <p:cNvGrpSpPr/>
            <p:nvPr/>
          </p:nvGrpSpPr>
          <p:grpSpPr>
            <a:xfrm>
              <a:off x="285720" y="1514401"/>
              <a:ext cx="4000528" cy="2143140"/>
              <a:chOff x="285720" y="3000372"/>
              <a:chExt cx="4000528" cy="2143140"/>
            </a:xfrm>
          </p:grpSpPr>
          <p:sp>
            <p:nvSpPr>
              <p:cNvPr id="122" name="雲 121"/>
              <p:cNvSpPr/>
              <p:nvPr/>
            </p:nvSpPr>
            <p:spPr>
              <a:xfrm>
                <a:off x="285720" y="3143248"/>
                <a:ext cx="4000528" cy="2000264"/>
              </a:xfrm>
              <a:prstGeom prst="cloud">
                <a:avLst/>
              </a:prstGeom>
              <a:solidFill>
                <a:srgbClr val="BBE0E3"/>
              </a:solidFill>
              <a:ln w="25400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123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910" y="300037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24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4414" y="300037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25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85918" y="300037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26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7422" y="300037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27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21252" y="335015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28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92756" y="335015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29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260" y="335015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30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35764" y="335015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31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78442" y="370734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32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49946" y="370734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33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21450" y="3707342"/>
                <a:ext cx="936104" cy="936104"/>
              </a:xfrm>
              <a:prstGeom prst="rect">
                <a:avLst/>
              </a:prstGeom>
              <a:noFill/>
            </p:spPr>
          </p:pic>
          <p:pic>
            <p:nvPicPr>
              <p:cNvPr id="134" name="Picture 2" descr="C:\Documents and Settings\kk\Local Settings\Temporary Internet Files\Content.IE5\26LIS3GM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92954" y="3707342"/>
                <a:ext cx="936104" cy="936104"/>
              </a:xfrm>
              <a:prstGeom prst="rect">
                <a:avLst/>
              </a:prstGeom>
              <a:noFill/>
            </p:spPr>
          </p:pic>
        </p:grpSp>
        <p:sp>
          <p:nvSpPr>
            <p:cNvPr id="121" name="円柱 120"/>
            <p:cNvSpPr/>
            <p:nvPr/>
          </p:nvSpPr>
          <p:spPr>
            <a:xfrm>
              <a:off x="1187624" y="2780928"/>
              <a:ext cx="2592288" cy="576064"/>
            </a:xfrm>
            <a:prstGeom prst="can">
              <a:avLst/>
            </a:prstGeom>
            <a:solidFill>
              <a:srgbClr val="333399"/>
            </a:solidFill>
            <a:ln w="25400" cap="flat" cmpd="sng" algn="ctr">
              <a:solidFill>
                <a:srgbClr val="3333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138" name="正方形/長方形 137"/>
          <p:cNvSpPr/>
          <p:nvPr/>
        </p:nvSpPr>
        <p:spPr>
          <a:xfrm>
            <a:off x="357189" y="1268760"/>
            <a:ext cx="4357718" cy="71438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Compute Cloud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physical machines 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(e.g. Amazon EC2)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5429287" y="4298796"/>
            <a:ext cx="3428993" cy="71438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Storage Cloud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disk array 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(e.g. Amazon </a:t>
            </a: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S3)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40" name="環状矢印 139"/>
          <p:cNvSpPr/>
          <p:nvPr/>
        </p:nvSpPr>
        <p:spPr>
          <a:xfrm rot="16200000" flipH="1">
            <a:off x="-627190" y="3918443"/>
            <a:ext cx="3357586" cy="200023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5705"/>
            </a:avLst>
          </a:prstGeom>
          <a:solidFill>
            <a:srgbClr val="9BBB5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1143007" y="5983098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 propose file system service in Compute Cloud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6" name="グループ化 145"/>
          <p:cNvGrpSpPr/>
          <p:nvPr/>
        </p:nvGrpSpPr>
        <p:grpSpPr>
          <a:xfrm>
            <a:off x="4572031" y="1533018"/>
            <a:ext cx="4429156" cy="1031886"/>
            <a:chOff x="4572031" y="1116360"/>
            <a:chExt cx="4429156" cy="1031886"/>
          </a:xfrm>
        </p:grpSpPr>
        <p:sp>
          <p:nvSpPr>
            <p:cNvPr id="135" name="四角形吹き出し 134"/>
            <p:cNvSpPr/>
            <p:nvPr/>
          </p:nvSpPr>
          <p:spPr>
            <a:xfrm>
              <a:off x="5000659" y="1473550"/>
              <a:ext cx="4000528" cy="674696"/>
            </a:xfrm>
            <a:prstGeom prst="wedgeRectCallout">
              <a:avLst>
                <a:gd name="adj1" fmla="val -8824"/>
                <a:gd name="adj2" fmla="val 92668"/>
              </a:avLst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Application modification required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 </a:t>
              </a: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-REST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, SOAP based protocol</a:t>
              </a:r>
              <a:endPara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4572031" y="111636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✗</a:t>
              </a:r>
              <a:endParaRPr kumimoji="0" lang="ja-JP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500065" y="3937655"/>
            <a:ext cx="4286280" cy="791313"/>
            <a:chOff x="500065" y="3857263"/>
            <a:chExt cx="4286280" cy="791313"/>
          </a:xfrm>
        </p:grpSpPr>
        <p:sp>
          <p:nvSpPr>
            <p:cNvPr id="137" name="四角形吹き出し 136"/>
            <p:cNvSpPr/>
            <p:nvPr/>
          </p:nvSpPr>
          <p:spPr>
            <a:xfrm>
              <a:off x="928693" y="4259632"/>
              <a:ext cx="3857652" cy="388944"/>
            </a:xfrm>
            <a:prstGeom prst="wedgeRectCallout">
              <a:avLst>
                <a:gd name="adj1" fmla="val 59781"/>
                <a:gd name="adj2" fmla="val -103067"/>
              </a:avLst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Low and Unstable Performance</a:t>
              </a:r>
              <a:endPara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500065" y="3857263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✗</a:t>
              </a:r>
              <a:endParaRPr kumimoji="0" lang="ja-JP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857255" y="4365104"/>
            <a:ext cx="6643734" cy="1495792"/>
            <a:chOff x="857255" y="4284712"/>
            <a:chExt cx="6643734" cy="1495792"/>
          </a:xfrm>
        </p:grpSpPr>
        <p:sp>
          <p:nvSpPr>
            <p:cNvPr id="136" name="フリーフォーム 135"/>
            <p:cNvSpPr/>
            <p:nvPr/>
          </p:nvSpPr>
          <p:spPr>
            <a:xfrm>
              <a:off x="1285883" y="4284712"/>
              <a:ext cx="6215106" cy="1495792"/>
            </a:xfrm>
            <a:custGeom>
              <a:avLst/>
              <a:gdLst>
                <a:gd name="connsiteX0" fmla="*/ 0 w 6072230"/>
                <a:gd name="connsiteY0" fmla="*/ 0 h 785818"/>
                <a:gd name="connsiteX1" fmla="*/ 3542134 w 6072230"/>
                <a:gd name="connsiteY1" fmla="*/ 0 h 785818"/>
                <a:gd name="connsiteX2" fmla="*/ 3891146 w 6072230"/>
                <a:gd name="connsiteY2" fmla="*/ -956042 h 785818"/>
                <a:gd name="connsiteX3" fmla="*/ 5060192 w 6072230"/>
                <a:gd name="connsiteY3" fmla="*/ 0 h 785818"/>
                <a:gd name="connsiteX4" fmla="*/ 6072230 w 6072230"/>
                <a:gd name="connsiteY4" fmla="*/ 0 h 785818"/>
                <a:gd name="connsiteX5" fmla="*/ 6072230 w 6072230"/>
                <a:gd name="connsiteY5" fmla="*/ 130970 h 785818"/>
                <a:gd name="connsiteX6" fmla="*/ 6072230 w 6072230"/>
                <a:gd name="connsiteY6" fmla="*/ 130970 h 785818"/>
                <a:gd name="connsiteX7" fmla="*/ 6072230 w 6072230"/>
                <a:gd name="connsiteY7" fmla="*/ 327424 h 785818"/>
                <a:gd name="connsiteX8" fmla="*/ 6072230 w 6072230"/>
                <a:gd name="connsiteY8" fmla="*/ 785818 h 785818"/>
                <a:gd name="connsiteX9" fmla="*/ 5060192 w 6072230"/>
                <a:gd name="connsiteY9" fmla="*/ 785818 h 785818"/>
                <a:gd name="connsiteX10" fmla="*/ 3542134 w 6072230"/>
                <a:gd name="connsiteY10" fmla="*/ 785818 h 785818"/>
                <a:gd name="connsiteX11" fmla="*/ 3542134 w 6072230"/>
                <a:gd name="connsiteY11" fmla="*/ 785818 h 785818"/>
                <a:gd name="connsiteX12" fmla="*/ 0 w 6072230"/>
                <a:gd name="connsiteY12" fmla="*/ 785818 h 785818"/>
                <a:gd name="connsiteX13" fmla="*/ 0 w 6072230"/>
                <a:gd name="connsiteY13" fmla="*/ 327424 h 785818"/>
                <a:gd name="connsiteX14" fmla="*/ 0 w 6072230"/>
                <a:gd name="connsiteY14" fmla="*/ 130970 h 785818"/>
                <a:gd name="connsiteX15" fmla="*/ 0 w 6072230"/>
                <a:gd name="connsiteY15" fmla="*/ 130970 h 785818"/>
                <a:gd name="connsiteX16" fmla="*/ 0 w 6072230"/>
                <a:gd name="connsiteY16" fmla="*/ 0 h 785818"/>
                <a:gd name="connsiteX0" fmla="*/ 0 w 6072230"/>
                <a:gd name="connsiteY0" fmla="*/ 956042 h 1741860"/>
                <a:gd name="connsiteX1" fmla="*/ 3542134 w 6072230"/>
                <a:gd name="connsiteY1" fmla="*/ 956042 h 1741860"/>
                <a:gd name="connsiteX2" fmla="*/ 3891146 w 6072230"/>
                <a:gd name="connsiteY2" fmla="*/ 0 h 1741860"/>
                <a:gd name="connsiteX3" fmla="*/ 4000528 w 6072230"/>
                <a:gd name="connsiteY3" fmla="*/ 956042 h 1741860"/>
                <a:gd name="connsiteX4" fmla="*/ 6072230 w 6072230"/>
                <a:gd name="connsiteY4" fmla="*/ 956042 h 1741860"/>
                <a:gd name="connsiteX5" fmla="*/ 6072230 w 6072230"/>
                <a:gd name="connsiteY5" fmla="*/ 1087012 h 1741860"/>
                <a:gd name="connsiteX6" fmla="*/ 6072230 w 6072230"/>
                <a:gd name="connsiteY6" fmla="*/ 1087012 h 1741860"/>
                <a:gd name="connsiteX7" fmla="*/ 6072230 w 6072230"/>
                <a:gd name="connsiteY7" fmla="*/ 1283466 h 1741860"/>
                <a:gd name="connsiteX8" fmla="*/ 6072230 w 6072230"/>
                <a:gd name="connsiteY8" fmla="*/ 1741860 h 1741860"/>
                <a:gd name="connsiteX9" fmla="*/ 5060192 w 6072230"/>
                <a:gd name="connsiteY9" fmla="*/ 1741860 h 1741860"/>
                <a:gd name="connsiteX10" fmla="*/ 3542134 w 6072230"/>
                <a:gd name="connsiteY10" fmla="*/ 1741860 h 1741860"/>
                <a:gd name="connsiteX11" fmla="*/ 3542134 w 6072230"/>
                <a:gd name="connsiteY11" fmla="*/ 1741860 h 1741860"/>
                <a:gd name="connsiteX12" fmla="*/ 0 w 6072230"/>
                <a:gd name="connsiteY12" fmla="*/ 1741860 h 1741860"/>
                <a:gd name="connsiteX13" fmla="*/ 0 w 6072230"/>
                <a:gd name="connsiteY13" fmla="*/ 1283466 h 1741860"/>
                <a:gd name="connsiteX14" fmla="*/ 0 w 6072230"/>
                <a:gd name="connsiteY14" fmla="*/ 1087012 h 1741860"/>
                <a:gd name="connsiteX15" fmla="*/ 0 w 6072230"/>
                <a:gd name="connsiteY15" fmla="*/ 1087012 h 1741860"/>
                <a:gd name="connsiteX16" fmla="*/ 0 w 6072230"/>
                <a:gd name="connsiteY16" fmla="*/ 956042 h 174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2230" h="1741860">
                  <a:moveTo>
                    <a:pt x="0" y="956042"/>
                  </a:moveTo>
                  <a:lnTo>
                    <a:pt x="3542134" y="956042"/>
                  </a:lnTo>
                  <a:lnTo>
                    <a:pt x="3891146" y="0"/>
                  </a:lnTo>
                  <a:lnTo>
                    <a:pt x="4000528" y="956042"/>
                  </a:lnTo>
                  <a:lnTo>
                    <a:pt x="6072230" y="956042"/>
                  </a:lnTo>
                  <a:lnTo>
                    <a:pt x="6072230" y="1087012"/>
                  </a:lnTo>
                  <a:lnTo>
                    <a:pt x="6072230" y="1087012"/>
                  </a:lnTo>
                  <a:lnTo>
                    <a:pt x="6072230" y="1283466"/>
                  </a:lnTo>
                  <a:lnTo>
                    <a:pt x="6072230" y="1741860"/>
                  </a:lnTo>
                  <a:lnTo>
                    <a:pt x="5060192" y="1741860"/>
                  </a:lnTo>
                  <a:lnTo>
                    <a:pt x="3542134" y="1741860"/>
                  </a:lnTo>
                  <a:lnTo>
                    <a:pt x="3542134" y="1741860"/>
                  </a:lnTo>
                  <a:lnTo>
                    <a:pt x="0" y="1741860"/>
                  </a:lnTo>
                  <a:lnTo>
                    <a:pt x="0" y="1283466"/>
                  </a:lnTo>
                  <a:lnTo>
                    <a:pt x="0" y="1087012"/>
                  </a:lnTo>
                  <a:lnTo>
                    <a:pt x="0" y="1087012"/>
                  </a:lnTo>
                  <a:lnTo>
                    <a:pt x="0" y="956042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bIns="144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Expensive Cost for constructing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 </a:t>
              </a: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-High bandwidth Network between EC2 and storage</a:t>
              </a:r>
              <a:endPara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857255" y="4643081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✗</a:t>
              </a:r>
              <a:endParaRPr kumimoji="0" lang="ja-JP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5" name="直線コネクタ 144"/>
          <p:cNvCxnSpPr/>
          <p:nvPr/>
        </p:nvCxnSpPr>
        <p:spPr>
          <a:xfrm>
            <a:off x="1214445" y="6411726"/>
            <a:ext cx="7072362" cy="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165" name="グループ化 164"/>
          <p:cNvGrpSpPr/>
          <p:nvPr/>
        </p:nvGrpSpPr>
        <p:grpSpPr>
          <a:xfrm>
            <a:off x="5991586" y="1260049"/>
            <a:ext cx="2519341" cy="584775"/>
            <a:chOff x="5487530" y="980728"/>
            <a:chExt cx="2519341" cy="584775"/>
          </a:xfrm>
        </p:grpSpPr>
        <p:sp>
          <p:nvSpPr>
            <p:cNvPr id="152" name="テキスト ボックス 151"/>
            <p:cNvSpPr txBox="1"/>
            <p:nvPr/>
          </p:nvSpPr>
          <p:spPr>
            <a:xfrm>
              <a:off x="5868144" y="1052736"/>
              <a:ext cx="213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ja-JP" sz="2400" dirty="0" smtClean="0">
                  <a:solidFill>
                    <a:srgbClr val="000000"/>
                  </a:solidFill>
                </a:rPr>
                <a:t>Maintainability</a:t>
              </a:r>
              <a:endParaRPr lang="ja-JP" alt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53" name="直線コネクタ 152"/>
            <p:cNvCxnSpPr/>
            <p:nvPr/>
          </p:nvCxnSpPr>
          <p:spPr>
            <a:xfrm>
              <a:off x="5940152" y="1421487"/>
              <a:ext cx="1944216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62" name="テキスト ボックス 161"/>
            <p:cNvSpPr txBox="1"/>
            <p:nvPr/>
          </p:nvSpPr>
          <p:spPr>
            <a:xfrm>
              <a:off x="5487530" y="980728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rgbClr val="FF0000"/>
                  </a:solidFill>
                </a:rPr>
                <a:t>○</a:t>
              </a:r>
              <a:endParaRPr kumimoji="1" lang="ja-JP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4695442" y="828001"/>
            <a:ext cx="2037405" cy="584775"/>
            <a:chOff x="3306716" y="764704"/>
            <a:chExt cx="2037405" cy="584775"/>
          </a:xfrm>
        </p:grpSpPr>
        <p:sp>
          <p:nvSpPr>
            <p:cNvPr id="161" name="テキスト ボックス 160"/>
            <p:cNvSpPr txBox="1"/>
            <p:nvPr/>
          </p:nvSpPr>
          <p:spPr>
            <a:xfrm>
              <a:off x="3707904" y="836712"/>
              <a:ext cx="1636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0000"/>
                  </a:solidFill>
                </a:rPr>
                <a:t>Availability</a:t>
              </a:r>
              <a:endParaRPr kumimoji="1" lang="ja-JP" altLang="en-US" dirty="0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3306716" y="764704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rgbClr val="FF0000"/>
                  </a:solidFill>
                </a:rPr>
                <a:t>○</a:t>
              </a:r>
              <a:endParaRPr kumimoji="1" lang="ja-JP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/>
            <p:cNvCxnSpPr/>
            <p:nvPr/>
          </p:nvCxnSpPr>
          <p:spPr>
            <a:xfrm>
              <a:off x="3779912" y="1205463"/>
              <a:ext cx="1440160" cy="0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/>
        </p:nvSpPr>
        <p:spPr>
          <a:xfrm>
            <a:off x="4500530" y="2924944"/>
            <a:ext cx="4643470" cy="1152128"/>
          </a:xfrm>
          <a:prstGeom prst="ellipse">
            <a:avLst/>
          </a:prstGeom>
          <a:noFill/>
          <a:ln w="3492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251520" y="1628800"/>
            <a:ext cx="1224136" cy="2304256"/>
            <a:chOff x="323528" y="1844824"/>
            <a:chExt cx="1440160" cy="2980928"/>
          </a:xfrm>
        </p:grpSpPr>
        <p:pic>
          <p:nvPicPr>
            <p:cNvPr id="4" name="Picture 2" descr="C:\Users\kobayashi\Downloads\MC90043388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573016"/>
              <a:ext cx="1252737" cy="1252736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844824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7" name="直線コネクタ 6"/>
            <p:cNvCxnSpPr>
              <a:stCxn id="5" idx="2"/>
              <a:endCxn id="4" idx="0"/>
            </p:cNvCxnSpPr>
            <p:nvPr/>
          </p:nvCxnSpPr>
          <p:spPr>
            <a:xfrm rot="5400000">
              <a:off x="888741" y="3418149"/>
              <a:ext cx="288032" cy="21703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1115616" y="1628800"/>
            <a:ext cx="1224136" cy="2304256"/>
            <a:chOff x="323528" y="1844824"/>
            <a:chExt cx="1440160" cy="2980928"/>
          </a:xfrm>
        </p:grpSpPr>
        <p:pic>
          <p:nvPicPr>
            <p:cNvPr id="10" name="Picture 2" descr="C:\Users\kobayashi\Downloads\MC90043388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573016"/>
              <a:ext cx="1252737" cy="1252736"/>
            </a:xfrm>
            <a:prstGeom prst="rect">
              <a:avLst/>
            </a:prstGeom>
            <a:noFill/>
          </p:spPr>
        </p:pic>
        <p:pic>
          <p:nvPicPr>
            <p:cNvPr id="11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844824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12" name="直線コネクタ 11"/>
            <p:cNvCxnSpPr>
              <a:stCxn id="11" idx="2"/>
              <a:endCxn id="10" idx="0"/>
            </p:cNvCxnSpPr>
            <p:nvPr/>
          </p:nvCxnSpPr>
          <p:spPr>
            <a:xfrm rot="5400000">
              <a:off x="888741" y="3418149"/>
              <a:ext cx="288032" cy="21703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1979712" y="1628800"/>
            <a:ext cx="1224136" cy="2304256"/>
            <a:chOff x="323528" y="1844824"/>
            <a:chExt cx="1440160" cy="2980928"/>
          </a:xfrm>
        </p:grpSpPr>
        <p:pic>
          <p:nvPicPr>
            <p:cNvPr id="14" name="Picture 2" descr="C:\Users\kobayashi\Downloads\MC90043388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573016"/>
              <a:ext cx="1252737" cy="1252736"/>
            </a:xfrm>
            <a:prstGeom prst="rect">
              <a:avLst/>
            </a:prstGeom>
            <a:noFill/>
          </p:spPr>
        </p:pic>
        <p:pic>
          <p:nvPicPr>
            <p:cNvPr id="15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844824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16" name="直線コネクタ 15"/>
            <p:cNvCxnSpPr>
              <a:stCxn id="15" idx="2"/>
              <a:endCxn id="14" idx="0"/>
            </p:cNvCxnSpPr>
            <p:nvPr/>
          </p:nvCxnSpPr>
          <p:spPr>
            <a:xfrm rot="5400000">
              <a:off x="888741" y="3418149"/>
              <a:ext cx="288032" cy="21703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>
            <a:off x="5364088" y="1340768"/>
            <a:ext cx="1224136" cy="2304256"/>
            <a:chOff x="323528" y="1844824"/>
            <a:chExt cx="1440160" cy="2980928"/>
          </a:xfrm>
        </p:grpSpPr>
        <p:pic>
          <p:nvPicPr>
            <p:cNvPr id="18" name="Picture 2" descr="C:\Users\kobayashi\Downloads\MC90043388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573016"/>
              <a:ext cx="1252737" cy="1252736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844824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>
              <a:stCxn id="19" idx="2"/>
              <a:endCxn id="18" idx="0"/>
            </p:cNvCxnSpPr>
            <p:nvPr/>
          </p:nvCxnSpPr>
          <p:spPr>
            <a:xfrm rot="5400000">
              <a:off x="888741" y="3418149"/>
              <a:ext cx="288032" cy="21703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>
            <a:off x="6228184" y="1340768"/>
            <a:ext cx="1224136" cy="2304256"/>
            <a:chOff x="323528" y="1844824"/>
            <a:chExt cx="1440160" cy="2980928"/>
          </a:xfrm>
        </p:grpSpPr>
        <p:pic>
          <p:nvPicPr>
            <p:cNvPr id="22" name="Picture 2" descr="C:\Users\kobayashi\Downloads\MC90043388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573016"/>
              <a:ext cx="1252737" cy="1252736"/>
            </a:xfrm>
            <a:prstGeom prst="rect">
              <a:avLst/>
            </a:prstGeom>
            <a:noFill/>
          </p:spPr>
        </p:pic>
        <p:pic>
          <p:nvPicPr>
            <p:cNvPr id="23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844824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24" name="直線コネクタ 23"/>
            <p:cNvCxnSpPr>
              <a:stCxn id="23" idx="2"/>
              <a:endCxn id="22" idx="0"/>
            </p:cNvCxnSpPr>
            <p:nvPr/>
          </p:nvCxnSpPr>
          <p:spPr>
            <a:xfrm rot="5400000">
              <a:off x="888741" y="3418149"/>
              <a:ext cx="288032" cy="21703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7092280" y="1340768"/>
            <a:ext cx="1224136" cy="2304256"/>
            <a:chOff x="323528" y="1844824"/>
            <a:chExt cx="1440160" cy="2980928"/>
          </a:xfrm>
        </p:grpSpPr>
        <p:pic>
          <p:nvPicPr>
            <p:cNvPr id="26" name="Picture 2" descr="C:\Users\kobayashi\Downloads\MC90043388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573016"/>
              <a:ext cx="1252737" cy="1252736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844824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28" name="直線コネクタ 27"/>
            <p:cNvCxnSpPr>
              <a:stCxn id="27" idx="2"/>
              <a:endCxn id="26" idx="0"/>
            </p:cNvCxnSpPr>
            <p:nvPr/>
          </p:nvCxnSpPr>
          <p:spPr>
            <a:xfrm rot="5400000">
              <a:off x="888741" y="3418149"/>
              <a:ext cx="288032" cy="21703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矢印 28"/>
          <p:cNvSpPr/>
          <p:nvPr/>
        </p:nvSpPr>
        <p:spPr>
          <a:xfrm>
            <a:off x="3419872" y="2204864"/>
            <a:ext cx="792088" cy="15121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磁気ディスク 32"/>
          <p:cNvSpPr/>
          <p:nvPr/>
        </p:nvSpPr>
        <p:spPr>
          <a:xfrm>
            <a:off x="4929158" y="3795310"/>
            <a:ext cx="3857652" cy="929834"/>
          </a:xfrm>
          <a:prstGeom prst="flowChartMagneticDisk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  <a:cs typeface="+mn-cs"/>
              </a:rPr>
              <a:t>Gfarm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  <a:cs typeface="+mn-cs"/>
              </a:rPr>
              <a:t> File System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499992" y="2564904"/>
            <a:ext cx="1512168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migration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7308304" y="2996952"/>
            <a:ext cx="1512168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replication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4788024" y="3212976"/>
            <a:ext cx="1935832" cy="495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remote access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95536" y="4077072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merely using local disk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5576" y="5085184"/>
            <a:ext cx="163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0000"/>
                </a:solidFill>
              </a:rPr>
              <a:t>Availability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5576" y="5517232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ja-JP" sz="2400" dirty="0" err="1" smtClean="0">
                <a:solidFill>
                  <a:srgbClr val="000000"/>
                </a:solidFill>
              </a:rPr>
              <a:t>Maintenancability</a:t>
            </a:r>
            <a:endParaRPr lang="ja-JP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23528" y="486916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✗</a:t>
            </a:r>
            <a:endParaRPr kumimoji="0" lang="ja-JP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94685" y="5323855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✗</a:t>
            </a:r>
            <a:endParaRPr kumimoji="0" lang="ja-JP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68995" y="5157192"/>
            <a:ext cx="163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0000"/>
                </a:solidFill>
              </a:rPr>
              <a:t>Availability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40152" y="558924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ja-JP" sz="2400" dirty="0" smtClean="0">
                <a:solidFill>
                  <a:srgbClr val="000000"/>
                </a:solidFill>
              </a:rPr>
              <a:t>Maintainability</a:t>
            </a:r>
            <a:endParaRPr lang="ja-JP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508104" y="5395863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59538" y="507647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00"/>
                </a:solidFill>
              </a:rPr>
              <a:t>○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59538" y="550852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00"/>
                </a:solidFill>
              </a:rPr>
              <a:t>○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タイトル 1"/>
          <p:cNvSpPr>
            <a:spLocks noGrp="1"/>
          </p:cNvSpPr>
          <p:nvPr>
            <p:ph type="title"/>
          </p:nvPr>
        </p:nvSpPr>
        <p:spPr>
          <a:xfrm>
            <a:off x="252413" y="130175"/>
            <a:ext cx="6246812" cy="490538"/>
          </a:xfrm>
        </p:spPr>
        <p:txBody>
          <a:bodyPr/>
          <a:lstStyle/>
          <a:p>
            <a:r>
              <a:rPr lang="en-US" altLang="ja-JP" dirty="0" smtClean="0"/>
              <a:t>Towards Cloud File </a:t>
            </a:r>
            <a:r>
              <a:rPr lang="en-US" altLang="ja-JP" dirty="0" smtClean="0"/>
              <a:t>System (2)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Towards Cloud File System 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596" y="1000108"/>
            <a:ext cx="839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Construct File system service using stable </a:t>
            </a:r>
            <a:r>
              <a:rPr lang="en-US" altLang="ja-JP" sz="2400" dirty="0" err="1" smtClean="0"/>
              <a:t>HostOS</a:t>
            </a:r>
            <a:r>
              <a:rPr lang="en-US" altLang="ja-JP" sz="2400" dirty="0" smtClean="0"/>
              <a:t> on physical machines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428860" y="2857496"/>
            <a:ext cx="4000528" cy="2143140"/>
            <a:chOff x="285720" y="3000372"/>
            <a:chExt cx="4000528" cy="2143140"/>
          </a:xfrm>
        </p:grpSpPr>
        <p:sp>
          <p:nvSpPr>
            <p:cNvPr id="7" name="雲 6"/>
            <p:cNvSpPr/>
            <p:nvPr/>
          </p:nvSpPr>
          <p:spPr>
            <a:xfrm>
              <a:off x="285720" y="3143248"/>
              <a:ext cx="4000528" cy="20002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300037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300037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0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5918" y="300037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1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7422" y="300037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2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1252" y="335015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3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2756" y="335015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4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260" y="335015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5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35764" y="335015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6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8442" y="370734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7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9946" y="370734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8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1450" y="3707342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kk\Local Settings\Temporary Internet Files\Content.IE5\26LIS3GM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92954" y="3707342"/>
              <a:ext cx="936104" cy="936104"/>
            </a:xfrm>
            <a:prstGeom prst="rect">
              <a:avLst/>
            </a:prstGeom>
            <a:noFill/>
          </p:spPr>
        </p:pic>
      </p:grpSp>
      <p:sp>
        <p:nvSpPr>
          <p:cNvPr id="21" name="正方形/長方形 20"/>
          <p:cNvSpPr/>
          <p:nvPr/>
        </p:nvSpPr>
        <p:spPr>
          <a:xfrm>
            <a:off x="1571604" y="2357430"/>
            <a:ext cx="100013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786050" y="2928934"/>
            <a:ext cx="100013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00496" y="2357430"/>
            <a:ext cx="100013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429388" y="2357430"/>
            <a:ext cx="100013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000496" y="2928934"/>
            <a:ext cx="100013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071538" y="4143380"/>
            <a:ext cx="6858048" cy="1285884"/>
            <a:chOff x="571472" y="4143380"/>
            <a:chExt cx="6858048" cy="1285884"/>
          </a:xfrm>
        </p:grpSpPr>
        <p:sp>
          <p:nvSpPr>
            <p:cNvPr id="22" name="正方形/長方形 21"/>
            <p:cNvSpPr/>
            <p:nvPr/>
          </p:nvSpPr>
          <p:spPr>
            <a:xfrm>
              <a:off x="1071538" y="4429132"/>
              <a:ext cx="1000132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HostOS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285984" y="4429132"/>
              <a:ext cx="1000132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HostOS</a:t>
              </a:r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500430" y="4429132"/>
              <a:ext cx="1000132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HostOS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714876" y="4429132"/>
              <a:ext cx="1000132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HostOS</a:t>
              </a:r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929322" y="4429132"/>
              <a:ext cx="1000132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HostOS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71472" y="4143380"/>
              <a:ext cx="6858048" cy="1285884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4000496" y="178592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the </a:t>
            </a:r>
            <a:r>
              <a:rPr lang="en-US" altLang="ja-JP" dirty="0" err="1" smtClean="0">
                <a:solidFill>
                  <a:srgbClr val="00B0F0"/>
                </a:solidFill>
              </a:rPr>
              <a:t>HostOS</a:t>
            </a:r>
            <a:r>
              <a:rPr lang="en-US" altLang="ja-JP" dirty="0" smtClean="0">
                <a:solidFill>
                  <a:srgbClr val="00B0F0"/>
                </a:solidFill>
              </a:rPr>
              <a:t> is the </a:t>
            </a:r>
            <a:r>
              <a:rPr lang="en-US" altLang="ja-JP" dirty="0" err="1" smtClean="0">
                <a:solidFill>
                  <a:srgbClr val="00B0F0"/>
                </a:solidFill>
              </a:rPr>
              <a:t>baseOS</a:t>
            </a:r>
            <a:r>
              <a:rPr lang="en-US" altLang="ja-JP" dirty="0" smtClean="0">
                <a:solidFill>
                  <a:srgbClr val="00B0F0"/>
                </a:solidFill>
              </a:rPr>
              <a:t> for managing VM.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642910" y="5715016"/>
            <a:ext cx="7858180" cy="571504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need to solve this problem to take advantage of local file access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457200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B0F0"/>
                </a:solidFill>
              </a:rPr>
              <a:t>stable</a:t>
            </a:r>
          </a:p>
        </p:txBody>
      </p:sp>
      <p:cxnSp>
        <p:nvCxnSpPr>
          <p:cNvPr id="44" name="直線コネクタ 43"/>
          <p:cNvCxnSpPr/>
          <p:nvPr/>
        </p:nvCxnSpPr>
        <p:spPr>
          <a:xfrm>
            <a:off x="714348" y="3714752"/>
            <a:ext cx="75724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29" idx="2"/>
          </p:cNvCxnSpPr>
          <p:nvPr/>
        </p:nvCxnSpPr>
        <p:spPr>
          <a:xfrm rot="5400000">
            <a:off x="5500694" y="3000372"/>
            <a:ext cx="1643074" cy="1214446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1" idx="2"/>
          </p:cNvCxnSpPr>
          <p:nvPr/>
        </p:nvCxnSpPr>
        <p:spPr>
          <a:xfrm rot="16200000" flipH="1">
            <a:off x="4572000" y="3286124"/>
            <a:ext cx="1071570" cy="1214446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1" idx="2"/>
          </p:cNvCxnSpPr>
          <p:nvPr/>
        </p:nvCxnSpPr>
        <p:spPr>
          <a:xfrm rot="16200000" flipH="1">
            <a:off x="1857356" y="3000372"/>
            <a:ext cx="1643074" cy="1214446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85786" y="3857628"/>
            <a:ext cx="7429552" cy="4286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virtualized environment hides the underlying physical configuration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0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volatile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4286248" y="3214686"/>
            <a:ext cx="4286248" cy="4286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difficult to utilize file access locality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Design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20763"/>
            <a:ext cx="8229600" cy="183217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800" dirty="0" smtClean="0"/>
              <a:t>Construct </a:t>
            </a:r>
            <a:r>
              <a:rPr lang="en-US" altLang="ja-JP" sz="2800" dirty="0" err="1" smtClean="0"/>
              <a:t>Gfarm</a:t>
            </a:r>
            <a:r>
              <a:rPr lang="en-US" altLang="ja-JP" sz="2800" dirty="0" smtClean="0"/>
              <a:t> file system on compute cloud</a:t>
            </a:r>
          </a:p>
          <a:p>
            <a:pPr lvl="1"/>
            <a:r>
              <a:rPr lang="en-US" altLang="ja-JP" sz="2400" dirty="0" smtClean="0"/>
              <a:t>Host OS provides functionality of I/O </a:t>
            </a:r>
            <a:r>
              <a:rPr lang="en-US" altLang="ja-JP" sz="2400" dirty="0" smtClean="0"/>
              <a:t>server</a:t>
            </a:r>
          </a:p>
          <a:p>
            <a:r>
              <a:rPr lang="en-US" altLang="ja-JP" sz="2800" dirty="0" smtClean="0"/>
              <a:t>Create the physical configuration file dynamically</a:t>
            </a:r>
            <a:r>
              <a:rPr lang="en-US" altLang="ja-JP" dirty="0" smtClean="0"/>
              <a:t> </a:t>
            </a:r>
            <a:endParaRPr lang="en-US" altLang="ja-JP" dirty="0" smtClean="0"/>
          </a:p>
          <a:p>
            <a:pPr lvl="1"/>
            <a:r>
              <a:rPr lang="en-US" altLang="ja-JP" sz="2400" dirty="0" smtClean="0"/>
              <a:t>Take </a:t>
            </a:r>
            <a:r>
              <a:rPr lang="en-US" altLang="ja-JP" sz="2400" dirty="0" smtClean="0"/>
              <a:t>advantage of local access performance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46898" y="3501008"/>
            <a:ext cx="1152128" cy="21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18906" y="4797152"/>
            <a:ext cx="1008112" cy="776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8906" y="3573016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490914" y="4869160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6984" y="35532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90914" y="3861048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pic>
        <p:nvPicPr>
          <p:cNvPr id="10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14" y="2708920"/>
            <a:ext cx="936104" cy="936104"/>
          </a:xfrm>
          <a:prstGeom prst="rect">
            <a:avLst/>
          </a:prstGeom>
          <a:noFill/>
        </p:spPr>
      </p:pic>
      <p:sp>
        <p:nvSpPr>
          <p:cNvPr id="11" name="テキスト ボックス 10"/>
          <p:cNvSpPr txBox="1"/>
          <p:nvPr/>
        </p:nvSpPr>
        <p:spPr>
          <a:xfrm>
            <a:off x="428596" y="528752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571604" y="3501578"/>
            <a:ext cx="1152128" cy="21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43612" y="4797722"/>
            <a:ext cx="1008112" cy="776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43612" y="3573586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1715620" y="4869730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21690" y="355384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715620" y="3861618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pic>
        <p:nvPicPr>
          <p:cNvPr id="18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5620" y="2709490"/>
            <a:ext cx="936104" cy="936104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1653302" y="528809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785480" y="3501008"/>
            <a:ext cx="1152128" cy="21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857488" y="4797152"/>
            <a:ext cx="1008112" cy="776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857488" y="3573016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フローチャート : 磁気ディスク 22"/>
          <p:cNvSpPr/>
          <p:nvPr/>
        </p:nvSpPr>
        <p:spPr>
          <a:xfrm>
            <a:off x="2929496" y="4869160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35566" y="35532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929496" y="3861048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pic>
        <p:nvPicPr>
          <p:cNvPr id="26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9496" y="2708920"/>
            <a:ext cx="936104" cy="936104"/>
          </a:xfrm>
          <a:prstGeom prst="rect">
            <a:avLst/>
          </a:prstGeom>
          <a:noFill/>
        </p:spPr>
      </p:pic>
      <p:sp>
        <p:nvSpPr>
          <p:cNvPr id="27" name="テキスト ボックス 26"/>
          <p:cNvSpPr txBox="1"/>
          <p:nvPr/>
        </p:nvSpPr>
        <p:spPr>
          <a:xfrm>
            <a:off x="2867178" y="528752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203542" y="3507278"/>
            <a:ext cx="1152128" cy="21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275550" y="4803422"/>
            <a:ext cx="1008112" cy="776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75550" y="3579286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フローチャート : 磁気ディスク 30"/>
          <p:cNvSpPr/>
          <p:nvPr/>
        </p:nvSpPr>
        <p:spPr>
          <a:xfrm>
            <a:off x="5347558" y="4875430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53628" y="355954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5347558" y="3867318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pic>
        <p:nvPicPr>
          <p:cNvPr id="34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558" y="2715190"/>
            <a:ext cx="936104" cy="936104"/>
          </a:xfrm>
          <a:prstGeom prst="rect">
            <a:avLst/>
          </a:prstGeom>
          <a:noFill/>
        </p:spPr>
      </p:pic>
      <p:sp>
        <p:nvSpPr>
          <p:cNvPr id="35" name="テキスト ボックス 34"/>
          <p:cNvSpPr txBox="1"/>
          <p:nvPr/>
        </p:nvSpPr>
        <p:spPr>
          <a:xfrm>
            <a:off x="5285240" y="529379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428248" y="3507848"/>
            <a:ext cx="1152128" cy="21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500256" y="4803992"/>
            <a:ext cx="1008112" cy="776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500256" y="3579856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6572264" y="4876000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78334" y="35601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572264" y="3867888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pic>
        <p:nvPicPr>
          <p:cNvPr id="42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2715760"/>
            <a:ext cx="936104" cy="936104"/>
          </a:xfrm>
          <a:prstGeom prst="rect">
            <a:avLst/>
          </a:prstGeom>
          <a:noFill/>
        </p:spPr>
      </p:pic>
      <p:sp>
        <p:nvSpPr>
          <p:cNvPr id="43" name="テキスト ボックス 42"/>
          <p:cNvSpPr txBox="1"/>
          <p:nvPr/>
        </p:nvSpPr>
        <p:spPr>
          <a:xfrm>
            <a:off x="6509946" y="529436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44" name="正方形/長方形 43"/>
          <p:cNvSpPr/>
          <p:nvPr/>
        </p:nvSpPr>
        <p:spPr>
          <a:xfrm>
            <a:off x="7642124" y="3507278"/>
            <a:ext cx="1152128" cy="21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14132" y="4803422"/>
            <a:ext cx="1008112" cy="776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714132" y="3579286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7" name="フローチャート : 磁気ディスク 46"/>
          <p:cNvSpPr/>
          <p:nvPr/>
        </p:nvSpPr>
        <p:spPr>
          <a:xfrm>
            <a:off x="7786140" y="4875430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2210" y="355954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7786140" y="3867318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pic>
        <p:nvPicPr>
          <p:cNvPr id="50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140" y="2715190"/>
            <a:ext cx="936104" cy="936104"/>
          </a:xfrm>
          <a:prstGeom prst="rect">
            <a:avLst/>
          </a:prstGeom>
          <a:noFill/>
        </p:spPr>
      </p:pic>
      <p:sp>
        <p:nvSpPr>
          <p:cNvPr id="51" name="テキスト ボックス 50"/>
          <p:cNvSpPr txBox="1"/>
          <p:nvPr/>
        </p:nvSpPr>
        <p:spPr>
          <a:xfrm>
            <a:off x="7723822" y="529379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52" name="下矢印 51"/>
          <p:cNvSpPr/>
          <p:nvPr/>
        </p:nvSpPr>
        <p:spPr>
          <a:xfrm>
            <a:off x="5572132" y="4287396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/>
          <p:cNvSpPr/>
          <p:nvPr/>
        </p:nvSpPr>
        <p:spPr>
          <a:xfrm>
            <a:off x="6786578" y="4287396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8001024" y="4287396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>
            <a:stCxn id="9" idx="2"/>
            <a:endCxn id="15" idx="1"/>
          </p:cNvCxnSpPr>
          <p:nvPr/>
        </p:nvCxnSpPr>
        <p:spPr>
          <a:xfrm rot="16200000" flipH="1">
            <a:off x="1246998" y="3969060"/>
            <a:ext cx="576634" cy="122470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1"/>
          </p:cNvCxnSpPr>
          <p:nvPr/>
        </p:nvCxnSpPr>
        <p:spPr>
          <a:xfrm rot="5400000">
            <a:off x="1247568" y="3969060"/>
            <a:ext cx="575494" cy="122470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5" idx="2"/>
            <a:endCxn id="15" idx="1"/>
          </p:cNvCxnSpPr>
          <p:nvPr/>
        </p:nvCxnSpPr>
        <p:spPr>
          <a:xfrm rot="5400000">
            <a:off x="2466289" y="3974475"/>
            <a:ext cx="576634" cy="121387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矢印 57"/>
          <p:cNvSpPr/>
          <p:nvPr/>
        </p:nvSpPr>
        <p:spPr>
          <a:xfrm>
            <a:off x="4214810" y="4144520"/>
            <a:ext cx="714380" cy="10715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7504" y="578759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V</a:t>
            </a:r>
            <a:r>
              <a:rPr kumimoji="1" lang="en-US" altLang="ja-JP" dirty="0" smtClean="0">
                <a:solidFill>
                  <a:srgbClr val="FF0000"/>
                </a:solidFill>
              </a:rPr>
              <a:t>irtualized </a:t>
            </a:r>
            <a:r>
              <a:rPr lang="en-US" altLang="ja-JP" dirty="0" smtClean="0">
                <a:solidFill>
                  <a:srgbClr val="FF0000"/>
                </a:solidFill>
              </a:rPr>
              <a:t>environment prevents </a:t>
            </a:r>
            <a:r>
              <a:rPr lang="en-US" altLang="ja-JP" dirty="0" smtClean="0">
                <a:solidFill>
                  <a:srgbClr val="FF0000"/>
                </a:solidFill>
              </a:rPr>
              <a:t>to identify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the Host OS running </a:t>
            </a:r>
            <a:r>
              <a:rPr lang="en-US" altLang="ja-JP" dirty="0" smtClean="0">
                <a:solidFill>
                  <a:srgbClr val="FF0000"/>
                </a:solidFill>
              </a:rPr>
              <a:t>on physically same node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991799" y="5733256"/>
            <a:ext cx="404469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Need some mechanism to identify</a:t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the physical configuration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427984" y="1916832"/>
            <a:ext cx="1152128" cy="265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Design (2)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499992" y="3212976"/>
            <a:ext cx="1008112" cy="12875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499992" y="1988840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72000" y="3789040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Eucalyptus</a:t>
            </a:r>
          </a:p>
          <a:p>
            <a:pPr algn="ctr"/>
            <a:r>
              <a:rPr lang="en-US" altLang="ja-JP" sz="1050" dirty="0" smtClean="0"/>
              <a:t>NC</a:t>
            </a:r>
            <a:endParaRPr kumimoji="1" lang="ja-JP" altLang="en-US" sz="1050" dirty="0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4572000" y="3284984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71600" y="2204864"/>
            <a:ext cx="1008112" cy="6480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gfmd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27584" y="3933056"/>
            <a:ext cx="3312368" cy="2520280"/>
          </a:xfrm>
          <a:prstGeom prst="rect">
            <a:avLst/>
          </a:prstGeom>
          <a:solidFill>
            <a:srgbClr val="FAE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accent2"/>
                </a:solidFill>
              </a:rPr>
              <a:t>Mapping File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&lt;instance id=“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i-xxxxxx</a:t>
            </a:r>
            <a:r>
              <a:rPr lang="en-US" altLang="ja-JP" sz="14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        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vm_ip_addr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kumimoji="1" lang="en-US" altLang="ja-JP" sz="1600" b="1" dirty="0" smtClean="0">
                <a:solidFill>
                  <a:srgbClr val="FF0000"/>
                </a:solidFill>
              </a:rPr>
              <a:t>               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172.16.xxx.xxx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&lt;/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vm_ip_addr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&lt;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hostOS_ip_addr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    </a:t>
            </a:r>
            <a:r>
              <a:rPr lang="en-US" altLang="ja-JP" b="1" dirty="0" smtClean="0">
                <a:solidFill>
                  <a:srgbClr val="FF0000"/>
                </a:solidFill>
              </a:rPr>
              <a:t>172.16.xxx.xxx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&lt;/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hostOS_ip_addr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	</a:t>
            </a:r>
            <a:r>
              <a:rPr lang="ja-JP" altLang="en-US" sz="1400" dirty="0" smtClean="0">
                <a:solidFill>
                  <a:schemeClr val="tx1"/>
                </a:solidFill>
              </a:rPr>
              <a:t> ･･･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&lt;/instance&gt;</a:t>
            </a: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･･･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8070" y="196909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572000" y="2276872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652120" y="1916832"/>
            <a:ext cx="1152128" cy="265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724128" y="3212976"/>
            <a:ext cx="1008112" cy="12875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24128" y="1988840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796136" y="3789040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Eucalyptus</a:t>
            </a:r>
          </a:p>
          <a:p>
            <a:pPr algn="ctr"/>
            <a:r>
              <a:rPr lang="en-US" altLang="ja-JP" sz="1050" dirty="0" smtClean="0"/>
              <a:t>NC</a:t>
            </a:r>
            <a:endParaRPr kumimoji="1" lang="ja-JP" altLang="en-US" sz="1050" dirty="0"/>
          </a:p>
        </p:txBody>
      </p:sp>
      <p:sp>
        <p:nvSpPr>
          <p:cNvPr id="19" name="フローチャート : 磁気ディスク 18"/>
          <p:cNvSpPr/>
          <p:nvPr/>
        </p:nvSpPr>
        <p:spPr>
          <a:xfrm>
            <a:off x="5796136" y="3284984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02206" y="196909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796136" y="2276872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876256" y="1916832"/>
            <a:ext cx="1152128" cy="265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948264" y="3212976"/>
            <a:ext cx="1008112" cy="12875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948264" y="1988840"/>
            <a:ext cx="1008112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20272" y="3789040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Eucalyptus</a:t>
            </a:r>
          </a:p>
          <a:p>
            <a:pPr algn="ctr"/>
            <a:r>
              <a:rPr lang="en-US" altLang="ja-JP" sz="1050" dirty="0" smtClean="0"/>
              <a:t>NC</a:t>
            </a:r>
            <a:endParaRPr kumimoji="1" lang="ja-JP" altLang="en-US" sz="1050" dirty="0"/>
          </a:p>
        </p:txBody>
      </p:sp>
      <p:sp>
        <p:nvSpPr>
          <p:cNvPr id="26" name="フローチャート : 磁気ディスク 25"/>
          <p:cNvSpPr/>
          <p:nvPr/>
        </p:nvSpPr>
        <p:spPr>
          <a:xfrm>
            <a:off x="7020272" y="3284984"/>
            <a:ext cx="864096" cy="4320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gfsd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26342" y="196909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7020272" y="2276872"/>
            <a:ext cx="86409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Gfarm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0392" y="29249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･･･</a:t>
            </a:r>
            <a:endParaRPr kumimoji="1" lang="ja-JP" altLang="en-US" b="1" dirty="0"/>
          </a:p>
        </p:txBody>
      </p:sp>
      <p:pic>
        <p:nvPicPr>
          <p:cNvPr id="1026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936104" cy="936104"/>
          </a:xfrm>
          <a:prstGeom prst="rect">
            <a:avLst/>
          </a:prstGeom>
          <a:noFill/>
        </p:spPr>
      </p:pic>
      <p:pic>
        <p:nvPicPr>
          <p:cNvPr id="53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124744"/>
            <a:ext cx="936104" cy="936104"/>
          </a:xfrm>
          <a:prstGeom prst="rect">
            <a:avLst/>
          </a:prstGeom>
          <a:noFill/>
        </p:spPr>
      </p:pic>
      <p:pic>
        <p:nvPicPr>
          <p:cNvPr id="54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124744"/>
            <a:ext cx="936104" cy="936104"/>
          </a:xfrm>
          <a:prstGeom prst="rect">
            <a:avLst/>
          </a:prstGeom>
          <a:noFill/>
        </p:spPr>
      </p:pic>
      <p:pic>
        <p:nvPicPr>
          <p:cNvPr id="55" name="Picture 2" descr="C:\Documents and Settings\kk\Local Settings\Temporary Internet Files\Content.IE5\26LIS3GM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24744"/>
            <a:ext cx="936104" cy="936104"/>
          </a:xfrm>
          <a:prstGeom prst="rect">
            <a:avLst/>
          </a:prstGeom>
          <a:noFill/>
        </p:spPr>
      </p:pic>
      <p:sp>
        <p:nvSpPr>
          <p:cNvPr id="56" name="上矢印 55"/>
          <p:cNvSpPr/>
          <p:nvPr/>
        </p:nvSpPr>
        <p:spPr>
          <a:xfrm>
            <a:off x="1187624" y="2996952"/>
            <a:ext cx="432048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/>
          <p:cNvSpPr/>
          <p:nvPr/>
        </p:nvSpPr>
        <p:spPr>
          <a:xfrm>
            <a:off x="2143108" y="1916832"/>
            <a:ext cx="21602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/>
          <p:cNvSpPr/>
          <p:nvPr/>
        </p:nvSpPr>
        <p:spPr>
          <a:xfrm>
            <a:off x="4788024" y="2708920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/>
          <p:cNvSpPr/>
          <p:nvPr/>
        </p:nvSpPr>
        <p:spPr>
          <a:xfrm>
            <a:off x="7236296" y="2708920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/>
          <p:cNvSpPr/>
          <p:nvPr/>
        </p:nvSpPr>
        <p:spPr>
          <a:xfrm>
            <a:off x="6012160" y="2708920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07537" y="5230941"/>
            <a:ext cx="36776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Eucalyptus NC </a:t>
            </a:r>
            <a:r>
              <a:rPr lang="en-US" altLang="ja-JP" sz="2400" dirty="0" smtClean="0">
                <a:solidFill>
                  <a:srgbClr val="FF0000"/>
                </a:solidFill>
              </a:rPr>
              <a:t>generates</a:t>
            </a:r>
            <a:br>
              <a:rPr lang="en-US" altLang="ja-JP" sz="2400" dirty="0" smtClean="0">
                <a:solidFill>
                  <a:srgbClr val="FF0000"/>
                </a:solidFill>
              </a:rPr>
            </a:br>
            <a:r>
              <a:rPr lang="en-US" altLang="ja-JP" sz="2400" dirty="0" smtClean="0">
                <a:solidFill>
                  <a:srgbClr val="FF0000"/>
                </a:solidFill>
              </a:rPr>
              <a:t>mapping file dynamically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71670" y="1353909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reply for message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to access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gfsd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51" name="グループ化 50"/>
          <p:cNvGrpSpPr/>
          <p:nvPr/>
        </p:nvGrpSpPr>
        <p:grpSpPr>
          <a:xfrm>
            <a:off x="5000628" y="4572005"/>
            <a:ext cx="3643338" cy="428631"/>
            <a:chOff x="5000628" y="4259508"/>
            <a:chExt cx="3643338" cy="669691"/>
          </a:xfrm>
        </p:grpSpPr>
        <p:cxnSp>
          <p:nvCxnSpPr>
            <p:cNvPr id="40" name="直線コネクタ 39"/>
            <p:cNvCxnSpPr/>
            <p:nvPr/>
          </p:nvCxnSpPr>
          <p:spPr>
            <a:xfrm>
              <a:off x="5000628" y="4929198"/>
              <a:ext cx="3643338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15" idx="2"/>
            </p:cNvCxnSpPr>
            <p:nvPr/>
          </p:nvCxnSpPr>
          <p:spPr>
            <a:xfrm rot="5400000">
              <a:off x="5886787" y="4587801"/>
              <a:ext cx="669686" cy="13109"/>
            </a:xfrm>
            <a:prstGeom prst="line">
              <a:avLst/>
            </a:prstGeom>
            <a:ln w="317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10" idx="2"/>
            </p:cNvCxnSpPr>
            <p:nvPr/>
          </p:nvCxnSpPr>
          <p:spPr>
            <a:xfrm rot="5400000">
              <a:off x="4667497" y="4592641"/>
              <a:ext cx="669685" cy="3419"/>
            </a:xfrm>
            <a:prstGeom prst="line">
              <a:avLst/>
            </a:prstGeom>
            <a:ln w="317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22" idx="2"/>
            </p:cNvCxnSpPr>
            <p:nvPr/>
          </p:nvCxnSpPr>
          <p:spPr>
            <a:xfrm rot="5400000">
              <a:off x="7109136" y="4586013"/>
              <a:ext cx="669688" cy="16680"/>
            </a:xfrm>
            <a:prstGeom prst="line">
              <a:avLst/>
            </a:prstGeom>
            <a:ln w="317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7429520" y="47148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real network</a:t>
            </a:r>
            <a:endParaRPr kumimoji="1" lang="ja-JP" altLang="en-US" sz="1600" dirty="0"/>
          </a:p>
        </p:txBody>
      </p:sp>
      <p:sp>
        <p:nvSpPr>
          <p:cNvPr id="45" name="右矢印 44"/>
          <p:cNvSpPr/>
          <p:nvPr/>
        </p:nvSpPr>
        <p:spPr>
          <a:xfrm rot="10800000">
            <a:off x="2143108" y="2348880"/>
            <a:ext cx="21602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357422" y="257174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 metadata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00562" y="421481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715008" y="421481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9454" y="421481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HostOS</a:t>
            </a:r>
            <a:endParaRPr kumimoji="1" lang="ja-JP" altLang="en-US" sz="14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355976" y="3717032"/>
            <a:ext cx="1296144" cy="57606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stCxn id="50" idx="2"/>
            <a:endCxn id="12" idx="3"/>
          </p:cNvCxnSpPr>
          <p:nvPr/>
        </p:nvCxnSpPr>
        <p:spPr>
          <a:xfrm rot="5400000">
            <a:off x="4121950" y="4311098"/>
            <a:ext cx="900100" cy="86409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619672" y="2928934"/>
            <a:ext cx="273630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Inform the mapping to metadata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>
          <a:xfrm>
            <a:off x="722313" y="2357430"/>
            <a:ext cx="7772400" cy="1500187"/>
          </a:xfrm>
        </p:spPr>
        <p:txBody>
          <a:bodyPr/>
          <a:lstStyle/>
          <a:p>
            <a:pPr algn="ctr"/>
            <a:r>
              <a:rPr lang="en-US" altLang="ja-JP" sz="4000" dirty="0" smtClean="0"/>
              <a:t>Thank you for your attention.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cool8">
  <a:themeElements>
    <a:clrScheme name="s-cool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cool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-cool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cool7-s-1</Template>
  <TotalTime>12664</TotalTime>
  <Words>984</Words>
  <Application>Microsoft Office PowerPoint</Application>
  <PresentationFormat>画面に合わせる (4:3)</PresentationFormat>
  <Paragraphs>268</Paragraphs>
  <Slides>7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s-cool8</vt:lpstr>
      <vt:lpstr>High Performance File System Service for Cloud Computing </vt:lpstr>
      <vt:lpstr>Towards Cloud File System</vt:lpstr>
      <vt:lpstr>Towards Cloud File System (2)</vt:lpstr>
      <vt:lpstr>Towards Cloud File System (3)</vt:lpstr>
      <vt:lpstr>System Design</vt:lpstr>
      <vt:lpstr>System Design (2)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kobayashi</dc:creator>
  <cp:lastModifiedBy>kobayashi</cp:lastModifiedBy>
  <cp:revision>987</cp:revision>
  <dcterms:created xsi:type="dcterms:W3CDTF">2010-06-27T16:38:35Z</dcterms:created>
  <dcterms:modified xsi:type="dcterms:W3CDTF">2010-09-15T03:24:51Z</dcterms:modified>
</cp:coreProperties>
</file>