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diagrams/quickStyle1.xml" ContentType="application/vnd.openxmlformats-officedocument.drawingml.diagramStyle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colors1.xml" ContentType="application/vnd.openxmlformats-officedocument.drawingml.diagramColor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diagrams/layout1.xml" ContentType="application/vnd.openxmlformats-officedocument.drawingml.diagram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55" r:id="rId1"/>
  </p:sldMasterIdLst>
  <p:sldIdLst>
    <p:sldId id="256" r:id="rId2"/>
    <p:sldId id="258" r:id="rId3"/>
    <p:sldId id="263" r:id="rId4"/>
    <p:sldId id="260" r:id="rId5"/>
    <p:sldId id="261" r:id="rId6"/>
    <p:sldId id="259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3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E773D4-E1C0-CE4B-9F7C-FA50EB903B3C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20D2BD-BCCE-A246-8227-B8441694B99A}">
      <dgm:prSet custT="1"/>
      <dgm:spPr/>
      <dgm:t>
        <a:bodyPr/>
        <a:lstStyle/>
        <a:p>
          <a:pPr rtl="0"/>
          <a:r>
            <a:rPr lang="en-US" sz="2400" dirty="0" smtClean="0"/>
            <a:t>“Its to explore strange new worlds; to seek out new life and new civilizations; to boldly go where no man has gone before.”</a:t>
          </a:r>
          <a:endParaRPr lang="en-US" sz="2400" dirty="0"/>
        </a:p>
      </dgm:t>
    </dgm:pt>
    <dgm:pt modelId="{1DFF3410-B8BE-FA40-AA10-DE3E615F62FA}" type="parTrans" cxnId="{77384A35-00DE-9541-A1E2-E30ACE5A6E1E}">
      <dgm:prSet/>
      <dgm:spPr/>
      <dgm:t>
        <a:bodyPr/>
        <a:lstStyle/>
        <a:p>
          <a:endParaRPr lang="en-US"/>
        </a:p>
      </dgm:t>
    </dgm:pt>
    <dgm:pt modelId="{B2567986-9657-2E46-ACE8-F23ABC92E2E2}" type="sibTrans" cxnId="{77384A35-00DE-9541-A1E2-E30ACE5A6E1E}">
      <dgm:prSet/>
      <dgm:spPr/>
      <dgm:t>
        <a:bodyPr/>
        <a:lstStyle/>
        <a:p>
          <a:endParaRPr lang="en-US"/>
        </a:p>
      </dgm:t>
    </dgm:pt>
    <dgm:pt modelId="{D1D865FA-07DE-CB4E-8B90-DD09D34EDC9A}">
      <dgm:prSet custT="1"/>
      <dgm:spPr/>
      <dgm:t>
        <a:bodyPr/>
        <a:lstStyle/>
        <a:p>
          <a:pPr rtl="0"/>
          <a:r>
            <a:rPr lang="en-US" sz="2400" dirty="0" smtClean="0"/>
            <a:t>James T. Kirk, Captain of Starship Enterprise</a:t>
          </a:r>
          <a:endParaRPr lang="en-US" sz="2400" dirty="0"/>
        </a:p>
      </dgm:t>
    </dgm:pt>
    <dgm:pt modelId="{68360E82-06A9-8C4C-8585-B706749D5099}" type="parTrans" cxnId="{DC4E7B02-6259-3D40-AADC-26BC54CE34FD}">
      <dgm:prSet/>
      <dgm:spPr/>
      <dgm:t>
        <a:bodyPr/>
        <a:lstStyle/>
        <a:p>
          <a:endParaRPr lang="en-US"/>
        </a:p>
      </dgm:t>
    </dgm:pt>
    <dgm:pt modelId="{90347512-6C65-2F45-92CB-2DF2B96A9E97}" type="sibTrans" cxnId="{DC4E7B02-6259-3D40-AADC-26BC54CE34FD}">
      <dgm:prSet/>
      <dgm:spPr/>
      <dgm:t>
        <a:bodyPr/>
        <a:lstStyle/>
        <a:p>
          <a:endParaRPr lang="en-US"/>
        </a:p>
      </dgm:t>
    </dgm:pt>
    <dgm:pt modelId="{67570E15-F98F-9C49-A974-50B6F962924A}" type="pres">
      <dgm:prSet presAssocID="{27E773D4-E1C0-CE4B-9F7C-FA50EB903B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2EA099-37C0-F248-A9DA-6E562B7AC1BB}" type="pres">
      <dgm:prSet presAssocID="{E920D2BD-BCCE-A246-8227-B8441694B99A}" presName="parentText" presStyleLbl="node1" presStyleIdx="0" presStyleCnt="1" custLinFactNeighborY="-15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9F7243-3919-2448-B2F2-0D8B39FB531B}" type="pres">
      <dgm:prSet presAssocID="{E920D2BD-BCCE-A246-8227-B8441694B99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D13D41-91AD-4749-B223-D79F36864BA2}" type="presOf" srcId="{D1D865FA-07DE-CB4E-8B90-DD09D34EDC9A}" destId="{F69F7243-3919-2448-B2F2-0D8B39FB531B}" srcOrd="0" destOrd="0" presId="urn:microsoft.com/office/officeart/2005/8/layout/vList2"/>
    <dgm:cxn modelId="{DC4E7B02-6259-3D40-AADC-26BC54CE34FD}" srcId="{E920D2BD-BCCE-A246-8227-B8441694B99A}" destId="{D1D865FA-07DE-CB4E-8B90-DD09D34EDC9A}" srcOrd="0" destOrd="0" parTransId="{68360E82-06A9-8C4C-8585-B706749D5099}" sibTransId="{90347512-6C65-2F45-92CB-2DF2B96A9E97}"/>
    <dgm:cxn modelId="{F4F37509-9C1A-EC41-97F6-8898BB518A61}" type="presOf" srcId="{27E773D4-E1C0-CE4B-9F7C-FA50EB903B3C}" destId="{67570E15-F98F-9C49-A974-50B6F962924A}" srcOrd="0" destOrd="0" presId="urn:microsoft.com/office/officeart/2005/8/layout/vList2"/>
    <dgm:cxn modelId="{A458D352-91E4-9E43-AA03-E31CD08C60B0}" type="presOf" srcId="{E920D2BD-BCCE-A246-8227-B8441694B99A}" destId="{8C2EA099-37C0-F248-A9DA-6E562B7AC1BB}" srcOrd="0" destOrd="0" presId="urn:microsoft.com/office/officeart/2005/8/layout/vList2"/>
    <dgm:cxn modelId="{77384A35-00DE-9541-A1E2-E30ACE5A6E1E}" srcId="{27E773D4-E1C0-CE4B-9F7C-FA50EB903B3C}" destId="{E920D2BD-BCCE-A246-8227-B8441694B99A}" srcOrd="0" destOrd="0" parTransId="{1DFF3410-B8BE-FA40-AA10-DE3E615F62FA}" sibTransId="{B2567986-9657-2E46-ACE8-F23ABC92E2E2}"/>
    <dgm:cxn modelId="{26C38554-C51C-B941-A337-841A1A268A6C}" type="presParOf" srcId="{67570E15-F98F-9C49-A974-50B6F962924A}" destId="{8C2EA099-37C0-F248-A9DA-6E562B7AC1BB}" srcOrd="0" destOrd="0" presId="urn:microsoft.com/office/officeart/2005/8/layout/vList2"/>
    <dgm:cxn modelId="{8B58C04C-E911-324F-84DC-F2C9D3D305FE}" type="presParOf" srcId="{67570E15-F98F-9C49-A974-50B6F962924A}" destId="{F69F7243-3919-2448-B2F2-0D8B39FB531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C2EA099-37C0-F248-A9DA-6E562B7AC1BB}">
      <dsp:nvSpPr>
        <dsp:cNvPr id="0" name=""/>
        <dsp:cNvSpPr/>
      </dsp:nvSpPr>
      <dsp:spPr>
        <a:xfrm>
          <a:off x="0" y="233025"/>
          <a:ext cx="7290859" cy="13308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“Its to explore strange new worlds; to seek out new life and new civilizations; to boldly go where no man has gone before.”</a:t>
          </a:r>
          <a:endParaRPr lang="en-US" sz="2400" kern="1200" dirty="0"/>
        </a:p>
      </dsp:txBody>
      <dsp:txXfrm>
        <a:off x="0" y="233025"/>
        <a:ext cx="7290859" cy="1330875"/>
      </dsp:txXfrm>
    </dsp:sp>
    <dsp:sp modelId="{F69F7243-3919-2448-B2F2-0D8B39FB531B}">
      <dsp:nvSpPr>
        <dsp:cNvPr id="0" name=""/>
        <dsp:cNvSpPr/>
      </dsp:nvSpPr>
      <dsp:spPr>
        <a:xfrm>
          <a:off x="0" y="1580681"/>
          <a:ext cx="7290859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485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James T. Kirk, Captain of Starship Enterprise</a:t>
          </a:r>
          <a:endParaRPr lang="en-US" sz="2400" kern="1200" dirty="0"/>
        </a:p>
      </dsp:txBody>
      <dsp:txXfrm>
        <a:off x="0" y="1580681"/>
        <a:ext cx="7290859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A22AAF7-FCA6-8F40-9BE7-932C35727C97}" type="datetimeFigureOut">
              <a:rPr lang="en-US" smtClean="0"/>
              <a:pPr/>
              <a:t>9/13/10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AAF7-FCA6-8F40-9BE7-932C35727C97}" type="datetimeFigureOut">
              <a:rPr lang="en-US" smtClean="0"/>
              <a:pPr/>
              <a:t>9/13/10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0865-E689-6E4C-BF86-F7693C1BD1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AAF7-FCA6-8F40-9BE7-932C35727C97}" type="datetimeFigureOut">
              <a:rPr lang="en-US" smtClean="0"/>
              <a:pPr/>
              <a:t>9/13/10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0865-E689-6E4C-BF86-F7693C1BD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AAF7-FCA6-8F40-9BE7-932C35727C97}" type="datetimeFigureOut">
              <a:rPr lang="en-US" smtClean="0"/>
              <a:pPr/>
              <a:t>9/13/10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0865-E689-6E4C-BF86-F7693C1BD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A22AAF7-FCA6-8F40-9BE7-932C35727C97}" type="datetimeFigureOut">
              <a:rPr lang="en-US" smtClean="0"/>
              <a:pPr/>
              <a:t>9/13/10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A22AAF7-FCA6-8F40-9BE7-932C35727C97}" type="datetimeFigureOut">
              <a:rPr lang="en-US" smtClean="0"/>
              <a:pPr/>
              <a:t>9/13/10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0865-E689-6E4C-BF86-F7693C1BD1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AAF7-FCA6-8F40-9BE7-932C35727C97}" type="datetimeFigureOut">
              <a:rPr lang="en-US" smtClean="0"/>
              <a:pPr/>
              <a:t>9/13/10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0865-E689-6E4C-BF86-F7693C1BD1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22AAF7-FCA6-8F40-9BE7-932C35727C97}" type="datetimeFigureOut">
              <a:rPr lang="en-US" smtClean="0"/>
              <a:pPr/>
              <a:t>9/13/10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0865-E689-6E4C-BF86-F7693C1BD1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22AAF7-FCA6-8F40-9BE7-932C35727C97}" type="datetimeFigureOut">
              <a:rPr lang="en-US" smtClean="0"/>
              <a:pPr/>
              <a:t>9/13/10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0865-E689-6E4C-BF86-F7693C1BD1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A22AAF7-FCA6-8F40-9BE7-932C35727C97}" type="datetimeFigureOut">
              <a:rPr lang="en-US" smtClean="0"/>
              <a:pPr/>
              <a:t>9/13/10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0865-E689-6E4C-BF86-F7693C1BD1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AAF7-FCA6-8F40-9BE7-932C35727C97}" type="datetimeFigureOut">
              <a:rPr lang="en-US" smtClean="0"/>
              <a:pPr/>
              <a:t>9/13/10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0865-E689-6E4C-BF86-F7693C1BD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AAF7-FCA6-8F40-9BE7-932C35727C97}" type="datetimeFigureOut">
              <a:rPr lang="en-US" smtClean="0"/>
              <a:pPr/>
              <a:t>9/13/10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0865-E689-6E4C-BF86-F7693C1BD1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AAF7-FCA6-8F40-9BE7-932C35727C97}" type="datetimeFigureOut">
              <a:rPr lang="en-US" smtClean="0"/>
              <a:pPr/>
              <a:t>9/13/10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0865-E689-6E4C-BF86-F7693C1BD1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AAF7-FCA6-8F40-9BE7-932C35727C97}" type="datetimeFigureOut">
              <a:rPr lang="en-US" smtClean="0"/>
              <a:pPr/>
              <a:t>9/13/10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0865-E689-6E4C-BF86-F7693C1BD1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A22AAF7-FCA6-8F40-9BE7-932C35727C97}" type="datetimeFigureOut">
              <a:rPr lang="en-US" smtClean="0"/>
              <a:pPr/>
              <a:t>9/13/10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6A22AAF7-FCA6-8F40-9BE7-932C35727C97}" type="datetimeFigureOut">
              <a:rPr lang="en-US" smtClean="0"/>
              <a:pPr/>
              <a:t>9/13/10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DA340865-E689-6E4C-BF86-F7693C1BD1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AAF7-FCA6-8F40-9BE7-932C35727C97}" type="datetimeFigureOut">
              <a:rPr lang="en-US" smtClean="0"/>
              <a:pPr/>
              <a:t>9/13/10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0865-E689-6E4C-BF86-F7693C1BD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AAF7-FCA6-8F40-9BE7-932C35727C97}" type="datetimeFigureOut">
              <a:rPr lang="en-US" smtClean="0"/>
              <a:pPr/>
              <a:t>9/13/10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0865-E689-6E4C-BF86-F7693C1BD1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AAF7-FCA6-8F40-9BE7-932C35727C97}" type="datetimeFigureOut">
              <a:rPr lang="en-US" smtClean="0"/>
              <a:pPr/>
              <a:t>9/13/10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DA340865-E689-6E4C-BF86-F7693C1BD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AAF7-FCA6-8F40-9BE7-932C35727C97}" type="datetimeFigureOut">
              <a:rPr lang="en-US" smtClean="0"/>
              <a:pPr/>
              <a:t>9/13/10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0865-E689-6E4C-BF86-F7693C1BD1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A22AAF7-FCA6-8F40-9BE7-932C35727C97}" type="datetimeFigureOut">
              <a:rPr lang="en-US" smtClean="0"/>
              <a:pPr/>
              <a:t>9/13/10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DA340865-E689-6E4C-BF86-F7693C1BD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  <p:sldLayoutId id="2147483873" r:id="rId18"/>
    <p:sldLayoutId id="2147483874" r:id="rId19"/>
    <p:sldLayoutId id="2147483875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Successes, Opportunities, Challenges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PRAGMA19</a:t>
            </a:r>
          </a:p>
          <a:p>
            <a:r>
              <a:rPr lang="en-US" dirty="0" smtClean="0"/>
              <a:t>Putchong </a:t>
            </a:r>
            <a:r>
              <a:rPr lang="en-US" dirty="0" smtClean="0"/>
              <a:t>Uthayopas</a:t>
            </a:r>
            <a:r>
              <a:rPr lang="th-TH" dirty="0" smtClean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Kasetsart</a:t>
            </a:r>
            <a:r>
              <a:rPr lang="en-US" dirty="0" smtClean="0"/>
              <a:t> University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Community Building</a:t>
            </a:r>
          </a:p>
          <a:p>
            <a:pPr lvl="1"/>
            <a:r>
              <a:rPr lang="en-US" dirty="0" smtClean="0"/>
              <a:t>We are still here after all these years? </a:t>
            </a:r>
          </a:p>
          <a:p>
            <a:r>
              <a:rPr lang="en-US" dirty="0" smtClean="0"/>
              <a:t>Best Practice and Idea Exchange</a:t>
            </a:r>
          </a:p>
          <a:p>
            <a:pPr lvl="1"/>
            <a:r>
              <a:rPr lang="en-US" dirty="0" smtClean="0"/>
              <a:t>New experiment, new </a:t>
            </a:r>
            <a:r>
              <a:rPr lang="en-US" dirty="0" smtClean="0"/>
              <a:t>technology</a:t>
            </a:r>
          </a:p>
          <a:p>
            <a:pPr lvl="1"/>
            <a:r>
              <a:rPr lang="en-US" dirty="0" smtClean="0"/>
              <a:t>NPACI Rock dominates Thailand now.</a:t>
            </a:r>
            <a:endParaRPr lang="en-US" dirty="0" smtClean="0"/>
          </a:p>
          <a:p>
            <a:r>
              <a:rPr lang="en-US" dirty="0" smtClean="0"/>
              <a:t>Platform for innovation</a:t>
            </a:r>
          </a:p>
          <a:p>
            <a:pPr lvl="1"/>
            <a:r>
              <a:rPr lang="en-US" dirty="0" smtClean="0"/>
              <a:t>PRAGMA grid test bed is important place to  </a:t>
            </a:r>
            <a:r>
              <a:rPr lang="en-US" dirty="0" smtClean="0"/>
              <a:t>explore many new ideas</a:t>
            </a:r>
          </a:p>
          <a:p>
            <a:r>
              <a:rPr lang="en-US" dirty="0" smtClean="0"/>
              <a:t>Application Driver</a:t>
            </a:r>
          </a:p>
          <a:p>
            <a:pPr lvl="1"/>
            <a:r>
              <a:rPr lang="en-US" dirty="0" smtClean="0"/>
              <a:t>PRAGMA demonstrate many time that large scale application can be run</a:t>
            </a:r>
            <a:r>
              <a:rPr lang="en-US" dirty="0" smtClean="0"/>
              <a:t> across the world in a cooperative manner.</a:t>
            </a:r>
          </a:p>
          <a:p>
            <a:r>
              <a:rPr lang="en-US" dirty="0" smtClean="0"/>
              <a:t>Creating a new generation of Grid and HPC engineer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 and gain from PRAGMA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to build a community of researchers</a:t>
            </a:r>
          </a:p>
          <a:p>
            <a:pPr lvl="1"/>
            <a:r>
              <a:rPr lang="en-US" dirty="0" smtClean="0"/>
              <a:t>Applying to the building of </a:t>
            </a:r>
            <a:r>
              <a:rPr lang="en-US" dirty="0" err="1" smtClean="0"/>
              <a:t>ThaiGrid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How to produce some </a:t>
            </a:r>
            <a:r>
              <a:rPr lang="en-US" dirty="0" smtClean="0"/>
              <a:t>collaborated  </a:t>
            </a:r>
            <a:r>
              <a:rPr lang="en-US" dirty="0" smtClean="0"/>
              <a:t>work?</a:t>
            </a:r>
          </a:p>
          <a:p>
            <a:pPr lvl="1"/>
            <a:r>
              <a:rPr lang="en-US" dirty="0" err="1" smtClean="0"/>
              <a:t>SCMSweb</a:t>
            </a:r>
            <a:r>
              <a:rPr lang="en-US" dirty="0" smtClean="0"/>
              <a:t> grid monitoring</a:t>
            </a:r>
          </a:p>
          <a:p>
            <a:pPr lvl="1"/>
            <a:r>
              <a:rPr lang="en-US" dirty="0" smtClean="0"/>
              <a:t>Grid Infrastructure setup and maintenance</a:t>
            </a:r>
          </a:p>
          <a:p>
            <a:r>
              <a:rPr lang="en-US" dirty="0" smtClean="0"/>
              <a:t>Improving human resources</a:t>
            </a:r>
          </a:p>
          <a:p>
            <a:pPr lvl="1"/>
            <a:r>
              <a:rPr lang="en-US" dirty="0" smtClean="0"/>
              <a:t>Former PRAGMA researchers from KU is now own their company with technical skill learned from PRAGMA</a:t>
            </a:r>
          </a:p>
          <a:p>
            <a:pPr lvl="2"/>
            <a:r>
              <a:rPr lang="en-US" dirty="0" err="1" smtClean="0"/>
              <a:t>Globus</a:t>
            </a:r>
            <a:r>
              <a:rPr lang="en-US" dirty="0" smtClean="0"/>
              <a:t>, NPACI ROCKS setup etc.</a:t>
            </a:r>
          </a:p>
          <a:p>
            <a:pPr lvl="1"/>
            <a:r>
              <a:rPr lang="en-US" dirty="0" smtClean="0"/>
              <a:t>AIST kindly provide a technical internship for one of our students.</a:t>
            </a:r>
          </a:p>
          <a:p>
            <a:r>
              <a:rPr lang="en-US" dirty="0" smtClean="0"/>
              <a:t>Human network</a:t>
            </a:r>
          </a:p>
          <a:p>
            <a:pPr lvl="1"/>
            <a:r>
              <a:rPr lang="en-US" dirty="0" smtClean="0"/>
              <a:t>So many friends from many</a:t>
            </a:r>
            <a:r>
              <a:rPr lang="en-US" dirty="0" smtClean="0"/>
              <a:t>  culture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Rapid Technology Change</a:t>
            </a:r>
          </a:p>
          <a:p>
            <a:pPr lvl="1"/>
            <a:r>
              <a:rPr lang="en-US" dirty="0" smtClean="0"/>
              <a:t>Virtualization, Cloud, GPU, Multithreading</a:t>
            </a:r>
          </a:p>
          <a:p>
            <a:pPr lvl="1"/>
            <a:r>
              <a:rPr lang="en-US" dirty="0" smtClean="0"/>
              <a:t>Fast optical network (Thailand 10GBps Fiber) </a:t>
            </a:r>
          </a:p>
          <a:p>
            <a:r>
              <a:rPr lang="en-US" dirty="0" smtClean="0"/>
              <a:t>Change in application demand</a:t>
            </a:r>
          </a:p>
          <a:p>
            <a:pPr lvl="1"/>
            <a:r>
              <a:rPr lang="en-US" dirty="0" smtClean="0"/>
              <a:t>Disaster </a:t>
            </a:r>
            <a:r>
              <a:rPr lang="en-US" dirty="0" smtClean="0"/>
              <a:t>Mitigation , Crisis  Management</a:t>
            </a:r>
          </a:p>
          <a:p>
            <a:pPr lvl="1"/>
            <a:r>
              <a:rPr lang="en-US" dirty="0" smtClean="0"/>
              <a:t>Social Science and Cultural </a:t>
            </a:r>
            <a:endParaRPr lang="en-US" dirty="0" smtClean="0"/>
          </a:p>
          <a:p>
            <a:r>
              <a:rPr lang="en-US" dirty="0" smtClean="0"/>
              <a:t>Development of future generation researchers</a:t>
            </a:r>
          </a:p>
          <a:p>
            <a:pPr lvl="1"/>
            <a:r>
              <a:rPr lang="en-US" dirty="0" smtClean="0"/>
              <a:t>Education, training is an opportunity to spread the word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Better and stronger PRAGMA </a:t>
            </a:r>
            <a:r>
              <a:rPr lang="en-US" dirty="0" smtClean="0"/>
              <a:t>community</a:t>
            </a:r>
          </a:p>
          <a:p>
            <a:pPr lvl="1"/>
            <a:r>
              <a:rPr lang="en-US" dirty="0" smtClean="0"/>
              <a:t>Current core  researchers</a:t>
            </a:r>
          </a:p>
          <a:p>
            <a:pPr lvl="1"/>
            <a:r>
              <a:rPr lang="en-US" dirty="0" smtClean="0"/>
              <a:t>Creating next generation researcher from the students</a:t>
            </a:r>
          </a:p>
          <a:p>
            <a:pPr lvl="2"/>
            <a:r>
              <a:rPr lang="en-US" dirty="0" smtClean="0"/>
              <a:t>Technical and global</a:t>
            </a:r>
            <a:endParaRPr lang="en-US" dirty="0" smtClean="0"/>
          </a:p>
          <a:p>
            <a:r>
              <a:rPr lang="en-US" dirty="0" smtClean="0"/>
              <a:t>Better applications for a better </a:t>
            </a:r>
            <a:r>
              <a:rPr lang="en-US" dirty="0" smtClean="0"/>
              <a:t>world</a:t>
            </a:r>
          </a:p>
          <a:p>
            <a:pPr lvl="1"/>
            <a:r>
              <a:rPr lang="en-US" dirty="0" smtClean="0"/>
              <a:t>Natural disaster</a:t>
            </a:r>
          </a:p>
          <a:p>
            <a:pPr lvl="1"/>
            <a:r>
              <a:rPr lang="en-US" dirty="0" smtClean="0"/>
              <a:t>Bridging the Digital divide </a:t>
            </a:r>
          </a:p>
          <a:p>
            <a:r>
              <a:rPr lang="en-US" dirty="0" smtClean="0"/>
              <a:t>Better Platform for </a:t>
            </a:r>
            <a:r>
              <a:rPr lang="en-US" dirty="0" smtClean="0"/>
              <a:t>Innovation</a:t>
            </a:r>
          </a:p>
          <a:p>
            <a:pPr lvl="1"/>
            <a:r>
              <a:rPr lang="en-US" dirty="0" smtClean="0"/>
              <a:t>Multi-cloud of virtualization and GPU</a:t>
            </a:r>
            <a:endParaRPr lang="en-US" dirty="0" smtClean="0"/>
          </a:p>
          <a:p>
            <a:r>
              <a:rPr lang="en-US" dirty="0" smtClean="0"/>
              <a:t>Better and  sustainable model </a:t>
            </a:r>
            <a:r>
              <a:rPr lang="en-US" dirty="0" smtClean="0"/>
              <a:t>that make the </a:t>
            </a:r>
            <a:r>
              <a:rPr lang="en-US" dirty="0" smtClean="0"/>
              <a:t>PRAGMA last </a:t>
            </a:r>
          </a:p>
          <a:p>
            <a:pPr lvl="1"/>
            <a:r>
              <a:rPr lang="en-US" dirty="0" smtClean="0"/>
              <a:t>Funding model</a:t>
            </a:r>
          </a:p>
          <a:p>
            <a:pPr lvl="1"/>
            <a:r>
              <a:rPr lang="en-US" dirty="0" smtClean="0"/>
              <a:t>Organizational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1311273" y="3725332"/>
          <a:ext cx="7290859" cy="2906889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2267" y="999066"/>
            <a:ext cx="2308981" cy="2726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Research and Activity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Cloud Computing</a:t>
            </a:r>
          </a:p>
          <a:p>
            <a:pPr lvl="1"/>
            <a:r>
              <a:rPr lang="en-US" dirty="0" smtClean="0"/>
              <a:t>Cloud system management with ISP (CS-LOX)</a:t>
            </a:r>
          </a:p>
          <a:p>
            <a:pPr lvl="1"/>
            <a:r>
              <a:rPr lang="en-US" dirty="0" smtClean="0"/>
              <a:t>Cloud Storage </a:t>
            </a:r>
          </a:p>
          <a:p>
            <a:pPr lvl="1"/>
            <a:r>
              <a:rPr lang="en-US" dirty="0" smtClean="0"/>
              <a:t>Cloud Video Streaming for E-Learning</a:t>
            </a:r>
          </a:p>
          <a:p>
            <a:pPr lvl="1"/>
            <a:r>
              <a:rPr lang="en-US" dirty="0" err="1" smtClean="0"/>
              <a:t>Xgrid</a:t>
            </a:r>
            <a:r>
              <a:rPr lang="en-US" dirty="0" smtClean="0"/>
              <a:t> Emulator on </a:t>
            </a:r>
            <a:r>
              <a:rPr lang="en-US" dirty="0" err="1" smtClean="0"/>
              <a:t>Ubuntu</a:t>
            </a:r>
            <a:endParaRPr lang="en-US" dirty="0" smtClean="0"/>
          </a:p>
          <a:p>
            <a:r>
              <a:rPr lang="en-US" dirty="0" smtClean="0"/>
              <a:t>GPU computing</a:t>
            </a:r>
          </a:p>
          <a:p>
            <a:pPr lvl="1"/>
            <a:r>
              <a:rPr lang="en-US" dirty="0" smtClean="0"/>
              <a:t>GPU in Remote sensing (with AIT)</a:t>
            </a:r>
          </a:p>
          <a:p>
            <a:pPr lvl="1"/>
            <a:r>
              <a:rPr lang="en-US" dirty="0" smtClean="0"/>
              <a:t>GPU in Optimization problem</a:t>
            </a:r>
          </a:p>
          <a:p>
            <a:pPr lvl="1"/>
            <a:r>
              <a:rPr lang="en-US" dirty="0" smtClean="0"/>
              <a:t>GPU in Financial Sector</a:t>
            </a:r>
          </a:p>
          <a:p>
            <a:r>
              <a:rPr lang="en-US" dirty="0" smtClean="0"/>
              <a:t>Virtual World</a:t>
            </a:r>
          </a:p>
          <a:p>
            <a:pPr lvl="1"/>
            <a:r>
              <a:rPr lang="en-US" dirty="0" smtClean="0"/>
              <a:t>Virtual Temple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124</TotalTime>
  <Words>359</Words>
  <Application>Microsoft Macintosh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Advantage</vt:lpstr>
      <vt:lpstr>Successes, Opportunities, Challenges</vt:lpstr>
      <vt:lpstr>Successes</vt:lpstr>
      <vt:lpstr>What I learn and gain from PRAGMA</vt:lpstr>
      <vt:lpstr>Opportunities</vt:lpstr>
      <vt:lpstr>Challenges</vt:lpstr>
      <vt:lpstr>Summary</vt:lpstr>
      <vt:lpstr>Thank you</vt:lpstr>
      <vt:lpstr>My Research and Activity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Successes, Opportunities, Challenges</dc:title>
  <dc:creator>Putchong Uthayopas</dc:creator>
  <cp:lastModifiedBy>Putchong Uthayopas</cp:lastModifiedBy>
  <cp:revision>7</cp:revision>
  <dcterms:created xsi:type="dcterms:W3CDTF">2010-09-13T05:32:08Z</dcterms:created>
  <dcterms:modified xsi:type="dcterms:W3CDTF">2010-09-13T06:31:05Z</dcterms:modified>
</cp:coreProperties>
</file>