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12"/>
  </p:notesMasterIdLst>
  <p:sldIdLst>
    <p:sldId id="256" r:id="rId5"/>
    <p:sldId id="258" r:id="rId6"/>
    <p:sldId id="259" r:id="rId7"/>
    <p:sldId id="260" r:id="rId8"/>
    <p:sldId id="262" r:id="rId9"/>
    <p:sldId id="261" r:id="rId10"/>
    <p:sldId id="263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45E36-A9ED-4EE4-9174-7AD6494FDAAE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AADD3-B00F-4B6D-8280-9340ABF62A6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F60C4-0A55-4671-9BAD-90DDD2091FD2}" type="slidenum">
              <a:rPr lang="en-US" altLang="ja-JP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116DA-B9AD-4D17-BA8E-48EFB1B9856F}" type="datetimeFigureOut">
              <a:rPr lang="en-US" altLang="ja-JP"/>
              <a:pPr>
                <a:defRPr/>
              </a:pPr>
              <a:t>9/15/2010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49980-1063-4ECE-A911-2762668DA496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496A7-14BA-4406-8E00-F0AEBB4798C3}" type="datetimeFigureOut">
              <a:rPr lang="en-US" altLang="ja-JP"/>
              <a:pPr>
                <a:defRPr/>
              </a:pPr>
              <a:t>9/15/2010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82353-6516-4126-8985-4B2E6D5F133F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82CDE-6BB9-4149-A0BE-400B544E81FC}" type="datetimeFigureOut">
              <a:rPr lang="en-US" altLang="ja-JP"/>
              <a:pPr>
                <a:defRPr/>
              </a:pPr>
              <a:t>9/15/2010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61015-C78A-4C8A-910D-49856BE4C6CF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E2485-3D0D-476A-9D7A-E15DAA98F25C}" type="datetimeFigureOut">
              <a:rPr lang="en-US" altLang="ja-JP"/>
              <a:pPr>
                <a:defRPr/>
              </a:pPr>
              <a:t>9/15/2010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A701A-7F69-4E8D-B180-5E9269FFFE4C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D079E-5440-4708-B5B5-04A69C6C4D28}" type="datetimeFigureOut">
              <a:rPr lang="en-US" altLang="ja-JP"/>
              <a:pPr>
                <a:defRPr/>
              </a:pPr>
              <a:t>9/15/2010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9D420-BADB-4191-B8C7-C79CC9A55150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A62D6-17A7-41A3-A2B1-1A7E4BB4DE94}" type="datetimeFigureOut">
              <a:rPr lang="en-US" altLang="ja-JP"/>
              <a:pPr>
                <a:defRPr/>
              </a:pPr>
              <a:t>9/15/2010</a:t>
            </a:fld>
            <a:endParaRPr lang="en-US" alt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9F085-1232-4D96-B49A-67CD56026AF3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A0E4B-3976-443C-AE60-201936BE3381}" type="datetimeFigureOut">
              <a:rPr lang="en-US" altLang="ja-JP"/>
              <a:pPr>
                <a:defRPr/>
              </a:pPr>
              <a:t>9/15/2010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7A6C9-D3AD-4E77-AB1F-1531661C3508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BFEC4-19E3-4F06-9A9E-FE328E386AF8}" type="datetimeFigureOut">
              <a:rPr lang="en-US" altLang="ja-JP"/>
              <a:pPr>
                <a:defRPr/>
              </a:pPr>
              <a:t>9/15/2010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B167E-E243-4D67-9663-099E2F73B8D8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86BA2-D48E-4150-9DF2-24155646756E}" type="datetimeFigureOut">
              <a:rPr lang="en-US" altLang="ja-JP"/>
              <a:pPr>
                <a:defRPr/>
              </a:pPr>
              <a:t>9/15/2010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98266-65AB-4AA4-9E2B-16098605D772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CC34-E4B9-4871-8B17-FB2A7AF34A96}" type="datetimeFigureOut">
              <a:rPr lang="en-US" altLang="ja-JP"/>
              <a:pPr>
                <a:defRPr/>
              </a:pPr>
              <a:t>9/15/2010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73E34-4DAC-4133-8226-6C78030B2393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A8F4-E3F7-454E-9DDE-EFC10A2A1E8D}" type="datetimeFigureOut">
              <a:rPr lang="en-US" altLang="ja-JP"/>
              <a:pPr>
                <a:defRPr/>
              </a:pPr>
              <a:t>9/15/2010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C1874-C1CF-4377-B62B-F326B98AB8ED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0" y="0"/>
          <a:ext cx="9144000" cy="6096000"/>
        </p:xfrm>
        <a:graphic>
          <a:graphicData uri="http://schemas.openxmlformats.org/presentationml/2006/ole">
            <p:oleObj spid="_x0000_s3074" name="Photo Editor Photo" r:id="rId3" imgW="2657846" imgH="2104762" progId="">
              <p:embed/>
            </p:oleObj>
          </a:graphicData>
        </a:graphic>
      </p:graphicFrame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E2E29F-68C8-40B7-8318-36BA27DE650C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タイトル、テキスト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04F1E-2B91-4864-8F67-74B9CAED5DC5}" type="datetimeFigureOut">
              <a:rPr lang="en-US" altLang="ja-JP"/>
              <a:pPr>
                <a:defRPr/>
              </a:pPr>
              <a:t>9/15/2010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271A-C32B-4A45-9473-B9A53758D87F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2010/9/15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2010/9/15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2010/9/15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2010/9/15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2010/9/15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2010/9/15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2010/9/15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2010/9/15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2010/9/15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2010/9/15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2010/9/15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DAE-AB96-4CD8-BA5A-93730F6B5D98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E36B-988F-4FF0-9FB5-FF781D940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DDAE-AB96-4CD8-BA5A-93730F6B5D98}" type="datetimeFigureOut">
              <a:rPr kumimoji="1" lang="ja-JP" altLang="en-US" smtClean="0"/>
              <a:pPr/>
              <a:t>2010/9/15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E36B-988F-4FF0-9FB5-FF781D940E7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0" y="0"/>
          <a:ext cx="9144000" cy="6096000"/>
        </p:xfrm>
        <a:graphic>
          <a:graphicData uri="http://schemas.openxmlformats.org/presentationml/2006/ole">
            <p:oleObj spid="_x0000_s2050" name="Photo Editor Photo" r:id="rId16" imgW="2657846" imgH="2104762" progId="">
              <p:embed/>
            </p:oleObj>
          </a:graphicData>
        </a:graphic>
      </p:graphicFrame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96E935F-4D4B-4373-B03B-9526B833DD4A}" type="datetimeFigureOut">
              <a:rPr kumimoji="0" lang="en-US" altLang="ja-JP">
                <a:cs typeface="Arial" charset="0"/>
              </a:rPr>
              <a:pPr fontAlgn="base">
                <a:spcAft>
                  <a:spcPct val="0"/>
                </a:spcAft>
                <a:defRPr/>
              </a:pPr>
              <a:t>9/15/2010</a:t>
            </a:fld>
            <a:endParaRPr kumimoji="0" lang="en-US" altLang="ja-JP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endParaRPr kumimoji="0" lang="en-US" altLang="ja-JP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7E0D5515-DEC9-4C47-9364-2A88AE77A75D}" type="slidenum">
              <a:rPr kumimoji="0" lang="en-US" altLang="ja-JP">
                <a:cs typeface="Arial" charset="0"/>
              </a:rPr>
              <a:pPr fontAlgn="base">
                <a:spcAft>
                  <a:spcPct val="0"/>
                </a:spcAft>
                <a:defRPr/>
              </a:pPr>
              <a:t>&lt;#&gt;</a:t>
            </a:fld>
            <a:endParaRPr kumimoji="0" lang="en-US" altLang="ja-JP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45408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5408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5408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5408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5408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45408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45408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45408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45408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DDAE-AB96-4CD8-BA5A-93730F6B5D98}" type="datetimeFigureOut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2010/9/15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E36B-988F-4FF0-9FB5-FF781D940E7C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&lt;#&gt;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9" name="Picture 29" descr="１番左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prstClr val="black"/>
              </a:solidFill>
              <a:latin typeface="Arial" pitchFamily="34" charset="0"/>
            </a:endParaRPr>
          </a:p>
        </p:txBody>
      </p:sp>
      <p:pic>
        <p:nvPicPr>
          <p:cNvPr id="1051" name="Picture 32" descr="119_j-yoko1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606800" y="6654800"/>
            <a:ext cx="19177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8A78706D-9617-463B-96D2-AB68E4B34D5F}" type="slidenum">
              <a:rPr lang="en-US" altLang="ja-JP" sz="1400">
                <a:solidFill>
                  <a:prstClr val="black"/>
                </a:solidFill>
                <a:latin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&lt;#&gt;</a:t>
            </a:fld>
            <a:endParaRPr lang="en-US" altLang="ja-JP" sz="1400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1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22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ja-JP" sz="3100" dirty="0" smtClean="0"/>
              <a:t>PRAGMA19, Sep. 15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sz="4000" dirty="0" smtClean="0"/>
              <a:t>Resources breakout</a:t>
            </a:r>
            <a:br>
              <a:rPr kumimoji="1" lang="en-US" altLang="ja-JP" sz="40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Migration from </a:t>
            </a:r>
            <a:r>
              <a:rPr lang="en-US" altLang="ja-JP" dirty="0" err="1" smtClean="0"/>
              <a:t>Globus</a:t>
            </a:r>
            <a:r>
              <a:rPr lang="en-US" altLang="ja-JP" dirty="0" smtClean="0"/>
              <a:t>-based Grid to Cloud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844752"/>
            <a:ext cx="6400800" cy="1752600"/>
          </a:xfrm>
        </p:spPr>
        <p:txBody>
          <a:bodyPr/>
          <a:lstStyle/>
          <a:p>
            <a:r>
              <a:rPr kumimoji="1" lang="en-US" altLang="ja-JP" dirty="0" smtClean="0"/>
              <a:t>Mason Katz, Yoshio Tanaka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Let’s review the past 8 years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10754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Good things </a:t>
            </a:r>
          </a:p>
          <a:p>
            <a:pPr lvl="1"/>
            <a:r>
              <a:rPr lang="en-US" altLang="ja-JP" sz="2400" dirty="0" smtClean="0"/>
              <a:t>It was exciting to build a real Grid infrastructure across pacific rim.</a:t>
            </a:r>
          </a:p>
          <a:p>
            <a:pPr lvl="1"/>
            <a:r>
              <a:rPr lang="en-US" altLang="ja-JP" sz="2400" dirty="0" smtClean="0"/>
              <a:t>Experiences on building PRAGMA Grid gave us a lot of insights.</a:t>
            </a:r>
          </a:p>
          <a:p>
            <a:pPr lvl="1"/>
            <a:r>
              <a:rPr lang="en-US" altLang="ja-JP" sz="2400" dirty="0" smtClean="0"/>
              <a:t>Experiments on PRAGMA Grid gave us a lot of valuable input. </a:t>
            </a:r>
          </a:p>
          <a:p>
            <a:r>
              <a:rPr lang="en-US" altLang="ja-JP" sz="2800" dirty="0" smtClean="0"/>
              <a:t>Bad things </a:t>
            </a:r>
          </a:p>
          <a:p>
            <a:pPr lvl="1"/>
            <a:r>
              <a:rPr lang="en-US" altLang="ja-JP" sz="2400" dirty="0" smtClean="0"/>
              <a:t>Who used, who are using PRAGMA Grid?</a:t>
            </a:r>
          </a:p>
          <a:p>
            <a:pPr lvl="1"/>
            <a:r>
              <a:rPr lang="en-US" altLang="ja-JP" sz="2400" dirty="0" err="1" smtClean="0"/>
              <a:t>Globus</a:t>
            </a:r>
            <a:r>
              <a:rPr lang="en-US" altLang="ja-JP" sz="2400" dirty="0" smtClean="0"/>
              <a:t>-based Grid is still troublesome to use</a:t>
            </a:r>
          </a:p>
          <a:p>
            <a:pPr lvl="2"/>
            <a:r>
              <a:rPr lang="en-US" altLang="ja-JP" b="1" u="sng" dirty="0" smtClean="0"/>
              <a:t>Need to check application run on every site.</a:t>
            </a:r>
          </a:p>
          <a:p>
            <a:pPr lvl="1"/>
            <a:r>
              <a:rPr lang="en-US" altLang="ja-JP" sz="2400" dirty="0" smtClean="0"/>
              <a:t>Resources (e.g. network, computing resources) are not enough to motivate users to use PRAGMA Grid.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Proposed direction</a:t>
            </a:r>
            <a:br>
              <a:rPr kumimoji="1" lang="en-US" altLang="ja-JP" dirty="0" smtClean="0"/>
            </a:br>
            <a:r>
              <a:rPr lang="en-US" altLang="ja-JP" dirty="0" smtClean="0"/>
              <a:t>- migration to Cloud -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Build once, run everywhere!</a:t>
            </a:r>
          </a:p>
          <a:p>
            <a:r>
              <a:rPr lang="en-US" altLang="ja-JP" dirty="0" smtClean="0"/>
              <a:t>What a user should do?</a:t>
            </a:r>
          </a:p>
          <a:p>
            <a:pPr lvl="1"/>
            <a:r>
              <a:rPr lang="en-US" altLang="ja-JP" dirty="0" smtClean="0"/>
              <a:t>Build and test applications on his local machine.</a:t>
            </a:r>
          </a:p>
          <a:p>
            <a:pPr lvl="1"/>
            <a:r>
              <a:rPr kumimoji="1" lang="en-US" altLang="ja-JP" dirty="0" smtClean="0"/>
              <a:t>Create a VM image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which is able to run on any cloud resource.</a:t>
            </a:r>
          </a:p>
          <a:p>
            <a:r>
              <a:rPr kumimoji="1" lang="en-US" altLang="ja-JP" dirty="0" smtClean="0"/>
              <a:t>What a resource provider should do?</a:t>
            </a:r>
          </a:p>
          <a:p>
            <a:pPr lvl="1"/>
            <a:r>
              <a:rPr lang="en-US" altLang="ja-JP" dirty="0" smtClean="0"/>
              <a:t>Build VM hosting servers.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内容占位符 16"/>
          <p:cNvGraphicFramePr>
            <a:graphicFrameLocks noChangeAspect="1"/>
          </p:cNvGraphicFramePr>
          <p:nvPr>
            <p:ph idx="1"/>
          </p:nvPr>
        </p:nvGraphicFramePr>
        <p:xfrm>
          <a:off x="2209800" y="1447800"/>
          <a:ext cx="5334000" cy="3563938"/>
        </p:xfrm>
        <a:graphic>
          <a:graphicData uri="http://schemas.openxmlformats.org/presentationml/2006/ole">
            <p:oleObj spid="_x0000_s4098" name="Visio" r:id="rId4" imgW="6124265" imgH="4092554" progId="">
              <p:embed/>
            </p:oleObj>
          </a:graphicData>
        </a:graphic>
      </p:graphicFrame>
      <p:sp>
        <p:nvSpPr>
          <p:cNvPr id="9219" name="server"/>
          <p:cNvSpPr>
            <a:spLocks noEditPoints="1" noChangeArrowheads="1"/>
          </p:cNvSpPr>
          <p:nvPr/>
        </p:nvSpPr>
        <p:spPr bwMode="auto">
          <a:xfrm>
            <a:off x="6553200" y="3733800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904875 w 21600"/>
              <a:gd name="T3" fmla="*/ 0 h 21600"/>
              <a:gd name="T4" fmla="*/ 1809750 w 21600"/>
              <a:gd name="T5" fmla="*/ 0 h 21600"/>
              <a:gd name="T6" fmla="*/ 1809750 w 21600"/>
              <a:gd name="T7" fmla="*/ 904875 h 21600"/>
              <a:gd name="T8" fmla="*/ 1809750 w 21600"/>
              <a:gd name="T9" fmla="*/ 1809750 h 21600"/>
              <a:gd name="T10" fmla="*/ 904875 w 21600"/>
              <a:gd name="T11" fmla="*/ 1809750 h 21600"/>
              <a:gd name="T12" fmla="*/ 0 w 21600"/>
              <a:gd name="T13" fmla="*/ 1809750 h 21600"/>
              <a:gd name="T14" fmla="*/ 0 w 21600"/>
              <a:gd name="T15" fmla="*/ 9048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r>
              <a:rPr lang="en-US" altLang="ja-JP" smtClean="0"/>
              <a:t>VM Replication Experiment</a:t>
            </a:r>
            <a:br>
              <a:rPr lang="en-US" altLang="ja-JP" smtClean="0"/>
            </a:br>
            <a:r>
              <a:rPr lang="en-US" altLang="ja-JP" sz="1800" smtClean="0"/>
              <a:t>http://goc.pragma-grid.net/wiki/index.php/VC-replication-2</a:t>
            </a:r>
          </a:p>
        </p:txBody>
      </p:sp>
      <p:sp>
        <p:nvSpPr>
          <p:cNvPr id="9221" name="server"/>
          <p:cNvSpPr>
            <a:spLocks noEditPoints="1" noChangeArrowheads="1"/>
          </p:cNvSpPr>
          <p:nvPr/>
        </p:nvSpPr>
        <p:spPr bwMode="auto">
          <a:xfrm>
            <a:off x="762000" y="3429000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904875 w 21600"/>
              <a:gd name="T3" fmla="*/ 0 h 21600"/>
              <a:gd name="T4" fmla="*/ 1809750 w 21600"/>
              <a:gd name="T5" fmla="*/ 0 h 21600"/>
              <a:gd name="T6" fmla="*/ 1809750 w 21600"/>
              <a:gd name="T7" fmla="*/ 904875 h 21600"/>
              <a:gd name="T8" fmla="*/ 1809750 w 21600"/>
              <a:gd name="T9" fmla="*/ 1809750 h 21600"/>
              <a:gd name="T10" fmla="*/ 904875 w 21600"/>
              <a:gd name="T11" fmla="*/ 1809750 h 21600"/>
              <a:gd name="T12" fmla="*/ 0 w 21600"/>
              <a:gd name="T13" fmla="*/ 1809750 h 21600"/>
              <a:gd name="T14" fmla="*/ 0 w 21600"/>
              <a:gd name="T15" fmla="*/ 9048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22" name="tower"/>
          <p:cNvSpPr>
            <a:spLocks noEditPoints="1" noChangeArrowheads="1"/>
          </p:cNvSpPr>
          <p:nvPr/>
        </p:nvSpPr>
        <p:spPr bwMode="auto">
          <a:xfrm>
            <a:off x="838200" y="3810000"/>
            <a:ext cx="457200" cy="1143000"/>
          </a:xfrm>
          <a:custGeom>
            <a:avLst/>
            <a:gdLst>
              <a:gd name="T0" fmla="*/ 0 w 21600"/>
              <a:gd name="T1" fmla="*/ 115570 h 21600"/>
              <a:gd name="T2" fmla="*/ 141055 w 21600"/>
              <a:gd name="T3" fmla="*/ 0 h 21600"/>
              <a:gd name="T4" fmla="*/ 228600 w 21600"/>
              <a:gd name="T5" fmla="*/ 0 h 21600"/>
              <a:gd name="T6" fmla="*/ 457200 w 21600"/>
              <a:gd name="T7" fmla="*/ 0 h 21600"/>
              <a:gd name="T8" fmla="*/ 457200 w 21600"/>
              <a:gd name="T9" fmla="*/ 616426 h 21600"/>
              <a:gd name="T10" fmla="*/ 457200 w 21600"/>
              <a:gd name="T11" fmla="*/ 1027430 h 21600"/>
              <a:gd name="T12" fmla="*/ 321014 w 21600"/>
              <a:gd name="T13" fmla="*/ 1143000 h 21600"/>
              <a:gd name="T14" fmla="*/ 223732 w 21600"/>
              <a:gd name="T15" fmla="*/ 1143000 h 21600"/>
              <a:gd name="T16" fmla="*/ 0 w 21600"/>
              <a:gd name="T17" fmla="*/ 1143000 h 21600"/>
              <a:gd name="T18" fmla="*/ 0 w 21600"/>
              <a:gd name="T19" fmla="*/ 61002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23" name="tower"/>
          <p:cNvSpPr>
            <a:spLocks noEditPoints="1" noChangeArrowheads="1"/>
          </p:cNvSpPr>
          <p:nvPr/>
        </p:nvSpPr>
        <p:spPr bwMode="auto">
          <a:xfrm>
            <a:off x="990600" y="3962400"/>
            <a:ext cx="457200" cy="1143000"/>
          </a:xfrm>
          <a:custGeom>
            <a:avLst/>
            <a:gdLst>
              <a:gd name="T0" fmla="*/ 0 w 21600"/>
              <a:gd name="T1" fmla="*/ 115570 h 21600"/>
              <a:gd name="T2" fmla="*/ 141055 w 21600"/>
              <a:gd name="T3" fmla="*/ 0 h 21600"/>
              <a:gd name="T4" fmla="*/ 228600 w 21600"/>
              <a:gd name="T5" fmla="*/ 0 h 21600"/>
              <a:gd name="T6" fmla="*/ 457200 w 21600"/>
              <a:gd name="T7" fmla="*/ 0 h 21600"/>
              <a:gd name="T8" fmla="*/ 457200 w 21600"/>
              <a:gd name="T9" fmla="*/ 616426 h 21600"/>
              <a:gd name="T10" fmla="*/ 457200 w 21600"/>
              <a:gd name="T11" fmla="*/ 1027430 h 21600"/>
              <a:gd name="T12" fmla="*/ 321014 w 21600"/>
              <a:gd name="T13" fmla="*/ 1143000 h 21600"/>
              <a:gd name="T14" fmla="*/ 223732 w 21600"/>
              <a:gd name="T15" fmla="*/ 1143000 h 21600"/>
              <a:gd name="T16" fmla="*/ 0 w 21600"/>
              <a:gd name="T17" fmla="*/ 1143000 h 21600"/>
              <a:gd name="T18" fmla="*/ 0 w 21600"/>
              <a:gd name="T19" fmla="*/ 61002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24" name="tower"/>
          <p:cNvSpPr>
            <a:spLocks noEditPoints="1" noChangeArrowheads="1"/>
          </p:cNvSpPr>
          <p:nvPr/>
        </p:nvSpPr>
        <p:spPr bwMode="auto">
          <a:xfrm>
            <a:off x="1143000" y="4114800"/>
            <a:ext cx="457200" cy="1143000"/>
          </a:xfrm>
          <a:custGeom>
            <a:avLst/>
            <a:gdLst>
              <a:gd name="T0" fmla="*/ 0 w 21600"/>
              <a:gd name="T1" fmla="*/ 115570 h 21600"/>
              <a:gd name="T2" fmla="*/ 141055 w 21600"/>
              <a:gd name="T3" fmla="*/ 0 h 21600"/>
              <a:gd name="T4" fmla="*/ 228600 w 21600"/>
              <a:gd name="T5" fmla="*/ 0 h 21600"/>
              <a:gd name="T6" fmla="*/ 457200 w 21600"/>
              <a:gd name="T7" fmla="*/ 0 h 21600"/>
              <a:gd name="T8" fmla="*/ 457200 w 21600"/>
              <a:gd name="T9" fmla="*/ 616426 h 21600"/>
              <a:gd name="T10" fmla="*/ 457200 w 21600"/>
              <a:gd name="T11" fmla="*/ 1027430 h 21600"/>
              <a:gd name="T12" fmla="*/ 321014 w 21600"/>
              <a:gd name="T13" fmla="*/ 1143000 h 21600"/>
              <a:gd name="T14" fmla="*/ 223732 w 21600"/>
              <a:gd name="T15" fmla="*/ 1143000 h 21600"/>
              <a:gd name="T16" fmla="*/ 0 w 21600"/>
              <a:gd name="T17" fmla="*/ 1143000 h 21600"/>
              <a:gd name="T18" fmla="*/ 0 w 21600"/>
              <a:gd name="T19" fmla="*/ 61002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25" name="tower"/>
          <p:cNvSpPr>
            <a:spLocks noEditPoints="1" noChangeArrowheads="1"/>
          </p:cNvSpPr>
          <p:nvPr/>
        </p:nvSpPr>
        <p:spPr bwMode="auto">
          <a:xfrm>
            <a:off x="1295400" y="4267200"/>
            <a:ext cx="457200" cy="1143000"/>
          </a:xfrm>
          <a:custGeom>
            <a:avLst/>
            <a:gdLst>
              <a:gd name="T0" fmla="*/ 0 w 21600"/>
              <a:gd name="T1" fmla="*/ 115570 h 21600"/>
              <a:gd name="T2" fmla="*/ 141055 w 21600"/>
              <a:gd name="T3" fmla="*/ 0 h 21600"/>
              <a:gd name="T4" fmla="*/ 228600 w 21600"/>
              <a:gd name="T5" fmla="*/ 0 h 21600"/>
              <a:gd name="T6" fmla="*/ 457200 w 21600"/>
              <a:gd name="T7" fmla="*/ 0 h 21600"/>
              <a:gd name="T8" fmla="*/ 457200 w 21600"/>
              <a:gd name="T9" fmla="*/ 616426 h 21600"/>
              <a:gd name="T10" fmla="*/ 457200 w 21600"/>
              <a:gd name="T11" fmla="*/ 1027430 h 21600"/>
              <a:gd name="T12" fmla="*/ 321014 w 21600"/>
              <a:gd name="T13" fmla="*/ 1143000 h 21600"/>
              <a:gd name="T14" fmla="*/ 223732 w 21600"/>
              <a:gd name="T15" fmla="*/ 1143000 h 21600"/>
              <a:gd name="T16" fmla="*/ 0 w 21600"/>
              <a:gd name="T17" fmla="*/ 1143000 h 21600"/>
              <a:gd name="T18" fmla="*/ 0 w 21600"/>
              <a:gd name="T19" fmla="*/ 61002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26" name="tower"/>
          <p:cNvSpPr>
            <a:spLocks noEditPoints="1" noChangeArrowheads="1"/>
          </p:cNvSpPr>
          <p:nvPr/>
        </p:nvSpPr>
        <p:spPr bwMode="auto">
          <a:xfrm>
            <a:off x="1371600" y="4495800"/>
            <a:ext cx="1371600" cy="1143000"/>
          </a:xfrm>
          <a:custGeom>
            <a:avLst/>
            <a:gdLst>
              <a:gd name="T0" fmla="*/ 0 w 21600"/>
              <a:gd name="T1" fmla="*/ 115570 h 21600"/>
              <a:gd name="T2" fmla="*/ 423164 w 21600"/>
              <a:gd name="T3" fmla="*/ 0 h 21600"/>
              <a:gd name="T4" fmla="*/ 685800 w 21600"/>
              <a:gd name="T5" fmla="*/ 0 h 21600"/>
              <a:gd name="T6" fmla="*/ 1371600 w 21600"/>
              <a:gd name="T7" fmla="*/ 0 h 21600"/>
              <a:gd name="T8" fmla="*/ 1371600 w 21600"/>
              <a:gd name="T9" fmla="*/ 616426 h 21600"/>
              <a:gd name="T10" fmla="*/ 1371600 w 21600"/>
              <a:gd name="T11" fmla="*/ 1027430 h 21600"/>
              <a:gd name="T12" fmla="*/ 963041 w 21600"/>
              <a:gd name="T13" fmla="*/ 1143000 h 21600"/>
              <a:gd name="T14" fmla="*/ 671195 w 21600"/>
              <a:gd name="T15" fmla="*/ 1143000 h 21600"/>
              <a:gd name="T16" fmla="*/ 0 w 21600"/>
              <a:gd name="T17" fmla="*/ 1143000 h 21600"/>
              <a:gd name="T18" fmla="*/ 0 w 21600"/>
              <a:gd name="T19" fmla="*/ 61002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27" name="tower"/>
          <p:cNvSpPr>
            <a:spLocks noEditPoints="1" noChangeArrowheads="1"/>
          </p:cNvSpPr>
          <p:nvPr/>
        </p:nvSpPr>
        <p:spPr bwMode="auto">
          <a:xfrm>
            <a:off x="6553200" y="4343400"/>
            <a:ext cx="457200" cy="1143000"/>
          </a:xfrm>
          <a:custGeom>
            <a:avLst/>
            <a:gdLst>
              <a:gd name="T0" fmla="*/ 0 w 21600"/>
              <a:gd name="T1" fmla="*/ 115570 h 21600"/>
              <a:gd name="T2" fmla="*/ 141055 w 21600"/>
              <a:gd name="T3" fmla="*/ 0 h 21600"/>
              <a:gd name="T4" fmla="*/ 228600 w 21600"/>
              <a:gd name="T5" fmla="*/ 0 h 21600"/>
              <a:gd name="T6" fmla="*/ 457200 w 21600"/>
              <a:gd name="T7" fmla="*/ 0 h 21600"/>
              <a:gd name="T8" fmla="*/ 457200 w 21600"/>
              <a:gd name="T9" fmla="*/ 616426 h 21600"/>
              <a:gd name="T10" fmla="*/ 457200 w 21600"/>
              <a:gd name="T11" fmla="*/ 1027430 h 21600"/>
              <a:gd name="T12" fmla="*/ 321014 w 21600"/>
              <a:gd name="T13" fmla="*/ 1143000 h 21600"/>
              <a:gd name="T14" fmla="*/ 223732 w 21600"/>
              <a:gd name="T15" fmla="*/ 1143000 h 21600"/>
              <a:gd name="T16" fmla="*/ 0 w 21600"/>
              <a:gd name="T17" fmla="*/ 1143000 h 21600"/>
              <a:gd name="T18" fmla="*/ 0 w 21600"/>
              <a:gd name="T19" fmla="*/ 61002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28" name="tower"/>
          <p:cNvSpPr>
            <a:spLocks noEditPoints="1" noChangeArrowheads="1"/>
          </p:cNvSpPr>
          <p:nvPr/>
        </p:nvSpPr>
        <p:spPr bwMode="auto">
          <a:xfrm>
            <a:off x="6858000" y="4572000"/>
            <a:ext cx="533400" cy="1143000"/>
          </a:xfrm>
          <a:custGeom>
            <a:avLst/>
            <a:gdLst>
              <a:gd name="T0" fmla="*/ 0 w 21600"/>
              <a:gd name="T1" fmla="*/ 115570 h 21600"/>
              <a:gd name="T2" fmla="*/ 164564 w 21600"/>
              <a:gd name="T3" fmla="*/ 0 h 21600"/>
              <a:gd name="T4" fmla="*/ 266700 w 21600"/>
              <a:gd name="T5" fmla="*/ 0 h 21600"/>
              <a:gd name="T6" fmla="*/ 533400 w 21600"/>
              <a:gd name="T7" fmla="*/ 0 h 21600"/>
              <a:gd name="T8" fmla="*/ 533400 w 21600"/>
              <a:gd name="T9" fmla="*/ 616426 h 21600"/>
              <a:gd name="T10" fmla="*/ 533400 w 21600"/>
              <a:gd name="T11" fmla="*/ 1027430 h 21600"/>
              <a:gd name="T12" fmla="*/ 374516 w 21600"/>
              <a:gd name="T13" fmla="*/ 1143000 h 21600"/>
              <a:gd name="T14" fmla="*/ 261020 w 21600"/>
              <a:gd name="T15" fmla="*/ 1143000 h 21600"/>
              <a:gd name="T16" fmla="*/ 0 w 21600"/>
              <a:gd name="T17" fmla="*/ 1143000 h 21600"/>
              <a:gd name="T18" fmla="*/ 0 w 21600"/>
              <a:gd name="T19" fmla="*/ 61002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29" name="tower"/>
          <p:cNvSpPr>
            <a:spLocks noEditPoints="1" noChangeArrowheads="1"/>
          </p:cNvSpPr>
          <p:nvPr/>
        </p:nvSpPr>
        <p:spPr bwMode="auto">
          <a:xfrm>
            <a:off x="7162800" y="4800600"/>
            <a:ext cx="1371600" cy="990600"/>
          </a:xfrm>
          <a:custGeom>
            <a:avLst/>
            <a:gdLst>
              <a:gd name="T0" fmla="*/ 0 w 21600"/>
              <a:gd name="T1" fmla="*/ 100161 h 21600"/>
              <a:gd name="T2" fmla="*/ 423164 w 21600"/>
              <a:gd name="T3" fmla="*/ 0 h 21600"/>
              <a:gd name="T4" fmla="*/ 685800 w 21600"/>
              <a:gd name="T5" fmla="*/ 0 h 21600"/>
              <a:gd name="T6" fmla="*/ 1371600 w 21600"/>
              <a:gd name="T7" fmla="*/ 0 h 21600"/>
              <a:gd name="T8" fmla="*/ 1371600 w 21600"/>
              <a:gd name="T9" fmla="*/ 534236 h 21600"/>
              <a:gd name="T10" fmla="*/ 1371600 w 21600"/>
              <a:gd name="T11" fmla="*/ 890439 h 21600"/>
              <a:gd name="T12" fmla="*/ 963041 w 21600"/>
              <a:gd name="T13" fmla="*/ 990600 h 21600"/>
              <a:gd name="T14" fmla="*/ 671195 w 21600"/>
              <a:gd name="T15" fmla="*/ 990600 h 21600"/>
              <a:gd name="T16" fmla="*/ 0 w 21600"/>
              <a:gd name="T17" fmla="*/ 990600 h 21600"/>
              <a:gd name="T18" fmla="*/ 0 w 21600"/>
              <a:gd name="T19" fmla="*/ 52868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457200" y="5715000"/>
            <a:ext cx="26527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SDSC VM hosting server</a:t>
            </a:r>
          </a:p>
        </p:txBody>
      </p: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6172200" y="5867400"/>
            <a:ext cx="25796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AIST VM hosting server</a:t>
            </a:r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1524000" y="4953000"/>
            <a:ext cx="11128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AFG VM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(original)</a:t>
            </a:r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7315200" y="5181600"/>
            <a:ext cx="10287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AFG VM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(copy)</a:t>
            </a:r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2438400" y="5181600"/>
            <a:ext cx="487680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35" name="Text Box 21"/>
          <p:cNvSpPr txBox="1">
            <a:spLocks noChangeArrowheads="1"/>
          </p:cNvSpPr>
          <p:nvPr/>
        </p:nvSpPr>
        <p:spPr bwMode="auto">
          <a:xfrm>
            <a:off x="381000" y="1524000"/>
            <a:ext cx="2654300" cy="18700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 VM hosting server: </a:t>
            </a:r>
          </a:p>
          <a:p>
            <a:pPr lvl="1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Rocks  5.3 Xen roll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 Avian Flu Grid VM</a:t>
            </a:r>
          </a:p>
          <a:p>
            <a:pPr lvl="1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 Rocks VM</a:t>
            </a:r>
          </a:p>
          <a:p>
            <a:pPr lvl="1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 Globus/SGE</a:t>
            </a:r>
          </a:p>
          <a:p>
            <a:pPr lvl="1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 Autodock</a:t>
            </a:r>
          </a:p>
        </p:txBody>
      </p:sp>
      <p:sp>
        <p:nvSpPr>
          <p:cNvPr id="9236" name="Text Box 22"/>
          <p:cNvSpPr txBox="1">
            <a:spLocks noChangeArrowheads="1"/>
          </p:cNvSpPr>
          <p:nvPr/>
        </p:nvSpPr>
        <p:spPr bwMode="auto">
          <a:xfrm>
            <a:off x="5486400" y="1524000"/>
            <a:ext cx="3352800" cy="18700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 Replication updates </a:t>
            </a:r>
          </a:p>
          <a:p>
            <a:pPr lvl="1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 hostname and IP </a:t>
            </a:r>
          </a:p>
          <a:p>
            <a:pPr lvl="1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 Compute nodes</a:t>
            </a:r>
          </a:p>
          <a:p>
            <a:pPr lvl="1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 Network configurations</a:t>
            </a:r>
          </a:p>
          <a:p>
            <a:pPr lvl="1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 Globus configuration</a:t>
            </a:r>
          </a:p>
          <a:p>
            <a:pPr lvl="1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 SGE configuration</a:t>
            </a:r>
          </a:p>
        </p:txBody>
      </p:sp>
      <p:sp>
        <p:nvSpPr>
          <p:cNvPr id="9237" name="Line 26"/>
          <p:cNvSpPr>
            <a:spLocks noChangeShapeType="1"/>
          </p:cNvSpPr>
          <p:nvPr/>
        </p:nvSpPr>
        <p:spPr bwMode="auto">
          <a:xfrm flipH="1">
            <a:off x="2438400" y="3657600"/>
            <a:ext cx="1752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38" name="Line 27"/>
          <p:cNvSpPr>
            <a:spLocks noChangeShapeType="1"/>
          </p:cNvSpPr>
          <p:nvPr/>
        </p:nvSpPr>
        <p:spPr bwMode="auto">
          <a:xfrm>
            <a:off x="4343400" y="3657600"/>
            <a:ext cx="2971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39" name="server"/>
          <p:cNvSpPr>
            <a:spLocks noEditPoints="1" noChangeArrowheads="1"/>
          </p:cNvSpPr>
          <p:nvPr/>
        </p:nvSpPr>
        <p:spPr bwMode="auto">
          <a:xfrm>
            <a:off x="3581400" y="4114800"/>
            <a:ext cx="1371600" cy="173355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0 h 21600"/>
              <a:gd name="T4" fmla="*/ 1371600 w 21600"/>
              <a:gd name="T5" fmla="*/ 0 h 21600"/>
              <a:gd name="T6" fmla="*/ 1371600 w 21600"/>
              <a:gd name="T7" fmla="*/ 866775 h 21600"/>
              <a:gd name="T8" fmla="*/ 1371600 w 21600"/>
              <a:gd name="T9" fmla="*/ 1733550 h 21600"/>
              <a:gd name="T10" fmla="*/ 685800 w 21600"/>
              <a:gd name="T11" fmla="*/ 1733550 h 21600"/>
              <a:gd name="T12" fmla="*/ 0 w 21600"/>
              <a:gd name="T13" fmla="*/ 1733550 h 21600"/>
              <a:gd name="T14" fmla="*/ 0 w 21600"/>
              <a:gd name="T15" fmla="*/ 8667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40" name="tower"/>
          <p:cNvSpPr>
            <a:spLocks noEditPoints="1" noChangeArrowheads="1"/>
          </p:cNvSpPr>
          <p:nvPr/>
        </p:nvSpPr>
        <p:spPr bwMode="auto">
          <a:xfrm>
            <a:off x="3429000" y="4495800"/>
            <a:ext cx="457200" cy="1143000"/>
          </a:xfrm>
          <a:custGeom>
            <a:avLst/>
            <a:gdLst>
              <a:gd name="T0" fmla="*/ 0 w 21600"/>
              <a:gd name="T1" fmla="*/ 115570 h 21600"/>
              <a:gd name="T2" fmla="*/ 141055 w 21600"/>
              <a:gd name="T3" fmla="*/ 0 h 21600"/>
              <a:gd name="T4" fmla="*/ 228600 w 21600"/>
              <a:gd name="T5" fmla="*/ 0 h 21600"/>
              <a:gd name="T6" fmla="*/ 457200 w 21600"/>
              <a:gd name="T7" fmla="*/ 0 h 21600"/>
              <a:gd name="T8" fmla="*/ 457200 w 21600"/>
              <a:gd name="T9" fmla="*/ 616426 h 21600"/>
              <a:gd name="T10" fmla="*/ 457200 w 21600"/>
              <a:gd name="T11" fmla="*/ 1027430 h 21600"/>
              <a:gd name="T12" fmla="*/ 321014 w 21600"/>
              <a:gd name="T13" fmla="*/ 1143000 h 21600"/>
              <a:gd name="T14" fmla="*/ 223732 w 21600"/>
              <a:gd name="T15" fmla="*/ 1143000 h 21600"/>
              <a:gd name="T16" fmla="*/ 0 w 21600"/>
              <a:gd name="T17" fmla="*/ 1143000 h 21600"/>
              <a:gd name="T18" fmla="*/ 0 w 21600"/>
              <a:gd name="T19" fmla="*/ 61002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41" name="tower"/>
          <p:cNvSpPr>
            <a:spLocks noEditPoints="1" noChangeArrowheads="1"/>
          </p:cNvSpPr>
          <p:nvPr/>
        </p:nvSpPr>
        <p:spPr bwMode="auto">
          <a:xfrm>
            <a:off x="3733800" y="4724400"/>
            <a:ext cx="533400" cy="1143000"/>
          </a:xfrm>
          <a:custGeom>
            <a:avLst/>
            <a:gdLst>
              <a:gd name="T0" fmla="*/ 0 w 21600"/>
              <a:gd name="T1" fmla="*/ 115570 h 21600"/>
              <a:gd name="T2" fmla="*/ 164564 w 21600"/>
              <a:gd name="T3" fmla="*/ 0 h 21600"/>
              <a:gd name="T4" fmla="*/ 266700 w 21600"/>
              <a:gd name="T5" fmla="*/ 0 h 21600"/>
              <a:gd name="T6" fmla="*/ 533400 w 21600"/>
              <a:gd name="T7" fmla="*/ 0 h 21600"/>
              <a:gd name="T8" fmla="*/ 533400 w 21600"/>
              <a:gd name="T9" fmla="*/ 616426 h 21600"/>
              <a:gd name="T10" fmla="*/ 533400 w 21600"/>
              <a:gd name="T11" fmla="*/ 1027430 h 21600"/>
              <a:gd name="T12" fmla="*/ 374516 w 21600"/>
              <a:gd name="T13" fmla="*/ 1143000 h 21600"/>
              <a:gd name="T14" fmla="*/ 261020 w 21600"/>
              <a:gd name="T15" fmla="*/ 1143000 h 21600"/>
              <a:gd name="T16" fmla="*/ 0 w 21600"/>
              <a:gd name="T17" fmla="*/ 1143000 h 21600"/>
              <a:gd name="T18" fmla="*/ 0 w 21600"/>
              <a:gd name="T19" fmla="*/ 61002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42" name="tower"/>
          <p:cNvSpPr>
            <a:spLocks noEditPoints="1" noChangeArrowheads="1"/>
          </p:cNvSpPr>
          <p:nvPr/>
        </p:nvSpPr>
        <p:spPr bwMode="auto">
          <a:xfrm>
            <a:off x="4038600" y="5029200"/>
            <a:ext cx="914400" cy="914400"/>
          </a:xfrm>
          <a:custGeom>
            <a:avLst/>
            <a:gdLst>
              <a:gd name="T0" fmla="*/ 0 w 21600"/>
              <a:gd name="T1" fmla="*/ 92456 h 21600"/>
              <a:gd name="T2" fmla="*/ 282109 w 21600"/>
              <a:gd name="T3" fmla="*/ 0 h 21600"/>
              <a:gd name="T4" fmla="*/ 457200 w 21600"/>
              <a:gd name="T5" fmla="*/ 0 h 21600"/>
              <a:gd name="T6" fmla="*/ 914400 w 21600"/>
              <a:gd name="T7" fmla="*/ 0 h 21600"/>
              <a:gd name="T8" fmla="*/ 914400 w 21600"/>
              <a:gd name="T9" fmla="*/ 493141 h 21600"/>
              <a:gd name="T10" fmla="*/ 914400 w 21600"/>
              <a:gd name="T11" fmla="*/ 821944 h 21600"/>
              <a:gd name="T12" fmla="*/ 642027 w 21600"/>
              <a:gd name="T13" fmla="*/ 914400 h 21600"/>
              <a:gd name="T14" fmla="*/ 447463 w 21600"/>
              <a:gd name="T15" fmla="*/ 914400 h 21600"/>
              <a:gd name="T16" fmla="*/ 0 w 21600"/>
              <a:gd name="T17" fmla="*/ 914400 h 21600"/>
              <a:gd name="T18" fmla="*/ 0 w 21600"/>
              <a:gd name="T19" fmla="*/ 488019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43" name="Text Box 32"/>
          <p:cNvSpPr txBox="1">
            <a:spLocks noChangeArrowheads="1"/>
          </p:cNvSpPr>
          <p:nvPr/>
        </p:nvSpPr>
        <p:spPr bwMode="auto">
          <a:xfrm>
            <a:off x="2971800" y="6096000"/>
            <a:ext cx="2701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NBCR VM hosting server</a:t>
            </a:r>
          </a:p>
        </p:txBody>
      </p:sp>
      <p:sp>
        <p:nvSpPr>
          <p:cNvPr id="9244" name="Text Box 33"/>
          <p:cNvSpPr txBox="1">
            <a:spLocks noChangeArrowheads="1"/>
          </p:cNvSpPr>
          <p:nvPr/>
        </p:nvSpPr>
        <p:spPr bwMode="auto">
          <a:xfrm>
            <a:off x="3962400" y="5334000"/>
            <a:ext cx="10287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AFG VM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kumimoji="0" lang="en-US" altLang="ja-JP" sz="2000">
                <a:solidFill>
                  <a:prstClr val="black"/>
                </a:solidFill>
                <a:cs typeface="Arial" charset="0"/>
              </a:rPr>
              <a:t>(copy)</a:t>
            </a:r>
          </a:p>
        </p:txBody>
      </p:sp>
      <p:sp>
        <p:nvSpPr>
          <p:cNvPr id="9245" name="Line 34"/>
          <p:cNvSpPr>
            <a:spLocks noChangeShapeType="1"/>
          </p:cNvSpPr>
          <p:nvPr/>
        </p:nvSpPr>
        <p:spPr bwMode="auto">
          <a:xfrm>
            <a:off x="2438400" y="5257800"/>
            <a:ext cx="1828800" cy="381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246" name="Text Box 20"/>
          <p:cNvSpPr txBox="1">
            <a:spLocks noChangeArrowheads="1"/>
          </p:cNvSpPr>
          <p:nvPr/>
        </p:nvSpPr>
        <p:spPr bwMode="auto">
          <a:xfrm rot="206966">
            <a:off x="4876800" y="5029200"/>
            <a:ext cx="2163763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kumimoji="0" lang="en-US" altLang="ja-JP" sz="2400" b="1">
                <a:solidFill>
                  <a:srgbClr val="FF0000"/>
                </a:solidFill>
                <a:cs typeface="Arial" charset="0"/>
              </a:rPr>
              <a:t>VM replication</a:t>
            </a:r>
          </a:p>
        </p:txBody>
      </p:sp>
      <p:sp>
        <p:nvSpPr>
          <p:cNvPr id="9247" name="Line 36"/>
          <p:cNvSpPr>
            <a:spLocks noChangeShapeType="1"/>
          </p:cNvSpPr>
          <p:nvPr/>
        </p:nvSpPr>
        <p:spPr bwMode="auto">
          <a:xfrm>
            <a:off x="4267200" y="3657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kumimoji="0" lang="ja-JP" altLang="en-US" sz="3200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97712" y="3818238"/>
            <a:ext cx="4237218" cy="248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prstClr val="white"/>
                </a:solidFill>
              </a:rPr>
              <a:t>Data Service zone</a:t>
            </a:r>
            <a:endParaRPr lang="ja-JP" altLang="en-US" sz="3600" dirty="0">
              <a:solidFill>
                <a:prstClr val="white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GEO Grid System Zones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832640" y="3822356"/>
            <a:ext cx="4237218" cy="24868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prstClr val="white"/>
                </a:solidFill>
              </a:rPr>
              <a:t>Laboratory zone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prstClr val="white"/>
                </a:solidFill>
              </a:rPr>
              <a:t>software develop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>
                <a:solidFill>
                  <a:prstClr val="white"/>
                </a:solidFill>
              </a:rPr>
              <a:t>application develop</a:t>
            </a:r>
            <a:endParaRPr lang="ja-JP" altLang="en-US" sz="3600" dirty="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836761" y="1046204"/>
            <a:ext cx="4237218" cy="248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3600" dirty="0">
                <a:solidFill>
                  <a:prstClr val="white"/>
                </a:solidFill>
              </a:rPr>
              <a:t>Cloud Service zone</a:t>
            </a:r>
            <a:endParaRPr lang="ja-JP" altLang="en-US" sz="3600" dirty="0">
              <a:solidFill>
                <a:prstClr val="white"/>
              </a:solidFill>
            </a:endParaRPr>
          </a:p>
        </p:txBody>
      </p:sp>
      <p:sp>
        <p:nvSpPr>
          <p:cNvPr id="6" name="円柱 5"/>
          <p:cNvSpPr/>
          <p:nvPr/>
        </p:nvSpPr>
        <p:spPr>
          <a:xfrm>
            <a:off x="7970108" y="5807675"/>
            <a:ext cx="1000897" cy="75376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</a:rPr>
              <a:t>home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円柱 6"/>
          <p:cNvSpPr/>
          <p:nvPr/>
        </p:nvSpPr>
        <p:spPr>
          <a:xfrm>
            <a:off x="374821" y="5647038"/>
            <a:ext cx="3814120" cy="580767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</a:rPr>
              <a:t>archive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04486" y="2854411"/>
            <a:ext cx="3929449" cy="6178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</a:rPr>
              <a:t>applications, libraries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</a:rPr>
              <a:t>DEM, GRASS, GDAL,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15938" y="3855308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Arial" charset="0"/>
              </a:rPr>
              <a:t>WMS, WCS, WFS, CS-W?</a:t>
            </a:r>
            <a:endParaRPr lang="ja-JP" alt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96250" y="22036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Arial" charset="0"/>
              </a:rPr>
              <a:t>WPS</a:t>
            </a:r>
            <a:endParaRPr lang="ja-JP" alt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024701" y="1025611"/>
            <a:ext cx="2783240" cy="630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>
                <a:solidFill>
                  <a:prstClr val="white"/>
                </a:solidFill>
              </a:rPr>
              <a:t>Google Service</a:t>
            </a:r>
            <a:endParaRPr lang="ja-JP" altLang="en-US" sz="1600" dirty="0">
              <a:solidFill>
                <a:prstClr val="white"/>
              </a:solidFill>
            </a:endParaRPr>
          </a:p>
        </p:txBody>
      </p:sp>
      <p:sp>
        <p:nvSpPr>
          <p:cNvPr id="12" name="円柱 11"/>
          <p:cNvSpPr/>
          <p:nvPr/>
        </p:nvSpPr>
        <p:spPr>
          <a:xfrm>
            <a:off x="3212783" y="1186249"/>
            <a:ext cx="642551" cy="444844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>
                <a:solidFill>
                  <a:prstClr val="black"/>
                </a:solidFill>
              </a:rPr>
              <a:t>map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471030" y="2409568"/>
            <a:ext cx="1890583" cy="617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</a:rPr>
              <a:t>Network SW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15" name="直線矢印コネクタ 14"/>
          <p:cNvCxnSpPr>
            <a:stCxn id="11" idx="2"/>
            <a:endCxn id="13" idx="0"/>
          </p:cNvCxnSpPr>
          <p:nvPr/>
        </p:nvCxnSpPr>
        <p:spPr>
          <a:xfrm rot="16200000" flipH="1">
            <a:off x="2039441" y="2032686"/>
            <a:ext cx="753761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1"/>
            <a:endCxn id="13" idx="3"/>
          </p:cNvCxnSpPr>
          <p:nvPr/>
        </p:nvCxnSpPr>
        <p:spPr>
          <a:xfrm rot="10800000" flipV="1">
            <a:off x="3361613" y="2289639"/>
            <a:ext cx="1475148" cy="4288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4" idx="1"/>
            <a:endCxn id="13" idx="3"/>
          </p:cNvCxnSpPr>
          <p:nvPr/>
        </p:nvCxnSpPr>
        <p:spPr>
          <a:xfrm rot="10800000">
            <a:off x="3361614" y="2718487"/>
            <a:ext cx="1471027" cy="2347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" idx="0"/>
            <a:endCxn id="13" idx="2"/>
          </p:cNvCxnSpPr>
          <p:nvPr/>
        </p:nvCxnSpPr>
        <p:spPr>
          <a:xfrm rot="5400000" flipH="1" flipV="1">
            <a:off x="2020905" y="3422822"/>
            <a:ext cx="79083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雲 24"/>
          <p:cNvSpPr/>
          <p:nvPr/>
        </p:nvSpPr>
        <p:spPr>
          <a:xfrm>
            <a:off x="0" y="1878227"/>
            <a:ext cx="1892595" cy="1008365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>
                <a:solidFill>
                  <a:prstClr val="black"/>
                </a:solidFill>
              </a:rPr>
              <a:t>Internet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00367" y="250429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  <a:latin typeface="Arial" charset="0"/>
              </a:rPr>
              <a:t>CS-W?</a:t>
            </a:r>
            <a:endParaRPr lang="ja-JP" alt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020961" y="1128584"/>
            <a:ext cx="3929449" cy="6178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</a:rPr>
              <a:t>Frontend service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solidFill>
                  <a:prstClr val="black"/>
                </a:solidFill>
              </a:rPr>
              <a:t>portal, workflow,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Agenda of breakouts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Have consensus of migration</a:t>
            </a:r>
          </a:p>
          <a:p>
            <a:r>
              <a:rPr kumimoji="1" lang="en-US" altLang="ja-JP" dirty="0" smtClean="0"/>
              <a:t>Figure out possible problems</a:t>
            </a:r>
            <a:r>
              <a:rPr lang="en-US" altLang="ja-JP" dirty="0"/>
              <a:t> </a:t>
            </a:r>
            <a:r>
              <a:rPr lang="en-US" altLang="ja-JP" dirty="0" smtClean="0"/>
              <a:t>on migrating to Cloud</a:t>
            </a:r>
          </a:p>
          <a:p>
            <a:pPr lvl="1"/>
            <a:r>
              <a:rPr lang="en-US" altLang="ja-JP" dirty="0" smtClean="0"/>
              <a:t>Does anybody need </a:t>
            </a:r>
            <a:r>
              <a:rPr lang="en-US" altLang="ja-JP" dirty="0" err="1" smtClean="0"/>
              <a:t>Globus</a:t>
            </a:r>
            <a:r>
              <a:rPr lang="en-US" altLang="ja-JP" dirty="0" smtClean="0"/>
              <a:t>-based Grid?, i.e. is </a:t>
            </a:r>
            <a:r>
              <a:rPr lang="en-US" altLang="ja-JP" dirty="0" err="1" smtClean="0"/>
              <a:t>Globus</a:t>
            </a:r>
            <a:r>
              <a:rPr lang="en-US" altLang="ja-JP" dirty="0" smtClean="0"/>
              <a:t> still mandatory?</a:t>
            </a:r>
          </a:p>
          <a:p>
            <a:r>
              <a:rPr lang="en-US" altLang="ja-JP" dirty="0" smtClean="0"/>
              <a:t>Figure out missing pieces.  What do we need to make PRAGMA Cloud a practical infrastructure?</a:t>
            </a:r>
          </a:p>
          <a:p>
            <a:pPr lvl="1"/>
            <a:r>
              <a:rPr lang="en-US" altLang="ja-JP" dirty="0" smtClean="0"/>
              <a:t>How make it easy to create VM images?</a:t>
            </a:r>
          </a:p>
          <a:p>
            <a:pPr lvl="2"/>
            <a:r>
              <a:rPr lang="en-US" altLang="ja-JP" dirty="0" smtClean="0"/>
              <a:t>Start with creating baseline VM images</a:t>
            </a:r>
          </a:p>
          <a:p>
            <a:pPr lvl="1"/>
            <a:r>
              <a:rPr lang="en-US" altLang="ja-JP" dirty="0" smtClean="0"/>
              <a:t>Interaction with data cloud</a:t>
            </a:r>
          </a:p>
          <a:p>
            <a:pPr lvl="1"/>
            <a:r>
              <a:rPr lang="en-US" altLang="ja-JP" dirty="0" smtClean="0"/>
              <a:t>Meta scheduling / resource brokering</a:t>
            </a:r>
          </a:p>
          <a:p>
            <a:pPr lvl="1"/>
            <a:r>
              <a:rPr lang="en-US" altLang="ja-JP" dirty="0" smtClean="0"/>
              <a:t>Security</a:t>
            </a:r>
          </a:p>
          <a:p>
            <a:pPr lvl="1"/>
            <a:r>
              <a:rPr lang="en-US" altLang="ja-JP" dirty="0" smtClean="0"/>
              <a:t>Interoperation between VM hosting servers</a:t>
            </a:r>
          </a:p>
          <a:p>
            <a:pPr lvl="1"/>
            <a:r>
              <a:rPr lang="en-US" altLang="ja-JP" dirty="0" smtClean="0"/>
              <a:t>…</a:t>
            </a:r>
          </a:p>
          <a:p>
            <a:r>
              <a:rPr lang="en-US" altLang="ja-JP" dirty="0" smtClean="0"/>
              <a:t>Rough schedule and milestones</a:t>
            </a:r>
            <a:endParaRPr lang="en-US" altLang="ja-JP" dirty="0"/>
          </a:p>
          <a:p>
            <a:r>
              <a:rPr lang="en-US" altLang="ja-JP" dirty="0" smtClean="0"/>
              <a:t>Detailed discussions will be in this afternoon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Identify sites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/>
              <a:t>AIST, </a:t>
            </a:r>
            <a:r>
              <a:rPr lang="en-US" altLang="ja-JP" dirty="0" smtClean="0"/>
              <a:t>UCSD, </a:t>
            </a:r>
            <a:r>
              <a:rPr lang="en-US" altLang="ja-JP" dirty="0" smtClean="0"/>
              <a:t>NCHC, </a:t>
            </a:r>
            <a:r>
              <a:rPr lang="en-US" altLang="ja-JP" dirty="0" smtClean="0"/>
              <a:t>JILIN, Osaka, Indiana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Identify what baseline images should be </a:t>
            </a:r>
            <a:r>
              <a:rPr kumimoji="1" lang="en-US" altLang="ja-JP" dirty="0" smtClean="0"/>
              <a:t>published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/>
              <a:t>Publish a baseline Condor image (Phil UCSD by PRAGMA20)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err="1" smtClean="0"/>
              <a:t>Gfarm</a:t>
            </a:r>
            <a:r>
              <a:rPr lang="en-US" altLang="ja-JP" dirty="0" smtClean="0"/>
              <a:t> client in baseline image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ja-JP" dirty="0" smtClean="0"/>
              <a:t>Independent test is necessary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Automatic replication (</a:t>
            </a:r>
            <a:r>
              <a:rPr lang="en-US" altLang="ja-JP" dirty="0" smtClean="0"/>
              <a:t>Solve re-configuration / re-forming problems</a:t>
            </a:r>
            <a:r>
              <a:rPr lang="en-US" altLang="ja-JP" dirty="0" smtClean="0"/>
              <a:t>) (Mason by PRAGMA 20)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/>
              <a:t>Hopefully by PRAGMA20@HK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Consider how to share VM </a:t>
            </a:r>
            <a:r>
              <a:rPr lang="en-US" altLang="ja-JP" dirty="0" smtClean="0"/>
              <a:t>images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/>
              <a:t>Build a stable </a:t>
            </a:r>
            <a:r>
              <a:rPr lang="en-US" altLang="ja-JP" dirty="0" err="1" smtClean="0"/>
              <a:t>Gfarm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filesystem</a:t>
            </a:r>
            <a:r>
              <a:rPr lang="en-US" altLang="ja-JP" dirty="0" smtClean="0"/>
              <a:t>. (UCSD, AIST, Tsukuba)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/>
              <a:t>Build and use </a:t>
            </a:r>
            <a:r>
              <a:rPr lang="en-US" altLang="ja-JP" dirty="0" err="1" smtClean="0"/>
              <a:t>Gfarm</a:t>
            </a:r>
            <a:r>
              <a:rPr lang="en-US" altLang="ja-JP" dirty="0" smtClean="0"/>
              <a:t> image on Virtual clusters at SDSC and AIST. (by PRAGMA20)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ja-JP" dirty="0" smtClean="0"/>
              <a:t>physical clusters provided by SDSC/AIST. </a:t>
            </a:r>
            <a:r>
              <a:rPr lang="en-US" altLang="ja-JP" dirty="0" err="1" smtClean="0"/>
              <a:t>Tatebe</a:t>
            </a:r>
            <a:r>
              <a:rPr lang="en-US" altLang="ja-JP" dirty="0" smtClean="0"/>
              <a:t> will lead deployment)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Interoperability </a:t>
            </a:r>
            <a:r>
              <a:rPr kumimoji="1" lang="en-US" altLang="ja-JP" dirty="0" smtClean="0"/>
              <a:t>testing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/>
              <a:t>Future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Other research issues to be done (by each institution)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/>
              <a:t>Security, meta-scheduling, data, …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489</Words>
  <Application>Microsoft Office PowerPoint</Application>
  <PresentationFormat>画面に合わせる (4:3)</PresentationFormat>
  <Paragraphs>93</Paragraphs>
  <Slides>7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4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Office テーマ</vt:lpstr>
      <vt:lpstr>Office Theme</vt:lpstr>
      <vt:lpstr>1_Office テーマ</vt:lpstr>
      <vt:lpstr>3_標準デザイン</vt:lpstr>
      <vt:lpstr>Photo Editor Photo</vt:lpstr>
      <vt:lpstr>Visio</vt:lpstr>
      <vt:lpstr>PRAGMA19, Sep. 15 Resources breakout  Migration from Globus-based Grid to Cloud </vt:lpstr>
      <vt:lpstr>Let’s review the past 8 years</vt:lpstr>
      <vt:lpstr>Proposed direction - migration to Cloud -</vt:lpstr>
      <vt:lpstr>VM Replication Experiment http://goc.pragma-grid.net/wiki/index.php/VC-replication-2</vt:lpstr>
      <vt:lpstr>GEO Grid System Zones</vt:lpstr>
      <vt:lpstr>Agenda of breakouts</vt:lpstr>
      <vt:lpstr>Steps</vt:lpstr>
    </vt:vector>
  </TitlesOfParts>
  <Company>AIST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PRAGMA19, Sep. 15 Resources breakout  Migration from Globus-based Grid to Cloud </dc:title>
  <dc:creator>Yoshio Tanaka</dc:creator>
  <cp:lastModifiedBy>Yoshio Tanaka</cp:lastModifiedBy>
  <cp:revision>4</cp:revision>
  <dcterms:created xsi:type="dcterms:W3CDTF">2010-09-14T14:17:02Z</dcterms:created>
  <dcterms:modified xsi:type="dcterms:W3CDTF">2010-09-15T07:14:22Z</dcterms:modified>
</cp:coreProperties>
</file>