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0"/>
  </p:notesMasterIdLst>
  <p:handoutMasterIdLst>
    <p:handoutMasterId r:id="rId11"/>
  </p:handoutMasterIdLst>
  <p:sldIdLst>
    <p:sldId id="927" r:id="rId2"/>
    <p:sldId id="1304" r:id="rId3"/>
    <p:sldId id="1287" r:id="rId4"/>
    <p:sldId id="1312" r:id="rId5"/>
    <p:sldId id="1387" r:id="rId6"/>
    <p:sldId id="1385" r:id="rId7"/>
    <p:sldId id="1343" r:id="rId8"/>
    <p:sldId id="1352" r:id="rId9"/>
  </p:sldIdLst>
  <p:sldSz cx="9144000" cy="6858000" type="screen4x3"/>
  <p:notesSz cx="6858000" cy="9979025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accent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99"/>
    <a:srgbClr val="FF9933"/>
    <a:srgbClr val="FF66FF"/>
    <a:srgbClr val="FFFF00"/>
    <a:srgbClr val="FFCCCC"/>
    <a:srgbClr val="FFCC99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93333" autoAdjust="0"/>
  </p:normalViewPr>
  <p:slideViewPr>
    <p:cSldViewPr snapToGrid="0">
      <p:cViewPr>
        <p:scale>
          <a:sx n="66" d="100"/>
          <a:sy n="66" d="100"/>
        </p:scale>
        <p:origin x="-72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104" y="-72"/>
      </p:cViewPr>
      <p:guideLst>
        <p:guide orient="horz" pos="314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7375"/>
            <a:ext cx="2970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77375"/>
            <a:ext cx="29702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87AD6139-9C35-409A-92E0-37DD188EFC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40275"/>
            <a:ext cx="54864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77375"/>
            <a:ext cx="2971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1" tIns="46013" rIns="92031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E941FA62-E08B-425B-933A-4F71EFE7A31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1FA62-E08B-425B-933A-4F71EFE7A318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26B6-B035-4162-95B8-78BFEE6CF62A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5275" y="9477151"/>
            <a:ext cx="2971092" cy="5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20" tIns="46007" rIns="92020" bIns="46007" anchor="b"/>
          <a:lstStyle/>
          <a:p>
            <a:pPr algn="r" defTabSz="919541"/>
            <a:fld id="{C4D788E2-5725-4773-85C6-735440F11F0E}" type="slidenum">
              <a:rPr lang="en-US" altLang="zh-TW" sz="1200" b="0"/>
              <a:pPr algn="r" defTabSz="919541"/>
              <a:t>2</a:t>
            </a:fld>
            <a:endParaRPr lang="en-US" altLang="zh-TW" sz="1200" b="0" dirty="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947896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8037D0-B8CA-4A13-AF42-2F0E9D10EFB2}" type="slidenum">
              <a:rPr kumimoji="0" lang="zh-TW" altLang="en-US" sz="1200" i="0">
                <a:ea typeface="新細明體" pitchFamily="18" charset="-120"/>
                <a:cs typeface="Arial" pitchFamily="34" charset="0"/>
              </a:rPr>
              <a:pPr algn="r"/>
              <a:t>3</a:t>
            </a:fld>
            <a:endParaRPr kumimoji="0" lang="en-US" altLang="zh-TW" sz="1200" i="0"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B4530F-F264-4FD0-AA3D-B131A60A89C7}" type="slidenum">
              <a:rPr lang="zh-TW" altLang="en-GB"/>
              <a:pPr/>
              <a:t>4</a:t>
            </a:fld>
            <a:endParaRPr lang="en-GB" altLang="zh-TW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7713"/>
            <a:ext cx="4991100" cy="37433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40037"/>
            <a:ext cx="5486400" cy="4393543"/>
          </a:xfrm>
          <a:noFill/>
          <a:ln/>
        </p:spPr>
        <p:txBody>
          <a:bodyPr wrap="none" anchor="ctr"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1FA62-E08B-425B-933A-4F71EFE7A31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4465DA-E254-4051-A53C-D07EF599DF6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zh-TW" altLang="zh-TW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hidden">
          <a:xfrm>
            <a:off x="1716088" y="1690688"/>
            <a:ext cx="7427912" cy="2533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TW" altLang="zh-TW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0" y="1066800"/>
            <a:ext cx="2867025" cy="3157538"/>
            <a:chOff x="0" y="672"/>
            <a:chExt cx="1806" cy="1989"/>
          </a:xfrm>
        </p:grpSpPr>
        <p:sp>
          <p:nvSpPr>
            <p:cNvPr id="57350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1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2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3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5" name="Rectangle 11"/>
            <p:cNvSpPr>
              <a:spLocks noChangeArrowheads="1"/>
            </p:cNvSpPr>
            <p:nvPr userDrawn="1"/>
          </p:nvSpPr>
          <p:spPr bwMode="auto">
            <a:xfrm>
              <a:off x="719" y="1464"/>
              <a:ext cx="368" cy="3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7" name="Rectangle 13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8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7359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TW" altLang="zh-TW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736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6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62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299F71-1A13-4B10-BD4B-8FAB408AC73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57366" name="Picture 2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88913"/>
            <a:ext cx="12858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67" name="Picture 2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2488" y="382588"/>
            <a:ext cx="44656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622EC-254F-4B70-9699-A5CAE095211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3624-EF6A-4EE9-BD92-58826B4EE81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954C64-613B-4869-AE3A-A7729263B24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B3962C-8F11-4C28-A687-925F1E70C3C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00951A-4A08-4CE2-A471-4CF8A71A07A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90781-A294-45B5-9BC5-686BABC63FD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0DC8A2-3258-47C8-BB8D-3FEF73C3787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169146-F06F-4750-B8A8-34F1C667534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EFF7-8E15-45F7-BEA7-62303B9BF82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01B317-45DD-4F59-95B5-5B7F87F4937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1" name="Rectangle 31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zh-TW" altLang="zh-TW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fld id="{64793375-2602-42ED-B5D5-5B67A73EE24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739775"/>
            <a:ext cx="9144000" cy="1031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TW" altLang="zh-TW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47713" y="0"/>
            <a:ext cx="8229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endParaRPr lang="en-US" altLang="zh-TW"/>
          </a:p>
        </p:txBody>
      </p:sp>
      <p:pic>
        <p:nvPicPr>
          <p:cNvPr id="56355" name="Picture 3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08725"/>
            <a:ext cx="5413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coralreefeon.org/index.cfm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wi.nl/" TargetMode="External"/><Relationship Id="rId5" Type="http://schemas.openxmlformats.org/officeDocument/2006/relationships/image" Target="../media/image19.gif"/><Relationship Id="rId10" Type="http://schemas.openxmlformats.org/officeDocument/2006/relationships/image" Target="../media/image22.jpeg"/><Relationship Id="rId4" Type="http://schemas.openxmlformats.org/officeDocument/2006/relationships/hyperlink" Target="http://www.ed.ac.uk/" TargetMode="External"/><Relationship Id="rId9" Type="http://schemas.openxmlformats.org/officeDocument/2006/relationships/hyperlink" Target="http://www.nchc.org.tw/t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9863" y="2294617"/>
            <a:ext cx="7704137" cy="1412875"/>
          </a:xfrm>
        </p:spPr>
        <p:txBody>
          <a:bodyPr/>
          <a:lstStyle/>
          <a:p>
            <a:r>
              <a:rPr lang="en-US" altLang="zh-TW" sz="2800" dirty="0" smtClean="0"/>
              <a:t>Update of Development of Long Term Underwater Observatories</a:t>
            </a:r>
            <a:r>
              <a:rPr lang="zh-TW" altLang="zh-TW" sz="2800" dirty="0" smtClean="0"/>
              <a:t/>
            </a:r>
            <a:br>
              <a:rPr lang="zh-TW" altLang="zh-TW" sz="2800" dirty="0" smtClean="0"/>
            </a:br>
            <a:r>
              <a:rPr lang="en-US" altLang="zh-TW" sz="2800" dirty="0" smtClean="0"/>
              <a:t>at Taiwan and Plan for New Knowledge from </a:t>
            </a:r>
            <a:r>
              <a:rPr lang="en-US" altLang="zh-TW" sz="2800" dirty="0" smtClean="0"/>
              <a:t>CREON</a:t>
            </a:r>
            <a:endParaRPr lang="en-US" altLang="zh-TW" sz="2800" dirty="0" smtClean="0"/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1759" y="4457700"/>
            <a:ext cx="5942012" cy="24003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TW" sz="1800" dirty="0" smtClean="0">
              <a:solidFill>
                <a:srgbClr val="70380E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rgbClr val="70380E"/>
                </a:solidFill>
              </a:rPr>
              <a:t/>
            </a:r>
            <a:br>
              <a:rPr lang="en-US" altLang="zh-TW" sz="1800" dirty="0">
                <a:solidFill>
                  <a:srgbClr val="70380E"/>
                </a:solidFill>
              </a:rPr>
            </a:br>
            <a:endParaRPr lang="en-US" altLang="zh-TW" sz="1800" dirty="0">
              <a:solidFill>
                <a:srgbClr val="000066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dirty="0">
              <a:solidFill>
                <a:schemeClr val="bg1"/>
              </a:solidFill>
              <a:latin typeface="Georgia" pitchFamily="18" charset="0"/>
            </a:endParaRPr>
          </a:p>
          <a:p>
            <a:pPr marL="457200" lvl="1" indent="0"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</a:rPr>
              <a:t>Fang-Pang Lin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</a:p>
          <a:p>
            <a:pPr marL="457200" lvl="1" indent="0"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1" indent="0"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solidFill>
                  <a:schemeClr val="tx1"/>
                </a:solidFill>
              </a:rPr>
              <a:t>Division Manager of Grid Applications </a:t>
            </a:r>
          </a:p>
          <a:p>
            <a:pPr marL="457200" lvl="1" indent="0"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solidFill>
                  <a:schemeClr val="tx1"/>
                </a:solidFill>
              </a:rPr>
              <a:t>National Center for High-performance Computing </a:t>
            </a:r>
            <a:br>
              <a:rPr lang="en-US" altLang="zh-TW" sz="1600" b="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rgbClr val="000066"/>
                </a:solidFill>
                <a:latin typeface="Georgia" pitchFamily="18" charset="0"/>
              </a:rPr>
              <a:t/>
            </a:r>
            <a:br>
              <a:rPr lang="en-US" altLang="zh-TW" sz="2400" dirty="0">
                <a:solidFill>
                  <a:srgbClr val="000066"/>
                </a:solidFill>
                <a:latin typeface="Georgia" pitchFamily="18" charset="0"/>
              </a:rPr>
            </a:br>
            <a:r>
              <a:rPr lang="en-US" altLang="zh-TW" sz="1200" dirty="0">
                <a:solidFill>
                  <a:srgbClr val="000066"/>
                </a:solidFill>
                <a:latin typeface="Georgia" pitchFamily="18" charset="0"/>
              </a:rPr>
              <a:t/>
            </a:r>
            <a:br>
              <a:rPr lang="en-US" altLang="zh-TW" sz="1200" dirty="0">
                <a:solidFill>
                  <a:srgbClr val="000066"/>
                </a:solidFill>
                <a:latin typeface="Georgia" pitchFamily="18" charset="0"/>
              </a:rPr>
            </a:br>
            <a:r>
              <a:rPr lang="en-US" altLang="zh-TW" sz="18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TW" sz="1800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zh-TW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10376" name="Text Box 8"/>
          <p:cNvSpPr txBox="1">
            <a:spLocks noChangeArrowheads="1"/>
          </p:cNvSpPr>
          <p:nvPr/>
        </p:nvSpPr>
        <p:spPr bwMode="auto">
          <a:xfrm>
            <a:off x="3438974" y="6398301"/>
            <a:ext cx="57340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600" b="0" dirty="0" smtClean="0">
                <a:solidFill>
                  <a:schemeClr val="tx1"/>
                </a:solidFill>
                <a:ea typeface="標楷體" pitchFamily="65" charset="-120"/>
              </a:rPr>
              <a:t>PRAGMA 18, San Diego</a:t>
            </a:r>
            <a:r>
              <a:rPr lang="en-US" altLang="zh-TW" sz="1600" b="0" dirty="0" smtClean="0">
                <a:solidFill>
                  <a:schemeClr val="tx1"/>
                </a:solidFill>
                <a:ea typeface="標楷體" pitchFamily="65" charset="-120"/>
              </a:rPr>
              <a:t>, </a:t>
            </a:r>
            <a:r>
              <a:rPr lang="en-US" altLang="zh-TW" sz="1600" b="0" dirty="0" smtClean="0">
                <a:solidFill>
                  <a:schemeClr val="tx1"/>
                </a:solidFill>
                <a:ea typeface="標楷體" pitchFamily="65" charset="-120"/>
              </a:rPr>
              <a:t>04 </a:t>
            </a:r>
            <a:r>
              <a:rPr lang="en-US" altLang="zh-TW" sz="1600" b="0" dirty="0" smtClean="0">
                <a:solidFill>
                  <a:schemeClr val="tx1"/>
                </a:solidFill>
                <a:ea typeface="標楷體" pitchFamily="65" charset="-120"/>
              </a:rPr>
              <a:t>March</a:t>
            </a:r>
            <a:r>
              <a:rPr lang="en-US" altLang="zh-TW" sz="1600" b="0" dirty="0" smtClean="0">
                <a:solidFill>
                  <a:schemeClr val="tx1"/>
                </a:solidFill>
                <a:ea typeface="標楷體" pitchFamily="65" charset="-120"/>
              </a:rPr>
              <a:t>, </a:t>
            </a:r>
            <a:r>
              <a:rPr lang="en-US" altLang="zh-TW" sz="1600" b="0" dirty="0" smtClean="0">
                <a:solidFill>
                  <a:schemeClr val="tx1"/>
                </a:solidFill>
                <a:ea typeface="標楷體" pitchFamily="65" charset="-120"/>
              </a:rPr>
              <a:t>2010</a:t>
            </a:r>
            <a:endParaRPr lang="en-US" altLang="zh-TW" sz="1600" b="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210397" name="Line 29"/>
          <p:cNvSpPr>
            <a:spLocks noChangeShapeType="1"/>
          </p:cNvSpPr>
          <p:nvPr/>
        </p:nvSpPr>
        <p:spPr bwMode="auto">
          <a:xfrm flipH="1">
            <a:off x="711200" y="4543425"/>
            <a:ext cx="174625" cy="1654175"/>
          </a:xfrm>
          <a:prstGeom prst="line">
            <a:avLst/>
          </a:prstGeom>
          <a:noFill/>
          <a:ln w="9525">
            <a:solidFill>
              <a:srgbClr val="CCFF33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10398" name="Line 30"/>
          <p:cNvSpPr>
            <a:spLocks noChangeShapeType="1"/>
          </p:cNvSpPr>
          <p:nvPr/>
        </p:nvSpPr>
        <p:spPr bwMode="auto">
          <a:xfrm flipH="1">
            <a:off x="927100" y="4657725"/>
            <a:ext cx="1247775" cy="1597025"/>
          </a:xfrm>
          <a:prstGeom prst="line">
            <a:avLst/>
          </a:prstGeom>
          <a:noFill/>
          <a:ln w="9525">
            <a:solidFill>
              <a:srgbClr val="CCFF33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10399" name="Line 31"/>
          <p:cNvSpPr>
            <a:spLocks noChangeShapeType="1"/>
          </p:cNvSpPr>
          <p:nvPr/>
        </p:nvSpPr>
        <p:spPr bwMode="auto">
          <a:xfrm flipH="1">
            <a:off x="1116013" y="5891213"/>
            <a:ext cx="2613025" cy="493712"/>
          </a:xfrm>
          <a:prstGeom prst="line">
            <a:avLst/>
          </a:prstGeom>
          <a:noFill/>
          <a:ln w="9525">
            <a:solidFill>
              <a:srgbClr val="CCFF33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10400" name="Line 32"/>
          <p:cNvSpPr>
            <a:spLocks noChangeShapeType="1"/>
          </p:cNvSpPr>
          <p:nvPr/>
        </p:nvSpPr>
        <p:spPr bwMode="auto">
          <a:xfrm flipH="1" flipV="1">
            <a:off x="1087438" y="6529388"/>
            <a:ext cx="2641600" cy="30162"/>
          </a:xfrm>
          <a:prstGeom prst="line">
            <a:avLst/>
          </a:prstGeom>
          <a:noFill/>
          <a:ln w="9525">
            <a:solidFill>
              <a:srgbClr val="CCFF33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2"/>
          <p:cNvSpPr txBox="1">
            <a:spLocks noGrp="1"/>
          </p:cNvSpPr>
          <p:nvPr/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D5BAC8-FB5E-4B13-8003-84943A570A44}" type="slidenum">
              <a:rPr kumimoji="0" lang="en-US" altLang="zh-TW" sz="1200" b="0">
                <a:latin typeface="Arial Black" pitchFamily="34" charset="0"/>
              </a:rPr>
              <a:pPr algn="r"/>
              <a:t>2</a:t>
            </a:fld>
            <a:endParaRPr kumimoji="0" lang="en-US" altLang="zh-TW" sz="1200" b="0">
              <a:latin typeface="Arial Black" pitchFamily="34" charset="0"/>
            </a:endParaRPr>
          </a:p>
        </p:txBody>
      </p:sp>
      <p:pic>
        <p:nvPicPr>
          <p:cNvPr id="23556" name="Picture 3" descr="調整大小未命名 -1拷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917" y="2090059"/>
            <a:ext cx="8520936" cy="426719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747972" name="Text Box 4"/>
          <p:cNvSpPr txBox="1">
            <a:spLocks noChangeArrowheads="1"/>
          </p:cNvSpPr>
          <p:nvPr/>
        </p:nvSpPr>
        <p:spPr bwMode="auto">
          <a:xfrm>
            <a:off x="590250" y="128594"/>
            <a:ext cx="8125429" cy="194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TW" sz="28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Coral </a:t>
            </a:r>
            <a:r>
              <a:rPr lang="en-US" altLang="zh-TW" sz="2800" b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Triangle and </a:t>
            </a:r>
            <a:r>
              <a:rPr lang="en-US" altLang="zh-TW" sz="28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8" charset="-120"/>
              </a:rPr>
              <a:t>Biodiversity</a:t>
            </a:r>
            <a:endParaRPr lang="en-US" altLang="zh-TW" sz="2800" b="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8" charset="-120"/>
            </a:endParaRPr>
          </a:p>
          <a:p>
            <a:pPr marL="457200" indent="-457200">
              <a:defRPr/>
            </a:pPr>
            <a:endParaRPr lang="en-US" altLang="zh-TW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8" charset="-120"/>
            </a:endParaRPr>
          </a:p>
          <a:p>
            <a:pPr marL="457200" indent="-457200" algn="l">
              <a:buAutoNum type="arabicPeriod"/>
              <a:defRPr/>
            </a:pPr>
            <a:r>
              <a:rPr lang="en-US" altLang="zh-TW" sz="1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rPr>
              <a:t>world’s </a:t>
            </a:r>
            <a:r>
              <a:rPr lang="en-US" altLang="zh-TW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rPr>
              <a:t>highest marine diversity region (East Indies</a:t>
            </a:r>
            <a:r>
              <a:rPr lang="en-US" altLang="zh-TW" sz="1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rPr>
              <a:t>) + </a:t>
            </a:r>
            <a:r>
              <a:rPr lang="en-US" altLang="zh-TW" sz="1600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rPr>
              <a:t>Kuroshio</a:t>
            </a:r>
            <a:r>
              <a:rPr lang="en-US" altLang="zh-TW" sz="1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rPr>
              <a:t> current area</a:t>
            </a:r>
            <a:endParaRPr lang="en-US" altLang="zh-TW" sz="1600" i="1" dirty="0">
              <a:solidFill>
                <a:schemeClr val="bg2">
                  <a:lumMod val="60000"/>
                  <a:lumOff val="40000"/>
                </a:schemeClr>
              </a:solidFill>
              <a:latin typeface="Arial" pitchFamily="34" charset="0"/>
              <a:ea typeface="新細明體" pitchFamily="18" charset="-12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altLang="zh-TW" sz="1600" dirty="0" smtClean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Diversified </a:t>
            </a:r>
            <a:r>
              <a:rPr lang="en-US" altLang="zh-TW" sz="1600" dirty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habitats </a:t>
            </a:r>
            <a:r>
              <a:rPr lang="en-US" altLang="zh-TW" sz="1600" dirty="0" smtClean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(substratum </a:t>
            </a:r>
            <a:r>
              <a:rPr lang="en-US" altLang="zh-TW" sz="1600" dirty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and </a:t>
            </a:r>
            <a:r>
              <a:rPr lang="en-US" altLang="zh-TW" sz="1600" dirty="0" smtClean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topography) </a:t>
            </a:r>
            <a:r>
              <a:rPr lang="en-US" altLang="zh-TW" sz="1600" dirty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--- </a:t>
            </a:r>
          </a:p>
          <a:p>
            <a:pPr marL="457200" indent="-457200" algn="l">
              <a:defRPr/>
            </a:pPr>
            <a:r>
              <a:rPr lang="en-US" altLang="zh-TW" sz="1600" dirty="0">
                <a:solidFill>
                  <a:srgbClr val="3333FF"/>
                </a:solidFill>
                <a:latin typeface="Arial" pitchFamily="34" charset="0"/>
                <a:ea typeface="新細明體" pitchFamily="18" charset="-120"/>
              </a:rPr>
              <a:t>              coral, rubbles, sand, estuary, sea grass, etc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921953" y="6521450"/>
            <a:ext cx="157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0" dirty="0"/>
              <a:t>By Dr. R.F. Myers</a:t>
            </a:r>
          </a:p>
        </p:txBody>
      </p:sp>
      <p:sp>
        <p:nvSpPr>
          <p:cNvPr id="7" name="橢圓 6"/>
          <p:cNvSpPr/>
          <p:nvPr/>
        </p:nvSpPr>
        <p:spPr bwMode="auto">
          <a:xfrm>
            <a:off x="2699657" y="3933371"/>
            <a:ext cx="653143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E2E2EF-8C0D-45E3-8AC6-D3BB668EF329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2174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Coral Reef Environmental Observatory </a:t>
            </a:r>
            <a:r>
              <a:rPr lang="en-US" altLang="zh-TW" sz="2800" dirty="0" smtClean="0">
                <a:solidFill>
                  <a:schemeClr val="bg1"/>
                </a:solidFill>
                <a:latin typeface="+mn-lt"/>
              </a:rPr>
              <a:t>Network (CREON)</a:t>
            </a:r>
            <a:endParaRPr lang="en-AU" altLang="zh-TW" sz="28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268" name="Picture 4" descr="coral diversity maps 551-6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060575"/>
            <a:ext cx="8570913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AutoShape 5"/>
          <p:cNvSpPr>
            <a:spLocks/>
          </p:cNvSpPr>
          <p:nvPr/>
        </p:nvSpPr>
        <p:spPr bwMode="auto">
          <a:xfrm>
            <a:off x="7416799" y="5775325"/>
            <a:ext cx="1553029" cy="609600"/>
          </a:xfrm>
          <a:prstGeom prst="callout1">
            <a:avLst>
              <a:gd name="adj1" fmla="val 18750"/>
              <a:gd name="adj2" fmla="val -6639"/>
              <a:gd name="adj3" fmla="val -267411"/>
              <a:gd name="adj4" fmla="val -9752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TW" sz="2400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Moorea</a:t>
            </a:r>
            <a:r>
              <a:rPr kumimoji="0" lang="en-US" altLang="zh-TW" sz="2400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 Island</a:t>
            </a:r>
            <a:endParaRPr kumimoji="0" lang="en-AU" altLang="zh-TW" sz="2400" i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>
            <a:off x="7097485" y="1480457"/>
            <a:ext cx="1640115" cy="522514"/>
          </a:xfrm>
          <a:prstGeom prst="callout1">
            <a:avLst>
              <a:gd name="adj1" fmla="val 18750"/>
              <a:gd name="adj2" fmla="val -6611"/>
              <a:gd name="adj3" fmla="val 301950"/>
              <a:gd name="adj4" fmla="val 2515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TW" sz="2400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Carrabian</a:t>
            </a:r>
            <a:endParaRPr kumimoji="0" lang="en-AU" altLang="zh-TW" sz="2400" i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271" name="AutoShape 7"/>
          <p:cNvSpPr>
            <a:spLocks/>
          </p:cNvSpPr>
          <p:nvPr/>
        </p:nvSpPr>
        <p:spPr bwMode="auto">
          <a:xfrm>
            <a:off x="2238375" y="1354138"/>
            <a:ext cx="1292225" cy="609600"/>
          </a:xfrm>
          <a:prstGeom prst="callout1">
            <a:avLst>
              <a:gd name="adj1" fmla="val 18750"/>
              <a:gd name="adj2" fmla="val 105898"/>
              <a:gd name="adj3" fmla="val 269532"/>
              <a:gd name="adj4" fmla="val 124815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TW" sz="2400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Kenting</a:t>
            </a:r>
            <a:endParaRPr kumimoji="0" lang="en-AU" altLang="zh-TW" sz="2400" i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2905125" y="5694363"/>
            <a:ext cx="914400" cy="609600"/>
          </a:xfrm>
          <a:prstGeom prst="callout1">
            <a:avLst>
              <a:gd name="adj1" fmla="val 18750"/>
              <a:gd name="adj2" fmla="val 108333"/>
              <a:gd name="adj3" fmla="val -250374"/>
              <a:gd name="adj4" fmla="val 175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TW" sz="2400" i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GBR</a:t>
            </a:r>
            <a:endParaRPr kumimoji="0" lang="en-AU" altLang="zh-TW" sz="2400" i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743200" y="6172200"/>
            <a:ext cx="39179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400" dirty="0">
                <a:solidFill>
                  <a:schemeClr val="accent2"/>
                </a:solidFill>
                <a:ea typeface="新細明體" pitchFamily="18" charset="-120"/>
                <a:cs typeface="Arial" pitchFamily="34" charset="0"/>
              </a:rPr>
              <a:t>Source: Stuart </a:t>
            </a:r>
            <a:r>
              <a:rPr lang="en-US" altLang="zh-TW" sz="1400" dirty="0" err="1">
                <a:solidFill>
                  <a:schemeClr val="accent2"/>
                </a:solidFill>
                <a:ea typeface="新細明體" pitchFamily="18" charset="-120"/>
                <a:cs typeface="Arial" pitchFamily="34" charset="0"/>
              </a:rPr>
              <a:t>Kininmonth</a:t>
            </a:r>
            <a:r>
              <a:rPr lang="en-US" altLang="zh-TW" sz="1400" dirty="0">
                <a:solidFill>
                  <a:schemeClr val="accent2"/>
                </a:solidFill>
                <a:ea typeface="新細明體" pitchFamily="18" charset="-120"/>
                <a:cs typeface="Arial" pitchFamily="34" charset="0"/>
              </a:rPr>
              <a:t>, AIMS</a:t>
            </a:r>
            <a:endParaRPr lang="en-US" altLang="ko-KR" sz="1400" dirty="0">
              <a:solidFill>
                <a:schemeClr val="accent2"/>
              </a:solidFill>
              <a:ea typeface="新細明體" pitchFamily="18" charset="-120"/>
              <a:cs typeface="Arial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ko-KR" sz="1400" dirty="0">
                <a:solidFill>
                  <a:schemeClr val="accent2"/>
                </a:solidFill>
                <a:ea typeface="新細明體" pitchFamily="18" charset="-120"/>
                <a:cs typeface="Arial" pitchFamily="34" charset="0"/>
              </a:rPr>
              <a:t>Source : Fang-Pang Lin, NCHC</a:t>
            </a:r>
            <a:endParaRPr lang="en-US" altLang="zh-TW" sz="1400" dirty="0">
              <a:solidFill>
                <a:schemeClr val="accent2"/>
              </a:solidFill>
              <a:ea typeface="新細明體" pitchFamily="18" charset="-120"/>
              <a:cs typeface="Arial" pitchFamily="34" charset="0"/>
            </a:endParaRPr>
          </a:p>
        </p:txBody>
      </p:sp>
      <p:pic>
        <p:nvPicPr>
          <p:cNvPr id="11274" name="Picture 2" descr="Header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1838"/>
            <a:ext cx="25146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TextBox 9"/>
          <p:cNvSpPr txBox="1">
            <a:spLocks noChangeArrowheads="1"/>
          </p:cNvSpPr>
          <p:nvPr/>
        </p:nvSpPr>
        <p:spPr bwMode="auto">
          <a:xfrm>
            <a:off x="5620657" y="6488112"/>
            <a:ext cx="3305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TW" i="0" dirty="0">
                <a:latin typeface="Calibri" pitchFamily="34" charset="0"/>
                <a:ea typeface="新細明體" pitchFamily="18" charset="-120"/>
                <a:cs typeface="Arial" pitchFamily="34" charset="0"/>
              </a:rPr>
              <a:t>http://www.coralreefeon.org/</a:t>
            </a:r>
          </a:p>
        </p:txBody>
      </p:sp>
      <p:sp>
        <p:nvSpPr>
          <p:cNvPr id="11276" name="TextBox 10"/>
          <p:cNvSpPr txBox="1">
            <a:spLocks noChangeArrowheads="1"/>
          </p:cNvSpPr>
          <p:nvPr/>
        </p:nvSpPr>
        <p:spPr bwMode="auto">
          <a:xfrm>
            <a:off x="4800600" y="5562600"/>
            <a:ext cx="236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 i="0">
                <a:latin typeface="Calibri" pitchFamily="34" charset="0"/>
                <a:ea typeface="新細明體" pitchFamily="18" charset="-120"/>
                <a:cs typeface="Arial" pitchFamily="34" charset="0"/>
              </a:rPr>
              <a:t>NSF Collaboration:</a:t>
            </a:r>
          </a:p>
          <a:p>
            <a:r>
              <a:rPr kumimoji="0" lang="en-US" altLang="zh-TW" sz="1600" i="0">
                <a:latin typeface="Calibri" pitchFamily="34" charset="0"/>
                <a:ea typeface="新細明體" pitchFamily="18" charset="-120"/>
                <a:cs typeface="Arial" pitchFamily="34" charset="0"/>
              </a:rPr>
              <a:t>UCSB and AS/NMMBA</a:t>
            </a:r>
          </a:p>
        </p:txBody>
      </p:sp>
      <p:sp>
        <p:nvSpPr>
          <p:cNvPr id="11277" name="Text Box 39"/>
          <p:cNvSpPr txBox="1">
            <a:spLocks noChangeArrowheads="1"/>
          </p:cNvSpPr>
          <p:nvPr/>
        </p:nvSpPr>
        <p:spPr bwMode="auto">
          <a:xfrm>
            <a:off x="4818063" y="7270750"/>
            <a:ext cx="2293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932918" y="880815"/>
            <a:ext cx="4949825" cy="4826000"/>
            <a:chOff x="2333" y="0"/>
            <a:chExt cx="3118" cy="3040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333" y="0"/>
              <a:ext cx="3118" cy="2211"/>
              <a:chOff x="2333" y="0"/>
              <a:chExt cx="3118" cy="2211"/>
            </a:xfrm>
          </p:grpSpPr>
          <p:pic>
            <p:nvPicPr>
              <p:cNvPr id="11281" name="Picture 1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90" y="1554"/>
                <a:ext cx="761" cy="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82" name="Picture 1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13" y="953"/>
                <a:ext cx="722" cy="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2333" y="0"/>
                <a:ext cx="2458" cy="2211"/>
                <a:chOff x="2333" y="0"/>
                <a:chExt cx="2458" cy="2211"/>
              </a:xfrm>
            </p:grpSpPr>
            <p:grpSp>
              <p:nvGrpSpPr>
                <p:cNvPr id="5" name="Group 34"/>
                <p:cNvGrpSpPr>
                  <a:grpSpLocks/>
                </p:cNvGrpSpPr>
                <p:nvPr/>
              </p:nvGrpSpPr>
              <p:grpSpPr bwMode="auto">
                <a:xfrm>
                  <a:off x="3228" y="0"/>
                  <a:ext cx="1563" cy="2211"/>
                  <a:chOff x="3228" y="0"/>
                  <a:chExt cx="1563" cy="2211"/>
                </a:xfrm>
              </p:grpSpPr>
              <p:pic>
                <p:nvPicPr>
                  <p:cNvPr id="11286" name="Picture 15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3348" y="27"/>
                    <a:ext cx="1361" cy="21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28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1819"/>
                    <a:ext cx="741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>
                        <a:solidFill>
                          <a:schemeClr val="bg1"/>
                        </a:solidFill>
                      </a:rPr>
                      <a:t>Orchid Island </a:t>
                    </a:r>
                  </a:p>
                </p:txBody>
              </p:sp>
              <p:sp>
                <p:nvSpPr>
                  <p:cNvPr id="1128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8" y="1335"/>
                    <a:ext cx="723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 dirty="0">
                        <a:solidFill>
                          <a:schemeClr val="bg1"/>
                        </a:solidFill>
                      </a:rPr>
                      <a:t>Green Island</a:t>
                    </a:r>
                  </a:p>
                </p:txBody>
              </p:sp>
              <p:sp>
                <p:nvSpPr>
                  <p:cNvPr id="1128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79" y="1609"/>
                    <a:ext cx="155" cy="155"/>
                  </a:xfrm>
                  <a:prstGeom prst="ellips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129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91"/>
                    <a:ext cx="155" cy="15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2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947"/>
                    <a:ext cx="74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>
                        <a:solidFill>
                          <a:schemeClr val="bg1"/>
                        </a:solidFill>
                      </a:rPr>
                      <a:t>Ken-Ting</a:t>
                    </a:r>
                  </a:p>
                </p:txBody>
              </p:sp>
              <p:sp>
                <p:nvSpPr>
                  <p:cNvPr id="1129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821" y="2056"/>
                    <a:ext cx="155" cy="155"/>
                  </a:xfrm>
                  <a:prstGeom prst="ellips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3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49" y="119"/>
                    <a:ext cx="403" cy="283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4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5" y="384"/>
                    <a:ext cx="340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5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9" y="814"/>
                    <a:ext cx="128" cy="732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38" y="1563"/>
                    <a:ext cx="321" cy="466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593" y="758"/>
                    <a:ext cx="110" cy="110"/>
                  </a:xfrm>
                  <a:prstGeom prst="ellipse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492" y="1535"/>
                    <a:ext cx="110" cy="110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29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901" y="345"/>
                    <a:ext cx="110" cy="110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0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72"/>
                    <a:ext cx="110" cy="110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01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0"/>
                    <a:ext cx="174" cy="119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0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2" y="732"/>
                    <a:ext cx="576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1400" dirty="0">
                        <a:solidFill>
                          <a:schemeClr val="bg1"/>
                        </a:solidFill>
                      </a:rPr>
                      <a:t>Taichung</a:t>
                    </a:r>
                    <a:br>
                      <a:rPr lang="en-US" altLang="zh-TW" sz="1400" dirty="0">
                        <a:solidFill>
                          <a:schemeClr val="bg1"/>
                        </a:solidFill>
                      </a:rPr>
                    </a:br>
                    <a:r>
                      <a:rPr lang="en-US" altLang="zh-TW" sz="1400" dirty="0">
                        <a:solidFill>
                          <a:schemeClr val="bg1"/>
                        </a:solidFill>
                      </a:rPr>
                      <a:t>Site</a:t>
                    </a:r>
                  </a:p>
                </p:txBody>
              </p:sp>
            </p:grpSp>
            <p:sp>
              <p:nvSpPr>
                <p:cNvPr id="11285" name="Line 36"/>
                <p:cNvSpPr>
                  <a:spLocks noChangeShapeType="1"/>
                </p:cNvSpPr>
                <p:nvPr/>
              </p:nvSpPr>
              <p:spPr bwMode="auto">
                <a:xfrm>
                  <a:off x="2333" y="1548"/>
                  <a:ext cx="977" cy="25"/>
                </a:xfrm>
                <a:prstGeom prst="line">
                  <a:avLst/>
                </a:prstGeom>
                <a:noFill/>
                <a:ln w="57150">
                  <a:solidFill>
                    <a:srgbClr val="008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pic>
          <p:nvPicPr>
            <p:cNvPr id="11280" name="Picture 4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76" y="2227"/>
              <a:ext cx="1158" cy="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AutoShape 7"/>
          <p:cNvSpPr>
            <a:spLocks/>
          </p:cNvSpPr>
          <p:nvPr/>
        </p:nvSpPr>
        <p:spPr bwMode="auto">
          <a:xfrm>
            <a:off x="0" y="1346881"/>
            <a:ext cx="1727201" cy="609600"/>
          </a:xfrm>
          <a:prstGeom prst="callout1">
            <a:avLst>
              <a:gd name="adj1" fmla="val 18750"/>
              <a:gd name="adj2" fmla="val 105898"/>
              <a:gd name="adj3" fmla="val 331437"/>
              <a:gd name="adj4" fmla="val 196233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TW" sz="2400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Racha</a:t>
            </a:r>
            <a:r>
              <a:rPr kumimoji="0" lang="en-US" altLang="zh-TW" sz="2400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 </a:t>
            </a:r>
            <a:r>
              <a:rPr kumimoji="0" lang="en-US" altLang="zh-TW" sz="2400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Yai</a:t>
            </a:r>
            <a:r>
              <a:rPr kumimoji="0" lang="en-US" altLang="zh-TW" sz="2400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 islands</a:t>
            </a:r>
            <a:endParaRPr kumimoji="0" lang="en-AU" altLang="zh-TW" sz="2400" i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4067176" y="1179967"/>
            <a:ext cx="1012824" cy="808489"/>
          </a:xfrm>
          <a:prstGeom prst="callout1">
            <a:avLst>
              <a:gd name="adj1" fmla="val 54464"/>
              <a:gd name="adj2" fmla="val 100758"/>
              <a:gd name="adj3" fmla="val 176766"/>
              <a:gd name="adj4" fmla="val -2964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TW" sz="2400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"/>
                <a:ea typeface="新細明體" pitchFamily="18" charset="-120"/>
                <a:cs typeface="Arial" pitchFamily="34" charset="0"/>
              </a:rPr>
              <a:t>Jeju</a:t>
            </a:r>
            <a:endParaRPr kumimoji="0" lang="en-AU" altLang="zh-TW" sz="2400" i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99142" y="-188682"/>
            <a:ext cx="8229600" cy="12509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b="1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新細明體" pitchFamily="18" charset="-120"/>
              </a:rPr>
              <a:t>Kenting's</a:t>
            </a:r>
            <a:r>
              <a:rPr lang="en-GB" altLang="zh-TW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新細明體" pitchFamily="18" charset="-120"/>
              </a:rPr>
              <a:t> Underwater Observatory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0206"/>
            <a:ext cx="8229600" cy="3489325"/>
          </a:xfrm>
        </p:spPr>
        <p:txBody>
          <a:bodyPr/>
          <a:lstStyle/>
          <a:p>
            <a:pPr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Deployed in 2004. Still the only system of its kind in the world. Has gained lots of interest from international communities. </a:t>
            </a:r>
          </a:p>
          <a:p>
            <a:pPr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Currently features 4 underwater video cameras.</a:t>
            </a:r>
          </a:p>
          <a:p>
            <a:pPr lvl="1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Current effective output: 320x240, </a:t>
            </a: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~</a:t>
            </a:r>
            <a:r>
              <a:rPr lang="en-GB" altLang="zh-TW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10</a:t>
            </a: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 </a:t>
            </a: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fps. </a:t>
            </a:r>
          </a:p>
          <a:p>
            <a:pPr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Used by researchers in NMMBA for coral reef studies and Academia </a:t>
            </a:r>
            <a:r>
              <a:rPr lang="en-GB" altLang="zh-TW" sz="2000" dirty="0" err="1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Sinica</a:t>
            </a:r>
            <a:r>
              <a:rPr lang="en-GB" altLang="zh-TW" sz="2000" dirty="0" smtClean="0">
                <a:solidFill>
                  <a:schemeClr val="accent6">
                    <a:lumMod val="75000"/>
                  </a:schemeClr>
                </a:solidFill>
                <a:effectLst/>
                <a:ea typeface="新細明體" charset="-120"/>
              </a:rPr>
              <a:t> for fish behavioural research.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3714750"/>
            <a:ext cx="3121025" cy="2071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1807" y="3915682"/>
            <a:ext cx="1676400" cy="2546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675" y="4429125"/>
            <a:ext cx="3306763" cy="219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0" y="5173663"/>
            <a:ext cx="2428875" cy="161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169146-F06F-4750-B8A8-34F1C667534E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1898498" name="圖片 4" descr="coolIr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03201"/>
            <a:ext cx="4412342" cy="33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8499" name="Picture 3" descr="後壁湖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199" y="3976912"/>
            <a:ext cx="3956682" cy="27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 descr="IMG_019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1638" y="359229"/>
            <a:ext cx="4030134" cy="30226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3585028"/>
            <a:ext cx="51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National Museum of Biology &amp; Aquarium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61759" y="3534228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Orchid Island (</a:t>
            </a:r>
            <a:r>
              <a:rPr lang="en-US" altLang="zh-TW" dirty="0" err="1" smtClean="0"/>
              <a:t>Lanyu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84800" y="5065486"/>
            <a:ext cx="287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Ho-Bi  Harbor @ </a:t>
            </a:r>
            <a:r>
              <a:rPr lang="en-US" altLang="zh-TW" dirty="0" err="1" smtClean="0"/>
              <a:t>Kenting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(Digital </a:t>
            </a:r>
            <a:r>
              <a:rPr lang="en-US" altLang="zh-TW" dirty="0" err="1" smtClean="0"/>
              <a:t>Kenting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/>
          </p:cNvSpPr>
          <p:nvPr/>
        </p:nvSpPr>
        <p:spPr bwMode="auto">
          <a:xfrm>
            <a:off x="609600" y="0"/>
            <a:ext cx="7923213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buClr>
                <a:srgbClr val="000066"/>
              </a:buClr>
            </a:pPr>
            <a:r>
              <a:rPr lang="en-US" altLang="zh-TW" sz="4400" b="1">
                <a:solidFill>
                  <a:srgbClr val="000066"/>
                </a:solidFill>
                <a:ea typeface="標楷體" pitchFamily="65" charset="-120"/>
              </a:rPr>
              <a:t>Three-tier Architecture</a:t>
            </a:r>
            <a:endParaRPr lang="zh-TW" altLang="en-US" sz="4400" b="1">
              <a:solidFill>
                <a:srgbClr val="000066"/>
              </a:solidFill>
              <a:ea typeface="標楷體" pitchFamily="65" charset="-120"/>
            </a:endParaRPr>
          </a:p>
        </p:txBody>
      </p:sp>
      <p:pic>
        <p:nvPicPr>
          <p:cNvPr id="18435" name="圖片 3" descr="MG_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4613"/>
            <a:ext cx="91440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436" name="直線接點 5"/>
          <p:cNvCxnSpPr>
            <a:cxnSpLocks noChangeShapeType="1"/>
          </p:cNvCxnSpPr>
          <p:nvPr/>
        </p:nvCxnSpPr>
        <p:spPr bwMode="auto">
          <a:xfrm rot="16200000" flipH="1">
            <a:off x="-535781" y="3393282"/>
            <a:ext cx="4143375" cy="71437"/>
          </a:xfrm>
          <a:prstGeom prst="line">
            <a:avLst/>
          </a:prstGeom>
          <a:noFill/>
          <a:ln w="22225" algn="ctr">
            <a:solidFill>
              <a:srgbClr val="CC0099"/>
            </a:solidFill>
            <a:prstDash val="lgDash"/>
            <a:round/>
            <a:headEnd/>
            <a:tailEnd/>
          </a:ln>
        </p:spPr>
      </p:cxn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-1428750" y="3357563"/>
            <a:ext cx="32146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/>
          </a:p>
          <a:p>
            <a:endParaRPr lang="en-US" altLang="zh-TW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85918" y="1857364"/>
            <a:ext cx="1285884" cy="3571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714744" y="1857364"/>
            <a:ext cx="1285884" cy="3571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5786446" y="1714488"/>
            <a:ext cx="1000132" cy="6429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50686" y="6147192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http://ecocam.nchc.org.tw/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54C64-613B-4869-AE3A-A7729263B245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71406" y="2962284"/>
            <a:ext cx="9072594" cy="239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EU-FP 7 Collaboration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Supporting humans in knowledge gathering and question answering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TW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w.r.t</a:t>
            </a:r>
            <a:r>
              <a:rPr kumimoji="1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marine and environmental monitoring through analysis of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video streams</a:t>
            </a:r>
            <a:endParaRPr kumimoji="1" lang="zh-TW" altLang="en-US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161" y="428628"/>
            <a:ext cx="2801765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00100" y="4714884"/>
            <a:ext cx="75724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800" b="1" dirty="0" smtClean="0"/>
              <a:t>Participated Institutes</a:t>
            </a:r>
          </a:p>
          <a:p>
            <a:pPr algn="l"/>
            <a:r>
              <a:rPr lang="en-US" altLang="zh-TW" sz="1800" dirty="0" smtClean="0"/>
              <a:t>University </a:t>
            </a:r>
            <a:r>
              <a:rPr lang="en-US" altLang="zh-TW" sz="1800" dirty="0"/>
              <a:t>of Edinburgh </a:t>
            </a:r>
            <a:r>
              <a:rPr lang="en-US" altLang="zh-TW" sz="1800" dirty="0" smtClean="0"/>
              <a:t>(UEDIN), </a:t>
            </a:r>
            <a:r>
              <a:rPr lang="en-US" altLang="zh-TW" sz="1800" dirty="0"/>
              <a:t>United </a:t>
            </a:r>
            <a:r>
              <a:rPr lang="en-US" altLang="zh-TW" sz="1800" dirty="0" smtClean="0"/>
              <a:t>Kingdom </a:t>
            </a:r>
            <a:endParaRPr lang="en-US" altLang="zh-TW" sz="1800" dirty="0"/>
          </a:p>
          <a:p>
            <a:pPr algn="l"/>
            <a:r>
              <a:rPr lang="en-US" altLang="zh-TW" sz="1800" dirty="0" smtClean="0"/>
              <a:t>Centrum </a:t>
            </a:r>
            <a:r>
              <a:rPr lang="en-US" altLang="zh-TW" sz="1800" dirty="0" err="1"/>
              <a:t>Wiskunde</a:t>
            </a:r>
            <a:r>
              <a:rPr lang="en-US" altLang="zh-TW" sz="1800" dirty="0"/>
              <a:t> &amp; </a:t>
            </a:r>
            <a:r>
              <a:rPr lang="en-US" altLang="zh-TW" sz="1800" dirty="0" err="1"/>
              <a:t>Informatica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(CWI), </a:t>
            </a:r>
            <a:r>
              <a:rPr lang="en-US" altLang="zh-TW" sz="1800" dirty="0"/>
              <a:t>Netherlands</a:t>
            </a:r>
          </a:p>
          <a:p>
            <a:pPr algn="l"/>
            <a:r>
              <a:rPr lang="it-IT" altLang="zh-TW" sz="1800" dirty="0" smtClean="0"/>
              <a:t>Universita</a:t>
            </a:r>
            <a:r>
              <a:rPr lang="it-IT" altLang="zh-TW" sz="1800" dirty="0"/>
              <a:t>’ di Catania </a:t>
            </a:r>
            <a:r>
              <a:rPr lang="it-IT" altLang="zh-TW" sz="1800" dirty="0" smtClean="0"/>
              <a:t>(UCATANIA), </a:t>
            </a:r>
            <a:r>
              <a:rPr lang="it-IT" altLang="zh-TW" sz="1800" dirty="0"/>
              <a:t>Italy</a:t>
            </a:r>
          </a:p>
          <a:p>
            <a:pPr algn="l"/>
            <a:r>
              <a:rPr lang="en-US" altLang="zh-TW" sz="1800" dirty="0" smtClean="0"/>
              <a:t>National </a:t>
            </a:r>
            <a:r>
              <a:rPr lang="en-US" altLang="zh-TW" sz="1800" dirty="0"/>
              <a:t>Center for </a:t>
            </a:r>
            <a:r>
              <a:rPr lang="en-US" altLang="zh-TW" sz="1800" dirty="0" smtClean="0"/>
              <a:t>High-Performance Computing (NCHC), Taiwan</a:t>
            </a:r>
            <a:endParaRPr lang="en-US" altLang="zh-TW" sz="1800" dirty="0"/>
          </a:p>
        </p:txBody>
      </p:sp>
      <p:pic>
        <p:nvPicPr>
          <p:cNvPr id="8" name="Picture 4" descr="The University of Edinburgh - hom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 flipV="1">
            <a:off x="3286116" y="214290"/>
            <a:ext cx="928694" cy="928694"/>
          </a:xfrm>
          <a:prstGeom prst="rect">
            <a:avLst/>
          </a:prstGeom>
          <a:noFill/>
        </p:spPr>
      </p:pic>
      <p:pic>
        <p:nvPicPr>
          <p:cNvPr id="9" name="Picture 6" descr="CWI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57298"/>
            <a:ext cx="4210050" cy="781051"/>
          </a:xfrm>
          <a:prstGeom prst="rect">
            <a:avLst/>
          </a:prstGeom>
          <a:noFill/>
        </p:spPr>
      </p:pic>
      <p:pic>
        <p:nvPicPr>
          <p:cNvPr id="10" name="Picture 8" descr="http://www.unict.it/img/universit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3504" y="1714488"/>
            <a:ext cx="3121080" cy="714380"/>
          </a:xfrm>
          <a:prstGeom prst="rect">
            <a:avLst/>
          </a:prstGeom>
          <a:noFill/>
        </p:spPr>
      </p:pic>
      <p:pic>
        <p:nvPicPr>
          <p:cNvPr id="11" name="Picture 2" descr="國家高速網路與計算中心">
            <a:hlinkClick r:id="rId9" tooltip="國家高速網路與計算中心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628" y="500042"/>
            <a:ext cx="2571768" cy="700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00042"/>
            <a:ext cx="700573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5000652"/>
            <a:ext cx="2464587" cy="16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95年度政府公務預算簡報9403018">
  <a:themeElements>
    <a:clrScheme name="95年度政府公務預算簡報9403018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95年度政府公務預算簡報9403018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95年度政府公務預算簡報9403018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年度政府公務預算簡報9403018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年度政府公務預算簡報9403018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年度政府公務預算簡報9403018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年度政府公務預算簡報9403018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年度政府公務預算簡報9403018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5年度政府公務預算簡報9403018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年度政府公務預算簡報9403018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年度政府公務預算簡報9403018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年度政府公務預算簡報9403018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年度政府公務預算簡報9403018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5年度政府公務預算簡報9403018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95年度政府公務預算簡報9403018</Template>
  <TotalTime>15220</TotalTime>
  <Words>262</Words>
  <Application>Microsoft Office PowerPoint</Application>
  <PresentationFormat>如螢幕大小 (4:3)</PresentationFormat>
  <Paragraphs>62</Paragraphs>
  <Slides>8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95年度政府公務預算簡報9403018</vt:lpstr>
      <vt:lpstr>Update of Development of Long Term Underwater Observatories at Taiwan and Plan for New Knowledge from CREON</vt:lpstr>
      <vt:lpstr>投影片 2</vt:lpstr>
      <vt:lpstr>Coral Reef Environmental Observatory Network (CREON)</vt:lpstr>
      <vt:lpstr>Kenting's Underwater Observatory</vt:lpstr>
      <vt:lpstr>投影片 5</vt:lpstr>
      <vt:lpstr>投影片 6</vt:lpstr>
      <vt:lpstr>投影片 7</vt:lpstr>
      <vt:lpstr>投影片 8</vt:lpstr>
    </vt:vector>
  </TitlesOfParts>
  <Company>NARL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NARL Planning</dc:title>
  <dc:creator>G. S. Chang</dc:creator>
  <cp:lastModifiedBy>fplin</cp:lastModifiedBy>
  <cp:revision>1556</cp:revision>
  <dcterms:created xsi:type="dcterms:W3CDTF">2005-03-08T08:54:04Z</dcterms:created>
  <dcterms:modified xsi:type="dcterms:W3CDTF">2010-03-04T20:02:50Z</dcterms:modified>
</cp:coreProperties>
</file>