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tags/tag13.xml" ContentType="application/vnd.openxmlformats-officedocument.presentationml.tags+xml"/>
  <Override PartName="/ppt/slides/slide22.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tags/tag15.xml" ContentType="application/vnd.openxmlformats-officedocument.presentationml.tag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Default Extension="wmf" ContentType="image/x-wmf"/>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tags/tag12.xml" ContentType="application/vnd.openxmlformats-officedocument.presentationml.tags+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10.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Override PartName="/ppt/tags/tag14.xml" ContentType="application/vnd.openxmlformats-officedocument.presentationml.tags+xml"/>
  <Default Extension="png" ContentType="image/png"/>
  <Override PartName="/ppt/tags/tag7.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Default Extension="bin" ContentType="application/vnd.openxmlformats-officedocument.presentationml.printerSettings"/>
  <Override PartName="/ppt/notesSlides/notesSlide10.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tags/tag11.xml" ContentType="application/vnd.openxmlformats-officedocument.presentationml.tags+xml"/>
  <Override PartName="/ppt/slides/slide19.xml" ContentType="application/vnd.openxmlformats-officedocument.presentationml.slide+xml"/>
  <Override PartName="/ppt/slides/slide12.xml" ContentType="application/vnd.openxmlformats-officedocument.presentationml.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tags/tag3.xml" ContentType="application/vnd.openxmlformats-officedocument.presentationml.tags+xml"/>
  <Override PartName="/ppt/notesSlides/notesSlide3.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tags/tag4.xml" ContentType="application/vnd.openxmlformats-officedocument.presentationml.tags+xml"/>
  <Override PartName="/ppt/notesSlides/notesSlide19.xml" ContentType="application/vnd.openxmlformats-officedocument.presentationml.notesSlide+xml"/>
  <Override PartName="/ppt/slides/slide1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tags/tag10.xml" ContentType="application/vnd.openxmlformats-officedocument.presentationml.tags+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slides/slide6.xml" ContentType="application/vnd.openxmlformats-officedocument.presentationml.slide+xml"/>
  <Default Extension="pdf" ContentType="application/pdf"/>
  <Override PartName="/ppt/notesSlides/notesSlide20.xml" ContentType="application/vnd.openxmlformats-officedocument.presentationml.notesSlide+xml"/>
  <Override PartName="/ppt/slides/slide16.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60" r:id="rId1"/>
  </p:sldMasterIdLst>
  <p:notesMasterIdLst>
    <p:notesMasterId r:id="rId28"/>
  </p:notesMasterIdLst>
  <p:handoutMasterIdLst>
    <p:handoutMasterId r:id="rId29"/>
  </p:handoutMasterIdLst>
  <p:sldIdLst>
    <p:sldId id="256" r:id="rId2"/>
    <p:sldId id="311" r:id="rId3"/>
    <p:sldId id="324" r:id="rId4"/>
    <p:sldId id="319" r:id="rId5"/>
    <p:sldId id="323" r:id="rId6"/>
    <p:sldId id="326" r:id="rId7"/>
    <p:sldId id="332" r:id="rId8"/>
    <p:sldId id="328" r:id="rId9"/>
    <p:sldId id="325" r:id="rId10"/>
    <p:sldId id="330" r:id="rId11"/>
    <p:sldId id="329" r:id="rId12"/>
    <p:sldId id="331" r:id="rId13"/>
    <p:sldId id="307" r:id="rId14"/>
    <p:sldId id="306" r:id="rId15"/>
    <p:sldId id="315" r:id="rId16"/>
    <p:sldId id="316" r:id="rId17"/>
    <p:sldId id="292" r:id="rId18"/>
    <p:sldId id="291" r:id="rId19"/>
    <p:sldId id="300" r:id="rId20"/>
    <p:sldId id="276" r:id="rId21"/>
    <p:sldId id="309" r:id="rId22"/>
    <p:sldId id="308" r:id="rId23"/>
    <p:sldId id="320" r:id="rId24"/>
    <p:sldId id="321" r:id="rId25"/>
    <p:sldId id="317" r:id="rId26"/>
    <p:sldId id="322" r:id="rId2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4177" autoAdjust="0"/>
    <p:restoredTop sz="77506" autoAdjust="0"/>
  </p:normalViewPr>
  <p:slideViewPr>
    <p:cSldViewPr snapToObjects="1">
      <p:cViewPr>
        <p:scale>
          <a:sx n="75" d="100"/>
          <a:sy n="75" d="100"/>
        </p:scale>
        <p:origin x="-840" y="-1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576"/>
    </p:cViewPr>
  </p:notesTextViewPr>
  <p:sorterViewPr>
    <p:cViewPr>
      <p:scale>
        <a:sx n="100" d="100"/>
        <a:sy n="100" d="100"/>
      </p:scale>
      <p:origin x="0" y="0"/>
    </p:cViewPr>
  </p:sorterViewPr>
  <p:notesViewPr>
    <p:cSldViewPr>
      <p:cViewPr varScale="1">
        <p:scale>
          <a:sx n="67" d="100"/>
          <a:sy n="67" d="100"/>
        </p:scale>
        <p:origin x="-2640" y="-112"/>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31" Type="http://schemas.openxmlformats.org/officeDocument/2006/relationships/presProps" Target="presProps.xml"/><Relationship Id="rId34" Type="http://schemas.openxmlformats.org/officeDocument/2006/relationships/tableStyles" Target="tableStyles.xml"/><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notesMaster" Target="notesMasters/notesMaster1.xml"/><Relationship Id="rId26" Type="http://schemas.openxmlformats.org/officeDocument/2006/relationships/slide" Target="slides/slide25.xml"/><Relationship Id="rId30" Type="http://schemas.openxmlformats.org/officeDocument/2006/relationships/printerSettings" Target="printerSettings/printerSettings1.bin"/><Relationship Id="rId11" Type="http://schemas.openxmlformats.org/officeDocument/2006/relationships/slide" Target="slides/slide10.xml"/><Relationship Id="rId29" Type="http://schemas.openxmlformats.org/officeDocument/2006/relationships/handoutMaster" Target="handoutMasters/handoutMaster1.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4" Type="http://schemas.openxmlformats.org/officeDocument/2006/relationships/slide" Target="slides/slide10.xml"/><Relationship Id="rId5" Type="http://schemas.openxmlformats.org/officeDocument/2006/relationships/slide" Target="slides/slide11.xml"/><Relationship Id="rId7" Type="http://schemas.openxmlformats.org/officeDocument/2006/relationships/slide" Target="slides/slide18.xml"/><Relationship Id="rId1" Type="http://schemas.openxmlformats.org/officeDocument/2006/relationships/slide" Target="slides/slide1.xml"/><Relationship Id="rId2" Type="http://schemas.openxmlformats.org/officeDocument/2006/relationships/slide" Target="slides/slide6.xml"/><Relationship Id="rId3" Type="http://schemas.openxmlformats.org/officeDocument/2006/relationships/slide" Target="slides/slide7.xml"/><Relationship Id="rId6"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E303676-90A1-5948-AE2C-6FB17A5E5992}" type="datetime1">
              <a:rPr kumimoji="1" lang="ja-JP" altLang="en-US" smtClean="0"/>
              <a:pPr/>
              <a:t>10.3.4</a:t>
            </a:fld>
            <a:endParaRPr kumimoji="1" lang="ja-JP" altLang="en-US"/>
          </a:p>
        </p:txBody>
      </p:sp>
      <p:sp>
        <p:nvSpPr>
          <p:cNvPr id="4" name="フッター プレースホル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267777D4-2CB8-4DFE-8FAD-1CB18715E624}"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A8749AA-9ECD-2A4C-8CC7-DBB5D09D871D}" type="datetime1">
              <a:rPr kumimoji="1" lang="ja-JP" altLang="en-US" smtClean="0"/>
              <a:pPr/>
              <a:t>10.3.4</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3DB8E6EE-2D03-4495-82BE-A19FC27C140B}"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Hi! I’m</a:t>
            </a:r>
            <a:r>
              <a:rPr kumimoji="1" lang="en-US" altLang="ja-JP" baseline="0" dirty="0" smtClean="0"/>
              <a:t> Yuki Fujiwara, from Osaka University.</a:t>
            </a:r>
            <a:endParaRPr kumimoji="1" lang="en-US" altLang="ja-JP" baseline="0" dirty="0" smtClean="0"/>
          </a:p>
          <a:p>
            <a:r>
              <a:rPr kumimoji="1" lang="en-US" altLang="ja-JP" baseline="0" dirty="0" smtClean="0"/>
              <a:t>I would like to introduce ”</a:t>
            </a:r>
            <a:r>
              <a:rPr lang="en-US" altLang="ja-JP" dirty="0" smtClean="0"/>
              <a:t>A Control Mechanism of Multiple Visualization Applications </a:t>
            </a:r>
            <a:br>
              <a:rPr lang="en-US" altLang="ja-JP" dirty="0" smtClean="0"/>
            </a:br>
            <a:r>
              <a:rPr lang="en-US" altLang="ja-JP" dirty="0" smtClean="0"/>
              <a:t>on SAGE-enabled TDW</a:t>
            </a:r>
            <a:r>
              <a:rPr lang="en-US" altLang="ja-JP" dirty="0" smtClean="0"/>
              <a:t>”.</a:t>
            </a:r>
            <a:endParaRPr kumimoji="1" lang="en-US" altLang="ja-JP" baseline="0"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Thank</a:t>
            </a:r>
            <a:r>
              <a:rPr kumimoji="1" lang="en-US" altLang="ja-JP" baseline="0" dirty="0" smtClean="0"/>
              <a:t> you for your attention.</a:t>
            </a:r>
          </a:p>
          <a:p>
            <a:r>
              <a:rPr kumimoji="1" lang="en-US" altLang="ja-JP" baseline="0" dirty="0" smtClean="0"/>
              <a:t>I hope that the developed module help SAGE to be used in actual scientific research.</a:t>
            </a:r>
            <a:endParaRPr kumimoji="1" lang="ja-JP" altLang="en-US" dirty="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a:p>
            <a:endParaRPr kumimoji="1" lang="en-US" altLang="ja-JP" dirty="0" smtClean="0"/>
          </a:p>
          <a:p>
            <a:endParaRPr kumimoji="1" lang="en-US" altLang="ja-JP" dirty="0" smtClean="0"/>
          </a:p>
          <a:p>
            <a:r>
              <a:rPr kumimoji="1" lang="ja-JP" altLang="en-US" dirty="0" smtClean="0"/>
              <a:t>本研究では、</a:t>
            </a:r>
            <a:r>
              <a:rPr kumimoji="1" lang="en-US" altLang="ja-JP" dirty="0" smtClean="0"/>
              <a:t>Tiled Display Wall</a:t>
            </a:r>
            <a:r>
              <a:rPr kumimoji="1" lang="ja-JP" altLang="en-US" dirty="0" smtClean="0"/>
              <a:t>を用いた複数データの比較における操作方法の欠如という問題に対し、</a:t>
            </a:r>
            <a:endParaRPr kumimoji="1" lang="en-US" altLang="ja-JP" dirty="0" smtClean="0"/>
          </a:p>
          <a:p>
            <a:r>
              <a:rPr kumimoji="1" lang="ja-JP" altLang="en-US" dirty="0" smtClean="0"/>
              <a:t>複数可視化アプリケーションの同時遠隔操作を行うモジュールを提案・実装しました。</a:t>
            </a:r>
            <a:endParaRPr kumimoji="1" lang="en-US" altLang="ja-JP" dirty="0" smtClean="0"/>
          </a:p>
          <a:p>
            <a:r>
              <a:rPr kumimoji="1" lang="ja-JP" altLang="en-US" dirty="0" smtClean="0"/>
              <a:t>その結果、被験者実験により、モジュールの同時操作機能の有用性を確認しました。</a:t>
            </a:r>
            <a:endParaRPr kumimoji="1" lang="en-US" altLang="ja-JP" dirty="0" smtClean="0"/>
          </a:p>
          <a:p>
            <a:endParaRPr kumimoji="1" lang="en-US" altLang="ja-JP" dirty="0" smtClean="0"/>
          </a:p>
          <a:p>
            <a:r>
              <a:rPr kumimoji="1" lang="ja-JP" altLang="en-US" dirty="0" smtClean="0"/>
              <a:t>今後の課題としては、不要な</a:t>
            </a:r>
            <a:r>
              <a:rPr kumimoji="1" lang="en-US" altLang="ja-JP" dirty="0" smtClean="0"/>
              <a:t>Event message </a:t>
            </a:r>
            <a:r>
              <a:rPr kumimoji="1" lang="ja-JP" altLang="en-US" dirty="0" smtClean="0"/>
              <a:t>の削減による応答性の改善、</a:t>
            </a:r>
            <a:endParaRPr kumimoji="1" lang="en-US" altLang="ja-JP" dirty="0" smtClean="0"/>
          </a:p>
          <a:p>
            <a:r>
              <a:rPr kumimoji="1" lang="ja-JP" altLang="en-US" dirty="0" smtClean="0"/>
              <a:t>などがあげられます。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baseline="0" dirty="0" smtClean="0">
                <a:solidFill>
                  <a:srgbClr val="FF0000"/>
                </a:solidFill>
              </a:rPr>
              <a:t>We decided a principle in creating a mechanism.</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We thought minimum change to existing SAGE architecture is needed,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for compatibility with the SAGE running on facilities and future change in SAGE architecture.</a:t>
            </a:r>
          </a:p>
          <a:p>
            <a:endParaRPr kumimoji="1" lang="en-US" altLang="ja-JP" baseline="0" dirty="0" smtClean="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With the principle, our approach is to create a module for SAGE to realize the mechanism of application control</a:t>
            </a: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using existing message passing system on window control.</a:t>
            </a:r>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solidFill>
                  <a:srgbClr val="FF0000"/>
                </a:solidFill>
              </a:rPr>
              <a:t>With the principles,</a:t>
            </a:r>
            <a:r>
              <a:rPr kumimoji="1" lang="en-US" altLang="ja-JP" baseline="0" dirty="0" smtClean="0">
                <a:solidFill>
                  <a:srgbClr val="FF0000"/>
                </a:solidFill>
              </a:rPr>
              <a:t> we created the module that can control multiple applications.</a:t>
            </a:r>
            <a:endParaRPr kumimoji="1" lang="en-US" altLang="ja-JP" dirty="0" smtClean="0">
              <a:solidFill>
                <a:srgbClr val="FF0000"/>
              </a:solidFill>
            </a:endParaRPr>
          </a:p>
          <a:p>
            <a:r>
              <a:rPr kumimoji="1" lang="en-US" altLang="ja-JP" dirty="0" smtClean="0">
                <a:solidFill>
                  <a:srgbClr val="FF0000"/>
                </a:solidFill>
              </a:rPr>
              <a:t>Look</a:t>
            </a:r>
            <a:r>
              <a:rPr kumimoji="1" lang="en-US" altLang="ja-JP" baseline="0" dirty="0" smtClean="0">
                <a:solidFill>
                  <a:srgbClr val="FF0000"/>
                </a:solidFill>
              </a:rPr>
              <a:t> at the picture.</a:t>
            </a:r>
          </a:p>
          <a:p>
            <a:endParaRPr kumimoji="1" lang="en-US" altLang="ja-JP" baseline="0" dirty="0" smtClean="0">
              <a:solidFill>
                <a:srgbClr val="FF0000"/>
              </a:solidFill>
            </a:endParaRPr>
          </a:p>
          <a:p>
            <a:r>
              <a:rPr kumimoji="1" lang="en-US" altLang="ja-JP" dirty="0" smtClean="0">
                <a:solidFill>
                  <a:srgbClr val="FF0000"/>
                </a:solidFill>
              </a:rPr>
              <a:t>(Event message filter?) ← </a:t>
            </a:r>
            <a:r>
              <a:rPr kumimoji="1" lang="ja-JP" altLang="en-US" dirty="0" smtClean="0">
                <a:solidFill>
                  <a:srgbClr val="FF0000"/>
                </a:solidFill>
              </a:rPr>
              <a:t>ポスターでは、消すのを忘れました。</a:t>
            </a:r>
            <a:endParaRPr kumimoji="1" lang="en-US" altLang="ja-JP" dirty="0" smtClean="0">
              <a:solidFill>
                <a:srgbClr val="FF0000"/>
              </a:solidFill>
            </a:endParaRPr>
          </a:p>
          <a:p>
            <a:endParaRPr kumimoji="1" lang="en-US" altLang="ja-JP" dirty="0" smtClean="0">
              <a:solidFill>
                <a:srgbClr val="FF0000"/>
              </a:solidFill>
            </a:endParaRPr>
          </a:p>
          <a:p>
            <a:r>
              <a:rPr kumimoji="1" lang="en-US" altLang="ja-JP" dirty="0" smtClean="0">
                <a:solidFill>
                  <a:srgbClr val="FF0000"/>
                </a:solidFill>
              </a:rPr>
              <a:t>Event message duplication function</a:t>
            </a:r>
            <a:r>
              <a:rPr kumimoji="1" lang="en-US" altLang="ja-JP" baseline="0" dirty="0" smtClean="0">
                <a:solidFill>
                  <a:srgbClr val="FF0000"/>
                </a:solidFill>
              </a:rPr>
              <a:t> duplicates the message which comes from the transmission function</a:t>
            </a:r>
          </a:p>
          <a:p>
            <a:r>
              <a:rPr kumimoji="1" lang="en-US" altLang="ja-JP" baseline="0" dirty="0" smtClean="0">
                <a:solidFill>
                  <a:srgbClr val="FF0000"/>
                </a:solidFill>
              </a:rPr>
              <a:t>and forward them to all or a part of SAIL-enabled application.</a:t>
            </a:r>
          </a:p>
          <a:p>
            <a:endParaRPr kumimoji="1" lang="en-US" altLang="ja-JP" dirty="0" smtClean="0">
              <a:solidFill>
                <a:srgbClr val="FF0000"/>
              </a:solidFill>
            </a:endParaRPr>
          </a:p>
          <a:p>
            <a:r>
              <a:rPr kumimoji="1" lang="ja-JP" altLang="en-US" dirty="0" smtClean="0">
                <a:solidFill>
                  <a:srgbClr val="FF0000"/>
                </a:solidFill>
              </a:rPr>
              <a:t>まず、</a:t>
            </a:r>
            <a:r>
              <a:rPr kumimoji="1" lang="en-US" altLang="ja-JP" dirty="0" smtClean="0">
                <a:solidFill>
                  <a:srgbClr val="FF0000"/>
                </a:solidFill>
              </a:rPr>
              <a:t>Event message </a:t>
            </a:r>
            <a:r>
              <a:rPr kumimoji="1" lang="ja-JP" altLang="en-US" dirty="0" smtClean="0">
                <a:solidFill>
                  <a:srgbClr val="FF0000"/>
                </a:solidFill>
              </a:rPr>
              <a:t>を複製し、操作対象となる全てのアプリケーションに対して</a:t>
            </a:r>
            <a:endParaRPr kumimoji="1" lang="en-US" altLang="ja-JP" dirty="0" smtClean="0">
              <a:solidFill>
                <a:srgbClr val="FF0000"/>
              </a:solidFill>
            </a:endParaRPr>
          </a:p>
          <a:p>
            <a:r>
              <a:rPr kumimoji="1" lang="en-US" altLang="ja-JP" dirty="0" smtClean="0">
                <a:solidFill>
                  <a:srgbClr val="FF0000"/>
                </a:solidFill>
              </a:rPr>
              <a:t>Event message </a:t>
            </a:r>
            <a:r>
              <a:rPr kumimoji="1" lang="ja-JP" altLang="en-US" dirty="0" smtClean="0">
                <a:solidFill>
                  <a:srgbClr val="FF0000"/>
                </a:solidFill>
              </a:rPr>
              <a:t>を</a:t>
            </a:r>
            <a:r>
              <a:rPr kumimoji="1" lang="en-US" altLang="ja-JP" dirty="0" smtClean="0">
                <a:solidFill>
                  <a:srgbClr val="FF0000"/>
                </a:solidFill>
              </a:rPr>
              <a:t>transmission</a:t>
            </a:r>
            <a:r>
              <a:rPr kumimoji="1" lang="ja-JP" altLang="en-US" dirty="0" smtClean="0">
                <a:solidFill>
                  <a:srgbClr val="FF0000"/>
                </a:solidFill>
              </a:rPr>
              <a:t>する機構を構築しました。</a:t>
            </a:r>
            <a:endParaRPr kumimoji="1" lang="en-US" altLang="ja-JP" dirty="0" smtClean="0">
              <a:solidFill>
                <a:srgbClr val="FF0000"/>
              </a:solidFill>
            </a:endParaRPr>
          </a:p>
          <a:p>
            <a:r>
              <a:rPr kumimoji="1" lang="ja-JP" altLang="en-US" dirty="0" smtClean="0">
                <a:solidFill>
                  <a:srgbClr val="FF0000"/>
                </a:solidFill>
              </a:rPr>
              <a:t>この際、</a:t>
            </a:r>
            <a:r>
              <a:rPr kumimoji="1" lang="en-US" altLang="ja-JP" dirty="0" smtClean="0">
                <a:solidFill>
                  <a:srgbClr val="FF0000"/>
                </a:solidFill>
              </a:rPr>
              <a:t>1</a:t>
            </a:r>
            <a:r>
              <a:rPr kumimoji="1" lang="ja-JP" altLang="en-US" dirty="0" smtClean="0">
                <a:solidFill>
                  <a:srgbClr val="FF0000"/>
                </a:solidFill>
              </a:rPr>
              <a:t>つ目の課題である、アーキテクチャへの変更の最小化を考慮しました。</a:t>
            </a:r>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また、不要な</a:t>
            </a:r>
            <a:r>
              <a:rPr kumimoji="1" lang="en-US" altLang="ja-JP" dirty="0" smtClean="0">
                <a:solidFill>
                  <a:srgbClr val="FF0000"/>
                </a:solidFill>
              </a:rPr>
              <a:t>Event message </a:t>
            </a:r>
            <a:r>
              <a:rPr kumimoji="1" lang="ja-JP" altLang="en-US" dirty="0" smtClean="0">
                <a:solidFill>
                  <a:srgbClr val="FF0000"/>
                </a:solidFill>
              </a:rPr>
              <a:t>を間引き、</a:t>
            </a:r>
            <a:r>
              <a:rPr kumimoji="1" lang="en-US" altLang="ja-JP" dirty="0" smtClean="0">
                <a:solidFill>
                  <a:srgbClr val="FF0000"/>
                </a:solidFill>
              </a:rPr>
              <a:t>message</a:t>
            </a:r>
            <a:r>
              <a:rPr kumimoji="1" lang="ja-JP" altLang="en-US" dirty="0" smtClean="0">
                <a:solidFill>
                  <a:srgbClr val="FF0000"/>
                </a:solidFill>
              </a:rPr>
              <a:t>の</a:t>
            </a:r>
            <a:r>
              <a:rPr kumimoji="1" lang="en-US" altLang="ja-JP" dirty="0" smtClean="0">
                <a:solidFill>
                  <a:srgbClr val="FF0000"/>
                </a:solidFill>
              </a:rPr>
              <a:t>transmission</a:t>
            </a:r>
            <a:r>
              <a:rPr kumimoji="1" lang="ja-JP" altLang="en-US" dirty="0" smtClean="0">
                <a:solidFill>
                  <a:srgbClr val="FF0000"/>
                </a:solidFill>
              </a:rPr>
              <a:t>量を削減する</a:t>
            </a:r>
            <a:endParaRPr kumimoji="1" lang="en-US" altLang="ja-JP" dirty="0" smtClean="0">
              <a:solidFill>
                <a:srgbClr val="FF0000"/>
              </a:solidFill>
            </a:endParaRPr>
          </a:p>
          <a:p>
            <a:r>
              <a:rPr kumimoji="1" lang="en-US" altLang="ja-JP" dirty="0" smtClean="0">
                <a:solidFill>
                  <a:srgbClr val="FF0000"/>
                </a:solidFill>
              </a:rPr>
              <a:t>Event message filter </a:t>
            </a:r>
            <a:r>
              <a:rPr kumimoji="1" lang="ja-JP" altLang="en-US" dirty="0" smtClean="0">
                <a:solidFill>
                  <a:srgbClr val="FF0000"/>
                </a:solidFill>
              </a:rPr>
              <a:t>機構を、プロトタイプとして構築しました。</a:t>
            </a:r>
            <a:endParaRPr kumimoji="1" lang="en-US" altLang="ja-JP"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rgbClr val="FF0000"/>
                </a:solidFill>
              </a:rPr>
              <a:t>これは、</a:t>
            </a:r>
            <a:r>
              <a:rPr kumimoji="1" lang="en-US" altLang="ja-JP" dirty="0" smtClean="0">
                <a:solidFill>
                  <a:srgbClr val="FF0000"/>
                </a:solidFill>
              </a:rPr>
              <a:t>2</a:t>
            </a:r>
            <a:r>
              <a:rPr kumimoji="1" lang="ja-JP" altLang="en-US" dirty="0" smtClean="0">
                <a:solidFill>
                  <a:srgbClr val="FF0000"/>
                </a:solidFill>
              </a:rPr>
              <a:t>つ目の課題である、応答性の保持について考慮したためです。</a:t>
            </a:r>
            <a:endParaRPr kumimoji="1" lang="en-US" altLang="ja-JP" dirty="0" smtClean="0">
              <a:solidFill>
                <a:srgbClr val="FF0000"/>
              </a:solidFill>
            </a:endParaRPr>
          </a:p>
          <a:p>
            <a:r>
              <a:rPr kumimoji="1" lang="ja-JP" altLang="en-US" dirty="0" smtClean="0">
                <a:solidFill>
                  <a:srgbClr val="FF0000"/>
                </a:solidFill>
              </a:rPr>
              <a:t>本発表ではこれらのうち、</a:t>
            </a:r>
            <a:r>
              <a:rPr kumimoji="1" lang="en-US" altLang="ja-JP" dirty="0" smtClean="0">
                <a:solidFill>
                  <a:srgbClr val="FF0000"/>
                </a:solidFill>
              </a:rPr>
              <a:t>Event message </a:t>
            </a:r>
            <a:r>
              <a:rPr kumimoji="1" lang="ja-JP" altLang="en-US" dirty="0" smtClean="0">
                <a:solidFill>
                  <a:srgbClr val="FF0000"/>
                </a:solidFill>
              </a:rPr>
              <a:t>複製機構の設計について述べます。</a:t>
            </a:r>
            <a:endParaRPr kumimoji="1" lang="en-US" altLang="ja-JP" dirty="0" smtClean="0">
              <a:solidFill>
                <a:srgbClr val="FF0000"/>
              </a:solidFill>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There is a issue to create the duplication function: How to duplicate a event message?</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There are two way.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FF0000"/>
                </a:solidFill>
              </a:rPr>
              <a:t>First</a:t>
            </a:r>
            <a:r>
              <a:rPr kumimoji="1" lang="en-US" altLang="ja-JP" baseline="0" dirty="0" smtClean="0">
                <a:solidFill>
                  <a:srgbClr val="FF0000"/>
                </a:solidFill>
              </a:rPr>
              <a:t> way is to put the duplication function in SAGE UI.</a:t>
            </a:r>
          </a:p>
          <a:p>
            <a:r>
              <a:rPr lang="en-US" altLang="ja-JP" dirty="0" smtClean="0"/>
              <a:t>When SAGE UI gets a event and make a event message, the function duplicates here</a:t>
            </a:r>
          </a:p>
          <a:p>
            <a:r>
              <a:rPr lang="en-US" altLang="ja-JP" dirty="0" smtClean="0"/>
              <a:t>and</a:t>
            </a:r>
            <a:r>
              <a:rPr lang="en-US" altLang="ja-JP" baseline="0" dirty="0" smtClean="0"/>
              <a:t> pass the message to Free Space Manager.</a:t>
            </a:r>
          </a:p>
          <a:p>
            <a:r>
              <a:rPr lang="en-US" altLang="ja-JP" dirty="0" smtClean="0"/>
              <a:t>After that, the processing</a:t>
            </a:r>
            <a:r>
              <a:rPr lang="en-US" altLang="ja-JP" baseline="0" dirty="0" smtClean="0"/>
              <a:t> of the message is the same as the previous module.</a:t>
            </a:r>
          </a:p>
          <a:p>
            <a:endParaRPr lang="en-US" altLang="ja-JP" baseline="0" dirty="0" smtClean="0"/>
          </a:p>
          <a:p>
            <a:r>
              <a:rPr lang="en-US" altLang="ja-JP" dirty="0" smtClean="0"/>
              <a:t>The advantage of the way is</a:t>
            </a:r>
            <a:r>
              <a:rPr lang="en-US" altLang="ja-JP" baseline="0" dirty="0" smtClean="0"/>
              <a:t> minimum change to SAGE architecture.</a:t>
            </a:r>
          </a:p>
          <a:p>
            <a:r>
              <a:rPr lang="en-US" altLang="ja-JP" baseline="0" dirty="0" smtClean="0"/>
              <a:t>But the bad point is message traffic become more.</a:t>
            </a:r>
            <a:endParaRPr lang="en-US" altLang="ja-JP" dirty="0" smtClean="0"/>
          </a:p>
          <a:p>
            <a:endParaRPr lang="en-US" altLang="ja-JP" dirty="0" smtClean="0"/>
          </a:p>
          <a:p>
            <a:r>
              <a:rPr lang="ja-JP" altLang="en-US" dirty="0" smtClean="0"/>
              <a:t>検討すべき項目は、</a:t>
            </a:r>
            <a:r>
              <a:rPr lang="en-US" altLang="ja-JP" dirty="0" smtClean="0"/>
              <a:t>message</a:t>
            </a:r>
            <a:r>
              <a:rPr lang="ja-JP" altLang="en-US" dirty="0" smtClean="0"/>
              <a:t>の複製方法です。</a:t>
            </a:r>
            <a:endParaRPr lang="en-US" altLang="ja-JP" dirty="0" smtClean="0"/>
          </a:p>
          <a:p>
            <a:endParaRPr lang="en-US" altLang="ja-JP" dirty="0" smtClean="0"/>
          </a:p>
          <a:p>
            <a:r>
              <a:rPr lang="ja-JP" altLang="en-US" dirty="0" smtClean="0"/>
              <a:t>複製方法は</a:t>
            </a:r>
            <a:r>
              <a:rPr lang="en-US" altLang="ja-JP" dirty="0" smtClean="0"/>
              <a:t>2</a:t>
            </a:r>
            <a:r>
              <a:rPr lang="ja-JP" altLang="en-US" dirty="0" smtClean="0"/>
              <a:t>つあり、</a:t>
            </a:r>
            <a:r>
              <a:rPr lang="en-US" altLang="ja-JP" dirty="0" smtClean="0"/>
              <a:t>1</a:t>
            </a:r>
            <a:r>
              <a:rPr lang="ja-JP" altLang="en-US" dirty="0" smtClean="0"/>
              <a:t>つ目の方法は、</a:t>
            </a:r>
            <a:r>
              <a:rPr lang="en-US" altLang="ja-JP" dirty="0" smtClean="0"/>
              <a:t>SAGE UI</a:t>
            </a:r>
            <a:r>
              <a:rPr lang="ja-JP" altLang="en-US" dirty="0" smtClean="0"/>
              <a:t>で、アプリケーションの数だけ</a:t>
            </a:r>
            <a:r>
              <a:rPr lang="en-US" altLang="ja-JP" dirty="0" smtClean="0"/>
              <a:t>Event message </a:t>
            </a:r>
            <a:r>
              <a:rPr lang="ja-JP" altLang="en-US" dirty="0" smtClean="0"/>
              <a:t>を複製し、</a:t>
            </a:r>
            <a:endParaRPr lang="en-US" altLang="ja-JP" dirty="0" smtClean="0"/>
          </a:p>
          <a:p>
            <a:r>
              <a:rPr lang="ja-JP" altLang="en-US" dirty="0" smtClean="0"/>
              <a:t>従来のアーキテクチャを利用して</a:t>
            </a:r>
            <a:r>
              <a:rPr lang="en-US" altLang="ja-JP" dirty="0" smtClean="0"/>
              <a:t>transmission</a:t>
            </a:r>
            <a:r>
              <a:rPr lang="ja-JP" altLang="en-US" dirty="0" smtClean="0"/>
              <a:t>する方法です。</a:t>
            </a:r>
            <a:endParaRPr lang="en-US" altLang="ja-JP" dirty="0" smtClean="0"/>
          </a:p>
          <a:p>
            <a:r>
              <a:rPr lang="ja-JP" altLang="en-US" dirty="0" smtClean="0"/>
              <a:t>この方法の利点は、アーキテクチャへの変更が</a:t>
            </a:r>
            <a:r>
              <a:rPr lang="en-US" altLang="ja-JP" dirty="0" smtClean="0"/>
              <a:t>SAGE UI</a:t>
            </a:r>
            <a:r>
              <a:rPr lang="ja-JP" altLang="en-US" dirty="0" smtClean="0"/>
              <a:t>のみの最小限で済むという利点があります。</a:t>
            </a:r>
            <a:endParaRPr lang="en-US" altLang="ja-JP" dirty="0" smtClean="0"/>
          </a:p>
          <a:p>
            <a:r>
              <a:rPr lang="ja-JP" altLang="en-US" dirty="0" smtClean="0"/>
              <a:t>ただし、欠点は、アプリケーションの増加によって</a:t>
            </a:r>
            <a:r>
              <a:rPr lang="en-US" altLang="ja-JP" dirty="0" smtClean="0"/>
              <a:t>SAGE UI</a:t>
            </a:r>
            <a:r>
              <a:rPr lang="ja-JP" altLang="en-US" dirty="0" smtClean="0"/>
              <a:t>と管理ノードの間で</a:t>
            </a:r>
            <a:endParaRPr lang="en-US" altLang="ja-JP" dirty="0" smtClean="0"/>
          </a:p>
          <a:p>
            <a:r>
              <a:rPr lang="ja-JP" altLang="en-US" dirty="0" smtClean="0"/>
              <a:t>通信量や</a:t>
            </a:r>
            <a:r>
              <a:rPr lang="en-US" altLang="ja-JP" dirty="0" smtClean="0"/>
              <a:t>message</a:t>
            </a:r>
            <a:r>
              <a:rPr lang="ja-JP" altLang="en-US" dirty="0" smtClean="0"/>
              <a:t>処理の負荷が増加するということです。</a:t>
            </a:r>
            <a:endParaRPr lang="ja-JP" altLang="en-US" dirty="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T</a:t>
            </a:r>
            <a:r>
              <a:rPr lang="en-US" altLang="ja-JP" baseline="0" dirty="0" smtClean="0"/>
              <a:t>he another way is to put the duplication function in Free Space Manager.</a:t>
            </a:r>
          </a:p>
          <a:p>
            <a:r>
              <a:rPr lang="en-US" altLang="ja-JP" dirty="0" smtClean="0"/>
              <a:t>In</a:t>
            </a:r>
            <a:r>
              <a:rPr lang="en-US" altLang="ja-JP" baseline="0" dirty="0" smtClean="0"/>
              <a:t> this way, </a:t>
            </a:r>
            <a:r>
              <a:rPr lang="en-US" altLang="ja-JP" dirty="0" smtClean="0"/>
              <a:t>application</a:t>
            </a:r>
            <a:r>
              <a:rPr lang="en-US" altLang="ja-JP" baseline="0" dirty="0" smtClean="0"/>
              <a:t> IDs </a:t>
            </a:r>
            <a:r>
              <a:rPr lang="en-US" altLang="ja-JP" dirty="0" smtClean="0"/>
              <a:t>needs to be set on the</a:t>
            </a:r>
            <a:r>
              <a:rPr lang="en-US" altLang="ja-JP" baseline="0" dirty="0" smtClean="0"/>
              <a:t> duplication function in the Free Space Manager.</a:t>
            </a:r>
          </a:p>
          <a:p>
            <a:r>
              <a:rPr lang="en-US" altLang="ja-JP" dirty="0" smtClean="0"/>
              <a:t>SAGE UI sends only</a:t>
            </a:r>
            <a:r>
              <a:rPr lang="en-US" altLang="ja-JP" baseline="0" dirty="0" smtClean="0"/>
              <a:t> one event function by an event to the duplication function in Free Space Manager, </a:t>
            </a:r>
          </a:p>
          <a:p>
            <a:r>
              <a:rPr lang="en-US" altLang="ja-JP" dirty="0" smtClean="0"/>
              <a:t>then</a:t>
            </a:r>
            <a:r>
              <a:rPr lang="en-US" altLang="ja-JP" baseline="0" dirty="0" smtClean="0"/>
              <a:t> the function duplicates the message an send them to each applications.</a:t>
            </a:r>
            <a:endParaRPr lang="en-US" altLang="ja-JP" dirty="0" smtClean="0"/>
          </a:p>
          <a:p>
            <a:endParaRPr lang="en-US" altLang="ja-JP" dirty="0" smtClean="0"/>
          </a:p>
          <a:p>
            <a:r>
              <a:rPr lang="en-US" altLang="ja-JP" dirty="0" smtClean="0"/>
              <a:t>The advantage is less traffic</a:t>
            </a:r>
            <a:r>
              <a:rPr lang="en-US" altLang="ja-JP" baseline="0" dirty="0" smtClean="0"/>
              <a:t> between SAGE UI and Free Space Manager.</a:t>
            </a:r>
          </a:p>
          <a:p>
            <a:r>
              <a:rPr lang="en-US" altLang="ja-JP" baseline="0" dirty="0" smtClean="0"/>
              <a:t>But the bad point is more change to SAGE architecture.</a:t>
            </a:r>
            <a:endParaRPr lang="en-US" altLang="ja-JP" dirty="0" smtClean="0"/>
          </a:p>
          <a:p>
            <a:endParaRPr lang="en-US" altLang="ja-JP" dirty="0" smtClean="0"/>
          </a:p>
          <a:p>
            <a:endParaRPr lang="en-US" altLang="ja-JP" dirty="0" smtClean="0"/>
          </a:p>
          <a:p>
            <a:endParaRPr lang="en-US" altLang="ja-JP" dirty="0" smtClean="0"/>
          </a:p>
          <a:p>
            <a:r>
              <a:rPr lang="en-US" altLang="ja-JP" dirty="0" smtClean="0"/>
              <a:t>2</a:t>
            </a:r>
            <a:r>
              <a:rPr lang="ja-JP" altLang="en-US" dirty="0" smtClean="0"/>
              <a:t>つ目は、あらかじめ</a:t>
            </a:r>
            <a:r>
              <a:rPr lang="en-US" altLang="ja-JP" dirty="0" smtClean="0"/>
              <a:t>transmission</a:t>
            </a:r>
            <a:r>
              <a:rPr lang="ja-JP" altLang="en-US" dirty="0" smtClean="0"/>
              <a:t>先のアプリケーション</a:t>
            </a:r>
            <a:r>
              <a:rPr lang="en-US" altLang="ja-JP" dirty="0" smtClean="0"/>
              <a:t>ID</a:t>
            </a:r>
            <a:r>
              <a:rPr lang="ja-JP" altLang="en-US" dirty="0" smtClean="0"/>
              <a:t>を専用の</a:t>
            </a:r>
            <a:r>
              <a:rPr lang="en-US" altLang="ja-JP" dirty="0" smtClean="0"/>
              <a:t>message</a:t>
            </a:r>
            <a:r>
              <a:rPr lang="ja-JP" altLang="en-US" dirty="0" smtClean="0"/>
              <a:t>で</a:t>
            </a:r>
            <a:r>
              <a:rPr lang="en-US" altLang="ja-JP" dirty="0" smtClean="0"/>
              <a:t>Free Space Manager</a:t>
            </a:r>
            <a:r>
              <a:rPr lang="ja-JP" altLang="en-US" dirty="0" smtClean="0"/>
              <a:t>に指定する方法です。</a:t>
            </a:r>
            <a:endParaRPr lang="en-US" altLang="ja-JP" dirty="0" smtClean="0"/>
          </a:p>
          <a:p>
            <a:r>
              <a:rPr lang="en-US" altLang="ja-JP" dirty="0" smtClean="0"/>
              <a:t>SAGE UI</a:t>
            </a:r>
            <a:r>
              <a:rPr lang="ja-JP" altLang="en-US" dirty="0" smtClean="0"/>
              <a:t>からは</a:t>
            </a:r>
            <a:r>
              <a:rPr lang="en-US" altLang="ja-JP" dirty="0" smtClean="0"/>
              <a:t>Event message 1</a:t>
            </a:r>
            <a:r>
              <a:rPr lang="ja-JP" altLang="en-US" dirty="0" smtClean="0"/>
              <a:t>つ送り、</a:t>
            </a:r>
            <a:endParaRPr lang="en-US" altLang="ja-JP" dirty="0" smtClean="0"/>
          </a:p>
          <a:p>
            <a:r>
              <a:rPr lang="ja-JP" altLang="en-US" dirty="0" smtClean="0"/>
              <a:t>指定されたアプリケーションに対して</a:t>
            </a:r>
            <a:r>
              <a:rPr lang="en-US" altLang="ja-JP" dirty="0" smtClean="0"/>
              <a:t>Free Space Manager</a:t>
            </a:r>
            <a:r>
              <a:rPr lang="ja-JP" altLang="en-US" dirty="0" smtClean="0"/>
              <a:t>で</a:t>
            </a:r>
            <a:r>
              <a:rPr lang="en-US" altLang="ja-JP" dirty="0" smtClean="0"/>
              <a:t>message</a:t>
            </a:r>
            <a:r>
              <a:rPr lang="ja-JP" altLang="en-US" dirty="0" smtClean="0"/>
              <a:t>を複製・</a:t>
            </a:r>
            <a:r>
              <a:rPr lang="en-US" altLang="ja-JP" dirty="0" smtClean="0"/>
              <a:t>transmission</a:t>
            </a:r>
            <a:r>
              <a:rPr lang="ja-JP" altLang="en-US" dirty="0" smtClean="0"/>
              <a:t>します。</a:t>
            </a:r>
            <a:endParaRPr lang="en-US" altLang="ja-JP" dirty="0" smtClean="0"/>
          </a:p>
          <a:p>
            <a:r>
              <a:rPr lang="ja-JP" altLang="en-US" dirty="0" smtClean="0"/>
              <a:t>この方法の利点は、通信量が少ないという点ですが、欠点は大幅なアーキテクチャ変更が必要という点です。</a:t>
            </a:r>
            <a:endParaRPr lang="en-US" altLang="ja-JP"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We adopted the first way with consideration of</a:t>
            </a:r>
            <a:r>
              <a:rPr lang="en-US" altLang="ja-JP" baseline="0" dirty="0" smtClean="0"/>
              <a:t> changing SAGE architecture</a:t>
            </a:r>
            <a:r>
              <a:rPr lang="en-US" altLang="ja-JP" dirty="0" smtClean="0"/>
              <a:t> to be minimum.</a:t>
            </a:r>
          </a:p>
          <a:p>
            <a:r>
              <a:rPr lang="en-US" altLang="ja-JP" dirty="0" smtClean="0"/>
              <a:t>We thought</a:t>
            </a:r>
            <a:r>
              <a:rPr lang="en-US" altLang="ja-JP" baseline="0" dirty="0" smtClean="0"/>
              <a:t> </a:t>
            </a:r>
            <a:r>
              <a:rPr lang="en-US" altLang="ja-JP" dirty="0" smtClean="0"/>
              <a:t>the bad</a:t>
            </a:r>
            <a:r>
              <a:rPr lang="en-US" altLang="ja-JP" baseline="0" dirty="0" smtClean="0"/>
              <a:t> point of message traffic is not a big problem because both SAGE UI and Free Space Manager</a:t>
            </a:r>
          </a:p>
          <a:p>
            <a:r>
              <a:rPr lang="en-US" altLang="ja-JP" baseline="0" dirty="0" smtClean="0"/>
              <a:t>are usually supposed to be on the same LAN.</a:t>
            </a:r>
            <a:endParaRPr lang="en-US" altLang="ja-JP"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rtl="0" eaLnBrk="1" latinLnBrk="0" hangingPunct="1"/>
            <a:r>
              <a:rPr kumimoji="1" lang="en-US" altLang="ja-JP" sz="1200" kern="1200" dirty="0" smtClean="0">
                <a:solidFill>
                  <a:schemeClr val="tx1"/>
                </a:solidFill>
                <a:latin typeface="+mn-lt"/>
                <a:ea typeface="+mn-ea"/>
                <a:cs typeface="+mn-cs"/>
              </a:rPr>
              <a:t>Finally,</a:t>
            </a:r>
            <a:r>
              <a:rPr kumimoji="1" lang="en-US" altLang="ja-JP" sz="1200" kern="1200" baseline="0" dirty="0" smtClean="0">
                <a:solidFill>
                  <a:schemeClr val="tx1"/>
                </a:solidFill>
                <a:latin typeface="+mn-lt"/>
                <a:ea typeface="+mn-ea"/>
                <a:cs typeface="+mn-cs"/>
              </a:rPr>
              <a:t> we prove the usefulness of multi-data manipulation with proposed module in a subject test.</a:t>
            </a:r>
          </a:p>
          <a:p>
            <a:pPr rtl="0" eaLnBrk="1" latinLnBrk="0" hangingPunct="1"/>
            <a:r>
              <a:rPr kumimoji="1" lang="en-US" altLang="ja-JP" sz="1200" kern="1200" dirty="0" smtClean="0">
                <a:solidFill>
                  <a:schemeClr val="tx1"/>
                </a:solidFill>
                <a:latin typeface="+mn-lt"/>
                <a:ea typeface="+mn-ea"/>
                <a:cs typeface="+mn-cs"/>
              </a:rPr>
              <a:t>We compared two</a:t>
            </a:r>
            <a:r>
              <a:rPr kumimoji="1" lang="en-US" altLang="ja-JP" sz="1200" kern="1200" baseline="0" dirty="0" smtClean="0">
                <a:solidFill>
                  <a:schemeClr val="tx1"/>
                </a:solidFill>
                <a:latin typeface="+mn-lt"/>
                <a:ea typeface="+mn-ea"/>
                <a:cs typeface="+mn-cs"/>
              </a:rPr>
              <a:t> </a:t>
            </a:r>
            <a:r>
              <a:rPr kumimoji="1" lang="en-US" altLang="ja-JP" sz="1200" kern="1200" dirty="0" smtClean="0">
                <a:solidFill>
                  <a:schemeClr val="tx1"/>
                </a:solidFill>
                <a:latin typeface="+mn-lt"/>
                <a:ea typeface="+mn-ea"/>
                <a:cs typeface="+mn-cs"/>
              </a:rPr>
              <a:t>condition: with multiple control</a:t>
            </a:r>
            <a:r>
              <a:rPr kumimoji="1" lang="en-US" altLang="ja-JP" sz="1200" kern="1200" baseline="0" dirty="0" smtClean="0">
                <a:solidFill>
                  <a:schemeClr val="tx1"/>
                </a:solidFill>
                <a:latin typeface="+mn-lt"/>
                <a:ea typeface="+mn-ea"/>
                <a:cs typeface="+mn-cs"/>
              </a:rPr>
              <a:t> or with single control.</a:t>
            </a:r>
            <a:endParaRPr kumimoji="1" lang="en-US" altLang="ja-JP" sz="1200" kern="1200" dirty="0" smtClean="0">
              <a:solidFill>
                <a:schemeClr val="tx1"/>
              </a:solidFill>
              <a:latin typeface="+mn-lt"/>
              <a:ea typeface="+mn-ea"/>
              <a:cs typeface="+mn-cs"/>
            </a:endParaRPr>
          </a:p>
          <a:p>
            <a:pPr rtl="0" eaLnBrk="1" latinLnBrk="0" hangingPunct="1"/>
            <a:endParaRPr kumimoji="1" lang="en-US" altLang="ja-JP" sz="1200" kern="1200" dirty="0" smtClean="0">
              <a:solidFill>
                <a:schemeClr val="tx1"/>
              </a:solidFill>
              <a:latin typeface="+mn-lt"/>
              <a:ea typeface="+mn-ea"/>
              <a:cs typeface="+mn-cs"/>
            </a:endParaRPr>
          </a:p>
          <a:p>
            <a:pPr rtl="0" eaLnBrk="1" latinLnBrk="0" hangingPunct="1"/>
            <a:r>
              <a:rPr kumimoji="1" lang="en-US" altLang="ja-JP" sz="1200" kern="1200" dirty="0" smtClean="0">
                <a:solidFill>
                  <a:schemeClr val="tx1"/>
                </a:solidFill>
                <a:latin typeface="+mn-lt"/>
                <a:ea typeface="+mn-ea"/>
                <a:cs typeface="+mn-cs"/>
              </a:rPr>
              <a:t>Each subject was in</a:t>
            </a:r>
            <a:r>
              <a:rPr kumimoji="1" lang="en-US" altLang="ja-JP" sz="1200" kern="1200" baseline="0" dirty="0" smtClean="0">
                <a:solidFill>
                  <a:schemeClr val="tx1"/>
                </a:solidFill>
                <a:latin typeface="+mn-lt"/>
                <a:ea typeface="+mn-ea"/>
                <a:cs typeface="+mn-cs"/>
              </a:rPr>
              <a:t> front of the tiled display wall and </a:t>
            </a:r>
          </a:p>
          <a:p>
            <a:pPr rtl="0" eaLnBrk="1" latinLnBrk="0" hangingPunct="1"/>
            <a:r>
              <a:rPr kumimoji="1" lang="en-US" altLang="ja-JP" sz="1200" kern="1200" baseline="0" dirty="0" smtClean="0">
                <a:solidFill>
                  <a:schemeClr val="tx1"/>
                </a:solidFill>
                <a:latin typeface="+mn-lt"/>
                <a:ea typeface="+mn-ea"/>
                <a:cs typeface="+mn-cs"/>
              </a:rPr>
              <a:t>did a task to find a lacked cube lattice from many lattices.</a:t>
            </a:r>
          </a:p>
          <a:p>
            <a:pPr rtl="0" eaLnBrk="1" latinLnBrk="0" hangingPunct="1"/>
            <a:r>
              <a:rPr kumimoji="1" lang="en-US" altLang="ja-JP" sz="1200" kern="1200" baseline="0" dirty="0" smtClean="0">
                <a:solidFill>
                  <a:schemeClr val="tx1"/>
                </a:solidFill>
                <a:latin typeface="+mn-lt"/>
                <a:ea typeface="+mn-ea"/>
                <a:cs typeface="+mn-cs"/>
              </a:rPr>
              <a:t>We measured time to do it for each subjects.</a:t>
            </a:r>
            <a:endParaRPr kumimoji="1" lang="en-US" altLang="ja-JP" sz="1200" kern="1200" dirty="0" smtClean="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Each</a:t>
            </a:r>
            <a:r>
              <a:rPr kumimoji="1" lang="en-US" altLang="ja-JP" baseline="0" dirty="0" smtClean="0"/>
              <a:t> subject and tiled display wall was in Toyonaka campus of Osaka University.</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The subject controlled applications in Suita campus via our module-enabled SAGE UI.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Distance between two campuses is about 10 km.</a:t>
            </a: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The result</a:t>
            </a:r>
            <a:r>
              <a:rPr lang="en-US" altLang="ja-JP" baseline="0" dirty="0" smtClean="0"/>
              <a:t> of the experiment is here.</a:t>
            </a:r>
          </a:p>
          <a:p>
            <a:r>
              <a:rPr lang="en-US" altLang="ja-JP" baseline="0" dirty="0" smtClean="0"/>
              <a:t>With showing 24 applications on the tiled display,</a:t>
            </a:r>
          </a:p>
          <a:p>
            <a:r>
              <a:rPr lang="en-US" altLang="ja-JP" dirty="0" smtClean="0"/>
              <a:t>in</a:t>
            </a:r>
            <a:r>
              <a:rPr lang="en-US" altLang="ja-JP" baseline="0" dirty="0" smtClean="0"/>
              <a:t> the condition of multi-application control enabled was faster than single control.</a:t>
            </a:r>
            <a:endParaRPr lang="en-US" altLang="ja-JP" dirty="0" smtClean="0"/>
          </a:p>
          <a:p>
            <a:r>
              <a:rPr lang="en-US" altLang="ja-JP" dirty="0" smtClean="0"/>
              <a:t>We concluded the</a:t>
            </a:r>
            <a:r>
              <a:rPr lang="en-US" altLang="ja-JP" baseline="0" dirty="0" smtClean="0"/>
              <a:t> usefulness of multi-data manipulation is confirmed.</a:t>
            </a:r>
            <a:endParaRPr lang="en-US" altLang="ja-JP" dirty="0" smtClean="0"/>
          </a:p>
          <a:p>
            <a:endParaRPr lang="en-US" altLang="ja-JP" dirty="0" smtClean="0"/>
          </a:p>
          <a:p>
            <a:r>
              <a:rPr lang="en-US" altLang="ja-JP" dirty="0" smtClean="0"/>
              <a:t>10</a:t>
            </a:r>
            <a:r>
              <a:rPr lang="ja-JP" altLang="en-US" dirty="0" smtClean="0"/>
              <a:t>人の被験者による実験の結果、</a:t>
            </a:r>
            <a:endParaRPr lang="en-US" altLang="ja-JP" dirty="0" smtClean="0"/>
          </a:p>
          <a:p>
            <a:r>
              <a:rPr lang="en-US" altLang="ja-JP" dirty="0" smtClean="0"/>
              <a:t>24</a:t>
            </a:r>
            <a:r>
              <a:rPr lang="ja-JP" altLang="en-US" dirty="0" smtClean="0"/>
              <a:t>個のアプリケーションを同時操作する場合に</a:t>
            </a:r>
            <a:endParaRPr lang="en-US" altLang="ja-JP" dirty="0" smtClean="0"/>
          </a:p>
          <a:p>
            <a:r>
              <a:rPr lang="ja-JP" altLang="en-US" dirty="0" smtClean="0"/>
              <a:t>複数同時操作と単一操作の</a:t>
            </a:r>
            <a:r>
              <a:rPr lang="en-US" altLang="ja-JP" dirty="0" smtClean="0"/>
              <a:t>2</a:t>
            </a:r>
            <a:r>
              <a:rPr lang="ja-JP" altLang="en-US" dirty="0" smtClean="0"/>
              <a:t>条件間で、統計的有意差がみられました。</a:t>
            </a:r>
            <a:endParaRPr lang="en-US" altLang="ja-JP" dirty="0" smtClean="0"/>
          </a:p>
          <a:p>
            <a:endParaRPr lang="en-US" altLang="ja-JP" dirty="0" smtClean="0"/>
          </a:p>
          <a:p>
            <a:r>
              <a:rPr lang="ja-JP" altLang="en-US" dirty="0" smtClean="0"/>
              <a:t>この結果より、本研究で提案・実装した同時遠隔操作モジュールが有用であり、</a:t>
            </a:r>
            <a:endParaRPr lang="en-US" altLang="ja-JP" dirty="0" smtClean="0"/>
          </a:p>
          <a:p>
            <a:r>
              <a:rPr lang="ja-JP" altLang="en-US" dirty="0" smtClean="0"/>
              <a:t>多くの可視化画像を同時比較する作業の効率化が達成されていると結論づけました。</a:t>
            </a:r>
            <a:endParaRPr lang="en-US" altLang="ja-JP"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First</a:t>
            </a:r>
            <a:r>
              <a:rPr kumimoji="1" lang="en-US" altLang="ja-JP" sz="1200" kern="1200" baseline="0" dirty="0" smtClean="0">
                <a:solidFill>
                  <a:schemeClr val="tx1"/>
                </a:solidFill>
                <a:latin typeface="+mn-lt"/>
                <a:ea typeface="+mn-ea"/>
                <a:cs typeface="+mn-cs"/>
              </a:rPr>
              <a:t>, let me explain what SAGE is..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SAGE </a:t>
            </a:r>
            <a:r>
              <a:rPr kumimoji="1" lang="en-US" altLang="ja-JP" sz="1200" kern="1200" dirty="0" smtClean="0">
                <a:solidFill>
                  <a:schemeClr val="tx1"/>
                </a:solidFill>
                <a:latin typeface="+mn-lt"/>
                <a:ea typeface="+mn-ea"/>
                <a:cs typeface="+mn-cs"/>
              </a:rPr>
              <a:t>is a graphic</a:t>
            </a:r>
            <a:r>
              <a:rPr kumimoji="1" lang="en-US" altLang="ja-JP" sz="1200" kern="1200" baseline="0" dirty="0" smtClean="0">
                <a:solidFill>
                  <a:schemeClr val="tx1"/>
                </a:solidFill>
                <a:latin typeface="+mn-lt"/>
                <a:ea typeface="+mn-ea"/>
                <a:cs typeface="+mn-cs"/>
              </a:rPr>
              <a:t> streaming middleware to</a:t>
            </a:r>
            <a:r>
              <a:rPr kumimoji="1" lang="en-US" altLang="ja-JP" sz="1200" kern="1200" baseline="0" dirty="0" smtClean="0">
                <a:solidFill>
                  <a:schemeClr val="tx1"/>
                </a:solidFill>
                <a:latin typeface="+mn-lt"/>
                <a:ea typeface="+mn-ea"/>
                <a:cs typeface="+mn-cs"/>
              </a:rPr>
              <a:t> build a tiled </a:t>
            </a:r>
            <a:r>
              <a:rPr kumimoji="1" lang="en-US" altLang="ja-JP" sz="1200" kern="1200" baseline="0" dirty="0" smtClean="0">
                <a:solidFill>
                  <a:schemeClr val="tx1"/>
                </a:solidFill>
                <a:latin typeface="+mn-lt"/>
                <a:ea typeface="+mn-ea"/>
                <a:cs typeface="+mn-cs"/>
              </a:rPr>
              <a:t>display wall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composed of multiple </a:t>
            </a:r>
            <a:r>
              <a:rPr kumimoji="1" lang="en-US" altLang="ja-JP" sz="1200" kern="1200" dirty="0" err="1" smtClean="0">
                <a:solidFill>
                  <a:schemeClr val="tx1"/>
                </a:solidFill>
                <a:latin typeface="+mn-lt"/>
                <a:ea typeface="+mn-ea"/>
                <a:cs typeface="+mn-cs"/>
              </a:rPr>
              <a:t>LCDs</a:t>
            </a:r>
            <a:r>
              <a:rPr kumimoji="1" lang="en-US" altLang="ja-JP" sz="1200" kern="1200" dirty="0" smtClean="0">
                <a:solidFill>
                  <a:schemeClr val="tx1"/>
                </a:solidFill>
                <a:latin typeface="+mn-lt"/>
                <a:ea typeface="+mn-ea"/>
                <a:cs typeface="+mn-cs"/>
              </a:rPr>
              <a:t> and computers.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The tiled display</a:t>
            </a:r>
            <a:r>
              <a:rPr kumimoji="1" lang="en-US" altLang="ja-JP" sz="1200" kern="1200" baseline="0" dirty="0" smtClean="0">
                <a:solidFill>
                  <a:schemeClr val="tx1"/>
                </a:solidFill>
                <a:latin typeface="+mn-lt"/>
                <a:ea typeface="+mn-ea"/>
                <a:cs typeface="+mn-cs"/>
              </a:rPr>
              <a:t> wall can show high-resolution images or movies</a:t>
            </a:r>
            <a:r>
              <a:rPr kumimoji="1" lang="en-US" altLang="ja-JP"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The </a:t>
            </a:r>
            <a:r>
              <a:rPr kumimoji="1" lang="en-US" altLang="ja-JP" sz="1200" kern="1200" dirty="0" smtClean="0">
                <a:solidFill>
                  <a:schemeClr val="tx1"/>
                </a:solidFill>
                <a:latin typeface="+mn-lt"/>
                <a:ea typeface="+mn-ea"/>
                <a:cs typeface="+mn-cs"/>
              </a:rPr>
              <a:t>most important feature of SAGE</a:t>
            </a:r>
            <a:r>
              <a:rPr kumimoji="1" lang="en-US" altLang="ja-JP" sz="1200" kern="1200" baseline="0" dirty="0" smtClean="0">
                <a:solidFill>
                  <a:schemeClr val="tx1"/>
                </a:solidFill>
                <a:latin typeface="+mn-lt"/>
                <a:ea typeface="+mn-ea"/>
                <a:cs typeface="+mn-cs"/>
              </a:rPr>
              <a:t> is</a:t>
            </a:r>
            <a:r>
              <a:rPr kumimoji="1" lang="en-US" altLang="ja-JP" sz="1200" kern="1200" baseline="0" dirty="0" smtClean="0">
                <a:solidFill>
                  <a:schemeClr val="tx1"/>
                </a:solidFill>
                <a:latin typeface="+mn-lt"/>
                <a:ea typeface="+mn-ea"/>
                <a:cs typeface="+mn-cs"/>
              </a:rPr>
              <a:t> network streaming.</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baseline="0" dirty="0" smtClean="0">
                <a:solidFill>
                  <a:schemeClr val="tx1"/>
                </a:solidFill>
                <a:latin typeface="+mn-lt"/>
                <a:ea typeface="+mn-ea"/>
                <a:cs typeface="+mn-cs"/>
              </a:rPr>
              <a:t>SAGE </a:t>
            </a:r>
            <a:r>
              <a:rPr kumimoji="1" lang="en-US" altLang="ja-JP" sz="1200" kern="1200" baseline="0" dirty="0" smtClean="0">
                <a:solidFill>
                  <a:schemeClr val="tx1"/>
                </a:solidFill>
                <a:latin typeface="+mn-lt"/>
                <a:ea typeface="+mn-ea"/>
                <a:cs typeface="+mn-cs"/>
              </a:rPr>
              <a:t>allows a user to share data</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baseline="0" dirty="0" smtClean="0">
                <a:solidFill>
                  <a:schemeClr val="tx1"/>
                </a:solidFill>
                <a:latin typeface="+mn-lt"/>
                <a:ea typeface="+mn-ea"/>
                <a:cs typeface="+mn-cs"/>
              </a:rPr>
              <a:t>stored or generated on local or remote computers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baseline="0" dirty="0" smtClean="0">
                <a:solidFill>
                  <a:schemeClr val="tx1"/>
                </a:solidFill>
                <a:latin typeface="+mn-lt"/>
                <a:ea typeface="+mn-ea"/>
                <a:cs typeface="+mn-cs"/>
              </a:rPr>
              <a:t>on a SAGE-enabled tiled display wall via networks.</a:t>
            </a: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a:p>
            <a:endParaRPr kumimoji="1" lang="en-US" altLang="ja-JP" dirty="0" smtClean="0"/>
          </a:p>
          <a:p>
            <a:endParaRPr kumimoji="1" lang="en-US" altLang="ja-JP" dirty="0" smtClean="0"/>
          </a:p>
          <a:p>
            <a:r>
              <a:rPr kumimoji="1" lang="ja-JP" altLang="en-US" dirty="0" smtClean="0"/>
              <a:t>本研究では、</a:t>
            </a:r>
            <a:r>
              <a:rPr kumimoji="1" lang="en-US" altLang="ja-JP" dirty="0" smtClean="0"/>
              <a:t>Tiled Display Wall</a:t>
            </a:r>
            <a:r>
              <a:rPr kumimoji="1" lang="ja-JP" altLang="en-US" dirty="0" smtClean="0"/>
              <a:t>を用いた複数データの比較における操作方法の欠如という問題に対し、</a:t>
            </a:r>
            <a:endParaRPr kumimoji="1" lang="en-US" altLang="ja-JP" dirty="0" smtClean="0"/>
          </a:p>
          <a:p>
            <a:r>
              <a:rPr kumimoji="1" lang="ja-JP" altLang="en-US" dirty="0" smtClean="0"/>
              <a:t>複数可視化アプリケーションの同時遠隔操作を行うモジュールを提案・実装しました。</a:t>
            </a:r>
            <a:endParaRPr kumimoji="1" lang="en-US" altLang="ja-JP" dirty="0" smtClean="0"/>
          </a:p>
          <a:p>
            <a:r>
              <a:rPr kumimoji="1" lang="ja-JP" altLang="en-US" dirty="0" smtClean="0"/>
              <a:t>その結果、被験者実験により、モジュールの同時操作機能の有用性を確認しました。</a:t>
            </a:r>
            <a:endParaRPr kumimoji="1" lang="en-US" altLang="ja-JP" dirty="0" smtClean="0"/>
          </a:p>
          <a:p>
            <a:endParaRPr kumimoji="1" lang="en-US" altLang="ja-JP" dirty="0" smtClean="0"/>
          </a:p>
          <a:p>
            <a:r>
              <a:rPr kumimoji="1" lang="ja-JP" altLang="en-US" dirty="0" smtClean="0"/>
              <a:t>今後の課題としては、不要な</a:t>
            </a:r>
            <a:r>
              <a:rPr kumimoji="1" lang="en-US" altLang="ja-JP" dirty="0" smtClean="0"/>
              <a:t>Event message </a:t>
            </a:r>
            <a:r>
              <a:rPr kumimoji="1" lang="ja-JP" altLang="en-US" dirty="0" smtClean="0"/>
              <a:t>の削減による応答性の改善、</a:t>
            </a:r>
            <a:endParaRPr kumimoji="1" lang="en-US" altLang="ja-JP" dirty="0" smtClean="0"/>
          </a:p>
          <a:p>
            <a:r>
              <a:rPr kumimoji="1" lang="ja-JP" altLang="en-US" dirty="0" smtClean="0"/>
              <a:t>などがあげられます。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本研究では</a:t>
            </a:r>
            <a:r>
              <a:rPr lang="en-US" altLang="ja-JP" dirty="0" smtClean="0"/>
              <a:t>Event message filter </a:t>
            </a:r>
            <a:r>
              <a:rPr lang="ja-JP" altLang="en-US" dirty="0" smtClean="0"/>
              <a:t>機構も構築していた。</a:t>
            </a:r>
            <a:endParaRPr lang="en-US" altLang="ja-JP" dirty="0" smtClean="0"/>
          </a:p>
          <a:p>
            <a:endParaRPr lang="en-US" altLang="ja-JP" dirty="0" smtClean="0"/>
          </a:p>
          <a:p>
            <a:r>
              <a:rPr lang="ja-JP" altLang="en-US" dirty="0" smtClean="0"/>
              <a:t>ドラッグ操作を対象としていた</a:t>
            </a:r>
            <a:endParaRPr lang="en-US" altLang="ja-JP" dirty="0" smtClean="0"/>
          </a:p>
          <a:p>
            <a:r>
              <a:rPr lang="ja-JP" altLang="en-US" dirty="0" smtClean="0"/>
              <a:t>ドラッグは始点・途中・終点がある</a:t>
            </a:r>
            <a:endParaRPr lang="en-US" altLang="ja-JP" dirty="0" smtClean="0"/>
          </a:p>
          <a:p>
            <a:r>
              <a:rPr lang="ja-JP" altLang="en-US" dirty="0" smtClean="0"/>
              <a:t>途中の</a:t>
            </a:r>
            <a:r>
              <a:rPr lang="en-US" altLang="ja-JP" dirty="0" err="1" smtClean="0"/>
              <a:t>messagetransmission</a:t>
            </a:r>
            <a:r>
              <a:rPr lang="ja-JP" altLang="en-US" dirty="0" smtClean="0"/>
              <a:t>による、画像生成によるネットワークのオーバーヘッドが問題</a:t>
            </a:r>
            <a:endParaRPr lang="en-US" altLang="ja-JP" dirty="0" smtClean="0"/>
          </a:p>
          <a:p>
            <a:endParaRPr lang="en-US" altLang="ja-JP" dirty="0" smtClean="0"/>
          </a:p>
          <a:p>
            <a:r>
              <a:rPr lang="ja-JP" altLang="en-US" dirty="0" smtClean="0"/>
              <a:t>プロトタイプでは、このドラッグ途中の</a:t>
            </a:r>
            <a:r>
              <a:rPr lang="en-US" altLang="ja-JP" dirty="0" err="1" smtClean="0"/>
              <a:t>messagetransmission</a:t>
            </a:r>
            <a:r>
              <a:rPr lang="ja-JP" altLang="en-US" dirty="0" smtClean="0"/>
              <a:t>を丸ごとカット</a:t>
            </a:r>
            <a:endParaRPr lang="en-US" altLang="ja-JP" dirty="0" smtClean="0"/>
          </a:p>
          <a:p>
            <a:r>
              <a:rPr lang="ja-JP" altLang="en-US" dirty="0" smtClean="0"/>
              <a:t>測定はしていないが、操作のタイムラグが目視で確認できるぐらい減少した</a:t>
            </a:r>
            <a:endParaRPr lang="en-US" altLang="ja-JP" dirty="0" smtClean="0"/>
          </a:p>
          <a:p>
            <a:endParaRPr lang="en-US" altLang="ja-JP" dirty="0" smtClean="0"/>
          </a:p>
          <a:p>
            <a:r>
              <a:rPr lang="ja-JP" altLang="en-US" dirty="0" smtClean="0"/>
              <a:t>今後は、</a:t>
            </a:r>
            <a:r>
              <a:rPr lang="en-US" altLang="ja-JP" dirty="0" smtClean="0"/>
              <a:t>message</a:t>
            </a:r>
            <a:r>
              <a:rPr lang="ja-JP" altLang="en-US" dirty="0" smtClean="0"/>
              <a:t>の間引き方について工夫を加えたい</a:t>
            </a:r>
            <a:endParaRPr lang="en-US" altLang="ja-JP" dirty="0" smtClean="0"/>
          </a:p>
          <a:p>
            <a:endParaRPr lang="ja-JP" altLang="en-US" dirty="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lang="ja-JP" altLang="en-US"/>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solidFill>
                  <a:srgbClr val="FF0000"/>
                </a:solidFill>
              </a:rPr>
              <a:t>With the principles,</a:t>
            </a:r>
            <a:r>
              <a:rPr kumimoji="1" lang="en-US" altLang="ja-JP" baseline="0" dirty="0" smtClean="0">
                <a:solidFill>
                  <a:srgbClr val="FF0000"/>
                </a:solidFill>
              </a:rPr>
              <a:t> we created the module that can control multiple applications.</a:t>
            </a:r>
            <a:endParaRPr kumimoji="1" lang="en-US" altLang="ja-JP" dirty="0" smtClean="0">
              <a:solidFill>
                <a:srgbClr val="FF0000"/>
              </a:solidFill>
            </a:endParaRPr>
          </a:p>
          <a:p>
            <a:r>
              <a:rPr kumimoji="1" lang="en-US" altLang="ja-JP" dirty="0" smtClean="0">
                <a:solidFill>
                  <a:srgbClr val="FF0000"/>
                </a:solidFill>
              </a:rPr>
              <a:t>Look</a:t>
            </a:r>
            <a:r>
              <a:rPr kumimoji="1" lang="en-US" altLang="ja-JP" baseline="0" dirty="0" smtClean="0">
                <a:solidFill>
                  <a:srgbClr val="FF0000"/>
                </a:solidFill>
              </a:rPr>
              <a:t> at the picture.</a:t>
            </a:r>
          </a:p>
          <a:p>
            <a:endParaRPr kumimoji="1" lang="en-US" altLang="ja-JP" baseline="0" dirty="0" smtClean="0">
              <a:solidFill>
                <a:srgbClr val="FF0000"/>
              </a:solidFill>
            </a:endParaRPr>
          </a:p>
          <a:p>
            <a:r>
              <a:rPr kumimoji="1" lang="en-US" altLang="ja-JP" dirty="0" smtClean="0">
                <a:solidFill>
                  <a:srgbClr val="FF0000"/>
                </a:solidFill>
              </a:rPr>
              <a:t>After the event </a:t>
            </a:r>
            <a:r>
              <a:rPr kumimoji="1" lang="en-US" altLang="ja-JP" smtClean="0">
                <a:solidFill>
                  <a:srgbClr val="FF0000"/>
                </a:solidFill>
              </a:rPr>
              <a:t>message transmission, </a:t>
            </a:r>
          </a:p>
          <a:p>
            <a:endParaRPr kumimoji="1" lang="en-US" altLang="ja-JP" smtClean="0">
              <a:solidFill>
                <a:srgbClr val="FF0000"/>
              </a:solidFill>
            </a:endParaRPr>
          </a:p>
          <a:p>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まず、</a:t>
            </a:r>
            <a:r>
              <a:rPr kumimoji="1" lang="en-US" altLang="ja-JP" dirty="0" smtClean="0">
                <a:solidFill>
                  <a:srgbClr val="FF0000"/>
                </a:solidFill>
              </a:rPr>
              <a:t>Event message </a:t>
            </a:r>
            <a:r>
              <a:rPr kumimoji="1" lang="ja-JP" altLang="en-US" dirty="0" smtClean="0">
                <a:solidFill>
                  <a:srgbClr val="FF0000"/>
                </a:solidFill>
              </a:rPr>
              <a:t>を複製し、操作対象となる全てのアプリケーションに対して</a:t>
            </a:r>
            <a:endParaRPr kumimoji="1" lang="en-US" altLang="ja-JP" dirty="0" smtClean="0">
              <a:solidFill>
                <a:srgbClr val="FF0000"/>
              </a:solidFill>
            </a:endParaRPr>
          </a:p>
          <a:p>
            <a:r>
              <a:rPr kumimoji="1" lang="en-US" altLang="ja-JP" dirty="0" smtClean="0">
                <a:solidFill>
                  <a:srgbClr val="FF0000"/>
                </a:solidFill>
              </a:rPr>
              <a:t>Event message </a:t>
            </a:r>
            <a:r>
              <a:rPr kumimoji="1" lang="ja-JP" altLang="en-US" dirty="0" smtClean="0">
                <a:solidFill>
                  <a:srgbClr val="FF0000"/>
                </a:solidFill>
              </a:rPr>
              <a:t>を</a:t>
            </a:r>
            <a:r>
              <a:rPr kumimoji="1" lang="en-US" altLang="ja-JP" dirty="0" smtClean="0">
                <a:solidFill>
                  <a:srgbClr val="FF0000"/>
                </a:solidFill>
              </a:rPr>
              <a:t>transmission</a:t>
            </a:r>
            <a:r>
              <a:rPr kumimoji="1" lang="ja-JP" altLang="en-US" dirty="0" smtClean="0">
                <a:solidFill>
                  <a:srgbClr val="FF0000"/>
                </a:solidFill>
              </a:rPr>
              <a:t>する機構を構築しました。</a:t>
            </a:r>
            <a:endParaRPr kumimoji="1" lang="en-US" altLang="ja-JP" dirty="0" smtClean="0">
              <a:solidFill>
                <a:srgbClr val="FF0000"/>
              </a:solidFill>
            </a:endParaRPr>
          </a:p>
          <a:p>
            <a:r>
              <a:rPr kumimoji="1" lang="ja-JP" altLang="en-US" dirty="0" smtClean="0">
                <a:solidFill>
                  <a:srgbClr val="FF0000"/>
                </a:solidFill>
              </a:rPr>
              <a:t>この際、</a:t>
            </a:r>
            <a:r>
              <a:rPr kumimoji="1" lang="en-US" altLang="ja-JP" dirty="0" smtClean="0">
                <a:solidFill>
                  <a:srgbClr val="FF0000"/>
                </a:solidFill>
              </a:rPr>
              <a:t>1</a:t>
            </a:r>
            <a:r>
              <a:rPr kumimoji="1" lang="ja-JP" altLang="en-US" dirty="0" smtClean="0">
                <a:solidFill>
                  <a:srgbClr val="FF0000"/>
                </a:solidFill>
              </a:rPr>
              <a:t>つ目の課題である、アーキテクチャへの変更の最小化を考慮しました。</a:t>
            </a:r>
            <a:endParaRPr kumimoji="1" lang="en-US" altLang="ja-JP" dirty="0" smtClean="0">
              <a:solidFill>
                <a:srgbClr val="FF0000"/>
              </a:solidFill>
            </a:endParaRPr>
          </a:p>
          <a:p>
            <a:endParaRPr kumimoji="1" lang="en-US" altLang="ja-JP" dirty="0" smtClean="0">
              <a:solidFill>
                <a:srgbClr val="FF0000"/>
              </a:solidFill>
            </a:endParaRPr>
          </a:p>
          <a:p>
            <a:r>
              <a:rPr kumimoji="1" lang="ja-JP" altLang="en-US" dirty="0" smtClean="0">
                <a:solidFill>
                  <a:srgbClr val="FF0000"/>
                </a:solidFill>
              </a:rPr>
              <a:t>また、不要な</a:t>
            </a:r>
            <a:r>
              <a:rPr kumimoji="1" lang="en-US" altLang="ja-JP" dirty="0" smtClean="0">
                <a:solidFill>
                  <a:srgbClr val="FF0000"/>
                </a:solidFill>
              </a:rPr>
              <a:t>Event message </a:t>
            </a:r>
            <a:r>
              <a:rPr kumimoji="1" lang="ja-JP" altLang="en-US" dirty="0" smtClean="0">
                <a:solidFill>
                  <a:srgbClr val="FF0000"/>
                </a:solidFill>
              </a:rPr>
              <a:t>を間引き、</a:t>
            </a:r>
            <a:r>
              <a:rPr kumimoji="1" lang="en-US" altLang="ja-JP" dirty="0" smtClean="0">
                <a:solidFill>
                  <a:srgbClr val="FF0000"/>
                </a:solidFill>
              </a:rPr>
              <a:t>message</a:t>
            </a:r>
            <a:r>
              <a:rPr kumimoji="1" lang="ja-JP" altLang="en-US" dirty="0" smtClean="0">
                <a:solidFill>
                  <a:srgbClr val="FF0000"/>
                </a:solidFill>
              </a:rPr>
              <a:t>の</a:t>
            </a:r>
            <a:r>
              <a:rPr kumimoji="1" lang="en-US" altLang="ja-JP" dirty="0" smtClean="0">
                <a:solidFill>
                  <a:srgbClr val="FF0000"/>
                </a:solidFill>
              </a:rPr>
              <a:t>transmission</a:t>
            </a:r>
            <a:r>
              <a:rPr kumimoji="1" lang="ja-JP" altLang="en-US" dirty="0" smtClean="0">
                <a:solidFill>
                  <a:srgbClr val="FF0000"/>
                </a:solidFill>
              </a:rPr>
              <a:t>量を削減する</a:t>
            </a:r>
            <a:endParaRPr kumimoji="1" lang="en-US" altLang="ja-JP" dirty="0" smtClean="0">
              <a:solidFill>
                <a:srgbClr val="FF0000"/>
              </a:solidFill>
            </a:endParaRPr>
          </a:p>
          <a:p>
            <a:r>
              <a:rPr kumimoji="1" lang="en-US" altLang="ja-JP" dirty="0" smtClean="0">
                <a:solidFill>
                  <a:srgbClr val="FF0000"/>
                </a:solidFill>
              </a:rPr>
              <a:t>Event message filter </a:t>
            </a:r>
            <a:r>
              <a:rPr kumimoji="1" lang="ja-JP" altLang="en-US" dirty="0" smtClean="0">
                <a:solidFill>
                  <a:srgbClr val="FF0000"/>
                </a:solidFill>
              </a:rPr>
              <a:t>機構を、プロトタイプとして構築しました。</a:t>
            </a:r>
            <a:endParaRPr kumimoji="1" lang="en-US" altLang="ja-JP"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rgbClr val="FF0000"/>
                </a:solidFill>
              </a:rPr>
              <a:t>これは、</a:t>
            </a:r>
            <a:r>
              <a:rPr kumimoji="1" lang="en-US" altLang="ja-JP" dirty="0" smtClean="0">
                <a:solidFill>
                  <a:srgbClr val="FF0000"/>
                </a:solidFill>
              </a:rPr>
              <a:t>2</a:t>
            </a:r>
            <a:r>
              <a:rPr kumimoji="1" lang="ja-JP" altLang="en-US" dirty="0" smtClean="0">
                <a:solidFill>
                  <a:srgbClr val="FF0000"/>
                </a:solidFill>
              </a:rPr>
              <a:t>つ目の課題である、応答性の保持について考慮したためです。</a:t>
            </a:r>
            <a:endParaRPr kumimoji="1" lang="en-US" altLang="ja-JP" dirty="0" smtClean="0">
              <a:solidFill>
                <a:srgbClr val="FF0000"/>
              </a:solidFill>
            </a:endParaRPr>
          </a:p>
          <a:p>
            <a:r>
              <a:rPr kumimoji="1" lang="ja-JP" altLang="en-US" dirty="0" smtClean="0">
                <a:solidFill>
                  <a:srgbClr val="FF0000"/>
                </a:solidFill>
              </a:rPr>
              <a:t>本発表ではこれらのうち、</a:t>
            </a:r>
            <a:r>
              <a:rPr kumimoji="1" lang="en-US" altLang="ja-JP" dirty="0" smtClean="0">
                <a:solidFill>
                  <a:srgbClr val="FF0000"/>
                </a:solidFill>
              </a:rPr>
              <a:t>Event message </a:t>
            </a:r>
            <a:r>
              <a:rPr kumimoji="1" lang="ja-JP" altLang="en-US" dirty="0" smtClean="0">
                <a:solidFill>
                  <a:srgbClr val="FF0000"/>
                </a:solidFill>
              </a:rPr>
              <a:t>複製機構の設計について述べます。</a:t>
            </a:r>
            <a:endParaRPr kumimoji="1" lang="en-US" altLang="ja-JP" dirty="0" smtClean="0">
              <a:solidFill>
                <a:srgbClr val="FF0000"/>
              </a:solidFill>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26</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Next,</a:t>
            </a:r>
            <a:r>
              <a:rPr lang="en-US" altLang="ja-JP" baseline="0" dirty="0" smtClean="0"/>
              <a:t> let me explain SAGE UI.</a:t>
            </a:r>
            <a:endParaRPr lang="en-US" altLang="ja-JP" dirty="0" smtClean="0"/>
          </a:p>
          <a:p>
            <a:r>
              <a:rPr lang="en-US" altLang="ja-JP" dirty="0" smtClean="0"/>
              <a:t>SAGE </a:t>
            </a:r>
            <a:r>
              <a:rPr lang="en-US" altLang="ja-JP" dirty="0" smtClean="0"/>
              <a:t>UI is a component of SAGE that allows</a:t>
            </a:r>
            <a:r>
              <a:rPr lang="en-US" altLang="ja-JP" baseline="0" dirty="0" smtClean="0"/>
              <a:t> a user to control windows on the tiled display wall.</a:t>
            </a:r>
          </a:p>
          <a:p>
            <a:r>
              <a:rPr lang="en-US" altLang="ja-JP" dirty="0" smtClean="0"/>
              <a:t>You can zoom</a:t>
            </a:r>
            <a:r>
              <a:rPr lang="en-US" altLang="ja-JP" baseline="0" dirty="0" smtClean="0"/>
              <a:t>, move or maximize the windows</a:t>
            </a:r>
            <a:r>
              <a:rPr lang="en-US" altLang="ja-JP" baseline="0" dirty="0" smtClean="0"/>
              <a:t> on the tiled display wall freely through this </a:t>
            </a:r>
            <a:r>
              <a:rPr lang="en-US" altLang="ja-JP" baseline="0" dirty="0" smtClean="0"/>
              <a:t>SAGE UI</a:t>
            </a:r>
            <a:r>
              <a:rPr lang="en-US" altLang="ja-JP" baseline="0" dirty="0" smtClean="0"/>
              <a:t>.</a:t>
            </a:r>
            <a:endParaRPr lang="en-US" altLang="ja-JP" baseline="0"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However</a:t>
            </a:r>
            <a:r>
              <a:rPr kumimoji="1" lang="en-US" altLang="ja-JP" sz="1200" kern="1200" baseline="0" dirty="0" smtClean="0">
                <a:solidFill>
                  <a:schemeClr val="tx1"/>
                </a:solidFill>
                <a:latin typeface="+mn-lt"/>
                <a:ea typeface="+mn-ea"/>
                <a:cs typeface="+mn-cs"/>
              </a:rPr>
              <a:t> </a:t>
            </a:r>
            <a:r>
              <a:rPr kumimoji="1" lang="en-US" altLang="ja-JP" sz="1200" kern="1200" baseline="0" dirty="0" smtClean="0">
                <a:solidFill>
                  <a:schemeClr val="tx1"/>
                </a:solidFill>
                <a:latin typeface="+mn-lt"/>
                <a:ea typeface="+mn-ea"/>
                <a:cs typeface="+mn-cs"/>
              </a:rPr>
              <a:t>the SAGE has no control function</a:t>
            </a:r>
            <a:r>
              <a:rPr kumimoji="1" lang="en-US" altLang="ja-JP" sz="1200" kern="1200" baseline="0" dirty="0" smtClean="0">
                <a:solidFill>
                  <a:schemeClr val="tx1"/>
                </a:solidFill>
                <a:latin typeface="+mn-lt"/>
                <a:ea typeface="+mn-ea"/>
                <a:cs typeface="+mn-cs"/>
              </a:rPr>
              <a:t> and interface that allows users to control  </a:t>
            </a:r>
            <a:r>
              <a:rPr kumimoji="1" lang="en-US" altLang="ja-JP" sz="1200" kern="1200" baseline="0" dirty="0" smtClean="0">
                <a:solidFill>
                  <a:schemeClr val="tx1"/>
                </a:solidFill>
                <a:latin typeface="+mn-lt"/>
                <a:ea typeface="+mn-ea"/>
                <a:cs typeface="+mn-cs"/>
              </a:rPr>
              <a:t>visualization </a:t>
            </a:r>
            <a:r>
              <a:rPr kumimoji="1" lang="en-US" altLang="ja-JP" sz="1200" kern="1200" baseline="0" dirty="0" smtClean="0">
                <a:solidFill>
                  <a:schemeClr val="tx1"/>
                </a:solidFill>
                <a:latin typeface="+mn-lt"/>
                <a:ea typeface="+mn-ea"/>
                <a:cs typeface="+mn-cs"/>
              </a:rPr>
              <a:t>applications on the internet.</a:t>
            </a:r>
          </a:p>
          <a:p>
            <a:r>
              <a:rPr kumimoji="1" lang="en-US" altLang="ja-JP" sz="1200" kern="1200" baseline="0" dirty="0" smtClean="0">
                <a:solidFill>
                  <a:schemeClr val="tx1"/>
                </a:solidFill>
                <a:latin typeface="+mn-lt"/>
                <a:ea typeface="+mn-ea"/>
                <a:cs typeface="+mn-cs"/>
              </a:rPr>
              <a:t>Technically speaking, SAGE users cannot send application events such as mouse click to applications on the internet.</a:t>
            </a:r>
          </a:p>
          <a:p>
            <a:r>
              <a:rPr kumimoji="1" lang="en-US" altLang="ja-JP" sz="1200" kern="1200" baseline="0" dirty="0" smtClean="0">
                <a:solidFill>
                  <a:schemeClr val="tx1"/>
                </a:solidFill>
                <a:latin typeface="+mn-lt"/>
                <a:ea typeface="+mn-ea"/>
                <a:cs typeface="+mn-cs"/>
              </a:rPr>
              <a:t>Therefore, it is not practical t</a:t>
            </a:r>
            <a:r>
              <a:rPr kumimoji="1" lang="en-US" altLang="ja-JP" sz="1200" kern="1200" dirty="0" smtClean="0">
                <a:solidFill>
                  <a:schemeClr val="tx1"/>
                </a:solidFill>
                <a:latin typeface="+mn-lt"/>
                <a:ea typeface="+mn-ea"/>
                <a:cs typeface="+mn-cs"/>
              </a:rPr>
              <a:t>o use</a:t>
            </a:r>
            <a:r>
              <a:rPr kumimoji="1" lang="en-US" altLang="ja-JP" sz="1200" kern="1200" baseline="0" dirty="0" smtClean="0">
                <a:solidFill>
                  <a:schemeClr val="tx1"/>
                </a:solidFill>
                <a:latin typeface="+mn-lt"/>
                <a:ea typeface="+mn-ea"/>
                <a:cs typeface="+mn-cs"/>
              </a:rPr>
              <a:t> SAGE-based </a:t>
            </a:r>
            <a:r>
              <a:rPr kumimoji="1" lang="en-US" altLang="ja-JP" sz="1200" kern="1200" dirty="0" smtClean="0">
                <a:solidFill>
                  <a:schemeClr val="tx1"/>
                </a:solidFill>
                <a:latin typeface="+mn-lt"/>
                <a:ea typeface="+mn-ea"/>
                <a:cs typeface="+mn-cs"/>
              </a:rPr>
              <a:t>tiled</a:t>
            </a:r>
            <a:r>
              <a:rPr kumimoji="1" lang="en-US" altLang="ja-JP" sz="1200" kern="1200" baseline="0" dirty="0" smtClean="0">
                <a:solidFill>
                  <a:schemeClr val="tx1"/>
                </a:solidFill>
                <a:latin typeface="+mn-lt"/>
                <a:ea typeface="+mn-ea"/>
                <a:cs typeface="+mn-cs"/>
              </a:rPr>
              <a:t> </a:t>
            </a:r>
            <a:r>
              <a:rPr kumimoji="1" lang="en-US" altLang="ja-JP" sz="1200" kern="1200" baseline="0" dirty="0" smtClean="0">
                <a:solidFill>
                  <a:schemeClr val="tx1"/>
                </a:solidFill>
                <a:latin typeface="+mn-lt"/>
                <a:ea typeface="+mn-ea"/>
                <a:cs typeface="+mn-cs"/>
              </a:rPr>
              <a:t>display </a:t>
            </a:r>
            <a:r>
              <a:rPr kumimoji="1" lang="en-US" altLang="ja-JP" sz="1200" kern="1200" baseline="0" dirty="0" smtClean="0">
                <a:solidFill>
                  <a:schemeClr val="tx1"/>
                </a:solidFill>
                <a:latin typeface="+mn-lt"/>
                <a:ea typeface="+mn-ea"/>
                <a:cs typeface="+mn-cs"/>
              </a:rPr>
              <a:t>wall for actual </a:t>
            </a:r>
            <a:r>
              <a:rPr kumimoji="1" lang="en-US" altLang="ja-JP" sz="1200" kern="1200" dirty="0" smtClean="0">
                <a:solidFill>
                  <a:schemeClr val="tx1"/>
                </a:solidFill>
                <a:latin typeface="+mn-lt"/>
                <a:ea typeface="+mn-ea"/>
                <a:cs typeface="+mn-cs"/>
              </a:rPr>
              <a:t>scientific research.</a:t>
            </a:r>
          </a:p>
          <a:p>
            <a:r>
              <a:rPr kumimoji="1" lang="en-US" altLang="ja-JP" sz="1200" kern="1200" dirty="0" smtClean="0">
                <a:solidFill>
                  <a:schemeClr val="tx1"/>
                </a:solidFill>
                <a:latin typeface="+mn-lt"/>
                <a:ea typeface="+mn-ea"/>
                <a:cs typeface="+mn-cs"/>
              </a:rPr>
              <a:t>Furthermore</a:t>
            </a:r>
            <a:r>
              <a:rPr kumimoji="1" lang="en-US"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 to </a:t>
            </a:r>
            <a:r>
              <a:rPr kumimoji="1" lang="en-US" altLang="ja-JP" sz="1200" kern="1200" dirty="0" smtClean="0">
                <a:solidFill>
                  <a:schemeClr val="tx1"/>
                </a:solidFill>
                <a:latin typeface="+mn-lt"/>
                <a:ea typeface="+mn-ea"/>
                <a:cs typeface="+mn-cs"/>
              </a:rPr>
              <a:t>analyze</a:t>
            </a:r>
            <a:r>
              <a:rPr kumimoji="1" lang="en-US" altLang="ja-JP" sz="1200" kern="1200" baseline="0" dirty="0" smtClean="0">
                <a:solidFill>
                  <a:schemeClr val="tx1"/>
                </a:solidFill>
                <a:latin typeface="+mn-lt"/>
                <a:ea typeface="+mn-ea"/>
                <a:cs typeface="+mn-cs"/>
              </a:rPr>
              <a:t> the difference and relation among the</a:t>
            </a:r>
            <a:r>
              <a:rPr kumimoji="1" lang="en-US" altLang="ja-JP" sz="1200" kern="1200" baseline="0" dirty="0" smtClean="0">
                <a:solidFill>
                  <a:schemeClr val="tx1"/>
                </a:solidFill>
                <a:latin typeface="+mn-lt"/>
                <a:ea typeface="+mn-ea"/>
                <a:cs typeface="+mn-cs"/>
              </a:rPr>
              <a:t> visualized scientific data</a:t>
            </a:r>
            <a:r>
              <a:rPr kumimoji="1" lang="en-US" altLang="ja-JP" sz="1200" kern="1200" baseline="0" dirty="0" smtClean="0">
                <a:solidFill>
                  <a:schemeClr val="tx1"/>
                </a:solidFill>
                <a:latin typeface="+mn-lt"/>
                <a:ea typeface="+mn-ea"/>
                <a:cs typeface="+mn-cs"/>
              </a:rPr>
              <a:t>,</a:t>
            </a:r>
          </a:p>
          <a:p>
            <a:r>
              <a:rPr kumimoji="1" lang="en-US" altLang="ja-JP" sz="1200" kern="1200" dirty="0" smtClean="0">
                <a:solidFill>
                  <a:schemeClr val="tx1"/>
                </a:solidFill>
                <a:latin typeface="+mn-lt"/>
                <a:ea typeface="+mn-ea"/>
                <a:cs typeface="+mn-cs"/>
              </a:rPr>
              <a:t>it</a:t>
            </a:r>
            <a:r>
              <a:rPr kumimoji="1" lang="en-US" altLang="ja-JP" sz="1200" kern="1200" baseline="0" dirty="0" smtClean="0">
                <a:solidFill>
                  <a:schemeClr val="tx1"/>
                </a:solidFill>
                <a:latin typeface="+mn-lt"/>
                <a:ea typeface="+mn-ea"/>
                <a:cs typeface="+mn-cs"/>
              </a:rPr>
              <a:t>’s important to</a:t>
            </a:r>
            <a:r>
              <a:rPr kumimoji="1" lang="en-US" altLang="ja-JP" sz="1200" kern="1200" baseline="0" dirty="0" smtClean="0">
                <a:solidFill>
                  <a:schemeClr val="tx1"/>
                </a:solidFill>
                <a:latin typeface="+mn-lt"/>
                <a:ea typeface="+mn-ea"/>
                <a:cs typeface="+mn-cs"/>
              </a:rPr>
              <a:t> be able to control </a:t>
            </a:r>
            <a:r>
              <a:rPr kumimoji="1" lang="en-US" altLang="ja-JP" sz="1200" kern="1200" baseline="0" dirty="0" smtClean="0">
                <a:solidFill>
                  <a:schemeClr val="tx1"/>
                </a:solidFill>
                <a:latin typeface="+mn-lt"/>
                <a:ea typeface="+mn-ea"/>
                <a:cs typeface="+mn-cs"/>
              </a:rPr>
              <a:t>multiple visualization applications simultaneously</a:t>
            </a:r>
            <a:r>
              <a:rPr kumimoji="1" lang="en-US" altLang="ja-JP" sz="1200" kern="1200" baseline="0" dirty="0" smtClean="0">
                <a:solidFill>
                  <a:schemeClr val="tx1"/>
                </a:solidFill>
                <a:latin typeface="+mn-lt"/>
                <a:ea typeface="+mn-ea"/>
                <a:cs typeface="+mn-cs"/>
              </a:rPr>
              <a:t>.</a:t>
            </a: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sz="1200" kern="1200" dirty="0" smtClean="0">
                <a:solidFill>
                  <a:schemeClr val="tx1"/>
                </a:solidFill>
                <a:latin typeface="+mn-lt"/>
                <a:ea typeface="+mn-ea"/>
                <a:cs typeface="+mn-cs"/>
              </a:rPr>
              <a:t>So we</a:t>
            </a:r>
            <a:r>
              <a:rPr kumimoji="1" lang="en-US" altLang="ja-JP" sz="1200" kern="1200" dirty="0" smtClean="0">
                <a:solidFill>
                  <a:schemeClr val="tx1"/>
                </a:solidFill>
                <a:latin typeface="+mn-lt"/>
                <a:ea typeface="+mn-ea"/>
                <a:cs typeface="+mn-cs"/>
              </a:rPr>
              <a:t> aim</a:t>
            </a:r>
            <a:r>
              <a:rPr kumimoji="1" lang="en-US" altLang="ja-JP" sz="1200" kern="1200" baseline="0" dirty="0" smtClean="0">
                <a:solidFill>
                  <a:schemeClr val="tx1"/>
                </a:solidFill>
                <a:latin typeface="+mn-lt"/>
                <a:ea typeface="+mn-ea"/>
                <a:cs typeface="+mn-cs"/>
              </a:rPr>
              <a:t> to extend </a:t>
            </a:r>
            <a:r>
              <a:rPr kumimoji="1" lang="en-US" altLang="ja-JP" sz="1200" kern="1200" dirty="0" smtClean="0">
                <a:solidFill>
                  <a:schemeClr val="tx1"/>
                </a:solidFill>
                <a:latin typeface="+mn-lt"/>
                <a:ea typeface="+mn-ea"/>
                <a:cs typeface="+mn-cs"/>
              </a:rPr>
              <a:t>the original SAGE </a:t>
            </a:r>
            <a:r>
              <a:rPr kumimoji="1" lang="en-US" altLang="ja-JP" sz="1200" kern="1200" dirty="0" smtClean="0">
                <a:solidFill>
                  <a:schemeClr val="tx1"/>
                </a:solidFill>
                <a:latin typeface="+mn-lt"/>
                <a:ea typeface="+mn-ea"/>
                <a:cs typeface="+mn-cs"/>
              </a:rPr>
              <a:t>UI</a:t>
            </a:r>
            <a:r>
              <a:rPr kumimoji="1" lang="en-US" altLang="ja-JP" sz="1200" kern="1200" dirty="0" smtClean="0">
                <a:solidFill>
                  <a:schemeClr val="tx1"/>
                </a:solidFill>
                <a:latin typeface="+mn-lt"/>
                <a:ea typeface="+mn-ea"/>
                <a:cs typeface="+mn-cs"/>
              </a:rPr>
              <a:t> so that </a:t>
            </a:r>
            <a:r>
              <a:rPr kumimoji="1" lang="en-US" altLang="ja-JP" sz="1200" kern="1200" baseline="0" dirty="0" smtClean="0">
                <a:solidFill>
                  <a:schemeClr val="tx1"/>
                </a:solidFill>
                <a:latin typeface="+mn-lt"/>
                <a:ea typeface="+mn-ea"/>
                <a:cs typeface="+mn-cs"/>
              </a:rPr>
              <a:t>users can send application events to the applications distributed on the internet through </a:t>
            </a:r>
            <a:r>
              <a:rPr kumimoji="1" lang="en-US" altLang="ja-JP" sz="1200" kern="1200" baseline="0" dirty="0" smtClean="0">
                <a:solidFill>
                  <a:schemeClr val="tx1"/>
                </a:solidFill>
                <a:latin typeface="+mn-lt"/>
                <a:ea typeface="+mn-ea"/>
                <a:cs typeface="+mn-cs"/>
              </a:rPr>
              <a:t>the SAGE UI</a:t>
            </a:r>
            <a:r>
              <a:rPr kumimoji="1" lang="en-US" altLang="ja-JP" sz="1200" kern="1200" baseline="0" dirty="0" smtClean="0">
                <a:solidFill>
                  <a:schemeClr val="tx1"/>
                </a:solidFill>
                <a:latin typeface="+mn-lt"/>
                <a:ea typeface="+mn-ea"/>
                <a:cs typeface="+mn-cs"/>
              </a:rPr>
              <a:t>.</a:t>
            </a:r>
          </a:p>
          <a:p>
            <a:endParaRPr kumimoji="1" lang="en-US" altLang="ja-JP" sz="1200" kern="1200" baseline="0" dirty="0" smtClean="0">
              <a:solidFill>
                <a:schemeClr val="tx1"/>
              </a:solidFill>
              <a:latin typeface="+mn-lt"/>
              <a:ea typeface="+mn-ea"/>
              <a:cs typeface="+mn-cs"/>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To make the goal possible, we</a:t>
            </a:r>
            <a:r>
              <a:rPr kumimoji="1" lang="en-US" altLang="ja-JP" baseline="0" dirty="0" smtClean="0">
                <a:solidFill>
                  <a:srgbClr val="FF0000"/>
                </a:solidFill>
              </a:rPr>
              <a:t> propose a built-in </a:t>
            </a:r>
            <a:r>
              <a:rPr kumimoji="1" lang="en-US" altLang="ja-JP" baseline="0" dirty="0" smtClean="0">
                <a:solidFill>
                  <a:srgbClr val="FF0000"/>
                </a:solidFill>
              </a:rPr>
              <a:t>module</a:t>
            </a:r>
            <a:r>
              <a:rPr kumimoji="1" lang="en-US" altLang="ja-JP" baseline="0" dirty="0" smtClean="0">
                <a:solidFill>
                  <a:srgbClr val="FF0000"/>
                </a:solidFill>
              </a:rPr>
              <a:t> based on </a:t>
            </a:r>
            <a:r>
              <a:rPr kumimoji="1" lang="en-US" altLang="ja-JP" baseline="0" dirty="0" smtClean="0">
                <a:solidFill>
                  <a:srgbClr val="FF0000"/>
                </a:solidFill>
              </a:rPr>
              <a:t>SAGE architecture</a:t>
            </a:r>
            <a:r>
              <a:rPr kumimoji="1" lang="en-US" altLang="ja-JP" baseline="0" dirty="0" smtClean="0">
                <a:solidFill>
                  <a:srgbClr val="FF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So let me explain the SAGE architecture.</a:t>
            </a:r>
          </a:p>
          <a:p>
            <a:endParaRPr kumimoji="1" lang="en-US" altLang="ja-JP" baseline="0" dirty="0" smtClean="0">
              <a:solidFill>
                <a:srgbClr val="FF0000"/>
              </a:solidFill>
            </a:endParaRPr>
          </a:p>
          <a:p>
            <a:r>
              <a:rPr kumimoji="1" lang="en-US" altLang="ja-JP" baseline="0" dirty="0" smtClean="0">
                <a:solidFill>
                  <a:srgbClr val="FF0000"/>
                </a:solidFill>
              </a:rPr>
              <a:t>To show a image of an application,</a:t>
            </a:r>
          </a:p>
          <a:p>
            <a:r>
              <a:rPr kumimoji="1" lang="en-US" altLang="ja-JP" baseline="0" dirty="0" smtClean="0">
                <a:solidFill>
                  <a:srgbClr val="FF0000"/>
                </a:solidFill>
              </a:rPr>
              <a:t>SAIL</a:t>
            </a:r>
            <a:r>
              <a:rPr kumimoji="1" lang="en-US" altLang="ja-JP" baseline="0" dirty="0" smtClean="0">
                <a:solidFill>
                  <a:srgbClr val="FF0000"/>
                </a:solidFill>
              </a:rPr>
              <a:t>, </a:t>
            </a:r>
            <a:r>
              <a:rPr lang="en-US" altLang="ja-JP" dirty="0" smtClean="0"/>
              <a:t>SAGE Application</a:t>
            </a:r>
            <a:r>
              <a:rPr lang="en-US" altLang="ja-JP" baseline="0" dirty="0" smtClean="0"/>
              <a:t> Interface Library</a:t>
            </a:r>
            <a:r>
              <a:rPr lang="en-US" altLang="ja-JP" dirty="0" smtClean="0"/>
              <a:t>,</a:t>
            </a:r>
            <a:r>
              <a:rPr lang="en-US" altLang="ja-JP" baseline="0" dirty="0" smtClean="0"/>
              <a:t> makes an application</a:t>
            </a:r>
            <a:r>
              <a:rPr lang="en-US" altLang="ja-JP" baseline="0" dirty="0" smtClean="0"/>
              <a:t> enabled on SAGE, </a:t>
            </a:r>
          </a:p>
          <a:p>
            <a:r>
              <a:rPr lang="en-US" altLang="ja-JP" baseline="0" dirty="0" smtClean="0"/>
              <a:t>and sends its image to SAGE Receivers. Then the image is displayed to a tiled display wall.</a:t>
            </a:r>
            <a:endParaRPr lang="en-US" altLang="ja-JP" baseline="0" dirty="0" smtClean="0"/>
          </a:p>
          <a:p>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SAGE has a message passing system </a:t>
            </a:r>
            <a:r>
              <a:rPr kumimoji="1" lang="en-US" altLang="ja-JP" baseline="0" dirty="0" smtClean="0">
                <a:solidFill>
                  <a:srgbClr val="FF0000"/>
                </a:solidFill>
              </a:rPr>
              <a:t>for window management.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When a SAGE user makes a </a:t>
            </a:r>
            <a:r>
              <a:rPr kumimoji="1" lang="en-US" altLang="ja-JP" baseline="0" dirty="0" smtClean="0">
                <a:solidFill>
                  <a:srgbClr val="FF0000"/>
                </a:solidFill>
              </a:rPr>
              <a:t>window control </a:t>
            </a:r>
            <a:r>
              <a:rPr kumimoji="1" lang="en-US" altLang="ja-JP" baseline="0" dirty="0" smtClean="0">
                <a:solidFill>
                  <a:srgbClr val="FF0000"/>
                </a:solidFill>
              </a:rPr>
              <a:t>command on a SAGE UI, for example move or zoom it,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the command gets packed in a SAGE message first.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Next, the message is sent to a management node</a:t>
            </a:r>
            <a:r>
              <a:rPr kumimoji="1" lang="en-US" altLang="ja-JP" baseline="0" dirty="0" smtClean="0">
                <a:solidFill>
                  <a:srgbClr val="FF0000"/>
                </a:solidFill>
              </a:rPr>
              <a:t> named </a:t>
            </a:r>
            <a:r>
              <a:rPr kumimoji="1" lang="en-US" altLang="ja-JP" baseline="0" dirty="0" smtClean="0">
                <a:solidFill>
                  <a:srgbClr val="FF0000"/>
                </a:solidFill>
              </a:rPr>
              <a:t>free space manager.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This node makes copies of the message and send them to</a:t>
            </a:r>
            <a:r>
              <a:rPr kumimoji="1" lang="en-US" altLang="ja-JP" baseline="0" dirty="0" smtClean="0">
                <a:solidFill>
                  <a:srgbClr val="FF0000"/>
                </a:solidFill>
              </a:rPr>
              <a:t> </a:t>
            </a:r>
            <a:r>
              <a:rPr kumimoji="1" lang="en-US" altLang="ja-JP" baseline="0" dirty="0" err="1" smtClean="0">
                <a:solidFill>
                  <a:srgbClr val="FF0000"/>
                </a:solidFill>
              </a:rPr>
              <a:t>SAILs</a:t>
            </a:r>
            <a:r>
              <a:rPr kumimoji="1" lang="en-US" altLang="ja-JP" baseline="0" dirty="0" smtClean="0">
                <a:solidFill>
                  <a:srgbClr val="FF0000"/>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Each SAIL analyzes the message </a:t>
            </a:r>
            <a:r>
              <a:rPr kumimoji="1" lang="en-US" altLang="ja-JP" baseline="0" dirty="0" smtClean="0">
                <a:solidFill>
                  <a:srgbClr val="FF0000"/>
                </a:solidFill>
              </a:rPr>
              <a:t>and </a:t>
            </a:r>
            <a:r>
              <a:rPr kumimoji="1" lang="en-US" altLang="ja-JP" baseline="0" dirty="0" smtClean="0">
                <a:solidFill>
                  <a:srgbClr val="FF0000"/>
                </a:solidFill>
              </a:rPr>
              <a:t>makes effect </a:t>
            </a:r>
            <a:r>
              <a:rPr kumimoji="1" lang="en-US" altLang="ja-JP" baseline="0" dirty="0" smtClean="0">
                <a:solidFill>
                  <a:srgbClr val="FF0000"/>
                </a:solidFill>
              </a:rPr>
              <a:t>to the tiled display wall.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solidFill>
                  <a:srgbClr val="FF0000"/>
                </a:solidFill>
              </a:rPr>
              <a:t>本研究では、この仕組みを利用しまして、ユーザが</a:t>
            </a:r>
            <a:r>
              <a:rPr kumimoji="1" lang="en-US" altLang="ja-JP" baseline="0" dirty="0" smtClean="0">
                <a:solidFill>
                  <a:srgbClr val="FF0000"/>
                </a:solidFill>
              </a:rPr>
              <a:t>SAGE UI</a:t>
            </a:r>
            <a:r>
              <a:rPr kumimoji="1" lang="ja-JP" altLang="en-US" baseline="0" dirty="0" smtClean="0">
                <a:solidFill>
                  <a:srgbClr val="FF0000"/>
                </a:solidFill>
              </a:rPr>
              <a:t>で操作する際に発生させるマウス操作などの</a:t>
            </a:r>
            <a:r>
              <a:rPr kumimoji="1" lang="en-US" altLang="ja-JP" baseline="0" dirty="0" smtClean="0">
                <a:solidFill>
                  <a:srgbClr val="FF0000"/>
                </a:solidFill>
              </a:rPr>
              <a:t>Event</a:t>
            </a:r>
            <a:r>
              <a:rPr kumimoji="1" lang="ja-JP" altLang="en-US" baseline="0" dirty="0" smtClean="0">
                <a:solidFill>
                  <a:srgbClr val="FF0000"/>
                </a:solidFill>
              </a:rPr>
              <a:t>を、</a:t>
            </a: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Event message </a:t>
            </a:r>
            <a:r>
              <a:rPr kumimoji="1" lang="ja-JP" altLang="en-US" baseline="0" dirty="0" smtClean="0">
                <a:solidFill>
                  <a:srgbClr val="FF0000"/>
                </a:solidFill>
              </a:rPr>
              <a:t>としてそれぞれの可視化アプリケーションへ送ります。</a:t>
            </a: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solidFill>
                  <a:srgbClr val="FF0000"/>
                </a:solidFill>
              </a:rPr>
              <a:t>これらの</a:t>
            </a:r>
            <a:r>
              <a:rPr kumimoji="1" lang="en-US" altLang="ja-JP" baseline="0" dirty="0" smtClean="0">
                <a:solidFill>
                  <a:srgbClr val="FF0000"/>
                </a:solidFill>
              </a:rPr>
              <a:t>message</a:t>
            </a:r>
            <a:r>
              <a:rPr kumimoji="1" lang="ja-JP" altLang="en-US" baseline="0" dirty="0" smtClean="0">
                <a:solidFill>
                  <a:srgbClr val="FF0000"/>
                </a:solidFill>
              </a:rPr>
              <a:t>が</a:t>
            </a:r>
            <a:r>
              <a:rPr kumimoji="1" lang="en-US" altLang="ja-JP" baseline="0" dirty="0" smtClean="0">
                <a:solidFill>
                  <a:srgbClr val="FF0000"/>
                </a:solidFill>
              </a:rPr>
              <a:t>X Window System</a:t>
            </a:r>
            <a:r>
              <a:rPr kumimoji="1" lang="ja-JP" altLang="en-US" baseline="0" dirty="0" smtClean="0">
                <a:solidFill>
                  <a:srgbClr val="FF0000"/>
                </a:solidFill>
              </a:rPr>
              <a:t>の</a:t>
            </a:r>
            <a:r>
              <a:rPr kumimoji="1" lang="en-US" altLang="ja-JP" baseline="0" dirty="0" smtClean="0">
                <a:solidFill>
                  <a:srgbClr val="FF0000"/>
                </a:solidFill>
              </a:rPr>
              <a:t>Event</a:t>
            </a:r>
            <a:r>
              <a:rPr kumimoji="1" lang="ja-JP" altLang="en-US" baseline="0" dirty="0" smtClean="0">
                <a:solidFill>
                  <a:srgbClr val="FF0000"/>
                </a:solidFill>
              </a:rPr>
              <a:t>として解釈・実行されることで、アプリケーションの同時遠隔操作を実現します。</a:t>
            </a: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We applied the message passing mechanism to application control.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We have </a:t>
            </a:r>
            <a:r>
              <a:rPr kumimoji="1" lang="en-US" altLang="ja-JP" baseline="0" dirty="0" smtClean="0">
                <a:solidFill>
                  <a:srgbClr val="FF0000"/>
                </a:solidFill>
              </a:rPr>
              <a:t>developed a module to control</a:t>
            </a:r>
            <a:r>
              <a:rPr kumimoji="1" lang="en-US" altLang="ja-JP" baseline="0" dirty="0" smtClean="0">
                <a:solidFill>
                  <a:srgbClr val="FF0000"/>
                </a:solidFill>
              </a:rPr>
              <a:t> single or multi applications </a:t>
            </a:r>
            <a:r>
              <a:rPr kumimoji="1" lang="en-US" altLang="ja-JP" baseline="0" dirty="0" smtClean="0">
                <a:solidFill>
                  <a:srgbClr val="FF0000"/>
                </a:solidFill>
              </a:rPr>
              <a:t>based on a idea of SAGE message.</a:t>
            </a: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I’ll explain how the module works.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Like the window management,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when the SAGE UI gets a application control event like mouse click or dragging,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the event is detected and gets packed to a event message.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Next, the message is sent to Free Space Manager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and forwarded to a SAIL on the application that corresponds to the window on the SAGE UI where user’s event is generated.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solidFill>
                  <a:srgbClr val="FF0000"/>
                </a:solidFill>
              </a:rPr>
              <a:t>The message is analyzed and executed as a X Window event on the application.</a:t>
            </a:r>
            <a:r>
              <a:rPr kumimoji="1" lang="en-US" altLang="ja-JP" baseline="0" dirty="0" smtClean="0">
                <a:solidFill>
                  <a:srgbClr val="FF0000"/>
                </a:solidFill>
              </a:rPr>
              <a:t> </a:t>
            </a: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solidFill>
                  <a:srgbClr val="FF0000"/>
                </a:solidFill>
              </a:rPr>
              <a:t>Also</a:t>
            </a:r>
            <a:r>
              <a:rPr kumimoji="1" lang="en-US" altLang="ja-JP" baseline="0" dirty="0" smtClean="0">
                <a:solidFill>
                  <a:srgbClr val="FF0000"/>
                </a:solidFill>
              </a:rPr>
              <a:t> , we have further extended the application control module so that it sends the application events to multiple applications distributed on the internet. </a:t>
            </a:r>
          </a:p>
          <a:p>
            <a:endParaRPr kumimoji="1" lang="en-US" altLang="ja-JP" dirty="0" smtClean="0">
              <a:solidFill>
                <a:srgbClr val="FF0000"/>
              </a:solidFill>
            </a:endParaRPr>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altLang="ja-JP" dirty="0" smtClean="0"/>
              <a:t>Here</a:t>
            </a:r>
            <a:r>
              <a:rPr lang="en-US" altLang="ja-JP" baseline="0" dirty="0" smtClean="0"/>
              <a:t>,  I would like to show how the developed module works using the example movie.</a:t>
            </a:r>
          </a:p>
          <a:p>
            <a:endParaRPr lang="en-US" altLang="ja-JP" baseline="0" dirty="0" smtClean="0"/>
          </a:p>
          <a:p>
            <a:r>
              <a:rPr lang="en-US" altLang="ja-JP" baseline="0" dirty="0" smtClean="0"/>
              <a:t>In this example, cube lattices visualized on remote applications are simultaneously displayed on a tiled display.</a:t>
            </a:r>
          </a:p>
          <a:p>
            <a:r>
              <a:rPr lang="en-US" altLang="ja-JP" baseline="0" dirty="0" smtClean="0"/>
              <a:t>Also, through the SAGE UI enabled with our developed module built-in, we can control remote applications visualizing cube lattices like this.</a:t>
            </a:r>
          </a:p>
          <a:p>
            <a:endParaRPr lang="en-US" altLang="ja-JP" baseline="0" dirty="0" smtClean="0"/>
          </a:p>
        </p:txBody>
      </p:sp>
      <p:sp>
        <p:nvSpPr>
          <p:cNvPr id="4" name="スライド番号プレースホルダ 3"/>
          <p:cNvSpPr>
            <a:spLocks noGrp="1"/>
          </p:cNvSpPr>
          <p:nvPr>
            <p:ph type="sldNum" sz="quarter" idx="10"/>
          </p:nvPr>
        </p:nvSpPr>
        <p:spPr/>
        <p:txBody>
          <a:bodyPr/>
          <a:lstStyle/>
          <a:p>
            <a:fld id="{3DB8E6EE-2D03-4495-82BE-A19FC27C140B}"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ja-JP" altLang="en-US" dirty="0" smtClean="0"/>
              <a:t>マスタ タイトルの書式設定</a:t>
            </a:r>
            <a:endParaRPr kumimoji="0" lang="en-US" dirty="0"/>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lstStyle>
          <a:p>
            <a:fld id="{90D0072B-7A01-BC4F-80CB-8F2E488A5663}" type="datetime1">
              <a:rPr kumimoji="1" lang="ja-JP" altLang="en-US" smtClean="0"/>
              <a:pPr/>
              <a:t>10.3.4</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lstStyle>
          <a:p>
            <a:fld id="{D2D8002D-B5B0-4BAC-B1F6-782DDCCE6D9C}" type="slidenum">
              <a:rPr kumimoji="1" lang="ja-JP" altLang="en-US" smtClean="0"/>
              <a:pPr/>
              <a:t>‹#›</a:t>
            </a:fld>
            <a:endParaRPr kumimoji="1" lang="ja-JP"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C05322DD-5930-DA4C-B889-AB6DB6B97BF0}" type="datetime1">
              <a:rPr kumimoji="1" lang="ja-JP" altLang="en-US" smtClean="0"/>
              <a:pPr/>
              <a:t>10.3.4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FC905B8-B9C0-104C-B83C-20C12898DFBD}" type="datetime1">
              <a:rPr kumimoji="1" lang="ja-JP" altLang="en-US" smtClean="0"/>
              <a:pPr/>
              <a:t>10.3.4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5FAC9F38-A18C-EA48-AD22-0A6F71C30E50}" type="datetime1">
              <a:rPr kumimoji="1" lang="ja-JP" altLang="en-US" smtClean="0"/>
              <a:pPr/>
              <a:t>10.3.4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 タイトルの書式設定</a:t>
            </a:r>
            <a:endParaRPr kumimoji="0"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Autofit/>
            <a:scene3d>
              <a:camera prst="orthographicFront"/>
              <a:lightRig rig="soft" dir="t"/>
            </a:scene3d>
            <a:sp3d prstMaterial="softEdge">
              <a:bevelT w="25400" h="25400"/>
            </a:sp3d>
          </a:bodyPr>
          <a:lstStyle>
            <a:lvl1pPr algn="r">
              <a:buNone/>
              <a:defRPr sz="6600" b="1" cap="none" baseline="0">
                <a:effectLst>
                  <a:outerShdw blurRad="31750" dist="25400" dir="5400000" algn="tl" rotWithShape="0">
                    <a:srgbClr val="000000">
                      <a:alpha val="25000"/>
                    </a:srgbClr>
                  </a:outerShdw>
                </a:effectLst>
              </a:defRPr>
            </a:lvl1pPr>
          </a:lstStyle>
          <a:p>
            <a:r>
              <a:rPr kumimoji="0" lang="ja-JP" altLang="en-US" dirty="0" smtClean="0"/>
              <a:t>マスタ タイトルの書式設定</a:t>
            </a:r>
            <a:endParaRPr kumimoji="0" lang="en-US" dirty="0"/>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8B1C1654-78FC-5843-B68C-B5D54136C2D1}" type="datetime1">
              <a:rPr kumimoji="1" lang="ja-JP" altLang="en-US" smtClean="0"/>
              <a:pPr/>
              <a:t>10.3.4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92A46E13-DFC8-BD45-9841-823C0C5302E4}" type="datetime1">
              <a:rPr kumimoji="1" lang="ja-JP" altLang="en-US" smtClean="0"/>
              <a:pPr/>
              <a:t>10.3.4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F41366BE-3789-8D4B-B102-4E10C6F9A682}" type="datetime1">
              <a:rPr kumimoji="1" lang="ja-JP" altLang="en-US" smtClean="0"/>
              <a:pPr/>
              <a:t>10.3.4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bg>
      <p:bgRef idx="1001">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F5BC6725-A860-4944-BAA3-B20376784C19}" type="datetime1">
              <a:rPr kumimoji="1" lang="ja-JP" altLang="en-US" smtClean="0"/>
              <a:pPr/>
              <a:t>10.3.4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
        <p:nvSpPr>
          <p:cNvPr id="6" name="タイトル 5"/>
          <p:cNvSpPr>
            <a:spLocks noGrp="1"/>
          </p:cNvSpPr>
          <p:nvPr>
            <p:ph type="title"/>
          </p:nvPr>
        </p:nvSpPr>
        <p:spPr/>
        <p:txBody>
          <a:bodyPr rtlCol="0"/>
          <a:lstStyle/>
          <a:p>
            <a:r>
              <a:rPr kumimoji="0" lang="ja-JP" altLang="en-US" dirty="0" smtClean="0"/>
              <a:t>マスタ タイトルの書式設定</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49F2C20-46C6-4E47-9ACE-B59FEFC6D35A}" type="datetime1">
              <a:rPr kumimoji="1" lang="ja-JP" altLang="en-US" smtClean="0"/>
              <a:pPr/>
              <a:t>10.3.4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p>
            <a:fld id="{DF26E664-231D-9D46-8D2C-6F9DA31505BA}" type="datetime1">
              <a:rPr kumimoji="1" lang="ja-JP" altLang="en-US" smtClean="0"/>
              <a:pPr/>
              <a:t>10.3.4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lstStyle>
          <a:p>
            <a:fld id="{6163BD23-D888-9A41-92DE-30DEEF87D2B2}" type="datetime1">
              <a:rPr kumimoji="1" lang="ja-JP" altLang="en-US" smtClean="0"/>
              <a:pPr/>
              <a:t>10.3.4</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pPr/>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792162"/>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200" y="1066800"/>
            <a:ext cx="8229600" cy="4940491"/>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08B788E9-67A2-714A-A278-8C67F25D448C}" type="datetime1">
              <a:rPr kumimoji="1" lang="ja-JP" altLang="en-US" smtClean="0"/>
              <a:pPr/>
              <a:t>10.3.4</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hf hdr="0" ftr="0" dt="0"/>
  <p:txStyles>
    <p:titleStyle>
      <a:lvl1pPr algn="l" rtl="0" eaLnBrk="1" latinLnBrk="0" hangingPunct="1">
        <a:spcBef>
          <a:spcPct val="0"/>
        </a:spcBef>
        <a:buNone/>
        <a:defRPr kumimoji="1" sz="32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4" Type="http://schemas.openxmlformats.org/officeDocument/2006/relationships/image" Target="../media/image2.wmf"/><Relationship Id="rId7" Type="http://schemas.openxmlformats.org/officeDocument/2006/relationships/image" Target="../media/image4.png"/><Relationship Id="rId11" Type="http://schemas.openxmlformats.org/officeDocument/2006/relationships/image" Target="../media/image16.png"/><Relationship Id="rId1" Type="http://schemas.openxmlformats.org/officeDocument/2006/relationships/tags" Target="../tags/tag8.xml"/><Relationship Id="rId6" Type="http://schemas.openxmlformats.org/officeDocument/2006/relationships/image" Target="../media/image3.png"/><Relationship Id="rId8" Type="http://schemas.openxmlformats.org/officeDocument/2006/relationships/image" Target="../media/image5.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slideLayout" Target="../slideLayouts/slideLayout6.xml"/><Relationship Id="rId9" Type="http://schemas.openxmlformats.org/officeDocument/2006/relationships/image" Target="../media/image6.pn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4.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5.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6.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6" Type="http://schemas.openxmlformats.org/officeDocument/2006/relationships/image" Target="../media/image22.png"/><Relationship Id="rId4" Type="http://schemas.openxmlformats.org/officeDocument/2006/relationships/image" Target="../media/image20.png"/><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7.xml"/><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4" Type="http://schemas.openxmlformats.org/officeDocument/2006/relationships/image" Target="../media/image23.png"/><Relationship Id="rId10" Type="http://schemas.openxmlformats.org/officeDocument/2006/relationships/image" Target="../media/image27.png"/><Relationship Id="rId5" Type="http://schemas.openxmlformats.org/officeDocument/2006/relationships/image" Target="../media/image2.wmf"/><Relationship Id="rId7" Type="http://schemas.openxmlformats.org/officeDocument/2006/relationships/image" Target="../media/image25.png"/><Relationship Id="rId1" Type="http://schemas.openxmlformats.org/officeDocument/2006/relationships/tags" Target="../tags/tag13.xml"/><Relationship Id="rId2" Type="http://schemas.openxmlformats.org/officeDocument/2006/relationships/slideLayout" Target="../slideLayouts/slideLayout2.xml"/><Relationship Id="rId9" Type="http://schemas.openxmlformats.org/officeDocument/2006/relationships/image" Target="../media/image26.png"/><Relationship Id="rId3" Type="http://schemas.openxmlformats.org/officeDocument/2006/relationships/notesSlide" Target="../notesSlides/notesSlide18.xml"/><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image" Target="../media/image28.pdf"/><Relationship Id="rId1" Type="http://schemas.openxmlformats.org/officeDocument/2006/relationships/tags" Target="../tags/tag14.xml"/><Relationship Id="rId2" Type="http://schemas.openxmlformats.org/officeDocument/2006/relationships/slideLayout" Target="../slideLayouts/slideLayout6.xml"/><Relationship Id="rId3" Type="http://schemas.openxmlformats.org/officeDocument/2006/relationships/notesSlide" Target="../notesSlides/notesSlide19.xml"/><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4" Type="http://schemas.openxmlformats.org/officeDocument/2006/relationships/image" Target="../media/image2.wmf"/><Relationship Id="rId5" Type="http://schemas.openxmlformats.org/officeDocument/2006/relationships/image" Target="../media/image3.png"/><Relationship Id="rId7"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2.xml"/><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3"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2.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2.wmf"/><Relationship Id="rId7" Type="http://schemas.openxmlformats.org/officeDocument/2006/relationships/image" Target="../media/image4.png"/><Relationship Id="rId11" Type="http://schemas.openxmlformats.org/officeDocument/2006/relationships/image" Target="../media/image16.png"/><Relationship Id="rId1" Type="http://schemas.openxmlformats.org/officeDocument/2006/relationships/tags" Target="../tags/tag15.xml"/><Relationship Id="rId6" Type="http://schemas.openxmlformats.org/officeDocument/2006/relationships/image" Target="../media/image3.png"/><Relationship Id="rId8" Type="http://schemas.openxmlformats.org/officeDocument/2006/relationships/image" Target="../media/image5.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slideLayout" Target="../slideLayouts/slideLayout6.xml"/><Relationship Id="rId9" Type="http://schemas.openxmlformats.org/officeDocument/2006/relationships/image" Target="../media/image6.png"/><Relationship Id="rId3"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6"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4" Type="http://schemas.openxmlformats.org/officeDocument/2006/relationships/image" Target="../media/image2.wmf"/><Relationship Id="rId5" Type="http://schemas.openxmlformats.org/officeDocument/2006/relationships/image" Target="../media/image8.png"/><Relationship Id="rId7" Type="http://schemas.openxmlformats.org/officeDocument/2006/relationships/image" Target="../media/image10.png"/><Relationship Id="rId1" Type="http://schemas.openxmlformats.org/officeDocument/2006/relationships/tags" Target="../tags/tag2.xml"/><Relationship Id="rId2" Type="http://schemas.openxmlformats.org/officeDocument/2006/relationships/slideLayout" Target="../slideLayouts/slideLayout6.xml"/><Relationship Id="rId9" Type="http://schemas.openxmlformats.org/officeDocument/2006/relationships/image" Target="../media/image12.wmf"/><Relationship Id="rId3" Type="http://schemas.openxmlformats.org/officeDocument/2006/relationships/notesSlide" Target="../notesSlides/notesSlide4.xml"/><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4" Type="http://schemas.openxmlformats.org/officeDocument/2006/relationships/image" Target="../media/image2.wmf"/><Relationship Id="rId10" Type="http://schemas.openxmlformats.org/officeDocument/2006/relationships/image" Target="../media/image13.png"/><Relationship Id="rId5" Type="http://schemas.openxmlformats.org/officeDocument/2006/relationships/image" Target="../media/image8.png"/><Relationship Id="rId7" Type="http://schemas.openxmlformats.org/officeDocument/2006/relationships/image" Target="../media/image10.png"/><Relationship Id="rId1" Type="http://schemas.openxmlformats.org/officeDocument/2006/relationships/tags" Target="../tags/tag3.xml"/><Relationship Id="rId2" Type="http://schemas.openxmlformats.org/officeDocument/2006/relationships/slideLayout" Target="../slideLayouts/slideLayout6.xml"/><Relationship Id="rId9" Type="http://schemas.openxmlformats.org/officeDocument/2006/relationships/image" Target="../media/image12.wmf"/><Relationship Id="rId3" Type="http://schemas.openxmlformats.org/officeDocument/2006/relationships/notesSlide" Target="../notesSlides/notesSlide5.xml"/><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image" Target="../media/image2.wmf"/><Relationship Id="rId7" Type="http://schemas.openxmlformats.org/officeDocument/2006/relationships/image" Target="../media/image4.png"/><Relationship Id="rId11" Type="http://schemas.openxmlformats.org/officeDocument/2006/relationships/image" Target="../media/image16.png"/><Relationship Id="rId1" Type="http://schemas.openxmlformats.org/officeDocument/2006/relationships/tags" Target="../tags/tag4.xml"/><Relationship Id="rId6" Type="http://schemas.openxmlformats.org/officeDocument/2006/relationships/image" Target="../media/image3.png"/><Relationship Id="rId8" Type="http://schemas.openxmlformats.org/officeDocument/2006/relationships/image" Target="../media/image5.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slideLayout" Target="../slideLayouts/slideLayout6.xml"/><Relationship Id="rId9" Type="http://schemas.openxmlformats.org/officeDocument/2006/relationships/image" Target="../media/image6.pn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image" Target="../media/image2.wmf"/><Relationship Id="rId7" Type="http://schemas.openxmlformats.org/officeDocument/2006/relationships/image" Target="../media/image4.png"/><Relationship Id="rId11" Type="http://schemas.openxmlformats.org/officeDocument/2006/relationships/image" Target="../media/image16.png"/><Relationship Id="rId1" Type="http://schemas.openxmlformats.org/officeDocument/2006/relationships/tags" Target="../tags/tag5.xml"/><Relationship Id="rId6" Type="http://schemas.openxmlformats.org/officeDocument/2006/relationships/image" Target="../media/image3.png"/><Relationship Id="rId8" Type="http://schemas.openxmlformats.org/officeDocument/2006/relationships/image" Target="../media/image5.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slideLayout" Target="../slideLayouts/slideLayout6.xml"/><Relationship Id="rId9" Type="http://schemas.openxmlformats.org/officeDocument/2006/relationships/image" Target="../media/image6.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image" Target="../media/image2.wmf"/><Relationship Id="rId7" Type="http://schemas.openxmlformats.org/officeDocument/2006/relationships/image" Target="../media/image4.png"/><Relationship Id="rId11" Type="http://schemas.openxmlformats.org/officeDocument/2006/relationships/image" Target="../media/image16.png"/><Relationship Id="rId1" Type="http://schemas.openxmlformats.org/officeDocument/2006/relationships/tags" Target="../tags/tag6.xml"/><Relationship Id="rId6" Type="http://schemas.openxmlformats.org/officeDocument/2006/relationships/image" Target="../media/image3.png"/><Relationship Id="rId8" Type="http://schemas.openxmlformats.org/officeDocument/2006/relationships/image" Target="../media/image5.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slideLayout" Target="../slideLayouts/slideLayout6.xml"/><Relationship Id="rId9" Type="http://schemas.openxmlformats.org/officeDocument/2006/relationships/image" Target="../media/image6.pn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1" Type="http://schemas.openxmlformats.org/officeDocument/2006/relationships/video" Target="file://localhost/Users/yuki/Desktop/0007.wmv" TargetMode="External"/><Relationship Id="rId2" Type="http://schemas.openxmlformats.org/officeDocument/2006/relationships/slideLayout" Target="../slideLayouts/slideLayout6.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762001"/>
            <a:ext cx="7772400" cy="2820362"/>
          </a:xfrm>
        </p:spPr>
        <p:txBody>
          <a:bodyPr>
            <a:normAutofit fontScale="90000"/>
          </a:bodyPr>
          <a:lstStyle/>
          <a:p>
            <a:r>
              <a:rPr lang="en-US" altLang="ja-JP" dirty="0" smtClean="0"/>
              <a:t>A Control Mechanism of Multiple Visualization Applications </a:t>
            </a:r>
            <a:br>
              <a:rPr lang="en-US" altLang="ja-JP" dirty="0" smtClean="0"/>
            </a:br>
            <a:r>
              <a:rPr lang="en-US" altLang="ja-JP" dirty="0" smtClean="0"/>
              <a:t>on SAGE-enabled TDW</a:t>
            </a:r>
            <a:endParaRPr kumimoji="1" lang="ja-JP" altLang="en-US" dirty="0"/>
          </a:p>
        </p:txBody>
      </p:sp>
      <p:sp>
        <p:nvSpPr>
          <p:cNvPr id="3" name="サブタイトル 2"/>
          <p:cNvSpPr>
            <a:spLocks noGrp="1"/>
          </p:cNvSpPr>
          <p:nvPr>
            <p:ph type="subTitle" idx="1"/>
          </p:nvPr>
        </p:nvSpPr>
        <p:spPr/>
        <p:txBody>
          <a:bodyPr>
            <a:normAutofit/>
          </a:bodyPr>
          <a:lstStyle/>
          <a:p>
            <a:r>
              <a:rPr lang="en-US" altLang="ja-JP" dirty="0" smtClean="0"/>
              <a:t> Yuki Fujiwara</a:t>
            </a:r>
          </a:p>
          <a:p>
            <a:r>
              <a:rPr kumimoji="1" lang="en-US" altLang="ja-JP" dirty="0" smtClean="0"/>
              <a:t>OSAKA Univ.</a:t>
            </a:r>
            <a:endParaRPr kumimoji="1" lang="ja-JP" altLang="en-US" dirty="0"/>
          </a:p>
        </p:txBody>
      </p:sp>
    </p:spTree>
  </p:cSld>
  <p:clrMapOvr>
    <a:masterClrMapping/>
  </p:clrMapOvr>
  <p:transition spd="med" advTm="7716">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タイトル 5"/>
          <p:cNvSpPr txBox="1">
            <a:spLocks/>
          </p:cNvSpPr>
          <p:nvPr/>
        </p:nvSpPr>
        <p:spPr>
          <a:xfrm>
            <a:off x="912007" y="2857500"/>
            <a:ext cx="7319986" cy="13335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Thank you for your attention!</a:t>
            </a:r>
            <a:endParaRPr kumimoji="1" lang="ja-JP"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 name="コンテンツ プレースホルダ 6"/>
          <p:cNvSpPr>
            <a:spLocks noGrp="1"/>
          </p:cNvSpPr>
          <p:nvPr>
            <p:ph idx="1"/>
          </p:nvPr>
        </p:nvSpPr>
        <p:spPr>
          <a:xfrm>
            <a:off x="914400" y="4724400"/>
            <a:ext cx="8098632" cy="1282891"/>
          </a:xfrm>
        </p:spPr>
        <p:txBody>
          <a:bodyPr>
            <a:normAutofit fontScale="77500" lnSpcReduction="20000"/>
          </a:bodyPr>
          <a:lstStyle/>
          <a:p>
            <a:r>
              <a:rPr lang="en-US" altLang="ja-JP" dirty="0" smtClean="0"/>
              <a:t>To improve the event message filter</a:t>
            </a:r>
          </a:p>
          <a:p>
            <a:r>
              <a:rPr lang="en-US" altLang="ja-JP" dirty="0" smtClean="0"/>
              <a:t>To create a UI to select controllable applications</a:t>
            </a:r>
            <a:endParaRPr kumimoji="1" lang="en-US" altLang="ja-JP" dirty="0" smtClean="0"/>
          </a:p>
          <a:p>
            <a:r>
              <a:rPr lang="en-US" altLang="ja-JP" dirty="0" smtClean="0"/>
              <a:t>To create a function of application control synchronization</a:t>
            </a:r>
            <a:endParaRPr kumimoji="1" lang="en-US" altLang="ja-JP" dirty="0" smtClean="0"/>
          </a:p>
          <a:p>
            <a:endParaRPr kumimoji="1" lang="en-US" altLang="ja-JP" dirty="0" smtClean="0"/>
          </a:p>
          <a:p>
            <a:endParaRPr kumimoji="1" lang="ja-JP" altLang="en-US" dirty="0" smtClean="0"/>
          </a:p>
        </p:txBody>
      </p:sp>
      <p:sp>
        <p:nvSpPr>
          <p:cNvPr id="8" name="スライド番号プレースホルダ 7"/>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
        <p:nvSpPr>
          <p:cNvPr id="6" name="タイトル 5"/>
          <p:cNvSpPr>
            <a:spLocks noGrp="1"/>
          </p:cNvSpPr>
          <p:nvPr>
            <p:ph type="title"/>
          </p:nvPr>
        </p:nvSpPr>
        <p:spPr/>
        <p:txBody>
          <a:bodyPr/>
          <a:lstStyle/>
          <a:p>
            <a:r>
              <a:rPr kumimoji="1" lang="en-US" altLang="ja-JP" dirty="0" smtClean="0"/>
              <a:t>Conclusion</a:t>
            </a:r>
            <a:endParaRPr kumimoji="1" lang="ja-JP" altLang="en-US" dirty="0"/>
          </a:p>
        </p:txBody>
      </p:sp>
      <p:sp>
        <p:nvSpPr>
          <p:cNvPr id="10" name="角丸四角形 9"/>
          <p:cNvSpPr/>
          <p:nvPr/>
        </p:nvSpPr>
        <p:spPr>
          <a:xfrm>
            <a:off x="2615486" y="2132112"/>
            <a:ext cx="605155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altLang="ja-JP" dirty="0" smtClean="0">
                <a:solidFill>
                  <a:prstClr val="white"/>
                </a:solidFill>
              </a:rPr>
              <a:t> To create a module </a:t>
            </a:r>
          </a:p>
          <a:p>
            <a:pPr lvl="0" algn="ctr"/>
            <a:r>
              <a:rPr lang="en-US" altLang="ja-JP" dirty="0" smtClean="0">
                <a:solidFill>
                  <a:prstClr val="white"/>
                </a:solidFill>
              </a:rPr>
              <a:t>with the application control mechanism using SAGE architecture</a:t>
            </a:r>
            <a:endParaRPr lang="ja-JP" altLang="en-US" dirty="0" smtClean="0">
              <a:solidFill>
                <a:prstClr val="white"/>
              </a:solidFill>
            </a:endParaRPr>
          </a:p>
        </p:txBody>
      </p:sp>
      <p:sp>
        <p:nvSpPr>
          <p:cNvPr id="11" name="角丸四角形 10"/>
          <p:cNvSpPr/>
          <p:nvPr/>
        </p:nvSpPr>
        <p:spPr>
          <a:xfrm>
            <a:off x="2615486" y="3197424"/>
            <a:ext cx="6051550" cy="9223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altLang="ja-JP" dirty="0" smtClean="0">
                <a:solidFill>
                  <a:prstClr val="white"/>
                </a:solidFill>
              </a:rPr>
              <a:t>Usefulness of multi-data manipulation is confirmed </a:t>
            </a:r>
          </a:p>
        </p:txBody>
      </p:sp>
      <p:sp>
        <p:nvSpPr>
          <p:cNvPr id="12" name="角丸四角形 11"/>
          <p:cNvSpPr/>
          <p:nvPr/>
        </p:nvSpPr>
        <p:spPr>
          <a:xfrm>
            <a:off x="2595722" y="1066800"/>
            <a:ext cx="6091078" cy="914400"/>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altLang="ja-JP" dirty="0" smtClean="0"/>
              <a:t>Lack of control function for </a:t>
            </a:r>
          </a:p>
          <a:p>
            <a:pPr algn="ctr"/>
            <a:r>
              <a:rPr lang="en-US" altLang="ja-JP" dirty="0" smtClean="0"/>
              <a:t>distributed visualization applications</a:t>
            </a:r>
          </a:p>
          <a:p>
            <a:pPr algn="ctr"/>
            <a:r>
              <a:rPr lang="en-US" altLang="ja-JP" dirty="0" smtClean="0"/>
              <a:t>with SAGE</a:t>
            </a:r>
          </a:p>
        </p:txBody>
      </p:sp>
      <p:sp>
        <p:nvSpPr>
          <p:cNvPr id="9" name="正方形/長方形 8"/>
          <p:cNvSpPr/>
          <p:nvPr/>
        </p:nvSpPr>
        <p:spPr>
          <a:xfrm>
            <a:off x="553842" y="1066800"/>
            <a:ext cx="1447331" cy="461665"/>
          </a:xfrm>
          <a:prstGeom prst="rect">
            <a:avLst/>
          </a:prstGeom>
        </p:spPr>
        <p:txBody>
          <a:bodyPr wrap="none">
            <a:spAutoFit/>
          </a:bodyPr>
          <a:lstStyle/>
          <a:p>
            <a:r>
              <a:rPr lang="en-US" altLang="ja-JP" sz="2400" dirty="0" smtClean="0"/>
              <a:t>Problem</a:t>
            </a:r>
          </a:p>
        </p:txBody>
      </p:sp>
      <p:sp>
        <p:nvSpPr>
          <p:cNvPr id="13" name="正方形/長方形 12"/>
          <p:cNvSpPr/>
          <p:nvPr/>
        </p:nvSpPr>
        <p:spPr>
          <a:xfrm>
            <a:off x="558410" y="2132112"/>
            <a:ext cx="1636686" cy="461665"/>
          </a:xfrm>
          <a:prstGeom prst="rect">
            <a:avLst/>
          </a:prstGeom>
        </p:spPr>
        <p:txBody>
          <a:bodyPr wrap="none">
            <a:spAutoFit/>
          </a:bodyPr>
          <a:lstStyle/>
          <a:p>
            <a:r>
              <a:rPr lang="en-US" altLang="ja-JP" sz="2400" dirty="0" smtClean="0"/>
              <a:t>Approach</a:t>
            </a:r>
          </a:p>
        </p:txBody>
      </p:sp>
      <p:sp>
        <p:nvSpPr>
          <p:cNvPr id="14" name="正方形/長方形 13"/>
          <p:cNvSpPr/>
          <p:nvPr/>
        </p:nvSpPr>
        <p:spPr>
          <a:xfrm>
            <a:off x="553842" y="3197424"/>
            <a:ext cx="1847080" cy="461665"/>
          </a:xfrm>
          <a:prstGeom prst="rect">
            <a:avLst/>
          </a:prstGeom>
        </p:spPr>
        <p:txBody>
          <a:bodyPr wrap="none">
            <a:spAutoFit/>
          </a:bodyPr>
          <a:lstStyle/>
          <a:p>
            <a:r>
              <a:rPr lang="en-US" altLang="ja-JP" sz="2400" dirty="0" smtClean="0"/>
              <a:t>Conclusion</a:t>
            </a:r>
          </a:p>
        </p:txBody>
      </p:sp>
      <p:sp>
        <p:nvSpPr>
          <p:cNvPr id="17" name="正方形/長方形 16"/>
          <p:cNvSpPr/>
          <p:nvPr/>
        </p:nvSpPr>
        <p:spPr>
          <a:xfrm>
            <a:off x="558410" y="4262735"/>
            <a:ext cx="2047405" cy="461665"/>
          </a:xfrm>
          <a:prstGeom prst="rect">
            <a:avLst/>
          </a:prstGeom>
        </p:spPr>
        <p:txBody>
          <a:bodyPr wrap="none">
            <a:spAutoFit/>
          </a:bodyPr>
          <a:lstStyle/>
          <a:p>
            <a:r>
              <a:rPr lang="en-US" altLang="ja-JP" sz="2400" dirty="0" smtClean="0"/>
              <a:t>Future work</a:t>
            </a:r>
          </a:p>
        </p:txBody>
      </p:sp>
    </p:spTree>
  </p:cSld>
  <p:clrMapOvr>
    <a:masterClrMapping/>
  </p:clrMapOvr>
  <p:transition spd="med" advTm="11366">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4" name="コンテンツ プレースホルダ 3"/>
          <p:cNvSpPr>
            <a:spLocks noGrp="1"/>
          </p:cNvSpPr>
          <p:nvPr>
            <p:ph idx="1"/>
          </p:nvPr>
        </p:nvSpPr>
        <p:spPr/>
        <p:txBody>
          <a:bodyPr/>
          <a:lstStyle/>
          <a:p>
            <a:r>
              <a:rPr lang="en-US" altLang="ja-JP" dirty="0" smtClean="0"/>
              <a:t>Principle</a:t>
            </a:r>
          </a:p>
          <a:p>
            <a:pPr lvl="1"/>
            <a:r>
              <a:rPr lang="en-US" altLang="ja-JP" dirty="0" smtClean="0"/>
              <a:t>Minimum change to existing SAGE architecture</a:t>
            </a:r>
          </a:p>
          <a:p>
            <a:pPr lvl="2"/>
            <a:r>
              <a:rPr lang="en-US" altLang="ja-JP" dirty="0" smtClean="0"/>
              <a:t>For compatibility with the SAGE running on facilities</a:t>
            </a:r>
          </a:p>
          <a:p>
            <a:pPr lvl="2"/>
            <a:r>
              <a:rPr lang="en-US" altLang="ja-JP" dirty="0" smtClean="0"/>
              <a:t>For future change in SAGE architecture</a:t>
            </a:r>
          </a:p>
          <a:p>
            <a:pPr lvl="2"/>
            <a:endParaRPr lang="en-US" altLang="ja-JP" dirty="0" smtClean="0"/>
          </a:p>
          <a:p>
            <a:r>
              <a:rPr lang="en-US" altLang="ja-JP" dirty="0" smtClean="0"/>
              <a:t>Approach</a:t>
            </a:r>
          </a:p>
          <a:p>
            <a:pPr lvl="1"/>
            <a:r>
              <a:rPr lang="en-US" altLang="ja-JP" dirty="0" smtClean="0"/>
              <a:t>A module for SAGE to realize the mechanism of application control</a:t>
            </a:r>
          </a:p>
          <a:p>
            <a:pPr lvl="2"/>
            <a:r>
              <a:rPr lang="en-US" altLang="ja-JP" dirty="0" smtClean="0"/>
              <a:t>using existing message passing system on window control</a:t>
            </a:r>
          </a:p>
        </p:txBody>
      </p:sp>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a:p>
        </p:txBody>
      </p:sp>
      <p:sp>
        <p:nvSpPr>
          <p:cNvPr id="3" name="タイトル 2"/>
          <p:cNvSpPr>
            <a:spLocks noGrp="1"/>
          </p:cNvSpPr>
          <p:nvPr>
            <p:ph type="title"/>
          </p:nvPr>
        </p:nvSpPr>
        <p:spPr/>
        <p:txBody>
          <a:bodyPr/>
          <a:lstStyle/>
          <a:p>
            <a:r>
              <a:rPr lang="en-US" altLang="ja-JP" dirty="0" smtClean="0"/>
              <a:t>Principle and approach</a:t>
            </a:r>
            <a:endParaRPr lang="ja-JP" altLang="en-US" dirty="0"/>
          </a:p>
        </p:txBody>
      </p:sp>
    </p:spTree>
    <p:custDataLst>
      <p:tags r:id="rId1"/>
    </p:custDataLst>
  </p:cSld>
  <p:clrMapOvr>
    <a:masterClrMapping/>
  </p:clrMapOvr>
  <p:transition spd="med" advTm="35566">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9" name="正方形/長方形 8"/>
          <p:cNvSpPr/>
          <p:nvPr/>
        </p:nvSpPr>
        <p:spPr>
          <a:xfrm>
            <a:off x="4216400" y="3057540"/>
            <a:ext cx="4501739" cy="3094503"/>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dirty="0">
                <a:solidFill>
                  <a:schemeClr val="tx1"/>
                </a:solidFill>
                <a:latin typeface="Arial" pitchFamily="34" charset="0"/>
                <a:cs typeface="Arial" pitchFamily="34" charset="0"/>
              </a:rPr>
              <a:t>SAGE </a:t>
            </a:r>
            <a:r>
              <a:rPr lang="en-US" altLang="ja-JP" dirty="0" smtClean="0">
                <a:solidFill>
                  <a:schemeClr val="tx1"/>
                </a:solidFill>
                <a:latin typeface="Arial" pitchFamily="34" charset="0"/>
                <a:cs typeface="Arial" pitchFamily="34" charset="0"/>
              </a:rPr>
              <a:t>UI </a:t>
            </a:r>
            <a:endParaRPr lang="en-US" altLang="ja-JP" dirty="0">
              <a:solidFill>
                <a:schemeClr val="tx1"/>
              </a:solidFill>
              <a:latin typeface="Arial" pitchFamily="34" charset="0"/>
              <a:cs typeface="Arial" pitchFamily="34" charset="0"/>
            </a:endParaRPr>
          </a:p>
        </p:txBody>
      </p:sp>
      <p:cxnSp>
        <p:nvCxnSpPr>
          <p:cNvPr id="127" name="直線矢印コネクタ 126"/>
          <p:cNvCxnSpPr/>
          <p:nvPr/>
        </p:nvCxnSpPr>
        <p:spPr>
          <a:xfrm rot="10800000">
            <a:off x="3094582" y="4973808"/>
            <a:ext cx="1325481" cy="1589"/>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87" name="直線矢印コネクタ 86"/>
          <p:cNvCxnSpPr/>
          <p:nvPr/>
        </p:nvCxnSpPr>
        <p:spPr>
          <a:xfrm rot="5400000" flipH="1" flipV="1">
            <a:off x="2320190" y="3325559"/>
            <a:ext cx="2240353" cy="12241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8" name="直線矢印コネクタ 97"/>
          <p:cNvCxnSpPr/>
          <p:nvPr/>
        </p:nvCxnSpPr>
        <p:spPr>
          <a:xfrm rot="5400000" flipH="1" flipV="1">
            <a:off x="1316710" y="3705245"/>
            <a:ext cx="3051112" cy="1818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0" name="直線矢印コネクタ 89"/>
          <p:cNvCxnSpPr/>
          <p:nvPr/>
        </p:nvCxnSpPr>
        <p:spPr>
          <a:xfrm rot="16200000" flipV="1">
            <a:off x="1751561" y="4244984"/>
            <a:ext cx="1517031" cy="636453"/>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6" name="直線矢印コネクタ 95"/>
          <p:cNvCxnSpPr/>
          <p:nvPr/>
        </p:nvCxnSpPr>
        <p:spPr>
          <a:xfrm rot="10800000">
            <a:off x="979806" y="3804695"/>
            <a:ext cx="1771545" cy="143302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3" name="直線矢印コネクタ 52"/>
          <p:cNvCxnSpPr/>
          <p:nvPr/>
        </p:nvCxnSpPr>
        <p:spPr>
          <a:xfrm rot="5400000" flipH="1" flipV="1">
            <a:off x="843175" y="2367912"/>
            <a:ext cx="1969228" cy="2021"/>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1" name="直線矢印コネクタ 100"/>
          <p:cNvCxnSpPr/>
          <p:nvPr/>
        </p:nvCxnSpPr>
        <p:spPr>
          <a:xfrm rot="16200000" flipV="1">
            <a:off x="833132" y="3057184"/>
            <a:ext cx="2756623" cy="1079806"/>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0" name="直線矢印コネクタ 49"/>
          <p:cNvCxnSpPr>
            <a:stCxn id="20" idx="0"/>
          </p:cNvCxnSpPr>
          <p:nvPr/>
        </p:nvCxnSpPr>
        <p:spPr>
          <a:xfrm rot="5400000" flipH="1" flipV="1">
            <a:off x="1008399" y="1596704"/>
            <a:ext cx="421603" cy="1588"/>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6" name="直線矢印コネクタ 55"/>
          <p:cNvCxnSpPr/>
          <p:nvPr/>
        </p:nvCxnSpPr>
        <p:spPr>
          <a:xfrm rot="5400000" flipH="1" flipV="1">
            <a:off x="2181433" y="1617696"/>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0" name="直線矢印コネクタ 59"/>
          <p:cNvCxnSpPr/>
          <p:nvPr/>
        </p:nvCxnSpPr>
        <p:spPr>
          <a:xfrm rot="5400000" flipH="1" flipV="1">
            <a:off x="3852211" y="1611934"/>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4" name="直線矢印コネクタ 103"/>
          <p:cNvCxnSpPr>
            <a:stCxn id="103" idx="2"/>
            <a:endCxn id="82" idx="0"/>
          </p:cNvCxnSpPr>
          <p:nvPr/>
        </p:nvCxnSpPr>
        <p:spPr>
          <a:xfrm rot="5400000">
            <a:off x="4960993" y="4658477"/>
            <a:ext cx="562637" cy="1367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a:p>
        </p:txBody>
      </p:sp>
      <p:sp>
        <p:nvSpPr>
          <p:cNvPr id="3" name="タイトル 2"/>
          <p:cNvSpPr>
            <a:spLocks noGrp="1"/>
          </p:cNvSpPr>
          <p:nvPr>
            <p:ph type="title"/>
          </p:nvPr>
        </p:nvSpPr>
        <p:spPr/>
        <p:txBody>
          <a:bodyPr/>
          <a:lstStyle/>
          <a:p>
            <a:r>
              <a:rPr lang="en-US" altLang="ja-JP" dirty="0" smtClean="0"/>
              <a:t>Proposed Module</a:t>
            </a:r>
            <a:endParaRPr lang="ja-JP" altLang="en-US" dirty="0"/>
          </a:p>
        </p:txBody>
      </p:sp>
      <p:sp>
        <p:nvSpPr>
          <p:cNvPr id="4" name="正方形/長方形 3"/>
          <p:cNvSpPr/>
          <p:nvPr/>
        </p:nvSpPr>
        <p:spPr>
          <a:xfrm>
            <a:off x="7167990" y="1320752"/>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507173" y="1664585"/>
            <a:ext cx="543715" cy="777778"/>
          </a:xfrm>
          <a:prstGeom prst="rect">
            <a:avLst/>
          </a:prstGeom>
          <a:noFill/>
          <a:ln w="9525">
            <a:noFill/>
            <a:miter lim="800000"/>
            <a:headEnd/>
            <a:tailEnd/>
          </a:ln>
        </p:spPr>
      </p:pic>
      <p:pic>
        <p:nvPicPr>
          <p:cNvPr id="6"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779934" y="1852129"/>
            <a:ext cx="543715" cy="777778"/>
          </a:xfrm>
          <a:prstGeom prst="rect">
            <a:avLst/>
          </a:prstGeom>
          <a:noFill/>
          <a:ln w="9525">
            <a:noFill/>
            <a:miter lim="800000"/>
            <a:headEnd/>
            <a:tailEnd/>
          </a:ln>
        </p:spPr>
      </p:pic>
      <p:pic>
        <p:nvPicPr>
          <p:cNvPr id="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052694" y="2039674"/>
            <a:ext cx="543715" cy="777778"/>
          </a:xfrm>
          <a:prstGeom prst="rect">
            <a:avLst/>
          </a:prstGeom>
          <a:noFill/>
          <a:ln w="9525">
            <a:noFill/>
            <a:miter lim="800000"/>
            <a:headEnd/>
            <a:tailEnd/>
          </a:ln>
        </p:spPr>
      </p:pic>
      <p:pic>
        <p:nvPicPr>
          <p:cNvPr id="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325455" y="2227219"/>
            <a:ext cx="543715" cy="777778"/>
          </a:xfrm>
          <a:prstGeom prst="rect">
            <a:avLst/>
          </a:prstGeom>
          <a:noFill/>
          <a:ln w="9525">
            <a:noFill/>
            <a:miter lim="800000"/>
            <a:headEnd/>
            <a:tailEnd/>
          </a:ln>
        </p:spPr>
      </p:pic>
      <p:sp>
        <p:nvSpPr>
          <p:cNvPr id="10" name="テキスト ボックス 186"/>
          <p:cNvSpPr txBox="1">
            <a:spLocks noChangeArrowheads="1"/>
          </p:cNvSpPr>
          <p:nvPr/>
        </p:nvSpPr>
        <p:spPr bwMode="auto">
          <a:xfrm>
            <a:off x="2995594" y="5603041"/>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message</a:t>
            </a:r>
            <a:endParaRPr lang="ja-JP" altLang="en-US" dirty="0">
              <a:cs typeface="Arial" charset="0"/>
            </a:endParaRPr>
          </a:p>
        </p:txBody>
      </p:sp>
      <p:cxnSp>
        <p:nvCxnSpPr>
          <p:cNvPr id="11" name="直線矢印コネクタ 10"/>
          <p:cNvCxnSpPr>
            <a:stCxn id="48" idx="1"/>
          </p:cNvCxnSpPr>
          <p:nvPr/>
        </p:nvCxnSpPr>
        <p:spPr>
          <a:xfrm rot="10800000">
            <a:off x="6052695" y="4367734"/>
            <a:ext cx="363681" cy="1235307"/>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13" name="フレーム 12"/>
          <p:cNvSpPr/>
          <p:nvPr/>
        </p:nvSpPr>
        <p:spPr>
          <a:xfrm flipH="1">
            <a:off x="8531801"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pic>
        <p:nvPicPr>
          <p:cNvPr id="14" name="Picture 4" descr="C:\Users\fujiwara\Documents\My Dropbox\takemura_lab\SC09\poster\1256257473_PortableComputer.png"/>
          <p:cNvPicPr>
            <a:picLocks noChangeAspect="1" noChangeArrowheads="1"/>
          </p:cNvPicPr>
          <p:nvPr/>
        </p:nvPicPr>
        <p:blipFill>
          <a:blip r:embed="rId5" cstate="print"/>
          <a:srcRect/>
          <a:stretch>
            <a:fillRect/>
          </a:stretch>
        </p:blipFill>
        <p:spPr bwMode="auto">
          <a:xfrm>
            <a:off x="7440018" y="2359345"/>
            <a:ext cx="1005507" cy="1037047"/>
          </a:xfrm>
          <a:prstGeom prst="rect">
            <a:avLst/>
          </a:prstGeom>
          <a:noFill/>
        </p:spPr>
      </p:pic>
      <p:sp>
        <p:nvSpPr>
          <p:cNvPr id="15" name="正方形/長方形 14"/>
          <p:cNvSpPr/>
          <p:nvPr/>
        </p:nvSpPr>
        <p:spPr>
          <a:xfrm>
            <a:off x="1478455" y="5783606"/>
            <a:ext cx="1454731" cy="617194"/>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solidFill>
                  <a:schemeClr val="tx1"/>
                </a:solidFill>
                <a:cs typeface="Arial" pitchFamily="34" charset="0"/>
              </a:rPr>
              <a:t>Free Space Manager</a:t>
            </a:r>
          </a:p>
        </p:txBody>
      </p:sp>
      <p:pic>
        <p:nvPicPr>
          <p:cNvPr id="16"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191592" y="3719140"/>
            <a:ext cx="788213" cy="843955"/>
          </a:xfrm>
          <a:prstGeom prst="rect">
            <a:avLst/>
          </a:prstGeom>
          <a:noFill/>
        </p:spPr>
      </p:pic>
      <p:pic>
        <p:nvPicPr>
          <p:cNvPr id="17"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28039" y="2218775"/>
            <a:ext cx="818286" cy="876156"/>
          </a:xfrm>
          <a:prstGeom prst="rect">
            <a:avLst/>
          </a:prstGeom>
          <a:noFill/>
        </p:spPr>
      </p:pic>
      <p:pic>
        <p:nvPicPr>
          <p:cNvPr id="18" name="Picture 6" descr="C:\Users\fujiwara\Documents\My Dropbox\takemura_lab\tdw_docking\rasmol\screenshots\091026\7lyz_spacefill_cpk.png"/>
          <p:cNvPicPr>
            <a:picLocks noChangeAspect="1" noChangeArrowheads="1"/>
          </p:cNvPicPr>
          <p:nvPr/>
        </p:nvPicPr>
        <p:blipFill>
          <a:blip r:embed="rId8" cstate="print"/>
          <a:srcRect/>
          <a:stretch>
            <a:fillRect/>
          </a:stretch>
        </p:blipFill>
        <p:spPr bwMode="auto">
          <a:xfrm>
            <a:off x="2010008" y="2218775"/>
            <a:ext cx="818286" cy="876156"/>
          </a:xfrm>
          <a:prstGeom prst="rect">
            <a:avLst/>
          </a:prstGeom>
          <a:noFill/>
        </p:spPr>
      </p:pic>
      <p:pic>
        <p:nvPicPr>
          <p:cNvPr id="19" name="Picture 9" descr="C:\Users\fujiwara\Documents\My Dropbox\takemura_lab\tdw_docking\rasmol\screenshots\091026\4hir_spacefill_group.png"/>
          <p:cNvPicPr>
            <a:picLocks noChangeAspect="1" noChangeArrowheads="1"/>
          </p:cNvPicPr>
          <p:nvPr/>
        </p:nvPicPr>
        <p:blipFill>
          <a:blip r:embed="rId9" cstate="print"/>
          <a:srcRect/>
          <a:stretch>
            <a:fillRect/>
          </a:stretch>
        </p:blipFill>
        <p:spPr bwMode="auto">
          <a:xfrm>
            <a:off x="2951476" y="2928538"/>
            <a:ext cx="818287" cy="876157"/>
          </a:xfrm>
          <a:prstGeom prst="rect">
            <a:avLst/>
          </a:prstGeom>
          <a:noFill/>
        </p:spPr>
      </p:pic>
      <p:sp>
        <p:nvSpPr>
          <p:cNvPr id="20" name="角丸四角形 19"/>
          <p:cNvSpPr/>
          <p:nvPr/>
        </p:nvSpPr>
        <p:spPr>
          <a:xfrm>
            <a:off x="685800" y="1807505"/>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00" dirty="0" smtClean="0">
                <a:cs typeface="Arial" pitchFamily="34" charset="0"/>
              </a:rPr>
              <a:t>SAIL</a:t>
            </a:r>
            <a:endParaRPr kumimoji="1" lang="ja-JP" altLang="en-US" sz="1300" dirty="0">
              <a:cs typeface="Arial" pitchFamily="34" charset="0"/>
            </a:endParaRPr>
          </a:p>
        </p:txBody>
      </p:sp>
      <p:pic>
        <p:nvPicPr>
          <p:cNvPr id="21" name="Picture 2" descr="C:\Users\fujiwara\Documents\My Dropbox\takemura_lab\tdw_docking\rasmol\screenshots\091026\1gpd_ribbons_group.png"/>
          <p:cNvPicPr>
            <a:picLocks noChangeAspect="1" noChangeArrowheads="1"/>
          </p:cNvPicPr>
          <p:nvPr/>
        </p:nvPicPr>
        <p:blipFill>
          <a:blip r:embed="rId10" cstate="print"/>
          <a:srcRect/>
          <a:stretch>
            <a:fillRect/>
          </a:stretch>
        </p:blipFill>
        <p:spPr bwMode="auto">
          <a:xfrm>
            <a:off x="8531802" y="1789615"/>
            <a:ext cx="454604" cy="486754"/>
          </a:xfrm>
          <a:prstGeom prst="rect">
            <a:avLst/>
          </a:prstGeom>
          <a:noFill/>
        </p:spPr>
      </p:pic>
      <p:pic>
        <p:nvPicPr>
          <p:cNvPr id="22"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077197" y="1320751"/>
            <a:ext cx="454604" cy="486754"/>
          </a:xfrm>
          <a:prstGeom prst="rect">
            <a:avLst/>
          </a:prstGeom>
          <a:noFill/>
        </p:spPr>
      </p:pic>
      <p:pic>
        <p:nvPicPr>
          <p:cNvPr id="23" name="Picture 9" descr="C:\Users\fujiwara\Documents\My Dropbox\takemura_lab\tdw_docking\rasmol\screenshots\091026\4hir_spacefill_group.png"/>
          <p:cNvPicPr>
            <a:picLocks noChangeAspect="1" noChangeArrowheads="1"/>
          </p:cNvPicPr>
          <p:nvPr/>
        </p:nvPicPr>
        <p:blipFill>
          <a:blip r:embed="rId11" cstate="print"/>
          <a:srcRect/>
          <a:stretch>
            <a:fillRect/>
          </a:stretch>
        </p:blipFill>
        <p:spPr bwMode="auto">
          <a:xfrm>
            <a:off x="7194233" y="1324922"/>
            <a:ext cx="886959" cy="949686"/>
          </a:xfrm>
          <a:prstGeom prst="rect">
            <a:avLst/>
          </a:prstGeom>
          <a:noFill/>
        </p:spPr>
      </p:pic>
      <p:pic>
        <p:nvPicPr>
          <p:cNvPr id="24" name="Picture 6" descr="C:\Users\fujiwara\Documents\My Dropbox\takemura_lab\tdw_docking\rasmol\screenshots\091026\7lyz_spacefill_cpk.png"/>
          <p:cNvPicPr>
            <a:picLocks noChangeAspect="1" noChangeArrowheads="1"/>
          </p:cNvPicPr>
          <p:nvPr/>
        </p:nvPicPr>
        <p:blipFill>
          <a:blip r:embed="rId12" cstate="print"/>
          <a:srcRect/>
          <a:stretch>
            <a:fillRect/>
          </a:stretch>
        </p:blipFill>
        <p:spPr bwMode="auto">
          <a:xfrm>
            <a:off x="8531802" y="1320751"/>
            <a:ext cx="454604" cy="486754"/>
          </a:xfrm>
          <a:prstGeom prst="rect">
            <a:avLst/>
          </a:prstGeom>
          <a:noFill/>
        </p:spPr>
      </p:pic>
      <p:pic>
        <p:nvPicPr>
          <p:cNvPr id="25"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8077197" y="1789615"/>
            <a:ext cx="454604" cy="486754"/>
          </a:xfrm>
          <a:prstGeom prst="rect">
            <a:avLst/>
          </a:prstGeom>
          <a:noFill/>
        </p:spPr>
      </p:pic>
      <p:sp>
        <p:nvSpPr>
          <p:cNvPr id="26" name="フレーム 25"/>
          <p:cNvSpPr/>
          <p:nvPr/>
        </p:nvSpPr>
        <p:spPr>
          <a:xfrm flipH="1">
            <a:off x="7167990"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7" name="フレーム 26"/>
          <p:cNvSpPr/>
          <p:nvPr/>
        </p:nvSpPr>
        <p:spPr>
          <a:xfrm flipH="1">
            <a:off x="7622593"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8" name="フレーム 27"/>
          <p:cNvSpPr/>
          <p:nvPr/>
        </p:nvSpPr>
        <p:spPr>
          <a:xfrm flipH="1">
            <a:off x="8077197"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9" name="フレーム 28"/>
          <p:cNvSpPr/>
          <p:nvPr/>
        </p:nvSpPr>
        <p:spPr>
          <a:xfrm flipH="1">
            <a:off x="8531801"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0" name="フレーム 29"/>
          <p:cNvSpPr/>
          <p:nvPr/>
        </p:nvSpPr>
        <p:spPr>
          <a:xfrm flipH="1">
            <a:off x="7167990"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1" name="フレーム 30"/>
          <p:cNvSpPr/>
          <p:nvPr/>
        </p:nvSpPr>
        <p:spPr>
          <a:xfrm flipH="1">
            <a:off x="7622593"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2" name="フレーム 31"/>
          <p:cNvSpPr/>
          <p:nvPr/>
        </p:nvSpPr>
        <p:spPr>
          <a:xfrm flipH="1">
            <a:off x="8077197"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3" name="正方形/長方形 32"/>
          <p:cNvSpPr/>
          <p:nvPr/>
        </p:nvSpPr>
        <p:spPr>
          <a:xfrm>
            <a:off x="6598217" y="3446266"/>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34" name="フレーム 33"/>
          <p:cNvSpPr/>
          <p:nvPr/>
        </p:nvSpPr>
        <p:spPr>
          <a:xfrm flipH="1">
            <a:off x="7962029"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5" name="フレーム 34"/>
          <p:cNvSpPr/>
          <p:nvPr/>
        </p:nvSpPr>
        <p:spPr>
          <a:xfrm flipH="1">
            <a:off x="6598217"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6" name="フレーム 35"/>
          <p:cNvSpPr/>
          <p:nvPr/>
        </p:nvSpPr>
        <p:spPr>
          <a:xfrm flipH="1">
            <a:off x="7052821"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7" name="フレーム 36"/>
          <p:cNvSpPr/>
          <p:nvPr/>
        </p:nvSpPr>
        <p:spPr>
          <a:xfrm flipH="1">
            <a:off x="7507425"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8" name="フレーム 37"/>
          <p:cNvSpPr/>
          <p:nvPr/>
        </p:nvSpPr>
        <p:spPr>
          <a:xfrm flipH="1">
            <a:off x="7962029"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9" name="フレーム 38"/>
          <p:cNvSpPr/>
          <p:nvPr/>
        </p:nvSpPr>
        <p:spPr>
          <a:xfrm flipH="1">
            <a:off x="6598217"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0" name="フレーム 39"/>
          <p:cNvSpPr/>
          <p:nvPr/>
        </p:nvSpPr>
        <p:spPr>
          <a:xfrm flipH="1">
            <a:off x="7052821"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1" name="フレーム 40"/>
          <p:cNvSpPr/>
          <p:nvPr/>
        </p:nvSpPr>
        <p:spPr>
          <a:xfrm flipH="1">
            <a:off x="7507425"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2" name="正方形/長方形 41"/>
          <p:cNvSpPr/>
          <p:nvPr/>
        </p:nvSpPr>
        <p:spPr>
          <a:xfrm>
            <a:off x="6598217" y="3446265"/>
            <a:ext cx="909208" cy="93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43" name="正方形/長方形 42"/>
          <p:cNvSpPr/>
          <p:nvPr/>
        </p:nvSpPr>
        <p:spPr>
          <a:xfrm>
            <a:off x="7507425"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r>
            <a:endParaRPr kumimoji="1" lang="ja-JP" altLang="en-US" sz="2400" dirty="0"/>
          </a:p>
        </p:txBody>
      </p:sp>
      <p:sp>
        <p:nvSpPr>
          <p:cNvPr id="44" name="正方形/長方形 43"/>
          <p:cNvSpPr/>
          <p:nvPr/>
        </p:nvSpPr>
        <p:spPr>
          <a:xfrm>
            <a:off x="7962029"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endParaRPr kumimoji="1" lang="ja-JP" altLang="en-US" sz="2400" dirty="0"/>
          </a:p>
        </p:txBody>
      </p:sp>
      <p:sp>
        <p:nvSpPr>
          <p:cNvPr id="45" name="正方形/長方形 44"/>
          <p:cNvSpPr/>
          <p:nvPr/>
        </p:nvSpPr>
        <p:spPr>
          <a:xfrm>
            <a:off x="7507425"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D</a:t>
            </a:r>
            <a:endParaRPr kumimoji="1" lang="ja-JP" altLang="en-US" sz="2400" dirty="0"/>
          </a:p>
        </p:txBody>
      </p:sp>
      <p:sp>
        <p:nvSpPr>
          <p:cNvPr id="46" name="正方形/長方形 45"/>
          <p:cNvSpPr/>
          <p:nvPr/>
        </p:nvSpPr>
        <p:spPr>
          <a:xfrm>
            <a:off x="7962029"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F</a:t>
            </a:r>
            <a:endParaRPr kumimoji="1" lang="ja-JP" altLang="en-US" sz="2400" dirty="0"/>
          </a:p>
        </p:txBody>
      </p:sp>
      <p:sp>
        <p:nvSpPr>
          <p:cNvPr id="47" name="正方形/長方形 46"/>
          <p:cNvSpPr/>
          <p:nvPr/>
        </p:nvSpPr>
        <p:spPr>
          <a:xfrm>
            <a:off x="6416375" y="4571540"/>
            <a:ext cx="2091178" cy="3750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detection</a:t>
            </a:r>
            <a:endParaRPr kumimoji="1" lang="ja-JP" altLang="en-US" dirty="0">
              <a:latin typeface="Arial" pitchFamily="34" charset="0"/>
              <a:cs typeface="Arial" pitchFamily="34" charset="0"/>
            </a:endParaRPr>
          </a:p>
        </p:txBody>
      </p:sp>
      <p:sp>
        <p:nvSpPr>
          <p:cNvPr id="48" name="正方形/長方形 47"/>
          <p:cNvSpPr/>
          <p:nvPr/>
        </p:nvSpPr>
        <p:spPr>
          <a:xfrm>
            <a:off x="6416375" y="5321721"/>
            <a:ext cx="2091178" cy="5626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transmission</a:t>
            </a:r>
            <a:endParaRPr kumimoji="1" lang="ja-JP" altLang="en-US" dirty="0">
              <a:latin typeface="Arial" pitchFamily="34" charset="0"/>
              <a:cs typeface="Arial" pitchFamily="34" charset="0"/>
            </a:endParaRPr>
          </a:p>
        </p:txBody>
      </p:sp>
      <p:sp>
        <p:nvSpPr>
          <p:cNvPr id="49" name="右カーブ矢印 48"/>
          <p:cNvSpPr/>
          <p:nvPr/>
        </p:nvSpPr>
        <p:spPr>
          <a:xfrm>
            <a:off x="6780059" y="4102676"/>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pic>
        <p:nvPicPr>
          <p:cNvPr id="51" name="Picture 2" descr="C:\Users\fujiwara\Documents\My Dropbox\takemura_lab\tdw_docking\rasmol\screenshots\091026\1gpd_ribbons_group.png"/>
          <p:cNvPicPr>
            <a:picLocks noChangeAspect="1" noChangeArrowheads="1"/>
          </p:cNvPicPr>
          <p:nvPr/>
        </p:nvPicPr>
        <p:blipFill>
          <a:blip r:embed="rId13" cstate="print"/>
          <a:srcRect/>
          <a:stretch>
            <a:fillRect/>
          </a:stretch>
        </p:blipFill>
        <p:spPr bwMode="auto">
          <a:xfrm>
            <a:off x="1373562" y="3719140"/>
            <a:ext cx="818287" cy="876158"/>
          </a:xfrm>
          <a:prstGeom prst="rect">
            <a:avLst/>
          </a:prstGeom>
          <a:noFill/>
        </p:spPr>
      </p:pic>
      <p:sp>
        <p:nvSpPr>
          <p:cNvPr id="52" name="角丸四角形 51"/>
          <p:cNvSpPr/>
          <p:nvPr/>
        </p:nvSpPr>
        <p:spPr>
          <a:xfrm>
            <a:off x="3086512" y="1846368"/>
            <a:ext cx="2162634" cy="1031501"/>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cs typeface="Arial" pitchFamily="34" charset="0"/>
              </a:rPr>
              <a:t>SAIL</a:t>
            </a: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p:txBody>
      </p:sp>
      <p:sp>
        <p:nvSpPr>
          <p:cNvPr id="54" name="正方形/長方形 53"/>
          <p:cNvSpPr/>
          <p:nvPr/>
        </p:nvSpPr>
        <p:spPr>
          <a:xfrm>
            <a:off x="3177430" y="2270609"/>
            <a:ext cx="2000277" cy="5134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a:t>
            </a:r>
          </a:p>
          <a:p>
            <a:pPr algn="ctr"/>
            <a:r>
              <a:rPr lang="en-US" altLang="ja-JP" dirty="0" smtClean="0">
                <a:latin typeface="Arial" pitchFamily="34" charset="0"/>
                <a:cs typeface="Arial" pitchFamily="34" charset="0"/>
              </a:rPr>
              <a:t>analysis</a:t>
            </a:r>
            <a:endParaRPr kumimoji="1" lang="ja-JP" altLang="en-US" dirty="0">
              <a:latin typeface="Arial" pitchFamily="34" charset="0"/>
              <a:cs typeface="Arial" pitchFamily="34" charset="0"/>
            </a:endParaRPr>
          </a:p>
        </p:txBody>
      </p:sp>
      <p:cxnSp>
        <p:nvCxnSpPr>
          <p:cNvPr id="55" name="カギ線コネクタ 54"/>
          <p:cNvCxnSpPr>
            <a:endCxn id="5" idx="0"/>
          </p:cNvCxnSpPr>
          <p:nvPr/>
        </p:nvCxnSpPr>
        <p:spPr>
          <a:xfrm rot="5400000" flipH="1" flipV="1">
            <a:off x="2344284" y="-82252"/>
            <a:ext cx="1687908" cy="5181583"/>
          </a:xfrm>
          <a:prstGeom prst="bentConnector3">
            <a:avLst>
              <a:gd name="adj1" fmla="val 117778"/>
            </a:avLst>
          </a:prstGeom>
          <a:ln>
            <a:tailEnd type="arrow"/>
          </a:ln>
        </p:spPr>
        <p:style>
          <a:lnRef idx="2">
            <a:schemeClr val="accent4"/>
          </a:lnRef>
          <a:fillRef idx="0">
            <a:schemeClr val="accent4"/>
          </a:fillRef>
          <a:effectRef idx="1">
            <a:schemeClr val="accent4"/>
          </a:effectRef>
          <a:fontRef idx="minor">
            <a:schemeClr val="tx1"/>
          </a:fontRef>
        </p:style>
      </p:cxnSp>
      <p:sp>
        <p:nvSpPr>
          <p:cNvPr id="57" name="テキスト ボックス 186"/>
          <p:cNvSpPr txBox="1">
            <a:spLocks noChangeArrowheads="1"/>
          </p:cNvSpPr>
          <p:nvPr/>
        </p:nvSpPr>
        <p:spPr bwMode="auto">
          <a:xfrm>
            <a:off x="4052436" y="1008173"/>
            <a:ext cx="2599310" cy="369332"/>
          </a:xfrm>
          <a:prstGeom prst="rect">
            <a:avLst/>
          </a:prstGeom>
          <a:noFill/>
          <a:ln w="9525">
            <a:noFill/>
            <a:miter lim="800000"/>
            <a:headEnd/>
            <a:tailEnd/>
          </a:ln>
        </p:spPr>
        <p:txBody>
          <a:bodyPr wrap="square">
            <a:spAutoFit/>
          </a:bodyPr>
          <a:lstStyle/>
          <a:p>
            <a:r>
              <a:rPr lang="en-US" altLang="ja-JP" dirty="0" smtClean="0">
                <a:cs typeface="Arial" charset="0"/>
              </a:rPr>
              <a:t>Pixel stream</a:t>
            </a:r>
            <a:endParaRPr lang="ja-JP" altLang="en-US" dirty="0">
              <a:cs typeface="Arial" charset="0"/>
            </a:endParaRPr>
          </a:p>
        </p:txBody>
      </p:sp>
      <p:sp>
        <p:nvSpPr>
          <p:cNvPr id="61" name="右カーブ矢印 60"/>
          <p:cNvSpPr/>
          <p:nvPr/>
        </p:nvSpPr>
        <p:spPr>
          <a:xfrm flipH="1">
            <a:off x="3446317" y="2647219"/>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7" name="グループ化 109"/>
          <p:cNvGrpSpPr/>
          <p:nvPr/>
        </p:nvGrpSpPr>
        <p:grpSpPr>
          <a:xfrm>
            <a:off x="3076156" y="3173886"/>
            <a:ext cx="458119" cy="500066"/>
            <a:chOff x="4929190" y="3286124"/>
            <a:chExt cx="372639" cy="406759"/>
          </a:xfrm>
        </p:grpSpPr>
        <p:sp>
          <p:nvSpPr>
            <p:cNvPr id="68" name="星 7 67"/>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9" name="左矢印 68"/>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grpSp>
        <p:nvGrpSpPr>
          <p:cNvPr id="70" name="グループ化 118"/>
          <p:cNvGrpSpPr/>
          <p:nvPr/>
        </p:nvGrpSpPr>
        <p:grpSpPr>
          <a:xfrm>
            <a:off x="7000892" y="3629044"/>
            <a:ext cx="458119" cy="500066"/>
            <a:chOff x="4929190" y="3286124"/>
            <a:chExt cx="372639" cy="406759"/>
          </a:xfrm>
        </p:grpSpPr>
        <p:sp>
          <p:nvSpPr>
            <p:cNvPr id="71" name="星 7 70"/>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2" name="左矢印 71"/>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73" name="テキスト ボックス 72"/>
          <p:cNvSpPr txBox="1"/>
          <p:nvPr/>
        </p:nvSpPr>
        <p:spPr>
          <a:xfrm>
            <a:off x="7072330" y="914400"/>
            <a:ext cx="2357422" cy="338554"/>
          </a:xfrm>
          <a:prstGeom prst="rect">
            <a:avLst/>
          </a:prstGeom>
          <a:noFill/>
          <a:ln cmpd="sng">
            <a:noFill/>
            <a:prstDash val="solid"/>
          </a:ln>
        </p:spPr>
        <p:txBody>
          <a:bodyPr wrap="square" rtlCol="0">
            <a:spAutoFit/>
          </a:bodyPr>
          <a:lstStyle/>
          <a:p>
            <a:r>
              <a:rPr kumimoji="1" lang="en-US" altLang="ja-JP" sz="1600" dirty="0" smtClean="0"/>
              <a:t>Tiled Display Wall</a:t>
            </a:r>
          </a:p>
        </p:txBody>
      </p:sp>
      <p:sp>
        <p:nvSpPr>
          <p:cNvPr id="74" name="角丸四角形 73"/>
          <p:cNvSpPr/>
          <p:nvPr/>
        </p:nvSpPr>
        <p:spPr>
          <a:xfrm>
            <a:off x="1928794" y="1829817"/>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5" name="角丸四角形 74"/>
          <p:cNvSpPr/>
          <p:nvPr/>
        </p:nvSpPr>
        <p:spPr>
          <a:xfrm>
            <a:off x="64046"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6" name="角丸四角形 75"/>
          <p:cNvSpPr/>
          <p:nvPr/>
        </p:nvSpPr>
        <p:spPr>
          <a:xfrm>
            <a:off x="1247029"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8" name="右矢印 77"/>
          <p:cNvSpPr/>
          <p:nvPr/>
        </p:nvSpPr>
        <p:spPr>
          <a:xfrm>
            <a:off x="6349703" y="1602069"/>
            <a:ext cx="727366" cy="468864"/>
          </a:xfrm>
          <a:prstGeom prst="rightArrow">
            <a:avLst>
              <a:gd name="adj1" fmla="val 44666"/>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2400"/>
          </a:p>
        </p:txBody>
      </p:sp>
      <p:cxnSp>
        <p:nvCxnSpPr>
          <p:cNvPr id="126" name="直線矢印コネクタ 125"/>
          <p:cNvCxnSpPr/>
          <p:nvPr/>
        </p:nvCxnSpPr>
        <p:spPr>
          <a:xfrm rot="10800000">
            <a:off x="3094582" y="5111728"/>
            <a:ext cx="132548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133" name="右カーブ矢印 132"/>
          <p:cNvSpPr/>
          <p:nvPr/>
        </p:nvSpPr>
        <p:spPr>
          <a:xfrm flipH="1">
            <a:off x="2427898"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34" name="グループ化 109"/>
          <p:cNvGrpSpPr/>
          <p:nvPr/>
        </p:nvGrpSpPr>
        <p:grpSpPr>
          <a:xfrm>
            <a:off x="2057737" y="2611249"/>
            <a:ext cx="458119" cy="500066"/>
            <a:chOff x="4929190" y="3286124"/>
            <a:chExt cx="372639" cy="406759"/>
          </a:xfrm>
        </p:grpSpPr>
        <p:sp>
          <p:nvSpPr>
            <p:cNvPr id="135" name="星 7 134"/>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6" name="左矢印 135"/>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37" name="右カーブ矢印 136"/>
          <p:cNvSpPr/>
          <p:nvPr/>
        </p:nvSpPr>
        <p:spPr>
          <a:xfrm flipH="1">
            <a:off x="1208361"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38" name="グループ化 109"/>
          <p:cNvGrpSpPr/>
          <p:nvPr/>
        </p:nvGrpSpPr>
        <p:grpSpPr>
          <a:xfrm>
            <a:off x="838200" y="2611249"/>
            <a:ext cx="458119" cy="500066"/>
            <a:chOff x="4929190" y="3286124"/>
            <a:chExt cx="372639" cy="406759"/>
          </a:xfrm>
        </p:grpSpPr>
        <p:sp>
          <p:nvSpPr>
            <p:cNvPr id="139" name="星 7 138"/>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0" name="左矢印 139"/>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1" name="右カーブ矢印 140"/>
          <p:cNvSpPr/>
          <p:nvPr/>
        </p:nvSpPr>
        <p:spPr>
          <a:xfrm flipH="1">
            <a:off x="1769917"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42" name="グループ化 109"/>
          <p:cNvGrpSpPr/>
          <p:nvPr/>
        </p:nvGrpSpPr>
        <p:grpSpPr>
          <a:xfrm>
            <a:off x="1399756" y="4192082"/>
            <a:ext cx="458119" cy="500066"/>
            <a:chOff x="4929190" y="3286124"/>
            <a:chExt cx="372639" cy="406759"/>
          </a:xfrm>
        </p:grpSpPr>
        <p:sp>
          <p:nvSpPr>
            <p:cNvPr id="143" name="星 7 142"/>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4" name="左矢印 143"/>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5" name="右カーブ矢印 144"/>
          <p:cNvSpPr/>
          <p:nvPr/>
        </p:nvSpPr>
        <p:spPr>
          <a:xfrm flipH="1">
            <a:off x="550380"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46" name="グループ化 109"/>
          <p:cNvGrpSpPr/>
          <p:nvPr/>
        </p:nvGrpSpPr>
        <p:grpSpPr>
          <a:xfrm>
            <a:off x="180219" y="4192082"/>
            <a:ext cx="458119" cy="500066"/>
            <a:chOff x="4929190" y="3286124"/>
            <a:chExt cx="372639" cy="406759"/>
          </a:xfrm>
        </p:grpSpPr>
        <p:sp>
          <p:nvSpPr>
            <p:cNvPr id="147" name="星 7 146"/>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8" name="左矢印 147"/>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08" name="角丸四角形 107"/>
          <p:cNvSpPr/>
          <p:nvPr/>
        </p:nvSpPr>
        <p:spPr>
          <a:xfrm>
            <a:off x="135056" y="4714647"/>
            <a:ext cx="1799958" cy="8883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t>Proposed</a:t>
            </a:r>
          </a:p>
          <a:p>
            <a:pPr algn="ctr"/>
            <a:r>
              <a:rPr lang="en-US" altLang="ja-JP" sz="2400" dirty="0" smtClean="0"/>
              <a:t>Module</a:t>
            </a:r>
            <a:endParaRPr kumimoji="1" lang="en-US" altLang="ja-JP" sz="2400" dirty="0" smtClean="0"/>
          </a:p>
        </p:txBody>
      </p:sp>
      <p:sp>
        <p:nvSpPr>
          <p:cNvPr id="103" name="正方形/長方形 102"/>
          <p:cNvSpPr/>
          <p:nvPr/>
        </p:nvSpPr>
        <p:spPr>
          <a:xfrm>
            <a:off x="4433733" y="3446266"/>
            <a:ext cx="1630826" cy="9377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000" dirty="0" smtClean="0">
                <a:latin typeface="Arial" pitchFamily="34" charset="0"/>
                <a:cs typeface="Arial" pitchFamily="34" charset="0"/>
              </a:rPr>
              <a:t>Event</a:t>
            </a:r>
          </a:p>
          <a:p>
            <a:pPr algn="ctr"/>
            <a:r>
              <a:rPr kumimoji="1" lang="en-US" altLang="ja-JP" sz="2000" dirty="0" smtClean="0">
                <a:latin typeface="Arial" pitchFamily="34" charset="0"/>
                <a:cs typeface="Arial" pitchFamily="34" charset="0"/>
              </a:rPr>
              <a:t>message</a:t>
            </a:r>
          </a:p>
          <a:p>
            <a:pPr algn="ctr"/>
            <a:r>
              <a:rPr lang="en-US" altLang="ja-JP" sz="2000" dirty="0" smtClean="0">
                <a:latin typeface="Arial" pitchFamily="34" charset="0"/>
                <a:cs typeface="Arial" pitchFamily="34" charset="0"/>
              </a:rPr>
              <a:t>filter </a:t>
            </a:r>
            <a:endParaRPr kumimoji="1" lang="ja-JP" altLang="en-US" sz="2000" dirty="0" smtClean="0">
              <a:latin typeface="Arial" pitchFamily="34" charset="0"/>
              <a:cs typeface="Arial" pitchFamily="34" charset="0"/>
            </a:endParaRPr>
          </a:p>
        </p:txBody>
      </p:sp>
      <p:sp>
        <p:nvSpPr>
          <p:cNvPr id="105" name="正方形/長方形 104"/>
          <p:cNvSpPr/>
          <p:nvPr/>
        </p:nvSpPr>
        <p:spPr>
          <a:xfrm>
            <a:off x="5366033" y="2359345"/>
            <a:ext cx="1918844" cy="38531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cs typeface="Arial" pitchFamily="34" charset="0"/>
              </a:rPr>
              <a:t>SAGE Receiver</a:t>
            </a:r>
            <a:endParaRPr lang="en-US" altLang="ja-JP" dirty="0">
              <a:cs typeface="Arial" pitchFamily="34" charset="0"/>
            </a:endParaRPr>
          </a:p>
        </p:txBody>
      </p:sp>
      <p:cxnSp>
        <p:nvCxnSpPr>
          <p:cNvPr id="106" name="直線矢印コネクタ 105"/>
          <p:cNvCxnSpPr>
            <a:stCxn id="47" idx="2"/>
            <a:endCxn id="48" idx="0"/>
          </p:cNvCxnSpPr>
          <p:nvPr/>
        </p:nvCxnSpPr>
        <p:spPr>
          <a:xfrm rot="5400000">
            <a:off x="7274419" y="5134176"/>
            <a:ext cx="375090" cy="1588"/>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22" name="直線矢印コネクタ 121"/>
          <p:cNvCxnSpPr>
            <a:endCxn id="110" idx="3"/>
          </p:cNvCxnSpPr>
          <p:nvPr/>
        </p:nvCxnSpPr>
        <p:spPr>
          <a:xfrm rot="10800000">
            <a:off x="3086513" y="5237723"/>
            <a:ext cx="133355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5" name="直線矢印コネクタ 124"/>
          <p:cNvCxnSpPr/>
          <p:nvPr/>
        </p:nvCxnSpPr>
        <p:spPr>
          <a:xfrm rot="10800000">
            <a:off x="3094583" y="5348126"/>
            <a:ext cx="1325482"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8" name="直線矢印コネクタ 127"/>
          <p:cNvCxnSpPr/>
          <p:nvPr/>
        </p:nvCxnSpPr>
        <p:spPr>
          <a:xfrm rot="10800000" flipV="1">
            <a:off x="3086513" y="5467269"/>
            <a:ext cx="1333553"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82" name="正方形/長方形 81"/>
          <p:cNvSpPr/>
          <p:nvPr/>
        </p:nvSpPr>
        <p:spPr>
          <a:xfrm>
            <a:off x="4420062" y="4946631"/>
            <a:ext cx="1630826" cy="9377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000" dirty="0" smtClean="0">
                <a:latin typeface="Arial" pitchFamily="34" charset="0"/>
                <a:cs typeface="Arial" pitchFamily="34" charset="0"/>
              </a:rPr>
              <a:t>Event</a:t>
            </a:r>
          </a:p>
          <a:p>
            <a:pPr algn="ctr"/>
            <a:r>
              <a:rPr kumimoji="1" lang="en-US" altLang="ja-JP" sz="2000" dirty="0" smtClean="0">
                <a:latin typeface="Arial" pitchFamily="34" charset="0"/>
                <a:cs typeface="Arial" pitchFamily="34" charset="0"/>
              </a:rPr>
              <a:t>Message</a:t>
            </a:r>
            <a:endParaRPr kumimoji="1" lang="ja-JP" altLang="en-US" sz="2000" dirty="0" smtClean="0">
              <a:latin typeface="Arial" pitchFamily="34" charset="0"/>
              <a:cs typeface="Arial" pitchFamily="34" charset="0"/>
            </a:endParaRPr>
          </a:p>
          <a:p>
            <a:pPr algn="ctr"/>
            <a:r>
              <a:rPr lang="en-US" altLang="ja-JP" sz="2000" dirty="0" smtClean="0">
                <a:latin typeface="Arial" pitchFamily="34" charset="0"/>
                <a:cs typeface="Arial" pitchFamily="34" charset="0"/>
              </a:rPr>
              <a:t>duplication</a:t>
            </a:r>
            <a:endParaRPr kumimoji="1" lang="en-US" altLang="ja-JP" sz="2000" dirty="0" smtClean="0">
              <a:latin typeface="Arial" pitchFamily="34" charset="0"/>
              <a:cs typeface="Arial" pitchFamily="34" charset="0"/>
            </a:endParaRPr>
          </a:p>
        </p:txBody>
      </p:sp>
      <p:pic>
        <p:nvPicPr>
          <p:cNvPr id="1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416174" y="4759085"/>
            <a:ext cx="670338" cy="957275"/>
          </a:xfrm>
          <a:prstGeom prst="rect">
            <a:avLst/>
          </a:prstGeom>
          <a:noFill/>
          <a:ln w="9525">
            <a:noFill/>
            <a:miter lim="800000"/>
            <a:headEnd/>
            <a:tailEnd/>
          </a:ln>
        </p:spPr>
      </p:pic>
    </p:spTree>
    <p:custDataLst>
      <p:tags r:id="rId1"/>
    </p:custDataLst>
  </p:cSld>
  <p:clrMapOvr>
    <a:masterClrMapping/>
  </p:clrMapOvr>
  <p:transition spd="med" advTm="27983">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99" name="コンテンツ プレースホルダ 198"/>
          <p:cNvSpPr>
            <a:spLocks noGrp="1"/>
          </p:cNvSpPr>
          <p:nvPr>
            <p:ph idx="1"/>
          </p:nvPr>
        </p:nvSpPr>
        <p:spPr/>
        <p:txBody>
          <a:bodyPr/>
          <a:lstStyle/>
          <a:p>
            <a:r>
              <a:rPr lang="en-US" altLang="ja-JP" dirty="0" smtClean="0"/>
              <a:t>How to duplicate a event message</a:t>
            </a:r>
          </a:p>
          <a:p>
            <a:pPr lvl="1"/>
            <a:r>
              <a:rPr lang="en-US" altLang="ja-JP" dirty="0" smtClean="0">
                <a:solidFill>
                  <a:schemeClr val="accent3"/>
                </a:solidFill>
              </a:rPr>
              <a:t>In SAGE UI</a:t>
            </a:r>
          </a:p>
          <a:p>
            <a:pPr lvl="1"/>
            <a:r>
              <a:rPr lang="en-US" altLang="ja-JP" dirty="0" smtClean="0"/>
              <a:t>In Free Space Manager</a:t>
            </a:r>
          </a:p>
          <a:p>
            <a:endParaRPr lang="en-US" altLang="ja-JP" dirty="0" smtClean="0"/>
          </a:p>
          <a:p>
            <a:pPr lvl="1"/>
            <a:endParaRPr lang="en-US" altLang="ja-JP" dirty="0" smtClean="0"/>
          </a:p>
          <a:p>
            <a:endParaRPr lang="ja-JP" altLang="en-US" dirty="0"/>
          </a:p>
        </p:txBody>
      </p:sp>
      <p:sp>
        <p:nvSpPr>
          <p:cNvPr id="2" name="スライド番号プレースホルダ 1"/>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3" name="タイトル 2"/>
          <p:cNvSpPr>
            <a:spLocks noGrp="1"/>
          </p:cNvSpPr>
          <p:nvPr>
            <p:ph type="title"/>
          </p:nvPr>
        </p:nvSpPr>
        <p:spPr/>
        <p:txBody>
          <a:bodyPr>
            <a:normAutofit/>
          </a:bodyPr>
          <a:lstStyle/>
          <a:p>
            <a:r>
              <a:rPr lang="en-US" altLang="ja-JP" dirty="0" smtClean="0"/>
              <a:t>Design: Event message duplication</a:t>
            </a:r>
            <a:endParaRPr lang="ja-JP" altLang="en-US" dirty="0"/>
          </a:p>
        </p:txBody>
      </p:sp>
      <p:sp>
        <p:nvSpPr>
          <p:cNvPr id="106" name="正方形/長方形 105"/>
          <p:cNvSpPr/>
          <p:nvPr/>
        </p:nvSpPr>
        <p:spPr>
          <a:xfrm>
            <a:off x="556727" y="3781097"/>
            <a:ext cx="2946399" cy="247650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a:solidFill>
                  <a:schemeClr val="tx1"/>
                </a:solidFill>
                <a:latin typeface="Arial" pitchFamily="34" charset="0"/>
                <a:cs typeface="Arial" pitchFamily="34" charset="0"/>
              </a:rPr>
              <a:t>SAGE </a:t>
            </a:r>
            <a:r>
              <a:rPr lang="en-US" altLang="ja-JP" sz="2400" dirty="0" smtClean="0">
                <a:solidFill>
                  <a:schemeClr val="tx1"/>
                </a:solidFill>
                <a:latin typeface="Arial" pitchFamily="34" charset="0"/>
                <a:cs typeface="Arial" pitchFamily="34" charset="0"/>
              </a:rPr>
              <a:t>UI </a:t>
            </a:r>
            <a:endParaRPr lang="en-US" altLang="ja-JP" sz="2400" dirty="0">
              <a:solidFill>
                <a:schemeClr val="tx1"/>
              </a:solidFill>
              <a:latin typeface="Arial" pitchFamily="34" charset="0"/>
              <a:cs typeface="Arial" pitchFamily="34" charset="0"/>
            </a:endParaRPr>
          </a:p>
        </p:txBody>
      </p:sp>
      <p:sp>
        <p:nvSpPr>
          <p:cNvPr id="107" name="テキスト ボックス 186"/>
          <p:cNvSpPr txBox="1">
            <a:spLocks noChangeArrowheads="1"/>
          </p:cNvSpPr>
          <p:nvPr/>
        </p:nvSpPr>
        <p:spPr bwMode="auto">
          <a:xfrm>
            <a:off x="556727" y="5576763"/>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detection</a:t>
            </a:r>
          </a:p>
        </p:txBody>
      </p:sp>
      <p:sp>
        <p:nvSpPr>
          <p:cNvPr id="76" name="正方形/長方形 75"/>
          <p:cNvSpPr/>
          <p:nvPr/>
        </p:nvSpPr>
        <p:spPr>
          <a:xfrm>
            <a:off x="3921305" y="3781097"/>
            <a:ext cx="2304539" cy="247650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smtClean="0">
                <a:solidFill>
                  <a:schemeClr val="tx1"/>
                </a:solidFill>
                <a:latin typeface="Arial" pitchFamily="34" charset="0"/>
                <a:cs typeface="Arial" pitchFamily="34" charset="0"/>
              </a:rPr>
              <a:t>Free Space Manager</a:t>
            </a:r>
            <a:endParaRPr lang="en-US" altLang="ja-JP" sz="2400" dirty="0">
              <a:solidFill>
                <a:schemeClr val="tx1"/>
              </a:solidFill>
              <a:latin typeface="Arial" pitchFamily="34" charset="0"/>
              <a:cs typeface="Arial" pitchFamily="34" charset="0"/>
            </a:endParaRPr>
          </a:p>
        </p:txBody>
      </p:sp>
      <p:cxnSp>
        <p:nvCxnSpPr>
          <p:cNvPr id="77" name="直線矢印コネクタ 76"/>
          <p:cNvCxnSpPr>
            <a:stCxn id="125" idx="3"/>
            <a:endCxn id="78" idx="1"/>
          </p:cNvCxnSpPr>
          <p:nvPr/>
        </p:nvCxnSpPr>
        <p:spPr>
          <a:xfrm flipV="1">
            <a:off x="3251200" y="5235150"/>
            <a:ext cx="1016000" cy="6054"/>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87" name="正方形/長方形 86"/>
          <p:cNvSpPr/>
          <p:nvPr/>
        </p:nvSpPr>
        <p:spPr>
          <a:xfrm>
            <a:off x="6971830" y="3565294"/>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1</a:t>
            </a:r>
          </a:p>
        </p:txBody>
      </p:sp>
      <p:sp>
        <p:nvSpPr>
          <p:cNvPr id="88" name="正方形/長方形 87"/>
          <p:cNvSpPr/>
          <p:nvPr/>
        </p:nvSpPr>
        <p:spPr>
          <a:xfrm>
            <a:off x="6971830" y="4600247"/>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2</a:t>
            </a:r>
          </a:p>
        </p:txBody>
      </p:sp>
      <p:sp>
        <p:nvSpPr>
          <p:cNvPr id="89" name="正方形/長方形 88"/>
          <p:cNvSpPr/>
          <p:nvPr/>
        </p:nvSpPr>
        <p:spPr>
          <a:xfrm>
            <a:off x="6971830" y="5622694"/>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3</a:t>
            </a:r>
          </a:p>
        </p:txBody>
      </p:sp>
      <p:cxnSp>
        <p:nvCxnSpPr>
          <p:cNvPr id="91" name="直線矢印コネクタ 90"/>
          <p:cNvCxnSpPr/>
          <p:nvPr/>
        </p:nvCxnSpPr>
        <p:spPr>
          <a:xfrm flipV="1">
            <a:off x="3116256" y="4816050"/>
            <a:ext cx="1150944" cy="13634"/>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2" name="直線矢印コネクタ 91"/>
          <p:cNvCxnSpPr/>
          <p:nvPr/>
        </p:nvCxnSpPr>
        <p:spPr>
          <a:xfrm>
            <a:off x="3116256" y="5654250"/>
            <a:ext cx="1150944" cy="1588"/>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3" name="直線矢印コネクタ 92"/>
          <p:cNvCxnSpPr>
            <a:endCxn id="87" idx="1"/>
          </p:cNvCxnSpPr>
          <p:nvPr/>
        </p:nvCxnSpPr>
        <p:spPr>
          <a:xfrm flipV="1">
            <a:off x="5898026" y="3984394"/>
            <a:ext cx="1073804" cy="831656"/>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6" name="直線矢印コネクタ 95"/>
          <p:cNvCxnSpPr>
            <a:stCxn id="78" idx="3"/>
            <a:endCxn id="88" idx="1"/>
          </p:cNvCxnSpPr>
          <p:nvPr/>
        </p:nvCxnSpPr>
        <p:spPr>
          <a:xfrm flipV="1">
            <a:off x="5898026" y="5019347"/>
            <a:ext cx="1073804" cy="215803"/>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9" name="直線矢印コネクタ 98"/>
          <p:cNvCxnSpPr>
            <a:endCxn id="89" idx="1"/>
          </p:cNvCxnSpPr>
          <p:nvPr/>
        </p:nvCxnSpPr>
        <p:spPr>
          <a:xfrm>
            <a:off x="5898026" y="5655838"/>
            <a:ext cx="1073804" cy="385956"/>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125" name="正方形/長方形 124"/>
          <p:cNvSpPr/>
          <p:nvPr/>
        </p:nvSpPr>
        <p:spPr>
          <a:xfrm>
            <a:off x="1371600" y="4611718"/>
            <a:ext cx="1879600" cy="125897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400" dirty="0" smtClean="0">
                <a:latin typeface="Arial" pitchFamily="34" charset="0"/>
                <a:cs typeface="Arial" pitchFamily="34" charset="0"/>
              </a:rPr>
              <a:t>Event</a:t>
            </a:r>
          </a:p>
          <a:p>
            <a:pPr algn="ctr"/>
            <a:r>
              <a:rPr kumimoji="1" lang="en-US" altLang="ja-JP" sz="2400" dirty="0" smtClean="0">
                <a:latin typeface="Arial" pitchFamily="34" charset="0"/>
                <a:cs typeface="Arial" pitchFamily="34" charset="0"/>
              </a:rPr>
              <a:t>message</a:t>
            </a:r>
            <a:endParaRPr kumimoji="1" lang="ja-JP" altLang="en-US" sz="2400" dirty="0" smtClean="0">
              <a:latin typeface="Arial" pitchFamily="34" charset="0"/>
              <a:cs typeface="Arial" pitchFamily="34" charset="0"/>
            </a:endParaRPr>
          </a:p>
          <a:p>
            <a:pPr algn="ctr"/>
            <a:r>
              <a:rPr kumimoji="1" lang="en-US" altLang="ja-JP" sz="2400" dirty="0" smtClean="0">
                <a:latin typeface="Arial" pitchFamily="34" charset="0"/>
                <a:cs typeface="Arial" pitchFamily="34" charset="0"/>
              </a:rPr>
              <a:t>duplication</a:t>
            </a:r>
          </a:p>
        </p:txBody>
      </p:sp>
      <p:grpSp>
        <p:nvGrpSpPr>
          <p:cNvPr id="128" name="グループ化 109"/>
          <p:cNvGrpSpPr/>
          <p:nvPr/>
        </p:nvGrpSpPr>
        <p:grpSpPr>
          <a:xfrm>
            <a:off x="556727" y="4999575"/>
            <a:ext cx="458119" cy="500066"/>
            <a:chOff x="4929190" y="3286124"/>
            <a:chExt cx="372639" cy="406759"/>
          </a:xfrm>
        </p:grpSpPr>
        <p:sp>
          <p:nvSpPr>
            <p:cNvPr id="129" name="星 7 128"/>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7" name="左矢印 146"/>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50" name="角丸四角形 149"/>
          <p:cNvSpPr/>
          <p:nvPr/>
        </p:nvSpPr>
        <p:spPr>
          <a:xfrm>
            <a:off x="457200" y="2438400"/>
            <a:ext cx="3649656" cy="9445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dirty="0" smtClean="0"/>
              <a:t>Good</a:t>
            </a:r>
            <a:r>
              <a:rPr lang="ja-JP" altLang="en-US" sz="2000" dirty="0" smtClean="0"/>
              <a:t>：</a:t>
            </a:r>
            <a:r>
              <a:rPr lang="en-US" altLang="ja-JP" sz="2000" dirty="0" smtClean="0"/>
              <a:t>Minimum change to SAGE architecture</a:t>
            </a:r>
            <a:endParaRPr lang="ja-JP" altLang="en-US" sz="2000" dirty="0" smtClean="0"/>
          </a:p>
        </p:txBody>
      </p:sp>
      <p:sp>
        <p:nvSpPr>
          <p:cNvPr id="152" name="角丸四角形 151"/>
          <p:cNvSpPr/>
          <p:nvPr/>
        </p:nvSpPr>
        <p:spPr>
          <a:xfrm>
            <a:off x="4961466" y="2438400"/>
            <a:ext cx="3641189" cy="9445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000" dirty="0" smtClean="0"/>
              <a:t>Bad</a:t>
            </a:r>
            <a:r>
              <a:rPr lang="ja-JP" altLang="en-US" sz="2000" dirty="0" smtClean="0"/>
              <a:t>：</a:t>
            </a:r>
            <a:r>
              <a:rPr lang="en-US" altLang="ja-JP" sz="2000" dirty="0" smtClean="0"/>
              <a:t>Increase of </a:t>
            </a:r>
          </a:p>
          <a:p>
            <a:r>
              <a:rPr lang="en-US" altLang="ja-JP" sz="2000" dirty="0" smtClean="0"/>
              <a:t>message traffic</a:t>
            </a:r>
            <a:endParaRPr lang="ja-JP" altLang="en-US" sz="2000" dirty="0" smtClean="0"/>
          </a:p>
        </p:txBody>
      </p:sp>
      <p:sp>
        <p:nvSpPr>
          <p:cNvPr id="78" name="正方形/長方形 77"/>
          <p:cNvSpPr/>
          <p:nvPr/>
        </p:nvSpPr>
        <p:spPr>
          <a:xfrm>
            <a:off x="4267200" y="4605664"/>
            <a:ext cx="1630826" cy="125897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Message sort</a:t>
            </a:r>
          </a:p>
        </p:txBody>
      </p:sp>
      <p:cxnSp>
        <p:nvCxnSpPr>
          <p:cNvPr id="121" name="直線矢印コネクタ 120"/>
          <p:cNvCxnSpPr/>
          <p:nvPr/>
        </p:nvCxnSpPr>
        <p:spPr>
          <a:xfrm>
            <a:off x="1014846" y="5248020"/>
            <a:ext cx="356754" cy="1588"/>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Tree>
    <p:custDataLst>
      <p:tags r:id="rId1"/>
    </p:custDataLst>
  </p:cSld>
  <p:clrMapOvr>
    <a:masterClrMapping/>
  </p:clrMapOvr>
  <p:transition spd="med" advTm="46833">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99" name="コンテンツ プレースホルダ 198"/>
          <p:cNvSpPr>
            <a:spLocks noGrp="1"/>
          </p:cNvSpPr>
          <p:nvPr>
            <p:ph idx="1"/>
          </p:nvPr>
        </p:nvSpPr>
        <p:spPr/>
        <p:txBody>
          <a:bodyPr/>
          <a:lstStyle/>
          <a:p>
            <a:r>
              <a:rPr lang="en-US" altLang="ja-JP" dirty="0" smtClean="0"/>
              <a:t>How to duplicate a event message</a:t>
            </a:r>
          </a:p>
          <a:p>
            <a:pPr lvl="1"/>
            <a:r>
              <a:rPr lang="en-US" altLang="ja-JP" dirty="0" smtClean="0"/>
              <a:t>In SAGE UI</a:t>
            </a:r>
          </a:p>
          <a:p>
            <a:pPr lvl="1"/>
            <a:r>
              <a:rPr lang="en-US" altLang="ja-JP" dirty="0" smtClean="0">
                <a:solidFill>
                  <a:schemeClr val="accent3"/>
                </a:solidFill>
              </a:rPr>
              <a:t>In Free Space Manager</a:t>
            </a:r>
          </a:p>
          <a:p>
            <a:pPr>
              <a:buNone/>
            </a:pPr>
            <a:endParaRPr lang="en-US" altLang="ja-JP" dirty="0" smtClean="0"/>
          </a:p>
          <a:p>
            <a:pPr lvl="1"/>
            <a:endParaRPr lang="en-US" altLang="ja-JP" dirty="0" smtClean="0"/>
          </a:p>
          <a:p>
            <a:endParaRPr lang="ja-JP" altLang="en-US" dirty="0"/>
          </a:p>
        </p:txBody>
      </p:sp>
      <p:sp>
        <p:nvSpPr>
          <p:cNvPr id="2" name="スライド番号プレースホルダ 1"/>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3" name="タイトル 2"/>
          <p:cNvSpPr>
            <a:spLocks noGrp="1"/>
          </p:cNvSpPr>
          <p:nvPr>
            <p:ph type="title"/>
          </p:nvPr>
        </p:nvSpPr>
        <p:spPr/>
        <p:txBody>
          <a:bodyPr>
            <a:normAutofit/>
          </a:bodyPr>
          <a:lstStyle/>
          <a:p>
            <a:r>
              <a:rPr lang="en-US" altLang="ja-JP" dirty="0" smtClean="0"/>
              <a:t>Design: Event message duplication</a:t>
            </a:r>
            <a:endParaRPr lang="ja-JP" altLang="en-US" dirty="0"/>
          </a:p>
        </p:txBody>
      </p:sp>
      <p:sp>
        <p:nvSpPr>
          <p:cNvPr id="106" name="正方形/長方形 105"/>
          <p:cNvSpPr/>
          <p:nvPr/>
        </p:nvSpPr>
        <p:spPr>
          <a:xfrm>
            <a:off x="579392" y="3503258"/>
            <a:ext cx="3028005" cy="3147264"/>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a:solidFill>
                  <a:schemeClr val="tx1"/>
                </a:solidFill>
                <a:latin typeface="Arial" pitchFamily="34" charset="0"/>
                <a:cs typeface="Arial" pitchFamily="34" charset="0"/>
              </a:rPr>
              <a:t>SAGE </a:t>
            </a:r>
            <a:r>
              <a:rPr lang="en-US" altLang="ja-JP" sz="2400" dirty="0" smtClean="0">
                <a:solidFill>
                  <a:schemeClr val="tx1"/>
                </a:solidFill>
                <a:latin typeface="Arial" pitchFamily="34" charset="0"/>
                <a:cs typeface="Arial" pitchFamily="34" charset="0"/>
              </a:rPr>
              <a:t>UI </a:t>
            </a:r>
            <a:endParaRPr lang="en-US" altLang="ja-JP" sz="2400" dirty="0">
              <a:solidFill>
                <a:schemeClr val="tx1"/>
              </a:solidFill>
              <a:latin typeface="Arial" pitchFamily="34" charset="0"/>
              <a:cs typeface="Arial" pitchFamily="34" charset="0"/>
            </a:endParaRPr>
          </a:p>
        </p:txBody>
      </p:sp>
      <p:sp>
        <p:nvSpPr>
          <p:cNvPr id="169" name="正方形/長方形 168"/>
          <p:cNvSpPr/>
          <p:nvPr/>
        </p:nvSpPr>
        <p:spPr>
          <a:xfrm>
            <a:off x="1161171" y="4954217"/>
            <a:ext cx="2285999" cy="1598983"/>
          </a:xfrm>
          <a:prstGeom prst="rect">
            <a:avLst/>
          </a:prstGeom>
          <a:solidFill>
            <a:schemeClr val="accent2">
              <a:lumMod val="75000"/>
            </a:schemeClr>
          </a:solidFill>
          <a:ln>
            <a:solidFill>
              <a:srgbClr val="6D101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400" dirty="0" smtClean="0">
                <a:latin typeface="Arial" pitchFamily="34" charset="0"/>
                <a:cs typeface="Arial" pitchFamily="34" charset="0"/>
              </a:rPr>
              <a:t>Transmission of application specification</a:t>
            </a:r>
          </a:p>
          <a:p>
            <a:pPr algn="ctr"/>
            <a:r>
              <a:rPr lang="en-US" altLang="ja-JP" sz="2400" dirty="0" smtClean="0">
                <a:latin typeface="Arial" pitchFamily="34" charset="0"/>
                <a:cs typeface="Arial" pitchFamily="34" charset="0"/>
              </a:rPr>
              <a:t>message</a:t>
            </a:r>
          </a:p>
        </p:txBody>
      </p:sp>
      <p:sp>
        <p:nvSpPr>
          <p:cNvPr id="76" name="正方形/長方形 75"/>
          <p:cNvSpPr/>
          <p:nvPr/>
        </p:nvSpPr>
        <p:spPr>
          <a:xfrm>
            <a:off x="4106856" y="3806400"/>
            <a:ext cx="2401403" cy="2235394"/>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smtClean="0">
                <a:solidFill>
                  <a:schemeClr val="tx1"/>
                </a:solidFill>
                <a:latin typeface="Arial" pitchFamily="34" charset="0"/>
                <a:cs typeface="Arial" pitchFamily="34" charset="0"/>
              </a:rPr>
              <a:t>Free Space Manager</a:t>
            </a:r>
            <a:endParaRPr lang="en-US" altLang="ja-JP" sz="2400" dirty="0">
              <a:solidFill>
                <a:schemeClr val="tx1"/>
              </a:solidFill>
              <a:latin typeface="Arial" pitchFamily="34" charset="0"/>
              <a:cs typeface="Arial" pitchFamily="34" charset="0"/>
            </a:endParaRPr>
          </a:p>
        </p:txBody>
      </p:sp>
      <p:sp>
        <p:nvSpPr>
          <p:cNvPr id="87" name="正方形/長方形 86"/>
          <p:cNvSpPr/>
          <p:nvPr/>
        </p:nvSpPr>
        <p:spPr>
          <a:xfrm>
            <a:off x="6971829" y="3565294"/>
            <a:ext cx="1714971"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1</a:t>
            </a:r>
          </a:p>
        </p:txBody>
      </p:sp>
      <p:sp>
        <p:nvSpPr>
          <p:cNvPr id="88" name="正方形/長方形 87"/>
          <p:cNvSpPr/>
          <p:nvPr/>
        </p:nvSpPr>
        <p:spPr>
          <a:xfrm>
            <a:off x="6971830" y="4600247"/>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2</a:t>
            </a:r>
          </a:p>
        </p:txBody>
      </p:sp>
      <p:sp>
        <p:nvSpPr>
          <p:cNvPr id="89" name="正方形/長方形 88"/>
          <p:cNvSpPr/>
          <p:nvPr/>
        </p:nvSpPr>
        <p:spPr>
          <a:xfrm>
            <a:off x="6971830" y="5622694"/>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3</a:t>
            </a:r>
          </a:p>
        </p:txBody>
      </p:sp>
      <p:cxnSp>
        <p:nvCxnSpPr>
          <p:cNvPr id="93" name="直線矢印コネクタ 92"/>
          <p:cNvCxnSpPr>
            <a:stCxn id="20" idx="3"/>
            <a:endCxn id="87" idx="1"/>
          </p:cNvCxnSpPr>
          <p:nvPr/>
        </p:nvCxnSpPr>
        <p:spPr>
          <a:xfrm flipV="1">
            <a:off x="6177428" y="3984394"/>
            <a:ext cx="794401" cy="1284050"/>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6" name="直線矢印コネクタ 95"/>
          <p:cNvCxnSpPr>
            <a:stCxn id="20" idx="3"/>
            <a:endCxn id="88" idx="1"/>
          </p:cNvCxnSpPr>
          <p:nvPr/>
        </p:nvCxnSpPr>
        <p:spPr>
          <a:xfrm flipV="1">
            <a:off x="6177428" y="5019347"/>
            <a:ext cx="794402" cy="249097"/>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99" name="直線矢印コネクタ 98"/>
          <p:cNvCxnSpPr>
            <a:stCxn id="20" idx="3"/>
            <a:endCxn id="89" idx="1"/>
          </p:cNvCxnSpPr>
          <p:nvPr/>
        </p:nvCxnSpPr>
        <p:spPr>
          <a:xfrm>
            <a:off x="6177428" y="5268444"/>
            <a:ext cx="794402" cy="773350"/>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20" name="正方形/長方形 19"/>
          <p:cNvSpPr/>
          <p:nvPr/>
        </p:nvSpPr>
        <p:spPr>
          <a:xfrm>
            <a:off x="4411430" y="4638958"/>
            <a:ext cx="1765998" cy="125897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400" dirty="0" smtClean="0">
                <a:latin typeface="Arial" pitchFamily="34" charset="0"/>
                <a:cs typeface="Arial" pitchFamily="34" charset="0"/>
              </a:rPr>
              <a:t>Event</a:t>
            </a:r>
          </a:p>
          <a:p>
            <a:pPr algn="ctr"/>
            <a:r>
              <a:rPr kumimoji="1" lang="en-US" altLang="ja-JP" sz="2400" dirty="0" smtClean="0">
                <a:latin typeface="Arial" pitchFamily="34" charset="0"/>
                <a:cs typeface="Arial" pitchFamily="34" charset="0"/>
              </a:rPr>
              <a:t>message</a:t>
            </a:r>
            <a:endParaRPr kumimoji="1" lang="ja-JP" altLang="en-US" sz="2400" dirty="0" smtClean="0">
              <a:latin typeface="Arial" pitchFamily="34" charset="0"/>
              <a:cs typeface="Arial" pitchFamily="34" charset="0"/>
            </a:endParaRPr>
          </a:p>
          <a:p>
            <a:pPr algn="ctr"/>
            <a:r>
              <a:rPr lang="en-US" altLang="ja-JP" sz="2400" dirty="0" smtClean="0">
                <a:latin typeface="Arial" pitchFamily="34" charset="0"/>
                <a:cs typeface="Arial" pitchFamily="34" charset="0"/>
              </a:rPr>
              <a:t>duplication</a:t>
            </a:r>
            <a:endParaRPr kumimoji="1" lang="en-US" altLang="ja-JP" sz="2400" dirty="0" smtClean="0">
              <a:latin typeface="Arial" pitchFamily="34" charset="0"/>
              <a:cs typeface="Arial" pitchFamily="34" charset="0"/>
            </a:endParaRPr>
          </a:p>
        </p:txBody>
      </p:sp>
      <p:cxnSp>
        <p:nvCxnSpPr>
          <p:cNvPr id="21" name="直線矢印コネクタ 20"/>
          <p:cNvCxnSpPr>
            <a:stCxn id="169" idx="3"/>
          </p:cNvCxnSpPr>
          <p:nvPr/>
        </p:nvCxnSpPr>
        <p:spPr>
          <a:xfrm flipV="1">
            <a:off x="3447170" y="5399459"/>
            <a:ext cx="964260" cy="354250"/>
          </a:xfrm>
          <a:prstGeom prst="straightConnector1">
            <a:avLst/>
          </a:prstGeom>
          <a:ln w="55000" cap="flat" cmpd="thickThin" algn="ctr">
            <a:solidFill>
              <a:schemeClr val="accent2"/>
            </a:solidFill>
            <a:prstDash val="sysDash"/>
            <a:round/>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27" name="テキスト ボックス 186"/>
          <p:cNvSpPr txBox="1">
            <a:spLocks noChangeArrowheads="1"/>
          </p:cNvSpPr>
          <p:nvPr/>
        </p:nvSpPr>
        <p:spPr bwMode="auto">
          <a:xfrm>
            <a:off x="2182929" y="3953916"/>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endParaRPr lang="ja-JP" altLang="en-US" dirty="0" smtClean="0">
              <a:cs typeface="Arial" charset="0"/>
            </a:endParaRPr>
          </a:p>
          <a:p>
            <a:r>
              <a:rPr lang="en-US" altLang="ja-JP" dirty="0" smtClean="0">
                <a:cs typeface="Arial" charset="0"/>
              </a:rPr>
              <a:t>detection</a:t>
            </a:r>
          </a:p>
        </p:txBody>
      </p:sp>
      <p:grpSp>
        <p:nvGrpSpPr>
          <p:cNvPr id="29" name="グループ化 109"/>
          <p:cNvGrpSpPr/>
          <p:nvPr/>
        </p:nvGrpSpPr>
        <p:grpSpPr>
          <a:xfrm>
            <a:off x="2920218" y="3630750"/>
            <a:ext cx="458119" cy="500066"/>
            <a:chOff x="4929190" y="3286124"/>
            <a:chExt cx="372639" cy="406759"/>
          </a:xfrm>
        </p:grpSpPr>
        <p:sp>
          <p:nvSpPr>
            <p:cNvPr id="30" name="星 7 29"/>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1" name="左矢印 30"/>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40" name="右矢印 39"/>
          <p:cNvSpPr/>
          <p:nvPr/>
        </p:nvSpPr>
        <p:spPr>
          <a:xfrm rot="1964892">
            <a:off x="613976" y="3853383"/>
            <a:ext cx="1603203" cy="105069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Control: ID 1, 2, 3</a:t>
            </a:r>
          </a:p>
        </p:txBody>
      </p:sp>
      <p:sp>
        <p:nvSpPr>
          <p:cNvPr id="41" name="角丸四角形 40"/>
          <p:cNvSpPr/>
          <p:nvPr/>
        </p:nvSpPr>
        <p:spPr>
          <a:xfrm>
            <a:off x="457200" y="2438400"/>
            <a:ext cx="3649656"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dirty="0" smtClean="0"/>
              <a:t>Good</a:t>
            </a:r>
            <a:r>
              <a:rPr lang="ja-JP" altLang="en-US" sz="2000" dirty="0" smtClean="0"/>
              <a:t>：</a:t>
            </a:r>
            <a:r>
              <a:rPr lang="en-US" altLang="ja-JP" sz="2000" dirty="0" smtClean="0"/>
              <a:t>Less traffic</a:t>
            </a:r>
            <a:endParaRPr lang="ja-JP" altLang="en-US" sz="2000" dirty="0" smtClean="0"/>
          </a:p>
        </p:txBody>
      </p:sp>
      <p:sp>
        <p:nvSpPr>
          <p:cNvPr id="42" name="角丸四角形 41"/>
          <p:cNvSpPr/>
          <p:nvPr/>
        </p:nvSpPr>
        <p:spPr>
          <a:xfrm>
            <a:off x="4961466" y="2438400"/>
            <a:ext cx="3641191"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000" dirty="0" smtClean="0"/>
              <a:t>Bad</a:t>
            </a:r>
            <a:r>
              <a:rPr lang="ja-JP" altLang="en-US" sz="2000" dirty="0" smtClean="0"/>
              <a:t>：</a:t>
            </a:r>
            <a:r>
              <a:rPr lang="en-US" altLang="ja-JP" sz="2000" dirty="0" smtClean="0"/>
              <a:t>More change to SAGE architecture</a:t>
            </a:r>
            <a:endParaRPr lang="ja-JP" altLang="en-US" sz="2000" dirty="0" smtClean="0"/>
          </a:p>
        </p:txBody>
      </p:sp>
      <p:sp>
        <p:nvSpPr>
          <p:cNvPr id="24" name="角丸四角形吹き出し 23"/>
          <p:cNvSpPr/>
          <p:nvPr/>
        </p:nvSpPr>
        <p:spPr>
          <a:xfrm>
            <a:off x="3848103" y="6041794"/>
            <a:ext cx="1396998" cy="643231"/>
          </a:xfrm>
          <a:prstGeom prst="wedgeRoundRectCallout">
            <a:avLst>
              <a:gd name="adj1" fmla="val -45272"/>
              <a:gd name="adj2" fmla="val -1019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smtClean="0"/>
              <a:t>Send to: </a:t>
            </a:r>
          </a:p>
          <a:p>
            <a:pPr algn="ctr"/>
            <a:r>
              <a:rPr kumimoji="1" lang="en-US" altLang="ja-JP" dirty="0" smtClean="0"/>
              <a:t>ID</a:t>
            </a:r>
            <a:r>
              <a:rPr lang="en-US" altLang="ja-JP" dirty="0" smtClean="0"/>
              <a:t> </a:t>
            </a:r>
            <a:r>
              <a:rPr kumimoji="1" lang="en-US" altLang="ja-JP" dirty="0" smtClean="0"/>
              <a:t>1, 2, 3</a:t>
            </a:r>
          </a:p>
        </p:txBody>
      </p:sp>
      <p:cxnSp>
        <p:nvCxnSpPr>
          <p:cNvPr id="28" name="直線矢印コネクタ 27"/>
          <p:cNvCxnSpPr>
            <a:stCxn id="31" idx="0"/>
            <a:endCxn id="20" idx="1"/>
          </p:cNvCxnSpPr>
          <p:nvPr/>
        </p:nvCxnSpPr>
        <p:spPr>
          <a:xfrm>
            <a:off x="3335718" y="3896866"/>
            <a:ext cx="1075712" cy="1371578"/>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25" name="テキスト ボックス 24"/>
          <p:cNvSpPr txBox="1"/>
          <p:nvPr/>
        </p:nvSpPr>
        <p:spPr>
          <a:xfrm>
            <a:off x="-1354667" y="2455333"/>
            <a:ext cx="184666" cy="369332"/>
          </a:xfrm>
          <a:prstGeom prst="rect">
            <a:avLst/>
          </a:prstGeom>
          <a:noFill/>
        </p:spPr>
        <p:txBody>
          <a:bodyPr wrap="none" rtlCol="0">
            <a:spAutoFit/>
          </a:bodyPr>
          <a:lstStyle/>
          <a:p>
            <a:endParaRPr kumimoji="1" lang="ja-JP" altLang="en-US"/>
          </a:p>
        </p:txBody>
      </p:sp>
    </p:spTree>
    <p:custDataLst>
      <p:tags r:id="rId1"/>
    </p:custDataLst>
  </p:cSld>
  <p:clrMapOvr>
    <a:masterClrMapping/>
  </p:clrMapOvr>
  <p:transition spd="med" advTm="51383">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99" name="コンテンツ プレースホルダ 198"/>
          <p:cNvSpPr>
            <a:spLocks noGrp="1"/>
          </p:cNvSpPr>
          <p:nvPr>
            <p:ph idx="1"/>
          </p:nvPr>
        </p:nvSpPr>
        <p:spPr/>
        <p:txBody>
          <a:bodyPr/>
          <a:lstStyle/>
          <a:p>
            <a:r>
              <a:rPr lang="en-US" altLang="ja-JP" dirty="0" smtClean="0"/>
              <a:t>How to duplicate a event message</a:t>
            </a:r>
          </a:p>
          <a:p>
            <a:pPr lvl="1"/>
            <a:r>
              <a:rPr lang="en-US" altLang="ja-JP" dirty="0" smtClean="0">
                <a:solidFill>
                  <a:schemeClr val="accent3"/>
                </a:solidFill>
              </a:rPr>
              <a:t>In SAGE UI</a:t>
            </a:r>
          </a:p>
          <a:p>
            <a:pPr lvl="1"/>
            <a:r>
              <a:rPr lang="en-US" altLang="ja-JP" dirty="0" smtClean="0"/>
              <a:t>In Free Space Manager</a:t>
            </a:r>
          </a:p>
          <a:p>
            <a:r>
              <a:rPr lang="en-US" altLang="ja-JP" dirty="0" smtClean="0"/>
              <a:t>Because</a:t>
            </a:r>
          </a:p>
          <a:p>
            <a:pPr lvl="1"/>
            <a:r>
              <a:rPr lang="en-US" altLang="ja-JP" dirty="0" smtClean="0"/>
              <a:t>Prior: Minimum change to architecture</a:t>
            </a:r>
          </a:p>
          <a:p>
            <a:pPr lvl="1"/>
            <a:r>
              <a:rPr lang="en-US" altLang="ja-JP" dirty="0" smtClean="0"/>
              <a:t>Less effect: increase of message traffic</a:t>
            </a:r>
          </a:p>
          <a:p>
            <a:pPr>
              <a:buNone/>
            </a:pPr>
            <a:endParaRPr lang="en-US" altLang="ja-JP" dirty="0" smtClean="0"/>
          </a:p>
          <a:p>
            <a:pPr lvl="1"/>
            <a:endParaRPr lang="en-US" altLang="ja-JP" dirty="0" smtClean="0"/>
          </a:p>
          <a:p>
            <a:endParaRPr lang="ja-JP" altLang="en-US" dirty="0"/>
          </a:p>
        </p:txBody>
      </p:sp>
      <p:sp>
        <p:nvSpPr>
          <p:cNvPr id="2" name="スライド番号プレースホルダ 1"/>
          <p:cNvSpPr>
            <a:spLocks noGrp="1"/>
          </p:cNvSpPr>
          <p:nvPr>
            <p:ph type="sldNum" sz="quarter" idx="12"/>
          </p:nvPr>
        </p:nvSpPr>
        <p:spPr/>
        <p:txBody>
          <a:bodyPr/>
          <a:lstStyle/>
          <a:p>
            <a:fld id="{D2D8002D-B5B0-4BAC-B1F6-782DDCCE6D9C}" type="slidenum">
              <a:rPr lang="ja-JP" altLang="en-US" smtClean="0"/>
              <a:pPr/>
              <a:t>16</a:t>
            </a:fld>
            <a:endParaRPr lang="ja-JP" altLang="en-US"/>
          </a:p>
        </p:txBody>
      </p:sp>
      <p:sp>
        <p:nvSpPr>
          <p:cNvPr id="3" name="タイトル 2"/>
          <p:cNvSpPr>
            <a:spLocks noGrp="1"/>
          </p:cNvSpPr>
          <p:nvPr>
            <p:ph type="title"/>
          </p:nvPr>
        </p:nvSpPr>
        <p:spPr/>
        <p:txBody>
          <a:bodyPr>
            <a:normAutofit/>
          </a:bodyPr>
          <a:lstStyle/>
          <a:p>
            <a:r>
              <a:rPr lang="en-US" altLang="ja-JP" dirty="0" smtClean="0"/>
              <a:t>Design: Event message duplication</a:t>
            </a:r>
            <a:endParaRPr lang="ja-JP" altLang="en-US" dirty="0"/>
          </a:p>
        </p:txBody>
      </p:sp>
      <p:sp>
        <p:nvSpPr>
          <p:cNvPr id="26" name="角丸四角形吹き出し 25"/>
          <p:cNvSpPr/>
          <p:nvPr/>
        </p:nvSpPr>
        <p:spPr>
          <a:xfrm>
            <a:off x="5316331" y="1524000"/>
            <a:ext cx="1819026" cy="838200"/>
          </a:xfrm>
          <a:prstGeom prst="wedgeRoundRectCallout">
            <a:avLst>
              <a:gd name="adj1" fmla="val -173580"/>
              <a:gd name="adj2" fmla="val -24369"/>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400" dirty="0" smtClean="0"/>
              <a:t>adopted</a:t>
            </a:r>
            <a:endParaRPr kumimoji="1" lang="ja-JP" altLang="en-US" sz="2400" dirty="0"/>
          </a:p>
        </p:txBody>
      </p:sp>
      <p:sp>
        <p:nvSpPr>
          <p:cNvPr id="82" name="正方形/長方形 81"/>
          <p:cNvSpPr/>
          <p:nvPr/>
        </p:nvSpPr>
        <p:spPr>
          <a:xfrm>
            <a:off x="169857" y="3565293"/>
            <a:ext cx="6296958" cy="3207776"/>
          </a:xfrm>
          <a:prstGeom prst="rect">
            <a:avLst/>
          </a:prstGeom>
          <a:solidFill>
            <a:schemeClr val="bg1"/>
          </a:solidFill>
          <a:ln w="76200" cap="flat" cmpd="sng" algn="ctr">
            <a:solidFill>
              <a:schemeClr val="accent2"/>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b" anchorCtr="0"/>
          <a:lstStyle/>
          <a:p>
            <a:pPr algn="ctr">
              <a:defRPr/>
            </a:pPr>
            <a:r>
              <a:rPr lang="en-US" altLang="ja-JP" sz="2400" dirty="0" smtClean="0">
                <a:noFill/>
                <a:latin typeface="Arial" pitchFamily="34" charset="0"/>
                <a:cs typeface="Arial" pitchFamily="34" charset="0"/>
              </a:rPr>
              <a:t>the same LAN</a:t>
            </a:r>
            <a:endParaRPr lang="en-US" altLang="ja-JP" sz="2400" dirty="0">
              <a:noFill/>
              <a:latin typeface="Arial" pitchFamily="34" charset="0"/>
              <a:cs typeface="Arial" pitchFamily="34" charset="0"/>
            </a:endParaRPr>
          </a:p>
        </p:txBody>
      </p:sp>
      <p:sp>
        <p:nvSpPr>
          <p:cNvPr id="25" name="正方形/長方形 24"/>
          <p:cNvSpPr/>
          <p:nvPr/>
        </p:nvSpPr>
        <p:spPr>
          <a:xfrm>
            <a:off x="556727" y="3781097"/>
            <a:ext cx="2946399" cy="247650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a:solidFill>
                  <a:schemeClr val="tx1"/>
                </a:solidFill>
                <a:latin typeface="Arial" pitchFamily="34" charset="0"/>
                <a:cs typeface="Arial" pitchFamily="34" charset="0"/>
              </a:rPr>
              <a:t>SAGE </a:t>
            </a:r>
            <a:r>
              <a:rPr lang="en-US" altLang="ja-JP" sz="2400" dirty="0" smtClean="0">
                <a:solidFill>
                  <a:schemeClr val="tx1"/>
                </a:solidFill>
                <a:latin typeface="Arial" pitchFamily="34" charset="0"/>
                <a:cs typeface="Arial" pitchFamily="34" charset="0"/>
              </a:rPr>
              <a:t>UI </a:t>
            </a:r>
            <a:endParaRPr lang="en-US" altLang="ja-JP" sz="2400" dirty="0">
              <a:solidFill>
                <a:schemeClr val="tx1"/>
              </a:solidFill>
              <a:latin typeface="Arial" pitchFamily="34" charset="0"/>
              <a:cs typeface="Arial" pitchFamily="34" charset="0"/>
            </a:endParaRPr>
          </a:p>
        </p:txBody>
      </p:sp>
      <p:sp>
        <p:nvSpPr>
          <p:cNvPr id="27" name="テキスト ボックス 186"/>
          <p:cNvSpPr txBox="1">
            <a:spLocks noChangeArrowheads="1"/>
          </p:cNvSpPr>
          <p:nvPr/>
        </p:nvSpPr>
        <p:spPr bwMode="auto">
          <a:xfrm>
            <a:off x="556727" y="5576763"/>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detection</a:t>
            </a:r>
          </a:p>
        </p:txBody>
      </p:sp>
      <p:sp>
        <p:nvSpPr>
          <p:cNvPr id="28" name="正方形/長方形 27"/>
          <p:cNvSpPr/>
          <p:nvPr/>
        </p:nvSpPr>
        <p:spPr>
          <a:xfrm>
            <a:off x="3921305" y="3781097"/>
            <a:ext cx="2304539" cy="247650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sz="2400" dirty="0" smtClean="0">
                <a:solidFill>
                  <a:schemeClr val="tx1"/>
                </a:solidFill>
                <a:latin typeface="Arial" pitchFamily="34" charset="0"/>
                <a:cs typeface="Arial" pitchFamily="34" charset="0"/>
              </a:rPr>
              <a:t>Free Space Manager</a:t>
            </a:r>
            <a:endParaRPr lang="en-US" altLang="ja-JP" sz="2400" dirty="0">
              <a:solidFill>
                <a:schemeClr val="tx1"/>
              </a:solidFill>
              <a:latin typeface="Arial" pitchFamily="34" charset="0"/>
              <a:cs typeface="Arial" pitchFamily="34" charset="0"/>
            </a:endParaRPr>
          </a:p>
        </p:txBody>
      </p:sp>
      <p:cxnSp>
        <p:nvCxnSpPr>
          <p:cNvPr id="29" name="直線矢印コネクタ 28"/>
          <p:cNvCxnSpPr>
            <a:stCxn id="39" idx="3"/>
            <a:endCxn id="43" idx="1"/>
          </p:cNvCxnSpPr>
          <p:nvPr/>
        </p:nvCxnSpPr>
        <p:spPr>
          <a:xfrm flipV="1">
            <a:off x="3251200" y="5235150"/>
            <a:ext cx="1016000" cy="6054"/>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30" name="正方形/長方形 29"/>
          <p:cNvSpPr/>
          <p:nvPr/>
        </p:nvSpPr>
        <p:spPr>
          <a:xfrm>
            <a:off x="6971830" y="3565294"/>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1</a:t>
            </a:r>
          </a:p>
        </p:txBody>
      </p:sp>
      <p:sp>
        <p:nvSpPr>
          <p:cNvPr id="31" name="正方形/長方形 30"/>
          <p:cNvSpPr/>
          <p:nvPr/>
        </p:nvSpPr>
        <p:spPr>
          <a:xfrm>
            <a:off x="6971830" y="4600247"/>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2</a:t>
            </a:r>
          </a:p>
        </p:txBody>
      </p:sp>
      <p:sp>
        <p:nvSpPr>
          <p:cNvPr id="32" name="正方形/長方形 31"/>
          <p:cNvSpPr/>
          <p:nvPr/>
        </p:nvSpPr>
        <p:spPr>
          <a:xfrm>
            <a:off x="6971830" y="5622694"/>
            <a:ext cx="1714970" cy="83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Application 3</a:t>
            </a:r>
          </a:p>
        </p:txBody>
      </p:sp>
      <p:cxnSp>
        <p:nvCxnSpPr>
          <p:cNvPr id="33" name="直線矢印コネクタ 32"/>
          <p:cNvCxnSpPr/>
          <p:nvPr/>
        </p:nvCxnSpPr>
        <p:spPr>
          <a:xfrm flipV="1">
            <a:off x="3116256" y="4816050"/>
            <a:ext cx="1150944" cy="13634"/>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34" name="直線矢印コネクタ 33"/>
          <p:cNvCxnSpPr/>
          <p:nvPr/>
        </p:nvCxnSpPr>
        <p:spPr>
          <a:xfrm>
            <a:off x="3116256" y="5654250"/>
            <a:ext cx="1150944" cy="1588"/>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35" name="直線矢印コネクタ 34"/>
          <p:cNvCxnSpPr>
            <a:endCxn id="30" idx="1"/>
          </p:cNvCxnSpPr>
          <p:nvPr/>
        </p:nvCxnSpPr>
        <p:spPr>
          <a:xfrm flipV="1">
            <a:off x="5898026" y="3984394"/>
            <a:ext cx="1073804" cy="845290"/>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36" name="直線矢印コネクタ 35"/>
          <p:cNvCxnSpPr>
            <a:stCxn id="43" idx="3"/>
            <a:endCxn id="31" idx="1"/>
          </p:cNvCxnSpPr>
          <p:nvPr/>
        </p:nvCxnSpPr>
        <p:spPr>
          <a:xfrm flipV="1">
            <a:off x="5898026" y="5019347"/>
            <a:ext cx="1073804" cy="215803"/>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cxnSp>
        <p:nvCxnSpPr>
          <p:cNvPr id="37" name="直線矢印コネクタ 36"/>
          <p:cNvCxnSpPr>
            <a:endCxn id="32" idx="1"/>
          </p:cNvCxnSpPr>
          <p:nvPr/>
        </p:nvCxnSpPr>
        <p:spPr>
          <a:xfrm>
            <a:off x="5898026" y="5576763"/>
            <a:ext cx="1073804" cy="465031"/>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
        <p:nvSpPr>
          <p:cNvPr id="39" name="正方形/長方形 38"/>
          <p:cNvSpPr/>
          <p:nvPr/>
        </p:nvSpPr>
        <p:spPr>
          <a:xfrm>
            <a:off x="1371600" y="4611718"/>
            <a:ext cx="1879600" cy="125897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400" dirty="0" smtClean="0">
                <a:latin typeface="Arial" pitchFamily="34" charset="0"/>
                <a:cs typeface="Arial" pitchFamily="34" charset="0"/>
              </a:rPr>
              <a:t>Event</a:t>
            </a:r>
          </a:p>
          <a:p>
            <a:pPr algn="ctr"/>
            <a:r>
              <a:rPr kumimoji="1" lang="en-US" altLang="ja-JP" sz="2400" dirty="0" smtClean="0">
                <a:latin typeface="Arial" pitchFamily="34" charset="0"/>
                <a:cs typeface="Arial" pitchFamily="34" charset="0"/>
              </a:rPr>
              <a:t>message</a:t>
            </a:r>
            <a:endParaRPr kumimoji="1" lang="ja-JP" altLang="en-US" sz="2400" dirty="0" smtClean="0">
              <a:latin typeface="Arial" pitchFamily="34" charset="0"/>
              <a:cs typeface="Arial" pitchFamily="34" charset="0"/>
            </a:endParaRPr>
          </a:p>
          <a:p>
            <a:pPr algn="ctr"/>
            <a:r>
              <a:rPr kumimoji="1" lang="en-US" altLang="ja-JP" sz="2400" dirty="0" smtClean="0">
                <a:latin typeface="Arial" pitchFamily="34" charset="0"/>
                <a:cs typeface="Arial" pitchFamily="34" charset="0"/>
              </a:rPr>
              <a:t>duplication</a:t>
            </a:r>
          </a:p>
        </p:txBody>
      </p:sp>
      <p:grpSp>
        <p:nvGrpSpPr>
          <p:cNvPr id="40" name="グループ化 109"/>
          <p:cNvGrpSpPr/>
          <p:nvPr/>
        </p:nvGrpSpPr>
        <p:grpSpPr>
          <a:xfrm>
            <a:off x="556727" y="4999575"/>
            <a:ext cx="458119" cy="500066"/>
            <a:chOff x="4929190" y="3286124"/>
            <a:chExt cx="372639" cy="406759"/>
          </a:xfrm>
        </p:grpSpPr>
        <p:sp>
          <p:nvSpPr>
            <p:cNvPr id="41" name="星 7 40"/>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2" name="左矢印 41"/>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43" name="正方形/長方形 42"/>
          <p:cNvSpPr/>
          <p:nvPr/>
        </p:nvSpPr>
        <p:spPr>
          <a:xfrm>
            <a:off x="4267200" y="4605664"/>
            <a:ext cx="1630826" cy="125897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400" dirty="0" smtClean="0">
                <a:latin typeface="Arial" pitchFamily="34" charset="0"/>
                <a:cs typeface="Arial" pitchFamily="34" charset="0"/>
              </a:rPr>
              <a:t>Message sort</a:t>
            </a:r>
          </a:p>
        </p:txBody>
      </p:sp>
      <p:cxnSp>
        <p:nvCxnSpPr>
          <p:cNvPr id="38" name="直線矢印コネクタ 37"/>
          <p:cNvCxnSpPr/>
          <p:nvPr/>
        </p:nvCxnSpPr>
        <p:spPr>
          <a:xfrm>
            <a:off x="1014846" y="5248020"/>
            <a:ext cx="356754" cy="1588"/>
          </a:xfrm>
          <a:prstGeom prst="straightConnector1">
            <a:avLst/>
          </a:prstGeom>
          <a:ln>
            <a:headEnd type="none" w="med" len="med"/>
            <a:tailEnd type="triangle" w="med" len="lg"/>
          </a:ln>
        </p:spPr>
        <p:style>
          <a:lnRef idx="2">
            <a:schemeClr val="accent3"/>
          </a:lnRef>
          <a:fillRef idx="0">
            <a:schemeClr val="accent3"/>
          </a:fillRef>
          <a:effectRef idx="1">
            <a:schemeClr val="accent3"/>
          </a:effectRef>
          <a:fontRef idx="minor">
            <a:schemeClr val="tx1"/>
          </a:fontRef>
        </p:style>
      </p:cxnSp>
    </p:spTree>
    <p:custDataLst>
      <p:tags r:id="rId1"/>
    </p:custDataLst>
  </p:cSld>
  <p:clrMapOvr>
    <a:masterClrMapping/>
  </p:clrMapOvr>
  <p:transition spd="med" advTm="3385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pic>
        <p:nvPicPr>
          <p:cNvPr id="1027" name="Picture 3" descr="C:\Users\fujiwara\Documents\My Dropbox\takemura_lab\images\winmostar\Screenshot-RasMol-Cube_lack02.png"/>
          <p:cNvPicPr>
            <a:picLocks noChangeAspect="1" noChangeArrowheads="1"/>
          </p:cNvPicPr>
          <p:nvPr/>
        </p:nvPicPr>
        <p:blipFill>
          <a:blip r:embed="rId4" cstate="print"/>
          <a:srcRect/>
          <a:stretch>
            <a:fillRect/>
          </a:stretch>
        </p:blipFill>
        <p:spPr bwMode="auto">
          <a:xfrm>
            <a:off x="723086" y="3863197"/>
            <a:ext cx="2128732" cy="2155013"/>
          </a:xfrm>
          <a:prstGeom prst="rect">
            <a:avLst/>
          </a:prstGeom>
          <a:noFill/>
        </p:spPr>
      </p:pic>
      <p:pic>
        <p:nvPicPr>
          <p:cNvPr id="1026" name="Picture 2" descr="C:\Users\fujiwara\Documents\My Dropbox\takemura_lab\images\winmostar\Screenshot-RasMol-Cube_base_noH1_01.png"/>
          <p:cNvPicPr>
            <a:picLocks noChangeAspect="1" noChangeArrowheads="1"/>
          </p:cNvPicPr>
          <p:nvPr/>
        </p:nvPicPr>
        <p:blipFill>
          <a:blip r:embed="rId5" cstate="print"/>
          <a:srcRect/>
          <a:stretch>
            <a:fillRect/>
          </a:stretch>
        </p:blipFill>
        <p:spPr bwMode="auto">
          <a:xfrm>
            <a:off x="695206" y="1577181"/>
            <a:ext cx="2155013" cy="2155013"/>
          </a:xfrm>
          <a:prstGeom prst="rect">
            <a:avLst/>
          </a:prstGeom>
          <a:noFill/>
        </p:spPr>
      </p:pic>
      <p:sp>
        <p:nvSpPr>
          <p:cNvPr id="125" name="円/楕円 124"/>
          <p:cNvSpPr/>
          <p:nvPr/>
        </p:nvSpPr>
        <p:spPr>
          <a:xfrm>
            <a:off x="1866093" y="4077511"/>
            <a:ext cx="985724" cy="985724"/>
          </a:xfrm>
          <a:prstGeom prst="ellipse">
            <a:avLst/>
          </a:prstGeom>
          <a:noFill/>
          <a:ln w="571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909652" y="1791495"/>
            <a:ext cx="985724" cy="985725"/>
          </a:xfrm>
          <a:prstGeom prst="ellipse">
            <a:avLst/>
          </a:prstGeom>
          <a:noFill/>
          <a:ln w="571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吹き出し 48"/>
          <p:cNvSpPr/>
          <p:nvPr/>
        </p:nvSpPr>
        <p:spPr>
          <a:xfrm>
            <a:off x="173015" y="2103886"/>
            <a:ext cx="1100142" cy="714380"/>
          </a:xfrm>
          <a:prstGeom prst="wedgeRoundRectCallout">
            <a:avLst>
              <a:gd name="adj1" fmla="val 107770"/>
              <a:gd name="adj2" fmla="val -33185"/>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2000" dirty="0" smtClean="0"/>
              <a:t>Good</a:t>
            </a:r>
            <a:endParaRPr kumimoji="1" lang="ja-JP" altLang="en-US" sz="2000" dirty="0"/>
          </a:p>
        </p:txBody>
      </p:sp>
      <p:sp>
        <p:nvSpPr>
          <p:cNvPr id="50" name="角丸四角形吹き出し 49"/>
          <p:cNvSpPr/>
          <p:nvPr/>
        </p:nvSpPr>
        <p:spPr>
          <a:xfrm>
            <a:off x="173015" y="4532778"/>
            <a:ext cx="1128021" cy="714380"/>
          </a:xfrm>
          <a:prstGeom prst="wedgeRoundRectCallout">
            <a:avLst>
              <a:gd name="adj1" fmla="val 97211"/>
              <a:gd name="adj2" fmla="val -4100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ja-JP" sz="2000" dirty="0" smtClean="0"/>
              <a:t>Bad</a:t>
            </a:r>
            <a:endParaRPr kumimoji="1" lang="ja-JP" altLang="en-US" sz="2000" dirty="0"/>
          </a:p>
        </p:txBody>
      </p:sp>
      <p:sp>
        <p:nvSpPr>
          <p:cNvPr id="34" name="正方形/長方形 33"/>
          <p:cNvSpPr/>
          <p:nvPr/>
        </p:nvSpPr>
        <p:spPr>
          <a:xfrm>
            <a:off x="1888088" y="5979316"/>
            <a:ext cx="1927460"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000" dirty="0" smtClean="0">
                <a:solidFill>
                  <a:schemeClr val="tx1"/>
                </a:solidFill>
                <a:cs typeface="Arial" pitchFamily="34" charset="0"/>
              </a:rPr>
              <a:t>Cube lattices</a:t>
            </a:r>
            <a:endParaRPr lang="en-US" altLang="ja-JP" sz="2000" dirty="0">
              <a:solidFill>
                <a:schemeClr val="tx1"/>
              </a:solidFill>
              <a:cs typeface="Arial" pitchFamily="34" charset="0"/>
            </a:endParaRPr>
          </a:p>
        </p:txBody>
      </p:sp>
      <p:sp>
        <p:nvSpPr>
          <p:cNvPr id="35" name="正方形/長方形 34"/>
          <p:cNvSpPr/>
          <p:nvPr/>
        </p:nvSpPr>
        <p:spPr>
          <a:xfrm>
            <a:off x="4498164" y="2461076"/>
            <a:ext cx="3500472"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000" dirty="0" smtClean="0">
                <a:solidFill>
                  <a:schemeClr val="tx1"/>
                </a:solidFill>
                <a:cs typeface="Arial" pitchFamily="34" charset="0"/>
              </a:rPr>
              <a:t>Tiled Display Wall</a:t>
            </a:r>
            <a:endParaRPr lang="en-US" altLang="ja-JP" sz="2000" dirty="0">
              <a:solidFill>
                <a:schemeClr val="tx1"/>
              </a:solidFill>
              <a:cs typeface="Arial" pitchFamily="34" charset="0"/>
            </a:endParaRPr>
          </a:p>
        </p:txBody>
      </p:sp>
      <p:sp>
        <p:nvSpPr>
          <p:cNvPr id="39" name="コンテンツ プレースホルダ 38"/>
          <p:cNvSpPr>
            <a:spLocks noGrp="1"/>
          </p:cNvSpPr>
          <p:nvPr>
            <p:ph idx="1"/>
          </p:nvPr>
        </p:nvSpPr>
        <p:spPr>
          <a:xfrm>
            <a:off x="457200" y="1066800"/>
            <a:ext cx="8229600" cy="510381"/>
          </a:xfrm>
        </p:spPr>
        <p:txBody>
          <a:bodyPr/>
          <a:lstStyle/>
          <a:p>
            <a:r>
              <a:rPr lang="en-US" altLang="ja-JP" dirty="0" smtClean="0"/>
              <a:t>Subject test</a:t>
            </a:r>
            <a:endParaRPr lang="ja-JP" altLang="en-US" dirty="0"/>
          </a:p>
        </p:txBody>
      </p:sp>
      <p:sp>
        <p:nvSpPr>
          <p:cNvPr id="37" name="スライド番号プレースホルダ 36"/>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a:p>
        </p:txBody>
      </p:sp>
      <p:sp>
        <p:nvSpPr>
          <p:cNvPr id="38" name="タイトル 37"/>
          <p:cNvSpPr>
            <a:spLocks noGrp="1"/>
          </p:cNvSpPr>
          <p:nvPr>
            <p:ph type="title"/>
          </p:nvPr>
        </p:nvSpPr>
        <p:spPr/>
        <p:txBody>
          <a:bodyPr/>
          <a:lstStyle/>
          <a:p>
            <a:r>
              <a:rPr lang="en-US" altLang="ja-JP" dirty="0" smtClean="0"/>
              <a:t>Evaluation</a:t>
            </a:r>
            <a:endParaRPr lang="ja-JP" altLang="en-US" dirty="0"/>
          </a:p>
        </p:txBody>
      </p:sp>
      <p:sp>
        <p:nvSpPr>
          <p:cNvPr id="40" name="角丸四角形 39"/>
          <p:cNvSpPr/>
          <p:nvPr/>
        </p:nvSpPr>
        <p:spPr>
          <a:xfrm>
            <a:off x="3636968" y="556419"/>
            <a:ext cx="4973632" cy="102076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000" dirty="0" smtClean="0"/>
              <a:t>Target: usefulness of multi-data manipulation with proposed module</a:t>
            </a:r>
          </a:p>
        </p:txBody>
      </p:sp>
      <p:sp>
        <p:nvSpPr>
          <p:cNvPr id="41" name="角丸四角形 40"/>
          <p:cNvSpPr/>
          <p:nvPr/>
        </p:nvSpPr>
        <p:spPr>
          <a:xfrm>
            <a:off x="3575847" y="1774827"/>
            <a:ext cx="4973632" cy="6862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000" dirty="0" smtClean="0"/>
              <a:t>Multiple Control vs. Single Control</a:t>
            </a:r>
            <a:endParaRPr lang="ja-JP" altLang="en-US" sz="2000" dirty="0" smtClean="0"/>
          </a:p>
        </p:txBody>
      </p:sp>
      <p:pic>
        <p:nvPicPr>
          <p:cNvPr id="74" name="図 73"/>
          <p:cNvPicPr>
            <a:picLocks noChangeAspect="1"/>
          </p:cNvPicPr>
          <p:nvPr/>
        </p:nvPicPr>
        <p:blipFill>
          <a:blip r:embed="rId6"/>
          <a:stretch>
            <a:fillRect/>
          </a:stretch>
        </p:blipFill>
        <p:spPr>
          <a:xfrm>
            <a:off x="3977479" y="2889704"/>
            <a:ext cx="4572000" cy="3429000"/>
          </a:xfrm>
          <a:prstGeom prst="rect">
            <a:avLst/>
          </a:prstGeom>
        </p:spPr>
      </p:pic>
    </p:spTree>
    <p:custDataLst>
      <p:tags r:id="rId1"/>
    </p:custDataLst>
  </p:cSld>
  <p:clrMapOvr>
    <a:masterClrMapping/>
  </p:clrMapOvr>
  <p:transition spd="med" advTm="47033">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4" cstate="print"/>
          <a:srcRect/>
          <a:stretch>
            <a:fillRect/>
          </a:stretch>
        </p:blipFill>
        <p:spPr bwMode="auto">
          <a:xfrm>
            <a:off x="3643306" y="2887028"/>
            <a:ext cx="825506" cy="428628"/>
          </a:xfrm>
          <a:prstGeom prst="rect">
            <a:avLst/>
          </a:prstGeom>
          <a:noFill/>
          <a:ln w="9525">
            <a:noFill/>
            <a:miter lim="800000"/>
            <a:headEnd/>
            <a:tailEnd/>
          </a:ln>
        </p:spPr>
      </p:pic>
      <p:sp>
        <p:nvSpPr>
          <p:cNvPr id="27" name="正方形/長方形 26"/>
          <p:cNvSpPr/>
          <p:nvPr/>
        </p:nvSpPr>
        <p:spPr>
          <a:xfrm>
            <a:off x="1428728" y="5315919"/>
            <a:ext cx="2000264"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2000" dirty="0" smtClean="0">
                <a:solidFill>
                  <a:schemeClr val="tx1"/>
                </a:solidFill>
                <a:cs typeface="Arial" pitchFamily="34" charset="0"/>
              </a:rPr>
              <a:t>Toyonaka</a:t>
            </a:r>
            <a:endParaRPr lang="en-US" altLang="ja-JP" sz="2000" dirty="0">
              <a:solidFill>
                <a:schemeClr val="tx1"/>
              </a:solidFill>
              <a:cs typeface="Arial" pitchFamily="34" charset="0"/>
            </a:endParaRPr>
          </a:p>
        </p:txBody>
      </p:sp>
      <p:sp>
        <p:nvSpPr>
          <p:cNvPr id="29" name="正方形/長方形 28"/>
          <p:cNvSpPr/>
          <p:nvPr/>
        </p:nvSpPr>
        <p:spPr>
          <a:xfrm>
            <a:off x="2285984" y="1029640"/>
            <a:ext cx="1714512"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ltLang="ja-JP" sz="1600" dirty="0" smtClean="0">
              <a:solidFill>
                <a:schemeClr val="tx1"/>
              </a:solidFill>
              <a:cs typeface="Arial" pitchFamily="34" charset="0"/>
            </a:endParaRPr>
          </a:p>
        </p:txBody>
      </p:sp>
      <p:sp>
        <p:nvSpPr>
          <p:cNvPr id="30" name="正方形/長方形 29"/>
          <p:cNvSpPr/>
          <p:nvPr/>
        </p:nvSpPr>
        <p:spPr>
          <a:xfrm>
            <a:off x="2500298" y="1315392"/>
            <a:ext cx="3071834" cy="71438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ltLang="ja-JP" sz="1600" dirty="0" smtClean="0">
              <a:solidFill>
                <a:schemeClr val="tx1"/>
              </a:solidFill>
              <a:cs typeface="Arial" pitchFamily="34" charset="0"/>
            </a:endParaRPr>
          </a:p>
        </p:txBody>
      </p:sp>
      <p:cxnSp>
        <p:nvCxnSpPr>
          <p:cNvPr id="32" name="直線コネクタ 31"/>
          <p:cNvCxnSpPr>
            <a:stCxn id="187" idx="2"/>
            <a:endCxn id="31" idx="1"/>
          </p:cNvCxnSpPr>
          <p:nvPr/>
        </p:nvCxnSpPr>
        <p:spPr>
          <a:xfrm rot="5400000">
            <a:off x="3908452" y="2044884"/>
            <a:ext cx="791313" cy="1321603"/>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4" name="直線コネクタ 33"/>
          <p:cNvCxnSpPr>
            <a:stCxn id="179" idx="2"/>
            <a:endCxn id="31" idx="1"/>
          </p:cNvCxnSpPr>
          <p:nvPr/>
        </p:nvCxnSpPr>
        <p:spPr>
          <a:xfrm rot="16200000" flipH="1">
            <a:off x="2658286" y="2116321"/>
            <a:ext cx="791313" cy="1178727"/>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5" name="直線コネクタ 34"/>
          <p:cNvCxnSpPr>
            <a:stCxn id="36" idx="2"/>
          </p:cNvCxnSpPr>
          <p:nvPr/>
        </p:nvCxnSpPr>
        <p:spPr>
          <a:xfrm rot="5400000">
            <a:off x="1156371" y="2507512"/>
            <a:ext cx="1143006" cy="330403"/>
          </a:xfrm>
          <a:prstGeom prst="line">
            <a:avLst/>
          </a:prstGeom>
          <a:ln w="38100">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214414" y="1315392"/>
            <a:ext cx="1357322" cy="785818"/>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ja-JP" dirty="0" smtClean="0">
                <a:solidFill>
                  <a:schemeClr val="tx1"/>
                </a:solidFill>
                <a:cs typeface="Arial" pitchFamily="34" charset="0"/>
              </a:rPr>
              <a:t>SAGE Receiver</a:t>
            </a:r>
          </a:p>
        </p:txBody>
      </p:sp>
      <p:sp>
        <p:nvSpPr>
          <p:cNvPr id="50" name="正方形/長方形 49"/>
          <p:cNvSpPr/>
          <p:nvPr/>
        </p:nvSpPr>
        <p:spPr>
          <a:xfrm>
            <a:off x="7179487" y="2887027"/>
            <a:ext cx="1928826"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2000" dirty="0" smtClean="0">
                <a:solidFill>
                  <a:schemeClr val="tx1"/>
                </a:solidFill>
                <a:cs typeface="Arial" pitchFamily="34" charset="0"/>
              </a:rPr>
              <a:t>Suita</a:t>
            </a:r>
          </a:p>
        </p:txBody>
      </p:sp>
      <p:pic>
        <p:nvPicPr>
          <p:cNvPr id="98" name="Picture 2"/>
          <p:cNvPicPr>
            <a:picLocks noChangeAspect="1" noChangeArrowheads="1"/>
          </p:cNvPicPr>
          <p:nvPr/>
        </p:nvPicPr>
        <p:blipFill>
          <a:blip r:embed="rId4" cstate="print"/>
          <a:srcRect/>
          <a:stretch>
            <a:fillRect/>
          </a:stretch>
        </p:blipFill>
        <p:spPr bwMode="auto">
          <a:xfrm>
            <a:off x="4714876" y="2887028"/>
            <a:ext cx="825506" cy="428628"/>
          </a:xfrm>
          <a:prstGeom prst="rect">
            <a:avLst/>
          </a:prstGeom>
          <a:noFill/>
          <a:ln w="9525">
            <a:noFill/>
            <a:miter lim="800000"/>
            <a:headEnd/>
            <a:tailEnd/>
          </a:ln>
        </p:spPr>
      </p:pic>
      <p:pic>
        <p:nvPicPr>
          <p:cNvPr id="101" name="Picture 2"/>
          <p:cNvPicPr>
            <a:picLocks noChangeAspect="1" noChangeArrowheads="1"/>
          </p:cNvPicPr>
          <p:nvPr/>
        </p:nvPicPr>
        <p:blipFill>
          <a:blip r:embed="rId4" cstate="print"/>
          <a:srcRect/>
          <a:stretch>
            <a:fillRect/>
          </a:stretch>
        </p:blipFill>
        <p:spPr bwMode="auto">
          <a:xfrm>
            <a:off x="6715140" y="3529970"/>
            <a:ext cx="825506" cy="428628"/>
          </a:xfrm>
          <a:prstGeom prst="rect">
            <a:avLst/>
          </a:prstGeom>
          <a:noFill/>
          <a:ln w="9525">
            <a:noFill/>
            <a:miter lim="800000"/>
            <a:headEnd/>
            <a:tailEnd/>
          </a:ln>
        </p:spPr>
      </p:pic>
      <p:pic>
        <p:nvPicPr>
          <p:cNvPr id="102" name="Picture 2"/>
          <p:cNvPicPr>
            <a:picLocks noChangeAspect="1" noChangeArrowheads="1"/>
          </p:cNvPicPr>
          <p:nvPr/>
        </p:nvPicPr>
        <p:blipFill>
          <a:blip r:embed="rId4" cstate="print"/>
          <a:srcRect/>
          <a:stretch>
            <a:fillRect/>
          </a:stretch>
        </p:blipFill>
        <p:spPr bwMode="auto">
          <a:xfrm>
            <a:off x="7643834" y="3529970"/>
            <a:ext cx="825506" cy="428628"/>
          </a:xfrm>
          <a:prstGeom prst="rect">
            <a:avLst/>
          </a:prstGeom>
          <a:noFill/>
          <a:ln w="9525">
            <a:noFill/>
            <a:miter lim="800000"/>
            <a:headEnd/>
            <a:tailEnd/>
          </a:ln>
        </p:spPr>
      </p:pic>
      <p:cxnSp>
        <p:nvCxnSpPr>
          <p:cNvPr id="106" name="直線コネクタ 105"/>
          <p:cNvCxnSpPr>
            <a:stCxn id="102" idx="3"/>
            <a:endCxn id="215" idx="0"/>
          </p:cNvCxnSpPr>
          <p:nvPr/>
        </p:nvCxnSpPr>
        <p:spPr>
          <a:xfrm flipH="1">
            <a:off x="8036743" y="3744284"/>
            <a:ext cx="432597" cy="928694"/>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07" name="直線コネクタ 106"/>
          <p:cNvCxnSpPr>
            <a:stCxn id="102" idx="1"/>
            <a:endCxn id="101" idx="3"/>
          </p:cNvCxnSpPr>
          <p:nvPr/>
        </p:nvCxnSpPr>
        <p:spPr>
          <a:xfrm rot="10800000">
            <a:off x="7540646" y="3744284"/>
            <a:ext cx="103188"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09" name="直線コネクタ 108"/>
          <p:cNvCxnSpPr>
            <a:stCxn id="31" idx="3"/>
            <a:endCxn id="98" idx="1"/>
          </p:cNvCxnSpPr>
          <p:nvPr/>
        </p:nvCxnSpPr>
        <p:spPr>
          <a:xfrm>
            <a:off x="4468812" y="3101342"/>
            <a:ext cx="246064"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79"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2285984" y="1815458"/>
            <a:ext cx="357190" cy="494571"/>
          </a:xfrm>
          <a:prstGeom prst="rect">
            <a:avLst/>
          </a:prstGeom>
          <a:noFill/>
          <a:ln w="9525">
            <a:noFill/>
            <a:miter lim="800000"/>
            <a:headEnd/>
            <a:tailEnd/>
          </a:ln>
        </p:spPr>
      </p:pic>
      <p:pic>
        <p:nvPicPr>
          <p:cNvPr id="180"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2500298" y="1815458"/>
            <a:ext cx="357190" cy="494571"/>
          </a:xfrm>
          <a:prstGeom prst="rect">
            <a:avLst/>
          </a:prstGeom>
          <a:noFill/>
          <a:ln w="9525">
            <a:noFill/>
            <a:miter lim="800000"/>
            <a:headEnd/>
            <a:tailEnd/>
          </a:ln>
        </p:spPr>
      </p:pic>
      <p:sp>
        <p:nvSpPr>
          <p:cNvPr id="185" name="正方形/長方形 184"/>
          <p:cNvSpPr/>
          <p:nvPr/>
        </p:nvSpPr>
        <p:spPr>
          <a:xfrm>
            <a:off x="4929188" y="1315392"/>
            <a:ext cx="1471611" cy="785818"/>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defRPr/>
            </a:pPr>
            <a:r>
              <a:rPr lang="en-US" altLang="ja-JP" dirty="0" smtClean="0">
                <a:solidFill>
                  <a:schemeClr val="tx1"/>
                </a:solidFill>
                <a:cs typeface="Arial" pitchFamily="34" charset="0"/>
              </a:rPr>
              <a:t>Free Space Manager</a:t>
            </a:r>
          </a:p>
        </p:txBody>
      </p:sp>
      <p:sp>
        <p:nvSpPr>
          <p:cNvPr id="186" name="正方形/長方形 185"/>
          <p:cNvSpPr/>
          <p:nvPr/>
        </p:nvSpPr>
        <p:spPr>
          <a:xfrm>
            <a:off x="4071934" y="1315392"/>
            <a:ext cx="857256" cy="785818"/>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ja-JP" dirty="0" smtClean="0">
                <a:solidFill>
                  <a:schemeClr val="tx1"/>
                </a:solidFill>
                <a:cs typeface="Arial" pitchFamily="34" charset="0"/>
              </a:rPr>
              <a:t>SAGE UI</a:t>
            </a:r>
          </a:p>
        </p:txBody>
      </p:sp>
      <p:pic>
        <p:nvPicPr>
          <p:cNvPr id="187"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4786314" y="1815458"/>
            <a:ext cx="357190" cy="494571"/>
          </a:xfrm>
          <a:prstGeom prst="rect">
            <a:avLst/>
          </a:prstGeom>
          <a:noFill/>
          <a:ln w="9525">
            <a:noFill/>
            <a:miter lim="800000"/>
            <a:headEnd/>
            <a:tailEnd/>
          </a:ln>
        </p:spPr>
      </p:pic>
      <p:sp>
        <p:nvSpPr>
          <p:cNvPr id="211" name="正方形/長方形 210"/>
          <p:cNvSpPr/>
          <p:nvPr/>
        </p:nvSpPr>
        <p:spPr>
          <a:xfrm>
            <a:off x="6715140" y="4887291"/>
            <a:ext cx="1571636" cy="785818"/>
          </a:xfrm>
          <a:prstGeom prst="rect">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ja-JP" dirty="0" smtClean="0">
                <a:solidFill>
                  <a:schemeClr val="tx1"/>
                </a:solidFill>
                <a:cs typeface="Arial" pitchFamily="34" charset="0"/>
              </a:rPr>
              <a:t>SAIL</a:t>
            </a:r>
            <a:endParaRPr lang="en-US" altLang="ja-JP" dirty="0">
              <a:solidFill>
                <a:schemeClr val="tx1"/>
              </a:solidFill>
              <a:cs typeface="Arial" pitchFamily="34" charset="0"/>
            </a:endParaRPr>
          </a:p>
        </p:txBody>
      </p:sp>
      <p:pic>
        <p:nvPicPr>
          <p:cNvPr id="212"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7215206" y="4672978"/>
            <a:ext cx="357190" cy="494571"/>
          </a:xfrm>
          <a:prstGeom prst="rect">
            <a:avLst/>
          </a:prstGeom>
          <a:noFill/>
          <a:ln w="9525">
            <a:noFill/>
            <a:miter lim="800000"/>
            <a:headEnd/>
            <a:tailEnd/>
          </a:ln>
        </p:spPr>
      </p:pic>
      <p:pic>
        <p:nvPicPr>
          <p:cNvPr id="213"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7429520" y="4672978"/>
            <a:ext cx="357190" cy="494571"/>
          </a:xfrm>
          <a:prstGeom prst="rect">
            <a:avLst/>
          </a:prstGeom>
          <a:noFill/>
          <a:ln w="9525">
            <a:noFill/>
            <a:miter lim="800000"/>
            <a:headEnd/>
            <a:tailEnd/>
          </a:ln>
        </p:spPr>
      </p:pic>
      <p:pic>
        <p:nvPicPr>
          <p:cNvPr id="214"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7643834" y="4672978"/>
            <a:ext cx="357190" cy="494571"/>
          </a:xfrm>
          <a:prstGeom prst="rect">
            <a:avLst/>
          </a:prstGeom>
          <a:noFill/>
          <a:ln w="9525">
            <a:noFill/>
            <a:miter lim="800000"/>
            <a:headEnd/>
            <a:tailEnd/>
          </a:ln>
        </p:spPr>
      </p:pic>
      <p:pic>
        <p:nvPicPr>
          <p:cNvPr id="215" name="Picture 131" descr="C:\Documents and Settings\s.kuwabara\Local Settings\Temporary Internet Files\Content.IE5\AILD00CT\MCj04289690000[1].wmf"/>
          <p:cNvPicPr>
            <a:picLocks noChangeAspect="1" noChangeArrowheads="1"/>
          </p:cNvPicPr>
          <p:nvPr/>
        </p:nvPicPr>
        <p:blipFill>
          <a:blip r:embed="rId5" cstate="print"/>
          <a:srcRect/>
          <a:stretch>
            <a:fillRect/>
          </a:stretch>
        </p:blipFill>
        <p:spPr bwMode="auto">
          <a:xfrm>
            <a:off x="7858148" y="4672978"/>
            <a:ext cx="357190" cy="494571"/>
          </a:xfrm>
          <a:prstGeom prst="rect">
            <a:avLst/>
          </a:prstGeom>
          <a:noFill/>
          <a:ln w="9525">
            <a:noFill/>
            <a:miter lim="800000"/>
            <a:headEnd/>
            <a:tailEnd/>
          </a:ln>
        </p:spPr>
      </p:pic>
      <p:sp>
        <p:nvSpPr>
          <p:cNvPr id="308" name="円弧 307"/>
          <p:cNvSpPr/>
          <p:nvPr/>
        </p:nvSpPr>
        <p:spPr>
          <a:xfrm rot="7926452">
            <a:off x="1836399" y="2313995"/>
            <a:ext cx="5819588" cy="1950259"/>
          </a:xfrm>
          <a:prstGeom prst="arc">
            <a:avLst>
              <a:gd name="adj1" fmla="val 11035846"/>
              <a:gd name="adj2" fmla="val 20883640"/>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kumimoji="1" lang="ja-JP" altLang="en-US"/>
          </a:p>
        </p:txBody>
      </p:sp>
      <p:sp>
        <p:nvSpPr>
          <p:cNvPr id="309" name="円弧 308"/>
          <p:cNvSpPr/>
          <p:nvPr/>
        </p:nvSpPr>
        <p:spPr>
          <a:xfrm rot="18525507">
            <a:off x="4720863" y="3447102"/>
            <a:ext cx="4740162" cy="1922130"/>
          </a:xfrm>
          <a:prstGeom prst="arc">
            <a:avLst>
              <a:gd name="adj1" fmla="val 11806327"/>
              <a:gd name="adj2" fmla="val 21072534"/>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kumimoji="1" lang="ja-JP" altLang="en-US"/>
          </a:p>
        </p:txBody>
      </p:sp>
      <p:cxnSp>
        <p:nvCxnSpPr>
          <p:cNvPr id="310" name="直線コネクタ 309"/>
          <p:cNvCxnSpPr>
            <a:stCxn id="98" idx="3"/>
            <a:endCxn id="101" idx="1"/>
          </p:cNvCxnSpPr>
          <p:nvPr/>
        </p:nvCxnSpPr>
        <p:spPr>
          <a:xfrm>
            <a:off x="5540382" y="3101342"/>
            <a:ext cx="1174758" cy="642942"/>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026" name="Picture 2" descr="C:\Users\fujiwara\Documents\My Dropbox\takemura_lab\images\sc09_sageui.png"/>
          <p:cNvPicPr>
            <a:picLocks noChangeAspect="1" noChangeArrowheads="1"/>
          </p:cNvPicPr>
          <p:nvPr/>
        </p:nvPicPr>
        <p:blipFill>
          <a:blip r:embed="rId6" cstate="print"/>
          <a:srcRect/>
          <a:stretch>
            <a:fillRect/>
          </a:stretch>
        </p:blipFill>
        <p:spPr bwMode="auto">
          <a:xfrm>
            <a:off x="3714744" y="1958333"/>
            <a:ext cx="619949" cy="455609"/>
          </a:xfrm>
          <a:prstGeom prst="rect">
            <a:avLst/>
          </a:prstGeom>
          <a:noFill/>
        </p:spPr>
      </p:pic>
      <p:cxnSp>
        <p:nvCxnSpPr>
          <p:cNvPr id="156" name="直線矢印コネクタ 155"/>
          <p:cNvCxnSpPr>
            <a:stCxn id="1026" idx="3"/>
            <a:endCxn id="212" idx="0"/>
          </p:cNvCxnSpPr>
          <p:nvPr/>
        </p:nvCxnSpPr>
        <p:spPr>
          <a:xfrm>
            <a:off x="4334693" y="2186138"/>
            <a:ext cx="3059108" cy="2486840"/>
          </a:xfrm>
          <a:prstGeom prst="straightConnector1">
            <a:avLst/>
          </a:prstGeom>
          <a:ln w="57150">
            <a:solidFill>
              <a:schemeClr val="accent1"/>
            </a:solidFill>
            <a:headEnd type="none" w="med" len="med"/>
            <a:tailEnd type="triangle" w="med" len="lg"/>
          </a:ln>
        </p:spPr>
        <p:style>
          <a:lnRef idx="1">
            <a:schemeClr val="accent2"/>
          </a:lnRef>
          <a:fillRef idx="0">
            <a:schemeClr val="accent2"/>
          </a:fillRef>
          <a:effectRef idx="0">
            <a:schemeClr val="accent2"/>
          </a:effectRef>
          <a:fontRef idx="minor">
            <a:schemeClr val="tx1"/>
          </a:fontRef>
        </p:style>
      </p:cxnSp>
      <p:cxnSp>
        <p:nvCxnSpPr>
          <p:cNvPr id="159" name="直線矢印コネクタ 158"/>
          <p:cNvCxnSpPr>
            <a:stCxn id="1026" idx="3"/>
            <a:endCxn id="215" idx="0"/>
          </p:cNvCxnSpPr>
          <p:nvPr/>
        </p:nvCxnSpPr>
        <p:spPr>
          <a:xfrm>
            <a:off x="4334693" y="2186138"/>
            <a:ext cx="3702050" cy="2486840"/>
          </a:xfrm>
          <a:prstGeom prst="straightConnector1">
            <a:avLst/>
          </a:prstGeom>
          <a:ln w="57150">
            <a:solidFill>
              <a:schemeClr val="accent1"/>
            </a:solidFill>
            <a:headEnd type="none" w="med" len="med"/>
            <a:tailEnd type="triangle" w="med" len="lg"/>
          </a:ln>
        </p:spPr>
        <p:style>
          <a:lnRef idx="1">
            <a:schemeClr val="accent2"/>
          </a:lnRef>
          <a:fillRef idx="0">
            <a:schemeClr val="accent2"/>
          </a:fillRef>
          <a:effectRef idx="0">
            <a:schemeClr val="accent2"/>
          </a:effectRef>
          <a:fontRef idx="minor">
            <a:schemeClr val="tx1"/>
          </a:fontRef>
        </p:style>
      </p:cxnSp>
      <p:sp>
        <p:nvSpPr>
          <p:cNvPr id="162" name="角丸四角形吹き出し 161"/>
          <p:cNvSpPr/>
          <p:nvPr/>
        </p:nvSpPr>
        <p:spPr>
          <a:xfrm>
            <a:off x="2643174" y="3419708"/>
            <a:ext cx="1178727" cy="369003"/>
          </a:xfrm>
          <a:prstGeom prst="wedgeRoundRectCallout">
            <a:avLst>
              <a:gd name="adj1" fmla="val 58491"/>
              <a:gd name="adj2" fmla="val -11123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control</a:t>
            </a:r>
            <a:endParaRPr kumimoji="1" lang="ja-JP" altLang="en-US" dirty="0"/>
          </a:p>
        </p:txBody>
      </p:sp>
      <p:pic>
        <p:nvPicPr>
          <p:cNvPr id="163" name="Picture 4" descr="C:\Users\fujiwara\Documents\My Dropbox\takemura_lab\paper\b4\trunk\1262487394_emblem-people.png"/>
          <p:cNvPicPr>
            <a:picLocks noChangeAspect="1" noChangeArrowheads="1"/>
          </p:cNvPicPr>
          <p:nvPr/>
        </p:nvPicPr>
        <p:blipFill>
          <a:blip r:embed="rId7" cstate="print"/>
          <a:srcRect/>
          <a:stretch>
            <a:fillRect/>
          </a:stretch>
        </p:blipFill>
        <p:spPr bwMode="auto">
          <a:xfrm>
            <a:off x="3607588" y="3793560"/>
            <a:ext cx="785817" cy="785818"/>
          </a:xfrm>
          <a:prstGeom prst="rect">
            <a:avLst/>
          </a:prstGeom>
          <a:noFill/>
        </p:spPr>
      </p:pic>
      <p:cxnSp>
        <p:nvCxnSpPr>
          <p:cNvPr id="164" name="直線矢印コネクタ 163"/>
          <p:cNvCxnSpPr>
            <a:stCxn id="163" idx="0"/>
            <a:endCxn id="1026" idx="2"/>
          </p:cNvCxnSpPr>
          <p:nvPr/>
        </p:nvCxnSpPr>
        <p:spPr>
          <a:xfrm rot="5400000" flipH="1" flipV="1">
            <a:off x="3322799" y="3091640"/>
            <a:ext cx="1379618" cy="24222"/>
          </a:xfrm>
          <a:prstGeom prst="straightConnector1">
            <a:avLst/>
          </a:prstGeom>
          <a:ln w="57150">
            <a:solidFill>
              <a:schemeClr val="accent1"/>
            </a:solidFill>
            <a:headEnd type="none" w="med" len="med"/>
            <a:tailEnd type="triangle" w="med" len="lg"/>
          </a:ln>
        </p:spPr>
        <p:style>
          <a:lnRef idx="1">
            <a:schemeClr val="accent2"/>
          </a:lnRef>
          <a:fillRef idx="0">
            <a:schemeClr val="accent2"/>
          </a:fillRef>
          <a:effectRef idx="0">
            <a:schemeClr val="accent2"/>
          </a:effectRef>
          <a:fontRef idx="minor">
            <a:schemeClr val="tx1"/>
          </a:fontRef>
        </p:style>
      </p:cxnSp>
      <p:sp>
        <p:nvSpPr>
          <p:cNvPr id="202" name="角丸四角形吹き出し 201"/>
          <p:cNvSpPr/>
          <p:nvPr/>
        </p:nvSpPr>
        <p:spPr>
          <a:xfrm>
            <a:off x="2750332" y="4565820"/>
            <a:ext cx="857256" cy="357190"/>
          </a:xfrm>
          <a:prstGeom prst="wedgeRoundRectCallout">
            <a:avLst>
              <a:gd name="adj1" fmla="val -38573"/>
              <a:gd name="adj2" fmla="val -12249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dirty="0" smtClean="0"/>
              <a:t>find</a:t>
            </a:r>
            <a:endParaRPr kumimoji="1" lang="ja-JP" altLang="en-US" dirty="0"/>
          </a:p>
        </p:txBody>
      </p:sp>
      <p:grpSp>
        <p:nvGrpSpPr>
          <p:cNvPr id="143" name="図形グループ 142"/>
          <p:cNvGrpSpPr/>
          <p:nvPr/>
        </p:nvGrpSpPr>
        <p:grpSpPr>
          <a:xfrm>
            <a:off x="7643834" y="5173043"/>
            <a:ext cx="714380" cy="714380"/>
            <a:chOff x="8001024" y="5572140"/>
            <a:chExt cx="714380" cy="714380"/>
          </a:xfrm>
        </p:grpSpPr>
        <p:pic>
          <p:nvPicPr>
            <p:cNvPr id="223" name="Picture 2" descr="C:\Users\fujiwara\Documents\My Dropbox\takemura_lab\images\winmostar\Screenshot-RasMol-Cube_base_noH1_01.png"/>
            <p:cNvPicPr>
              <a:picLocks noChangeAspect="1" noChangeArrowheads="1"/>
            </p:cNvPicPr>
            <p:nvPr/>
          </p:nvPicPr>
          <p:blipFill>
            <a:blip r:embed="rId8" cstate="print"/>
            <a:srcRect/>
            <a:stretch>
              <a:fillRect/>
            </a:stretch>
          </p:blipFill>
          <p:spPr bwMode="auto">
            <a:xfrm>
              <a:off x="8001024" y="5572140"/>
              <a:ext cx="500066" cy="500066"/>
            </a:xfrm>
            <a:prstGeom prst="rect">
              <a:avLst/>
            </a:prstGeom>
            <a:noFill/>
          </p:spPr>
        </p:pic>
        <p:pic>
          <p:nvPicPr>
            <p:cNvPr id="224" name="Picture 2" descr="C:\Users\fujiwara\Documents\My Dropbox\takemura_lab\images\winmostar\Screenshot-RasMol-Cube_base_noH1_01.png"/>
            <p:cNvPicPr>
              <a:picLocks noChangeAspect="1" noChangeArrowheads="1"/>
            </p:cNvPicPr>
            <p:nvPr/>
          </p:nvPicPr>
          <p:blipFill>
            <a:blip r:embed="rId8" cstate="print"/>
            <a:srcRect/>
            <a:stretch>
              <a:fillRect/>
            </a:stretch>
          </p:blipFill>
          <p:spPr bwMode="auto">
            <a:xfrm>
              <a:off x="8081986" y="5653102"/>
              <a:ext cx="500066" cy="500066"/>
            </a:xfrm>
            <a:prstGeom prst="rect">
              <a:avLst/>
            </a:prstGeom>
            <a:noFill/>
          </p:spPr>
        </p:pic>
        <p:pic>
          <p:nvPicPr>
            <p:cNvPr id="225" name="Picture 2" descr="C:\Users\fujiwara\Documents\My Dropbox\takemura_lab\images\winmostar\Screenshot-RasMol-Cube_base_noH1_01.png"/>
            <p:cNvPicPr>
              <a:picLocks noChangeAspect="1" noChangeArrowheads="1"/>
            </p:cNvPicPr>
            <p:nvPr/>
          </p:nvPicPr>
          <p:blipFill>
            <a:blip r:embed="rId8" cstate="print"/>
            <a:srcRect/>
            <a:stretch>
              <a:fillRect/>
            </a:stretch>
          </p:blipFill>
          <p:spPr bwMode="auto">
            <a:xfrm>
              <a:off x="8143900" y="5715016"/>
              <a:ext cx="500066" cy="500066"/>
            </a:xfrm>
            <a:prstGeom prst="rect">
              <a:avLst/>
            </a:prstGeom>
            <a:noFill/>
          </p:spPr>
        </p:pic>
        <p:pic>
          <p:nvPicPr>
            <p:cNvPr id="226" name="Picture 2" descr="C:\Users\fujiwara\Documents\My Dropbox\takemura_lab\images\winmostar\Screenshot-RasMol-Cube_base_noH1_01.png"/>
            <p:cNvPicPr>
              <a:picLocks noChangeAspect="1" noChangeArrowheads="1"/>
            </p:cNvPicPr>
            <p:nvPr/>
          </p:nvPicPr>
          <p:blipFill>
            <a:blip r:embed="rId8" cstate="print"/>
            <a:srcRect/>
            <a:stretch>
              <a:fillRect/>
            </a:stretch>
          </p:blipFill>
          <p:spPr bwMode="auto">
            <a:xfrm>
              <a:off x="8215338" y="5786454"/>
              <a:ext cx="500066" cy="500066"/>
            </a:xfrm>
            <a:prstGeom prst="rect">
              <a:avLst/>
            </a:prstGeom>
            <a:noFill/>
          </p:spPr>
        </p:pic>
      </p:grpSp>
      <p:grpSp>
        <p:nvGrpSpPr>
          <p:cNvPr id="110" name="図形グループ 109"/>
          <p:cNvGrpSpPr/>
          <p:nvPr/>
        </p:nvGrpSpPr>
        <p:grpSpPr>
          <a:xfrm>
            <a:off x="250001" y="3239642"/>
            <a:ext cx="2250298" cy="1504773"/>
            <a:chOff x="285720" y="2638608"/>
            <a:chExt cx="2250298" cy="1504773"/>
          </a:xfrm>
        </p:grpSpPr>
        <p:pic>
          <p:nvPicPr>
            <p:cNvPr id="78"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85721" y="2643183"/>
              <a:ext cx="375050" cy="375050"/>
            </a:xfrm>
            <a:prstGeom prst="rect">
              <a:avLst/>
            </a:prstGeom>
            <a:noFill/>
          </p:spPr>
        </p:pic>
        <p:pic>
          <p:nvPicPr>
            <p:cNvPr id="80"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660769" y="2643182"/>
              <a:ext cx="375050" cy="375050"/>
            </a:xfrm>
            <a:prstGeom prst="rect">
              <a:avLst/>
            </a:prstGeom>
            <a:noFill/>
          </p:spPr>
        </p:pic>
        <p:pic>
          <p:nvPicPr>
            <p:cNvPr id="81"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410866" y="2643182"/>
              <a:ext cx="375050" cy="375050"/>
            </a:xfrm>
            <a:prstGeom prst="rect">
              <a:avLst/>
            </a:prstGeom>
            <a:noFill/>
          </p:spPr>
        </p:pic>
        <p:pic>
          <p:nvPicPr>
            <p:cNvPr id="82"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035817" y="2643182"/>
              <a:ext cx="375050" cy="370476"/>
            </a:xfrm>
            <a:prstGeom prst="rect">
              <a:avLst/>
            </a:prstGeom>
            <a:noFill/>
          </p:spPr>
        </p:pic>
        <p:pic>
          <p:nvPicPr>
            <p:cNvPr id="115"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85720" y="3018231"/>
              <a:ext cx="375050" cy="375050"/>
            </a:xfrm>
            <a:prstGeom prst="rect">
              <a:avLst/>
            </a:prstGeom>
            <a:noFill/>
          </p:spPr>
        </p:pic>
        <p:pic>
          <p:nvPicPr>
            <p:cNvPr id="116"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410865" y="3018230"/>
              <a:ext cx="375050" cy="375050"/>
            </a:xfrm>
            <a:prstGeom prst="rect">
              <a:avLst/>
            </a:prstGeom>
            <a:noFill/>
          </p:spPr>
        </p:pic>
        <p:pic>
          <p:nvPicPr>
            <p:cNvPr id="117"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035816" y="3018230"/>
              <a:ext cx="375050" cy="370476"/>
            </a:xfrm>
            <a:prstGeom prst="rect">
              <a:avLst/>
            </a:prstGeom>
            <a:noFill/>
          </p:spPr>
        </p:pic>
        <p:pic>
          <p:nvPicPr>
            <p:cNvPr id="127"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85720" y="3393279"/>
              <a:ext cx="375050" cy="375050"/>
            </a:xfrm>
            <a:prstGeom prst="rect">
              <a:avLst/>
            </a:prstGeom>
            <a:noFill/>
          </p:spPr>
        </p:pic>
        <p:pic>
          <p:nvPicPr>
            <p:cNvPr id="128"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660768" y="3393278"/>
              <a:ext cx="375050" cy="375050"/>
            </a:xfrm>
            <a:prstGeom prst="rect">
              <a:avLst/>
            </a:prstGeom>
            <a:noFill/>
          </p:spPr>
        </p:pic>
        <p:pic>
          <p:nvPicPr>
            <p:cNvPr id="129"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035816" y="3393278"/>
              <a:ext cx="375050" cy="370476"/>
            </a:xfrm>
            <a:prstGeom prst="rect">
              <a:avLst/>
            </a:prstGeom>
            <a:noFill/>
          </p:spPr>
        </p:pic>
        <p:pic>
          <p:nvPicPr>
            <p:cNvPr id="130" name="Picture 3" descr="C:\Users\fujiwara\Documents\My Dropbox\takemura_lab\images\winmostar\Screenshot-RasMol-Cube_lack02.png"/>
            <p:cNvPicPr>
              <a:picLocks noChangeAspect="1" noChangeArrowheads="1"/>
            </p:cNvPicPr>
            <p:nvPr/>
          </p:nvPicPr>
          <p:blipFill>
            <a:blip r:embed="rId10" cstate="print"/>
            <a:srcRect/>
            <a:stretch>
              <a:fillRect/>
            </a:stretch>
          </p:blipFill>
          <p:spPr bwMode="auto">
            <a:xfrm>
              <a:off x="1410865" y="3393279"/>
              <a:ext cx="375051" cy="379681"/>
            </a:xfrm>
            <a:prstGeom prst="rect">
              <a:avLst/>
            </a:prstGeom>
            <a:noFill/>
          </p:spPr>
        </p:pic>
        <p:pic>
          <p:nvPicPr>
            <p:cNvPr id="135"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85720" y="3768328"/>
              <a:ext cx="375050" cy="375050"/>
            </a:xfrm>
            <a:prstGeom prst="rect">
              <a:avLst/>
            </a:prstGeom>
            <a:noFill/>
          </p:spPr>
        </p:pic>
        <p:pic>
          <p:nvPicPr>
            <p:cNvPr id="136"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660766" y="3768327"/>
              <a:ext cx="375050" cy="375050"/>
            </a:xfrm>
            <a:prstGeom prst="rect">
              <a:avLst/>
            </a:prstGeom>
            <a:noFill/>
          </p:spPr>
        </p:pic>
        <p:pic>
          <p:nvPicPr>
            <p:cNvPr id="137"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410867" y="3768331"/>
              <a:ext cx="375050" cy="375050"/>
            </a:xfrm>
            <a:prstGeom prst="rect">
              <a:avLst/>
            </a:prstGeom>
            <a:noFill/>
          </p:spPr>
        </p:pic>
        <p:pic>
          <p:nvPicPr>
            <p:cNvPr id="83"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035815" y="3768327"/>
              <a:ext cx="375050" cy="375050"/>
            </a:xfrm>
            <a:prstGeom prst="rect">
              <a:avLst/>
            </a:prstGeom>
            <a:noFill/>
          </p:spPr>
        </p:pic>
        <p:pic>
          <p:nvPicPr>
            <p:cNvPr id="84"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660771" y="3013656"/>
              <a:ext cx="375050" cy="375050"/>
            </a:xfrm>
            <a:prstGeom prst="rect">
              <a:avLst/>
            </a:prstGeom>
            <a:noFill/>
          </p:spPr>
        </p:pic>
        <p:pic>
          <p:nvPicPr>
            <p:cNvPr id="93"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785918" y="2638609"/>
              <a:ext cx="375050" cy="375050"/>
            </a:xfrm>
            <a:prstGeom prst="rect">
              <a:avLst/>
            </a:prstGeom>
            <a:noFill/>
          </p:spPr>
        </p:pic>
        <p:pic>
          <p:nvPicPr>
            <p:cNvPr id="94"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160966" y="2638608"/>
              <a:ext cx="375050" cy="375050"/>
            </a:xfrm>
            <a:prstGeom prst="rect">
              <a:avLst/>
            </a:prstGeom>
            <a:noFill/>
          </p:spPr>
        </p:pic>
        <p:pic>
          <p:nvPicPr>
            <p:cNvPr id="95"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785917" y="3013657"/>
              <a:ext cx="375050" cy="375050"/>
            </a:xfrm>
            <a:prstGeom prst="rect">
              <a:avLst/>
            </a:prstGeom>
            <a:noFill/>
          </p:spPr>
        </p:pic>
        <p:pic>
          <p:nvPicPr>
            <p:cNvPr id="96"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785917" y="3388705"/>
              <a:ext cx="375050" cy="375050"/>
            </a:xfrm>
            <a:prstGeom prst="rect">
              <a:avLst/>
            </a:prstGeom>
            <a:noFill/>
          </p:spPr>
        </p:pic>
        <p:pic>
          <p:nvPicPr>
            <p:cNvPr id="97"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160965" y="3388704"/>
              <a:ext cx="375050" cy="375050"/>
            </a:xfrm>
            <a:prstGeom prst="rect">
              <a:avLst/>
            </a:prstGeom>
            <a:noFill/>
          </p:spPr>
        </p:pic>
        <p:pic>
          <p:nvPicPr>
            <p:cNvPr id="99"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1785917" y="3763754"/>
              <a:ext cx="375050" cy="375050"/>
            </a:xfrm>
            <a:prstGeom prst="rect">
              <a:avLst/>
            </a:prstGeom>
            <a:noFill/>
          </p:spPr>
        </p:pic>
        <p:pic>
          <p:nvPicPr>
            <p:cNvPr id="100"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160963" y="3763753"/>
              <a:ext cx="375050" cy="375050"/>
            </a:xfrm>
            <a:prstGeom prst="rect">
              <a:avLst/>
            </a:prstGeom>
            <a:noFill/>
          </p:spPr>
        </p:pic>
        <p:pic>
          <p:nvPicPr>
            <p:cNvPr id="103" name="Picture 2" descr="C:\Users\fujiwara\Documents\My Dropbox\takemura_lab\images\winmostar\Screenshot-RasMol-Cube_base_noH1_01.png"/>
            <p:cNvPicPr>
              <a:picLocks noChangeAspect="1" noChangeArrowheads="1"/>
            </p:cNvPicPr>
            <p:nvPr/>
          </p:nvPicPr>
          <p:blipFill>
            <a:blip r:embed="rId9" cstate="print"/>
            <a:srcRect/>
            <a:stretch>
              <a:fillRect/>
            </a:stretch>
          </p:blipFill>
          <p:spPr bwMode="auto">
            <a:xfrm>
              <a:off x="2160968" y="3009082"/>
              <a:ext cx="375050" cy="375050"/>
            </a:xfrm>
            <a:prstGeom prst="rect">
              <a:avLst/>
            </a:prstGeom>
            <a:noFill/>
          </p:spPr>
        </p:pic>
      </p:grpSp>
      <p:sp>
        <p:nvSpPr>
          <p:cNvPr id="71" name="スライド番号プレースホルダ 70"/>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a:p>
        </p:txBody>
      </p:sp>
      <p:sp>
        <p:nvSpPr>
          <p:cNvPr id="72" name="タイトル 71"/>
          <p:cNvSpPr>
            <a:spLocks noGrp="1"/>
          </p:cNvSpPr>
          <p:nvPr>
            <p:ph type="title"/>
          </p:nvPr>
        </p:nvSpPr>
        <p:spPr/>
        <p:txBody>
          <a:bodyPr/>
          <a:lstStyle/>
          <a:p>
            <a:r>
              <a:rPr lang="en-US" altLang="ja-JP" dirty="0" smtClean="0"/>
              <a:t>Environment for the Evaluation</a:t>
            </a:r>
            <a:endParaRPr lang="ja-JP" altLang="en-US" dirty="0"/>
          </a:p>
        </p:txBody>
      </p:sp>
      <p:sp>
        <p:nvSpPr>
          <p:cNvPr id="74" name="正方形/長方形 73"/>
          <p:cNvSpPr/>
          <p:nvPr/>
        </p:nvSpPr>
        <p:spPr>
          <a:xfrm>
            <a:off x="250002" y="3235042"/>
            <a:ext cx="1125144" cy="759301"/>
          </a:xfrm>
          <a:prstGeom prst="rect">
            <a:avLst/>
          </a:prstGeom>
          <a:noFill/>
          <a:ln w="63500" cap="flat" cmpd="sng" algn="ctr">
            <a:solidFill>
              <a:schemeClr val="tx2">
                <a:lumMod val="40000"/>
                <a:lumOff val="60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375146" y="3235042"/>
            <a:ext cx="1125144" cy="759301"/>
          </a:xfrm>
          <a:prstGeom prst="rect">
            <a:avLst/>
          </a:prstGeom>
          <a:noFill/>
          <a:ln w="63500" cap="flat" cmpd="sng" algn="ctr">
            <a:solidFill>
              <a:schemeClr val="tx2">
                <a:lumMod val="40000"/>
                <a:lumOff val="60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250011" y="3985166"/>
            <a:ext cx="1125144" cy="759301"/>
          </a:xfrm>
          <a:prstGeom prst="rect">
            <a:avLst/>
          </a:prstGeom>
          <a:noFill/>
          <a:ln w="63500" cap="flat" cmpd="sng" algn="ctr">
            <a:solidFill>
              <a:schemeClr val="tx2">
                <a:lumMod val="40000"/>
                <a:lumOff val="60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1375155" y="3985166"/>
            <a:ext cx="1125144" cy="759301"/>
          </a:xfrm>
          <a:prstGeom prst="rect">
            <a:avLst/>
          </a:prstGeom>
          <a:noFill/>
          <a:ln w="63500" cap="flat" cmpd="sng" algn="ctr">
            <a:solidFill>
              <a:schemeClr val="tx2">
                <a:lumMod val="40000"/>
                <a:lumOff val="60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85720" y="4744467"/>
            <a:ext cx="2286016" cy="5095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1400" dirty="0" smtClean="0">
                <a:solidFill>
                  <a:schemeClr val="tx1"/>
                </a:solidFill>
                <a:cs typeface="Arial" pitchFamily="34" charset="0"/>
              </a:rPr>
              <a:t>2x2 TDW</a:t>
            </a:r>
          </a:p>
          <a:p>
            <a:pPr>
              <a:defRPr/>
            </a:pPr>
            <a:r>
              <a:rPr lang="en-US" altLang="ja-JP" sz="1400" dirty="0" smtClean="0">
                <a:solidFill>
                  <a:schemeClr val="tx1"/>
                </a:solidFill>
                <a:cs typeface="Arial" pitchFamily="34" charset="0"/>
              </a:rPr>
              <a:t>(1920x1280 LCD*4)</a:t>
            </a:r>
            <a:endParaRPr lang="en-US" altLang="ja-JP" sz="1400" dirty="0">
              <a:solidFill>
                <a:schemeClr val="tx1"/>
              </a:solidFill>
              <a:cs typeface="Arial" pitchFamily="34" charset="0"/>
            </a:endParaRPr>
          </a:p>
        </p:txBody>
      </p:sp>
      <p:sp>
        <p:nvSpPr>
          <p:cNvPr id="111" name="正方形/長方形 110"/>
          <p:cNvSpPr/>
          <p:nvPr/>
        </p:nvSpPr>
        <p:spPr>
          <a:xfrm>
            <a:off x="1393014" y="3998943"/>
            <a:ext cx="375051" cy="375051"/>
          </a:xfrm>
          <a:prstGeom prst="rect">
            <a:avLst/>
          </a:prstGeom>
          <a:noFill/>
          <a:ln w="61350" cap="flat" cmpd="thickThin" algn="ctr">
            <a:solidFill>
              <a:schemeClr val="accent2"/>
            </a:solidFill>
            <a:prstDash val="solid"/>
            <a:round/>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6" name="正方形/長方形 85"/>
          <p:cNvSpPr/>
          <p:nvPr/>
        </p:nvSpPr>
        <p:spPr>
          <a:xfrm>
            <a:off x="6938978" y="1203499"/>
            <a:ext cx="2286016" cy="5095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dirty="0" smtClean="0">
                <a:solidFill>
                  <a:schemeClr val="tx1"/>
                </a:solidFill>
                <a:cs typeface="Arial" pitchFamily="34" charset="0"/>
              </a:rPr>
              <a:t>LAN: 1Gbps</a:t>
            </a:r>
          </a:p>
        </p:txBody>
      </p:sp>
      <p:sp>
        <p:nvSpPr>
          <p:cNvPr id="87" name="正方形/長方形 86"/>
          <p:cNvSpPr/>
          <p:nvPr/>
        </p:nvSpPr>
        <p:spPr>
          <a:xfrm>
            <a:off x="6028677" y="3050376"/>
            <a:ext cx="801421" cy="369332"/>
          </a:xfrm>
          <a:prstGeom prst="rect">
            <a:avLst/>
          </a:prstGeom>
        </p:spPr>
        <p:txBody>
          <a:bodyPr wrap="square">
            <a:spAutoFit/>
          </a:bodyPr>
          <a:lstStyle/>
          <a:p>
            <a:r>
              <a:rPr lang="en-US" altLang="ja-JP" dirty="0" smtClean="0">
                <a:cs typeface="Arial" pitchFamily="34" charset="0"/>
              </a:rPr>
              <a:t>VLAN</a:t>
            </a:r>
            <a:endParaRPr lang="ja-JP" altLang="en-US" dirty="0"/>
          </a:p>
        </p:txBody>
      </p:sp>
      <p:sp>
        <p:nvSpPr>
          <p:cNvPr id="88" name="正方形/長方形 87"/>
          <p:cNvSpPr/>
          <p:nvPr/>
        </p:nvSpPr>
        <p:spPr>
          <a:xfrm>
            <a:off x="6938978" y="5815985"/>
            <a:ext cx="1776426" cy="5095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r">
              <a:defRPr/>
            </a:pPr>
            <a:r>
              <a:rPr lang="en-US" altLang="ja-JP" sz="1400" dirty="0" smtClean="0">
                <a:solidFill>
                  <a:schemeClr val="tx1"/>
                </a:solidFill>
                <a:cs typeface="Arial" pitchFamily="34" charset="0"/>
              </a:rPr>
              <a:t>RasMol</a:t>
            </a:r>
            <a:endParaRPr lang="en-US" altLang="ja-JP" sz="1400" dirty="0">
              <a:solidFill>
                <a:schemeClr val="tx1"/>
              </a:solidFill>
              <a:cs typeface="Arial" pitchFamily="34" charset="0"/>
            </a:endParaRPr>
          </a:p>
        </p:txBody>
      </p:sp>
      <p:cxnSp>
        <p:nvCxnSpPr>
          <p:cNvPr id="112" name="直線矢印コネクタ 111"/>
          <p:cNvCxnSpPr>
            <a:stCxn id="111" idx="3"/>
            <a:endCxn id="163" idx="1"/>
          </p:cNvCxnSpPr>
          <p:nvPr/>
        </p:nvCxnSpPr>
        <p:spPr>
          <a:xfrm>
            <a:off x="1768065" y="4186469"/>
            <a:ext cx="1839523" cy="1588"/>
          </a:xfrm>
          <a:prstGeom prst="straightConnector1">
            <a:avLst/>
          </a:prstGeom>
          <a:ln w="57150">
            <a:solidFill>
              <a:schemeClr val="accent2"/>
            </a:solidFill>
            <a:headEnd type="triangle" w="med" len="med"/>
            <a:tailEnd type="none" w="med" len="lg"/>
          </a:ln>
        </p:spPr>
        <p:style>
          <a:lnRef idx="1">
            <a:schemeClr val="accent2"/>
          </a:lnRef>
          <a:fillRef idx="0">
            <a:schemeClr val="accent2"/>
          </a:fillRef>
          <a:effectRef idx="0">
            <a:schemeClr val="accent2"/>
          </a:effectRef>
          <a:fontRef idx="minor">
            <a:schemeClr val="tx1"/>
          </a:fontRef>
        </p:style>
      </p:cxnSp>
      <p:cxnSp>
        <p:nvCxnSpPr>
          <p:cNvPr id="90" name="直線矢印コネクタ 89"/>
          <p:cNvCxnSpPr/>
          <p:nvPr/>
        </p:nvCxnSpPr>
        <p:spPr>
          <a:xfrm rot="10800000" flipV="1">
            <a:off x="3520275" y="5673112"/>
            <a:ext cx="1897073" cy="2"/>
          </a:xfrm>
          <a:prstGeom prst="straightConnector1">
            <a:avLst/>
          </a:prstGeom>
          <a:ln w="57150">
            <a:solidFill>
              <a:srgbClr val="000000"/>
            </a:solidFill>
            <a:headEnd type="triangle" w="med" len="lg"/>
            <a:tailEnd type="triangle" w="med" len="lg"/>
          </a:ln>
        </p:spPr>
        <p:style>
          <a:lnRef idx="1">
            <a:schemeClr val="accent2"/>
          </a:lnRef>
          <a:fillRef idx="0">
            <a:schemeClr val="accent2"/>
          </a:fillRef>
          <a:effectRef idx="0">
            <a:schemeClr val="accent2"/>
          </a:effectRef>
          <a:fontRef idx="minor">
            <a:schemeClr val="tx1"/>
          </a:fontRef>
        </p:style>
      </p:cxnSp>
      <p:sp>
        <p:nvSpPr>
          <p:cNvPr id="104" name="正方形/長方形 103"/>
          <p:cNvSpPr/>
          <p:nvPr/>
        </p:nvSpPr>
        <p:spPr>
          <a:xfrm>
            <a:off x="3643306" y="5754071"/>
            <a:ext cx="1595447" cy="369332"/>
          </a:xfrm>
          <a:prstGeom prst="rect">
            <a:avLst/>
          </a:prstGeom>
        </p:spPr>
        <p:txBody>
          <a:bodyPr wrap="square">
            <a:spAutoFit/>
          </a:bodyPr>
          <a:lstStyle/>
          <a:p>
            <a:r>
              <a:rPr lang="en-US" altLang="ja-JP" dirty="0" smtClean="0">
                <a:cs typeface="Arial" pitchFamily="34" charset="0"/>
              </a:rPr>
              <a:t>about 10km</a:t>
            </a:r>
            <a:endParaRPr lang="ja-JP" altLang="en-US" dirty="0"/>
          </a:p>
        </p:txBody>
      </p:sp>
    </p:spTree>
    <p:custDataLst>
      <p:tags r:id="rId1"/>
    </p:custDataLst>
  </p:cSld>
  <p:clrMapOvr>
    <a:masterClrMapping/>
  </p:clrMapOvr>
  <p:transition spd="med" advTm="36416">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pic>
        <p:nvPicPr>
          <p:cNvPr id="4" name="図 3" descr="fig_result_24_boxplot.pdf"/>
          <p:cNvPicPr>
            <a:picLocks noChangeAspect="1"/>
          </p:cNvPicPr>
          <p:nvPr/>
        </p:nvPicPr>
        <mc:AlternateContent>
          <mc:Choice xmlns:ma="http://schemas.microsoft.com/office/mac/drawingml/2008/main" Requires="ma">
            <p:blipFill>
              <a:blip r:embed="rId4"/>
              <a:stretch>
                <a:fillRect/>
              </a:stretch>
            </p:blipFill>
          </mc:Choice>
          <mc:Fallback>
            <p:blipFill>
              <a:blip r:embed="rId5"/>
              <a:stretch>
                <a:fillRect/>
              </a:stretch>
            </p:blipFill>
          </mc:Fallback>
        </mc:AlternateContent>
        <p:spPr>
          <a:xfrm>
            <a:off x="1510500" y="622300"/>
            <a:ext cx="6273800" cy="6273800"/>
          </a:xfrm>
          <a:prstGeom prst="rect">
            <a:avLst/>
          </a:prstGeom>
        </p:spPr>
      </p:pic>
      <p:sp>
        <p:nvSpPr>
          <p:cNvPr id="15" name="角丸四角形吹き出し 14"/>
          <p:cNvSpPr/>
          <p:nvPr/>
        </p:nvSpPr>
        <p:spPr>
          <a:xfrm>
            <a:off x="2536024" y="4148336"/>
            <a:ext cx="1598611" cy="729855"/>
          </a:xfrm>
          <a:prstGeom prst="wedgeRoundRectCallout">
            <a:avLst>
              <a:gd name="adj1" fmla="val 71771"/>
              <a:gd name="adj2" fmla="val -30631"/>
              <a:gd name="adj3" fmla="val 16667"/>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dirty="0" smtClean="0"/>
              <a:t>significant </a:t>
            </a:r>
            <a:r>
              <a:rPr lang="en-US" altLang="ja-JP" dirty="0" smtClean="0"/>
              <a:t>difference</a:t>
            </a:r>
            <a:endParaRPr kumimoji="1" lang="ja-JP" altLang="en-US" dirty="0"/>
          </a:p>
        </p:txBody>
      </p:sp>
      <p:sp>
        <p:nvSpPr>
          <p:cNvPr id="16" name="正方形/長方形 15"/>
          <p:cNvSpPr/>
          <p:nvPr/>
        </p:nvSpPr>
        <p:spPr>
          <a:xfrm>
            <a:off x="7418540" y="4513265"/>
            <a:ext cx="2457464" cy="15668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defRPr/>
            </a:pPr>
            <a:r>
              <a:rPr lang="en-US" altLang="ja-JP" sz="1200" dirty="0" smtClean="0">
                <a:solidFill>
                  <a:schemeClr val="tx1"/>
                </a:solidFill>
                <a:cs typeface="Arial" pitchFamily="34" charset="0"/>
              </a:rPr>
              <a:t>10 subjects</a:t>
            </a:r>
          </a:p>
          <a:p>
            <a:pPr>
              <a:defRPr/>
            </a:pPr>
            <a:r>
              <a:rPr lang="en-US" altLang="ja-JP" sz="1200" dirty="0" smtClean="0">
                <a:solidFill>
                  <a:schemeClr val="tx1"/>
                </a:solidFill>
                <a:cs typeface="Arial" pitchFamily="34" charset="0"/>
              </a:rPr>
              <a:t>2 times / person</a:t>
            </a:r>
          </a:p>
          <a:p>
            <a:pPr>
              <a:defRPr/>
            </a:pPr>
            <a:endParaRPr lang="en-US" altLang="ja-JP" sz="1200" dirty="0" smtClean="0">
              <a:solidFill>
                <a:schemeClr val="tx1"/>
              </a:solidFill>
              <a:cs typeface="Arial" pitchFamily="34" charset="0"/>
            </a:endParaRPr>
          </a:p>
          <a:p>
            <a:pPr>
              <a:defRPr/>
            </a:pPr>
            <a:r>
              <a:rPr lang="en-US" altLang="ja-JP" sz="1200" dirty="0" smtClean="0">
                <a:solidFill>
                  <a:schemeClr val="tx1"/>
                </a:solidFill>
                <a:cs typeface="Arial" pitchFamily="34" charset="0"/>
              </a:rPr>
              <a:t>Level of </a:t>
            </a:r>
          </a:p>
          <a:p>
            <a:pPr>
              <a:defRPr/>
            </a:pPr>
            <a:r>
              <a:rPr lang="en-US" altLang="ja-JP" sz="1200" dirty="0" smtClean="0">
                <a:solidFill>
                  <a:schemeClr val="tx1"/>
                </a:solidFill>
                <a:cs typeface="Arial" pitchFamily="34" charset="0"/>
              </a:rPr>
              <a:t>significance: 5%</a:t>
            </a:r>
            <a:endParaRPr lang="en-US" altLang="ja-JP" sz="1200" dirty="0">
              <a:solidFill>
                <a:schemeClr val="tx1"/>
              </a:solidFill>
              <a:cs typeface="Arial" pitchFamily="34" charset="0"/>
            </a:endParaRPr>
          </a:p>
        </p:txBody>
      </p:sp>
      <p:cxnSp>
        <p:nvCxnSpPr>
          <p:cNvPr id="18" name="直線矢印コネクタ 17"/>
          <p:cNvCxnSpPr>
            <a:stCxn id="22" idx="0"/>
            <a:endCxn id="21" idx="2"/>
          </p:cNvCxnSpPr>
          <p:nvPr/>
        </p:nvCxnSpPr>
        <p:spPr>
          <a:xfrm rot="5400000" flipH="1" flipV="1">
            <a:off x="-737193" y="3574858"/>
            <a:ext cx="3442086" cy="1588"/>
          </a:xfrm>
          <a:prstGeom prst="straightConnector1">
            <a:avLst/>
          </a:prstGeom>
          <a:ln w="57150" cap="flat" cmpd="sng" algn="ctr">
            <a:solidFill>
              <a:schemeClr val="tx2">
                <a:lumMod val="60000"/>
                <a:lumOff val="40000"/>
              </a:schemeClr>
            </a:solidFill>
            <a:prstDash val="solid"/>
            <a:round/>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正方形/長方形 20"/>
          <p:cNvSpPr/>
          <p:nvPr/>
        </p:nvSpPr>
        <p:spPr>
          <a:xfrm>
            <a:off x="457200" y="1425187"/>
            <a:ext cx="1053300"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000" dirty="0" smtClean="0">
                <a:solidFill>
                  <a:schemeClr val="accent1">
                    <a:lumMod val="50000"/>
                  </a:schemeClr>
                </a:solidFill>
                <a:cs typeface="Arial" pitchFamily="34" charset="0"/>
              </a:rPr>
              <a:t>Late</a:t>
            </a:r>
            <a:endParaRPr lang="en-US" altLang="ja-JP" sz="2000" dirty="0">
              <a:solidFill>
                <a:schemeClr val="accent1">
                  <a:lumMod val="50000"/>
                </a:schemeClr>
              </a:solidFill>
              <a:cs typeface="Arial" pitchFamily="34" charset="0"/>
            </a:endParaRPr>
          </a:p>
        </p:txBody>
      </p:sp>
      <p:sp>
        <p:nvSpPr>
          <p:cNvPr id="22" name="正方形/長方形 21"/>
          <p:cNvSpPr/>
          <p:nvPr/>
        </p:nvSpPr>
        <p:spPr>
          <a:xfrm>
            <a:off x="457200" y="5295901"/>
            <a:ext cx="1053300"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sz="2000" dirty="0" smtClean="0">
                <a:solidFill>
                  <a:schemeClr val="accent2"/>
                </a:solidFill>
                <a:cs typeface="Arial" pitchFamily="34" charset="0"/>
              </a:rPr>
              <a:t>Fast</a:t>
            </a:r>
            <a:endParaRPr lang="en-US" altLang="ja-JP" sz="2000" dirty="0">
              <a:solidFill>
                <a:schemeClr val="accent2"/>
              </a:solidFill>
              <a:cs typeface="Arial" pitchFamily="34" charset="0"/>
            </a:endParaRPr>
          </a:p>
        </p:txBody>
      </p:sp>
      <p:sp>
        <p:nvSpPr>
          <p:cNvPr id="17" name="スライド番号プレースホルダ 16"/>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a:p>
        </p:txBody>
      </p:sp>
      <p:sp>
        <p:nvSpPr>
          <p:cNvPr id="19" name="タイトル 18"/>
          <p:cNvSpPr>
            <a:spLocks noGrp="1"/>
          </p:cNvSpPr>
          <p:nvPr>
            <p:ph type="title"/>
          </p:nvPr>
        </p:nvSpPr>
        <p:spPr/>
        <p:txBody>
          <a:bodyPr/>
          <a:lstStyle/>
          <a:p>
            <a:r>
              <a:rPr lang="en-US" altLang="ja-JP" dirty="0" smtClean="0"/>
              <a:t>Result</a:t>
            </a:r>
            <a:endParaRPr lang="ja-JP" altLang="en-US" dirty="0"/>
          </a:p>
        </p:txBody>
      </p:sp>
      <p:cxnSp>
        <p:nvCxnSpPr>
          <p:cNvPr id="23" name="直線コネクタ 22"/>
          <p:cNvCxnSpPr/>
          <p:nvPr/>
        </p:nvCxnSpPr>
        <p:spPr>
          <a:xfrm rot="10800000">
            <a:off x="2536025" y="3874294"/>
            <a:ext cx="2413804" cy="1595"/>
          </a:xfrm>
          <a:prstGeom prst="line">
            <a:avLst/>
          </a:prstGeom>
          <a:ln w="57150" cap="flat" cmpd="sng" algn="ctr">
            <a:solidFill>
              <a:schemeClr val="accent3"/>
            </a:solidFill>
            <a:prstDash val="dash"/>
            <a:round/>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4" name="角丸四角形 23"/>
          <p:cNvSpPr/>
          <p:nvPr/>
        </p:nvSpPr>
        <p:spPr>
          <a:xfrm>
            <a:off x="2536025" y="1853815"/>
            <a:ext cx="3190875" cy="96558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2000" dirty="0" smtClean="0"/>
              <a:t>Usefulness of multi-data manipulation is confirmed </a:t>
            </a:r>
          </a:p>
        </p:txBody>
      </p:sp>
      <p:cxnSp>
        <p:nvCxnSpPr>
          <p:cNvPr id="11" name="直線矢印コネクタ 10"/>
          <p:cNvCxnSpPr/>
          <p:nvPr/>
        </p:nvCxnSpPr>
        <p:spPr>
          <a:xfrm rot="5400000" flipH="1" flipV="1">
            <a:off x="3904855" y="4551762"/>
            <a:ext cx="1488280" cy="1587"/>
          </a:xfrm>
          <a:prstGeom prst="straightConnector1">
            <a:avLst/>
          </a:prstGeom>
          <a:ln w="57150" cap="flat" cmpd="sng" algn="ctr">
            <a:solidFill>
              <a:schemeClr val="accent3"/>
            </a:solidFill>
            <a:prstDash val="solid"/>
            <a:round/>
            <a:headEnd type="arrow" w="med" len="med"/>
            <a:tailEnd type="arrow" w="med" len="med"/>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p:transition spd="med" advTm="2845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 name="正方形/長方形 186"/>
          <p:cNvSpPr/>
          <p:nvPr/>
        </p:nvSpPr>
        <p:spPr>
          <a:xfrm>
            <a:off x="5570421" y="1752600"/>
            <a:ext cx="2985643" cy="2461058"/>
          </a:xfrm>
          <a:prstGeom prst="rect">
            <a:avLst/>
          </a:prstGeom>
          <a:solidFill>
            <a:schemeClr val="tx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12" name="角丸四角形 311"/>
          <p:cNvSpPr/>
          <p:nvPr/>
        </p:nvSpPr>
        <p:spPr>
          <a:xfrm>
            <a:off x="5398530" y="4976401"/>
            <a:ext cx="3157534" cy="910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dirty="0" smtClean="0"/>
              <a:t>SAGE</a:t>
            </a:r>
          </a:p>
          <a:p>
            <a:pPr algn="ctr"/>
            <a:r>
              <a:rPr lang="en-US" altLang="ja-JP" sz="1600" dirty="0" smtClean="0"/>
              <a:t>(Scalable Adaptive</a:t>
            </a:r>
          </a:p>
          <a:p>
            <a:pPr algn="ctr"/>
            <a:r>
              <a:rPr lang="en-US" altLang="ja-JP" sz="1600" dirty="0" smtClean="0"/>
              <a:t>Graphics Environment)</a:t>
            </a:r>
            <a:endParaRPr kumimoji="1" lang="en-US" altLang="ja-JP" sz="1600" dirty="0" smtClean="0"/>
          </a:p>
        </p:txBody>
      </p:sp>
      <p:sp>
        <p:nvSpPr>
          <p:cNvPr id="86" name="タイトル 85"/>
          <p:cNvSpPr>
            <a:spLocks noGrp="1"/>
          </p:cNvSpPr>
          <p:nvPr>
            <p:ph type="title"/>
          </p:nvPr>
        </p:nvSpPr>
        <p:spPr/>
        <p:txBody>
          <a:bodyPr>
            <a:normAutofit fontScale="90000"/>
          </a:bodyPr>
          <a:lstStyle/>
          <a:p>
            <a:r>
              <a:rPr lang="en-US" altLang="ja-JP" dirty="0" smtClean="0"/>
              <a:t>SAGE and Distributed Scientific Data</a:t>
            </a:r>
            <a:endParaRPr lang="ja-JP" altLang="en-US" dirty="0"/>
          </a:p>
        </p:txBody>
      </p:sp>
      <p:sp>
        <p:nvSpPr>
          <p:cNvPr id="79" name="雲 78"/>
          <p:cNvSpPr/>
          <p:nvPr/>
        </p:nvSpPr>
        <p:spPr>
          <a:xfrm rot="16200000">
            <a:off x="618611" y="1751234"/>
            <a:ext cx="3639580" cy="3962397"/>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0" name="テキスト ボックス 89"/>
          <p:cNvSpPr txBox="1"/>
          <p:nvPr/>
        </p:nvSpPr>
        <p:spPr>
          <a:xfrm>
            <a:off x="5359400" y="1310248"/>
            <a:ext cx="3403600" cy="369332"/>
          </a:xfrm>
          <a:prstGeom prst="rect">
            <a:avLst/>
          </a:prstGeom>
          <a:noFill/>
          <a:ln cmpd="sng">
            <a:noFill/>
            <a:prstDash val="solid"/>
          </a:ln>
        </p:spPr>
        <p:txBody>
          <a:bodyPr wrap="square" rtlCol="0">
            <a:spAutoFit/>
          </a:bodyPr>
          <a:lstStyle/>
          <a:p>
            <a:pPr algn="ctr"/>
            <a:r>
              <a:rPr kumimoji="1" lang="en-US" altLang="ja-JP" dirty="0" smtClean="0"/>
              <a:t>Tiled Display Wall (TDW)</a:t>
            </a:r>
          </a:p>
        </p:txBody>
      </p:sp>
      <p:cxnSp>
        <p:nvCxnSpPr>
          <p:cNvPr id="104" name="直線コネクタ 103"/>
          <p:cNvCxnSpPr>
            <a:endCxn id="107" idx="1"/>
          </p:cNvCxnSpPr>
          <p:nvPr/>
        </p:nvCxnSpPr>
        <p:spPr>
          <a:xfrm rot="10800000" flipV="1">
            <a:off x="4960821" y="20722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5" name="直線コネクタ 104"/>
          <p:cNvCxnSpPr>
            <a:endCxn id="107" idx="1"/>
          </p:cNvCxnSpPr>
          <p:nvPr/>
        </p:nvCxnSpPr>
        <p:spPr>
          <a:xfrm rot="10800000" flipV="1">
            <a:off x="4960821" y="18943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6"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1843648"/>
            <a:ext cx="361596" cy="500671"/>
          </a:xfrm>
          <a:prstGeom prst="rect">
            <a:avLst/>
          </a:prstGeom>
          <a:noFill/>
          <a:ln w="9525">
            <a:noFill/>
            <a:miter lim="800000"/>
            <a:headEnd/>
            <a:tailEnd/>
          </a:ln>
        </p:spPr>
      </p:pic>
      <p:pic>
        <p:nvPicPr>
          <p:cNvPr id="10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1843648"/>
            <a:ext cx="361596" cy="500671"/>
          </a:xfrm>
          <a:prstGeom prst="rect">
            <a:avLst/>
          </a:prstGeom>
          <a:noFill/>
          <a:ln w="9525">
            <a:noFill/>
            <a:miter lim="800000"/>
            <a:headEnd/>
            <a:tailEnd/>
          </a:ln>
        </p:spPr>
      </p:pic>
      <p:cxnSp>
        <p:nvCxnSpPr>
          <p:cNvPr id="108" name="直線コネクタ 107"/>
          <p:cNvCxnSpPr>
            <a:endCxn id="111" idx="1"/>
          </p:cNvCxnSpPr>
          <p:nvPr/>
        </p:nvCxnSpPr>
        <p:spPr>
          <a:xfrm rot="10800000" flipV="1">
            <a:off x="4960821" y="26818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9" name="直線コネクタ 108"/>
          <p:cNvCxnSpPr>
            <a:endCxn id="111" idx="1"/>
          </p:cNvCxnSpPr>
          <p:nvPr/>
        </p:nvCxnSpPr>
        <p:spPr>
          <a:xfrm rot="10800000" flipV="1">
            <a:off x="4960821" y="25039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2453248"/>
            <a:ext cx="361596" cy="500671"/>
          </a:xfrm>
          <a:prstGeom prst="rect">
            <a:avLst/>
          </a:prstGeom>
          <a:noFill/>
          <a:ln w="9525">
            <a:noFill/>
            <a:miter lim="800000"/>
            <a:headEnd/>
            <a:tailEnd/>
          </a:ln>
        </p:spPr>
      </p:pic>
      <p:pic>
        <p:nvPicPr>
          <p:cNvPr id="111"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2453248"/>
            <a:ext cx="361596" cy="500671"/>
          </a:xfrm>
          <a:prstGeom prst="rect">
            <a:avLst/>
          </a:prstGeom>
          <a:noFill/>
          <a:ln w="9525">
            <a:noFill/>
            <a:miter lim="800000"/>
            <a:headEnd/>
            <a:tailEnd/>
          </a:ln>
        </p:spPr>
      </p:pic>
      <p:cxnSp>
        <p:nvCxnSpPr>
          <p:cNvPr id="112" name="直線コネクタ 111"/>
          <p:cNvCxnSpPr>
            <a:endCxn id="115" idx="1"/>
          </p:cNvCxnSpPr>
          <p:nvPr/>
        </p:nvCxnSpPr>
        <p:spPr>
          <a:xfrm rot="10800000" flipV="1">
            <a:off x="4960821" y="32914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3" name="直線コネクタ 112"/>
          <p:cNvCxnSpPr>
            <a:endCxn id="115" idx="1"/>
          </p:cNvCxnSpPr>
          <p:nvPr/>
        </p:nvCxnSpPr>
        <p:spPr>
          <a:xfrm rot="10800000" flipV="1">
            <a:off x="4960821" y="31135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4"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062848"/>
            <a:ext cx="361596" cy="500671"/>
          </a:xfrm>
          <a:prstGeom prst="rect">
            <a:avLst/>
          </a:prstGeom>
          <a:noFill/>
          <a:ln w="9525">
            <a:noFill/>
            <a:miter lim="800000"/>
            <a:headEnd/>
            <a:tailEnd/>
          </a:ln>
        </p:spPr>
      </p:pic>
      <p:pic>
        <p:nvPicPr>
          <p:cNvPr id="11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062848"/>
            <a:ext cx="361596" cy="500671"/>
          </a:xfrm>
          <a:prstGeom prst="rect">
            <a:avLst/>
          </a:prstGeom>
          <a:noFill/>
          <a:ln w="9525">
            <a:noFill/>
            <a:miter lim="800000"/>
            <a:headEnd/>
            <a:tailEnd/>
          </a:ln>
        </p:spPr>
      </p:pic>
      <p:cxnSp>
        <p:nvCxnSpPr>
          <p:cNvPr id="116" name="直線コネクタ 115"/>
          <p:cNvCxnSpPr>
            <a:endCxn id="119" idx="1"/>
          </p:cNvCxnSpPr>
          <p:nvPr/>
        </p:nvCxnSpPr>
        <p:spPr>
          <a:xfrm rot="10800000" flipV="1">
            <a:off x="4960821" y="39010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7" name="直線コネクタ 116"/>
          <p:cNvCxnSpPr>
            <a:endCxn id="119" idx="1"/>
          </p:cNvCxnSpPr>
          <p:nvPr/>
        </p:nvCxnSpPr>
        <p:spPr>
          <a:xfrm rot="10800000" flipV="1">
            <a:off x="4960821" y="37231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672448"/>
            <a:ext cx="361596" cy="500671"/>
          </a:xfrm>
          <a:prstGeom prst="rect">
            <a:avLst/>
          </a:prstGeom>
          <a:noFill/>
          <a:ln w="9525">
            <a:noFill/>
            <a:miter lim="800000"/>
            <a:headEnd/>
            <a:tailEnd/>
          </a:ln>
        </p:spPr>
      </p:pic>
      <p:pic>
        <p:nvPicPr>
          <p:cNvPr id="119"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672448"/>
            <a:ext cx="361596" cy="500671"/>
          </a:xfrm>
          <a:prstGeom prst="rect">
            <a:avLst/>
          </a:prstGeom>
          <a:noFill/>
          <a:ln w="9525">
            <a:noFill/>
            <a:miter lim="800000"/>
            <a:headEnd/>
            <a:tailEnd/>
          </a:ln>
        </p:spPr>
      </p:pic>
      <p:sp>
        <p:nvSpPr>
          <p:cNvPr id="135" name="テキスト ボックス 134"/>
          <p:cNvSpPr txBox="1"/>
          <p:nvPr/>
        </p:nvSpPr>
        <p:spPr>
          <a:xfrm>
            <a:off x="3085550" y="1356414"/>
            <a:ext cx="2008268" cy="369332"/>
          </a:xfrm>
          <a:prstGeom prst="rect">
            <a:avLst/>
          </a:prstGeom>
          <a:noFill/>
        </p:spPr>
        <p:txBody>
          <a:bodyPr wrap="square" rtlCol="0">
            <a:spAutoFit/>
          </a:bodyPr>
          <a:lstStyle/>
          <a:p>
            <a:r>
              <a:rPr lang="en-US" altLang="ja-JP" dirty="0" smtClean="0"/>
              <a:t>Streaming</a:t>
            </a:r>
            <a:endParaRPr kumimoji="1" lang="ja-JP" altLang="en-US" dirty="0"/>
          </a:p>
        </p:txBody>
      </p:sp>
      <p:sp>
        <p:nvSpPr>
          <p:cNvPr id="136" name="スライド番号プレースホルダ 66"/>
          <p:cNvSpPr txBox="1">
            <a:spLocks/>
          </p:cNvSpPr>
          <p:nvPr/>
        </p:nvSpPr>
        <p:spPr>
          <a:xfrm>
            <a:off x="8350293" y="6517358"/>
            <a:ext cx="36576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000" b="0" i="0" u="none" strike="noStrike" kern="1200" cap="none" spc="0" normalizeH="0" baseline="0" noProof="0">
              <a:ln>
                <a:noFill/>
              </a:ln>
              <a:solidFill>
                <a:schemeClr val="tx1"/>
              </a:solidFill>
              <a:effectLst/>
              <a:uLnTx/>
              <a:uFillTx/>
              <a:latin typeface="+mn-lt"/>
              <a:ea typeface="+mn-ea"/>
              <a:cs typeface="+mn-cs"/>
            </a:endParaRPr>
          </a:p>
        </p:txBody>
      </p:sp>
      <p:pic>
        <p:nvPicPr>
          <p:cNvPr id="178" name="Picture 3" descr="C:\Users\fujiwara\Documents\My Dropbox\takemura_lab\tdw_docking\rasmol\screenshots\091026\1ldb_sticks_chain2.png"/>
          <p:cNvPicPr>
            <a:picLocks noChangeAspect="1" noChangeArrowheads="1"/>
          </p:cNvPicPr>
          <p:nvPr/>
        </p:nvPicPr>
        <p:blipFill>
          <a:blip r:embed="rId5" cstate="print"/>
          <a:srcRect/>
          <a:stretch>
            <a:fillRect/>
          </a:stretch>
        </p:blipFill>
        <p:spPr bwMode="auto">
          <a:xfrm>
            <a:off x="1918616" y="4297974"/>
            <a:ext cx="788213" cy="843955"/>
          </a:xfrm>
          <a:prstGeom prst="rect">
            <a:avLst/>
          </a:prstGeom>
          <a:noFill/>
        </p:spPr>
      </p:pic>
      <p:pic>
        <p:nvPicPr>
          <p:cNvPr id="179" name="Picture 4" descr="C:\Users\fujiwara\Documents\My Dropbox\takemura_lab\tdw_docking\rasmol\screenshots\091026\3cro_cartoon_cpk.png"/>
          <p:cNvPicPr>
            <a:picLocks noChangeAspect="1" noChangeArrowheads="1"/>
          </p:cNvPicPr>
          <p:nvPr/>
        </p:nvPicPr>
        <p:blipFill>
          <a:blip r:embed="rId6" cstate="print"/>
          <a:srcRect/>
          <a:stretch>
            <a:fillRect/>
          </a:stretch>
        </p:blipFill>
        <p:spPr bwMode="auto">
          <a:xfrm>
            <a:off x="457202" y="3398407"/>
            <a:ext cx="818286" cy="876156"/>
          </a:xfrm>
          <a:prstGeom prst="rect">
            <a:avLst/>
          </a:prstGeom>
          <a:noFill/>
        </p:spPr>
      </p:pic>
      <p:pic>
        <p:nvPicPr>
          <p:cNvPr id="180" name="Picture 6" descr="C:\Users\fujiwara\Documents\My Dropbox\takemura_lab\tdw_docking\rasmol\screenshots\091026\7lyz_spacefill_cpk.png"/>
          <p:cNvPicPr>
            <a:picLocks noChangeAspect="1" noChangeArrowheads="1"/>
          </p:cNvPicPr>
          <p:nvPr/>
        </p:nvPicPr>
        <p:blipFill>
          <a:blip r:embed="rId7" cstate="print"/>
          <a:srcRect/>
          <a:stretch>
            <a:fillRect/>
          </a:stretch>
        </p:blipFill>
        <p:spPr bwMode="auto">
          <a:xfrm>
            <a:off x="1600257" y="1894324"/>
            <a:ext cx="818286" cy="876156"/>
          </a:xfrm>
          <a:prstGeom prst="rect">
            <a:avLst/>
          </a:prstGeom>
          <a:noFill/>
        </p:spPr>
      </p:pic>
      <p:pic>
        <p:nvPicPr>
          <p:cNvPr id="189" name="Picture 9" descr="C:\Users\fujiwara\Documents\My Dropbox\takemura_lab\tdw_docking\rasmol\screenshots\091026\4hir_spacefill_group.png"/>
          <p:cNvPicPr>
            <a:picLocks noChangeAspect="1" noChangeArrowheads="1"/>
          </p:cNvPicPr>
          <p:nvPr/>
        </p:nvPicPr>
        <p:blipFill>
          <a:blip r:embed="rId8" cstate="print"/>
          <a:srcRect/>
          <a:stretch>
            <a:fillRect/>
          </a:stretch>
        </p:blipFill>
        <p:spPr bwMode="auto">
          <a:xfrm>
            <a:off x="3333640" y="4676066"/>
            <a:ext cx="818287" cy="876157"/>
          </a:xfrm>
          <a:prstGeom prst="rect">
            <a:avLst/>
          </a:prstGeom>
          <a:noFill/>
        </p:spPr>
      </p:pic>
      <p:pic>
        <p:nvPicPr>
          <p:cNvPr id="194"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010199" y="2224648"/>
            <a:ext cx="526696" cy="729271"/>
          </a:xfrm>
          <a:prstGeom prst="rect">
            <a:avLst/>
          </a:prstGeom>
          <a:noFill/>
          <a:ln w="9525">
            <a:noFill/>
            <a:miter lim="800000"/>
            <a:headEnd/>
            <a:tailEnd/>
          </a:ln>
        </p:spPr>
      </p:pic>
      <p:pic>
        <p:nvPicPr>
          <p:cNvPr id="19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866345" y="3672448"/>
            <a:ext cx="526696" cy="729271"/>
          </a:xfrm>
          <a:prstGeom prst="rect">
            <a:avLst/>
          </a:prstGeom>
          <a:noFill/>
          <a:ln w="9525">
            <a:noFill/>
            <a:miter lim="800000"/>
            <a:headEnd/>
            <a:tailEnd/>
          </a:ln>
        </p:spPr>
      </p:pic>
      <p:pic>
        <p:nvPicPr>
          <p:cNvPr id="196"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3801031" y="4941320"/>
            <a:ext cx="526696" cy="729271"/>
          </a:xfrm>
          <a:prstGeom prst="rect">
            <a:avLst/>
          </a:prstGeom>
          <a:noFill/>
          <a:ln w="9525">
            <a:noFill/>
            <a:miter lim="800000"/>
            <a:headEnd/>
            <a:tailEnd/>
          </a:ln>
        </p:spPr>
      </p:pic>
      <p:pic>
        <p:nvPicPr>
          <p:cNvPr id="19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273547" y="4576684"/>
            <a:ext cx="526696" cy="729271"/>
          </a:xfrm>
          <a:prstGeom prst="rect">
            <a:avLst/>
          </a:prstGeom>
          <a:noFill/>
          <a:ln w="9525">
            <a:noFill/>
            <a:miter lim="800000"/>
            <a:headEnd/>
            <a:tailEnd/>
          </a:ln>
        </p:spPr>
      </p:pic>
      <p:sp>
        <p:nvSpPr>
          <p:cNvPr id="199" name="正方形/長方形 198"/>
          <p:cNvSpPr/>
          <p:nvPr/>
        </p:nvSpPr>
        <p:spPr>
          <a:xfrm>
            <a:off x="3333640" y="5552223"/>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China</a:t>
            </a:r>
            <a:endParaRPr kumimoji="1" lang="ja-JP" altLang="en-US" dirty="0"/>
          </a:p>
        </p:txBody>
      </p:sp>
      <p:sp>
        <p:nvSpPr>
          <p:cNvPr id="204" name="正方形/長方形 203"/>
          <p:cNvSpPr/>
          <p:nvPr/>
        </p:nvSpPr>
        <p:spPr>
          <a:xfrm>
            <a:off x="228600" y="4292722"/>
            <a:ext cx="1046889"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Japan</a:t>
            </a:r>
            <a:endParaRPr kumimoji="1" lang="ja-JP" altLang="en-US" dirty="0"/>
          </a:p>
        </p:txBody>
      </p:sp>
      <p:sp>
        <p:nvSpPr>
          <p:cNvPr id="205" name="正方形/長方形 204"/>
          <p:cNvSpPr/>
          <p:nvPr/>
        </p:nvSpPr>
        <p:spPr>
          <a:xfrm>
            <a:off x="1911178" y="5141929"/>
            <a:ext cx="795651"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India</a:t>
            </a:r>
            <a:endParaRPr kumimoji="1" lang="ja-JP" altLang="en-US" dirty="0"/>
          </a:p>
        </p:txBody>
      </p:sp>
      <p:pic>
        <p:nvPicPr>
          <p:cNvPr id="210" name="Picture 6" descr="C:\Users\fujiwara\Documents\My Dropbox\takemura_lab\tdw_docking\rasmol\screenshots\091026\7lyz_spacefill_cpk.png"/>
          <p:cNvPicPr>
            <a:picLocks noChangeAspect="1" noChangeArrowheads="1"/>
          </p:cNvPicPr>
          <p:nvPr/>
        </p:nvPicPr>
        <p:blipFill>
          <a:blip r:embed="rId7" cstate="print"/>
          <a:srcRect/>
          <a:stretch>
            <a:fillRect/>
          </a:stretch>
        </p:blipFill>
        <p:spPr bwMode="auto">
          <a:xfrm>
            <a:off x="5740400" y="1874562"/>
            <a:ext cx="940446" cy="1006955"/>
          </a:xfrm>
          <a:prstGeom prst="rect">
            <a:avLst/>
          </a:prstGeom>
          <a:noFill/>
        </p:spPr>
      </p:pic>
      <p:pic>
        <p:nvPicPr>
          <p:cNvPr id="219" name="Picture 4" descr="C:\Users\fujiwara\Documents\My Dropbox\takemura_lab\tdw_docking\rasmol\screenshots\091026\3cro_cartoon_cpk.png"/>
          <p:cNvPicPr>
            <a:picLocks noChangeAspect="1" noChangeArrowheads="1"/>
          </p:cNvPicPr>
          <p:nvPr/>
        </p:nvPicPr>
        <p:blipFill>
          <a:blip r:embed="rId6" cstate="print"/>
          <a:srcRect/>
          <a:stretch>
            <a:fillRect/>
          </a:stretch>
        </p:blipFill>
        <p:spPr bwMode="auto">
          <a:xfrm>
            <a:off x="6842210" y="1874479"/>
            <a:ext cx="1508083" cy="1614737"/>
          </a:xfrm>
          <a:prstGeom prst="rect">
            <a:avLst/>
          </a:prstGeom>
          <a:noFill/>
        </p:spPr>
      </p:pic>
      <p:pic>
        <p:nvPicPr>
          <p:cNvPr id="213" name="Picture 3" descr="C:\Users\fujiwara\Documents\My Dropbox\takemura_lab\tdw_docking\rasmol\screenshots\091026\1ldb_sticks_chain2.png"/>
          <p:cNvPicPr>
            <a:picLocks noChangeAspect="1" noChangeArrowheads="1"/>
          </p:cNvPicPr>
          <p:nvPr/>
        </p:nvPicPr>
        <p:blipFill>
          <a:blip r:embed="rId5" cstate="print"/>
          <a:srcRect/>
          <a:stretch>
            <a:fillRect/>
          </a:stretch>
        </p:blipFill>
        <p:spPr bwMode="auto">
          <a:xfrm>
            <a:off x="6070800" y="2659058"/>
            <a:ext cx="1312327" cy="1405134"/>
          </a:xfrm>
          <a:prstGeom prst="rect">
            <a:avLst/>
          </a:prstGeom>
          <a:noFill/>
        </p:spPr>
      </p:pic>
      <p:pic>
        <p:nvPicPr>
          <p:cNvPr id="214" name="Picture 9" descr="C:\Users\fujiwara\Documents\My Dropbox\takemura_lab\tdw_docking\rasmol\screenshots\091026\4hir_spacefill_group.png"/>
          <p:cNvPicPr>
            <a:picLocks noChangeAspect="1" noChangeArrowheads="1"/>
          </p:cNvPicPr>
          <p:nvPr/>
        </p:nvPicPr>
        <p:blipFill>
          <a:blip r:embed="rId8" cstate="print"/>
          <a:srcRect/>
          <a:stretch>
            <a:fillRect/>
          </a:stretch>
        </p:blipFill>
        <p:spPr bwMode="auto">
          <a:xfrm>
            <a:off x="7539157" y="3097085"/>
            <a:ext cx="1040928" cy="1114543"/>
          </a:xfrm>
          <a:prstGeom prst="rect">
            <a:avLst/>
          </a:prstGeom>
          <a:noFill/>
        </p:spPr>
      </p:pic>
      <p:sp>
        <p:nvSpPr>
          <p:cNvPr id="207" name="正方形/長方形 206"/>
          <p:cNvSpPr/>
          <p:nvPr/>
        </p:nvSpPr>
        <p:spPr>
          <a:xfrm>
            <a:off x="1484535" y="2788558"/>
            <a:ext cx="1052360"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France</a:t>
            </a:r>
            <a:endParaRPr kumimoji="1" lang="ja-JP" altLang="en-US" dirty="0"/>
          </a:p>
        </p:txBody>
      </p:sp>
      <p:sp>
        <p:nvSpPr>
          <p:cNvPr id="208" name="正方形/長方形 207"/>
          <p:cNvSpPr/>
          <p:nvPr/>
        </p:nvSpPr>
        <p:spPr>
          <a:xfrm>
            <a:off x="7676737" y="4401719"/>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US</a:t>
            </a:r>
            <a:endParaRPr kumimoji="1" lang="ja-JP" altLang="en-US" dirty="0"/>
          </a:p>
        </p:txBody>
      </p:sp>
      <p:grpSp>
        <p:nvGrpSpPr>
          <p:cNvPr id="223" name="図形グループ 222"/>
          <p:cNvGrpSpPr/>
          <p:nvPr/>
        </p:nvGrpSpPr>
        <p:grpSpPr>
          <a:xfrm>
            <a:off x="5570421" y="1741924"/>
            <a:ext cx="3009664" cy="2624134"/>
            <a:chOff x="5546400" y="2057280"/>
            <a:chExt cx="3009664" cy="2624134"/>
          </a:xfrm>
        </p:grpSpPr>
        <p:sp>
          <p:nvSpPr>
            <p:cNvPr id="89" name="台形 88"/>
            <p:cNvSpPr/>
            <p:nvPr/>
          </p:nvSpPr>
          <p:spPr>
            <a:xfrm>
              <a:off x="5646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2" name="台形 91"/>
            <p:cNvSpPr/>
            <p:nvPr/>
          </p:nvSpPr>
          <p:spPr>
            <a:xfrm>
              <a:off x="6408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3" name="台形 92"/>
            <p:cNvSpPr/>
            <p:nvPr/>
          </p:nvSpPr>
          <p:spPr>
            <a:xfrm>
              <a:off x="7170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4" name="台形 93"/>
            <p:cNvSpPr/>
            <p:nvPr/>
          </p:nvSpPr>
          <p:spPr>
            <a:xfrm>
              <a:off x="7932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175" name="直線コネクタ 174"/>
            <p:cNvCxnSpPr/>
            <p:nvPr/>
          </p:nvCxnSpPr>
          <p:spPr>
            <a:xfrm rot="10800000" flipH="1" flipV="1">
              <a:off x="5565224" y="2655601"/>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76" name="直線コネクタ 175"/>
            <p:cNvCxnSpPr/>
            <p:nvPr/>
          </p:nvCxnSpPr>
          <p:spPr>
            <a:xfrm rot="10800000" flipH="1">
              <a:off x="5565224" y="3890469"/>
              <a:ext cx="2990840"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sp>
          <p:nvSpPr>
            <p:cNvPr id="97" name="正方形/長方形 96"/>
            <p:cNvSpPr/>
            <p:nvPr/>
          </p:nvSpPr>
          <p:spPr>
            <a:xfrm>
              <a:off x="5551381" y="2057280"/>
              <a:ext cx="2990840" cy="2469704"/>
            </a:xfrm>
            <a:prstGeom prst="rect">
              <a:avLst/>
            </a:prstGeom>
            <a:no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98" name="直線コネクタ 97"/>
            <p:cNvCxnSpPr>
              <a:stCxn id="97" idx="1"/>
              <a:endCxn id="97" idx="3"/>
            </p:cNvCxnSpPr>
            <p:nvPr/>
          </p:nvCxnSpPr>
          <p:spPr>
            <a:xfrm rot="10800000" flipH="1">
              <a:off x="5551381" y="3292132"/>
              <a:ext cx="29908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rot="5400000" flipH="1" flipV="1">
              <a:off x="5089164" y="3293299"/>
              <a:ext cx="2405973"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rot="16200000" flipV="1">
              <a:off x="6583494" y="3308251"/>
              <a:ext cx="2435878"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rot="10800000" flipH="1" flipV="1">
              <a:off x="5546400" y="2091107"/>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03" name="直線コネクタ 102"/>
            <p:cNvCxnSpPr>
              <a:stCxn id="97" idx="2"/>
              <a:endCxn id="97" idx="0"/>
            </p:cNvCxnSpPr>
            <p:nvPr/>
          </p:nvCxnSpPr>
          <p:spPr>
            <a:xfrm rot="5400000" flipH="1">
              <a:off x="5811949" y="3292132"/>
              <a:ext cx="2469704"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grpSp>
      <p:cxnSp>
        <p:nvCxnSpPr>
          <p:cNvPr id="224" name="直線コネクタ 223"/>
          <p:cNvCxnSpPr>
            <a:stCxn id="194" idx="3"/>
            <a:endCxn id="106" idx="1"/>
          </p:cNvCxnSpPr>
          <p:nvPr/>
        </p:nvCxnSpPr>
        <p:spPr>
          <a:xfrm flipV="1">
            <a:off x="2536895" y="2093984"/>
            <a:ext cx="2195326" cy="495300"/>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7" name="直線コネクタ 226"/>
          <p:cNvCxnSpPr>
            <a:stCxn id="194" idx="3"/>
            <a:endCxn id="110" idx="1"/>
          </p:cNvCxnSpPr>
          <p:nvPr/>
        </p:nvCxnSpPr>
        <p:spPr>
          <a:xfrm>
            <a:off x="2536895" y="2589284"/>
            <a:ext cx="2195326" cy="114300"/>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0" name="直線コネクタ 229"/>
          <p:cNvCxnSpPr>
            <a:stCxn id="195" idx="3"/>
            <a:endCxn id="106" idx="1"/>
          </p:cNvCxnSpPr>
          <p:nvPr/>
        </p:nvCxnSpPr>
        <p:spPr>
          <a:xfrm flipV="1">
            <a:off x="1393041" y="2093984"/>
            <a:ext cx="3339180" cy="1943100"/>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3" name="直線コネクタ 232"/>
          <p:cNvCxnSpPr>
            <a:stCxn id="195" idx="3"/>
            <a:endCxn id="110" idx="1"/>
          </p:cNvCxnSpPr>
          <p:nvPr/>
        </p:nvCxnSpPr>
        <p:spPr>
          <a:xfrm flipV="1">
            <a:off x="1393041" y="2703584"/>
            <a:ext cx="3339180" cy="1333500"/>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6" name="直線コネクタ 235"/>
          <p:cNvCxnSpPr>
            <a:stCxn id="195" idx="3"/>
            <a:endCxn id="114" idx="1"/>
          </p:cNvCxnSpPr>
          <p:nvPr/>
        </p:nvCxnSpPr>
        <p:spPr>
          <a:xfrm flipV="1">
            <a:off x="1393041" y="3313184"/>
            <a:ext cx="3339180" cy="723900"/>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9" name="直線コネクタ 238"/>
          <p:cNvCxnSpPr>
            <a:stCxn id="197" idx="3"/>
            <a:endCxn id="110" idx="1"/>
          </p:cNvCxnSpPr>
          <p:nvPr/>
        </p:nvCxnSpPr>
        <p:spPr>
          <a:xfrm flipV="1">
            <a:off x="2800243" y="2703584"/>
            <a:ext cx="1931978" cy="2237736"/>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0" name="直線コネクタ 239"/>
          <p:cNvCxnSpPr>
            <a:endCxn id="114" idx="1"/>
          </p:cNvCxnSpPr>
          <p:nvPr/>
        </p:nvCxnSpPr>
        <p:spPr>
          <a:xfrm flipV="1">
            <a:off x="2800243" y="3313184"/>
            <a:ext cx="1931978" cy="1628136"/>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1" name="直線コネクタ 240"/>
          <p:cNvCxnSpPr>
            <a:endCxn id="118" idx="1"/>
          </p:cNvCxnSpPr>
          <p:nvPr/>
        </p:nvCxnSpPr>
        <p:spPr>
          <a:xfrm flipV="1">
            <a:off x="2800243" y="3922784"/>
            <a:ext cx="1931978" cy="1018536"/>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0" name="直線コネクタ 269"/>
          <p:cNvCxnSpPr>
            <a:stCxn id="196" idx="0"/>
            <a:endCxn id="114" idx="1"/>
          </p:cNvCxnSpPr>
          <p:nvPr/>
        </p:nvCxnSpPr>
        <p:spPr>
          <a:xfrm rot="5400000" flipH="1" flipV="1">
            <a:off x="3584232" y="3793331"/>
            <a:ext cx="1628136" cy="667842"/>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1" name="直線コネクタ 270"/>
          <p:cNvCxnSpPr>
            <a:stCxn id="196" idx="0"/>
            <a:endCxn id="118" idx="1"/>
          </p:cNvCxnSpPr>
          <p:nvPr/>
        </p:nvCxnSpPr>
        <p:spPr>
          <a:xfrm rot="5400000" flipH="1" flipV="1">
            <a:off x="3889032" y="4098131"/>
            <a:ext cx="1018536" cy="667842"/>
          </a:xfrm>
          <a:prstGeom prst="line">
            <a:avLst/>
          </a:prstGeom>
          <a:ln w="76200">
            <a:solidFill>
              <a:schemeClr val="accent5"/>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advTm="356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 name="コンテンツ プレースホルダ 6"/>
          <p:cNvSpPr>
            <a:spLocks noGrp="1"/>
          </p:cNvSpPr>
          <p:nvPr>
            <p:ph idx="1"/>
          </p:nvPr>
        </p:nvSpPr>
        <p:spPr>
          <a:xfrm>
            <a:off x="914400" y="4724400"/>
            <a:ext cx="8098632" cy="1282891"/>
          </a:xfrm>
        </p:spPr>
        <p:txBody>
          <a:bodyPr>
            <a:normAutofit fontScale="77500" lnSpcReduction="20000"/>
          </a:bodyPr>
          <a:lstStyle/>
          <a:p>
            <a:r>
              <a:rPr lang="en-US" altLang="ja-JP" dirty="0" smtClean="0"/>
              <a:t>To improve the event message filter</a:t>
            </a:r>
          </a:p>
          <a:p>
            <a:r>
              <a:rPr lang="en-US" altLang="ja-JP" dirty="0" smtClean="0"/>
              <a:t>To create a UI to select controllable applications</a:t>
            </a:r>
            <a:endParaRPr kumimoji="1" lang="en-US" altLang="ja-JP" dirty="0" smtClean="0"/>
          </a:p>
          <a:p>
            <a:r>
              <a:rPr lang="en-US" altLang="ja-JP" dirty="0" smtClean="0"/>
              <a:t>To create a function of application control synchronization</a:t>
            </a:r>
            <a:endParaRPr kumimoji="1" lang="en-US" altLang="ja-JP" dirty="0" smtClean="0"/>
          </a:p>
          <a:p>
            <a:endParaRPr kumimoji="1" lang="en-US" altLang="ja-JP" dirty="0" smtClean="0"/>
          </a:p>
          <a:p>
            <a:endParaRPr kumimoji="1" lang="ja-JP" altLang="en-US" dirty="0" smtClean="0"/>
          </a:p>
        </p:txBody>
      </p:sp>
      <p:sp>
        <p:nvSpPr>
          <p:cNvPr id="8" name="スライド番号プレースホルダ 7"/>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a:p>
        </p:txBody>
      </p:sp>
      <p:sp>
        <p:nvSpPr>
          <p:cNvPr id="6" name="タイトル 5"/>
          <p:cNvSpPr>
            <a:spLocks noGrp="1"/>
          </p:cNvSpPr>
          <p:nvPr>
            <p:ph type="title"/>
          </p:nvPr>
        </p:nvSpPr>
        <p:spPr/>
        <p:txBody>
          <a:bodyPr/>
          <a:lstStyle/>
          <a:p>
            <a:r>
              <a:rPr kumimoji="1" lang="en-US" altLang="ja-JP" dirty="0" smtClean="0"/>
              <a:t>Conclusion</a:t>
            </a:r>
            <a:endParaRPr kumimoji="1" lang="ja-JP" altLang="en-US" dirty="0"/>
          </a:p>
        </p:txBody>
      </p:sp>
      <p:sp>
        <p:nvSpPr>
          <p:cNvPr id="10" name="角丸四角形 9"/>
          <p:cNvSpPr/>
          <p:nvPr/>
        </p:nvSpPr>
        <p:spPr>
          <a:xfrm>
            <a:off x="2615486" y="2132112"/>
            <a:ext cx="605155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altLang="ja-JP" dirty="0" smtClean="0">
                <a:solidFill>
                  <a:prstClr val="white"/>
                </a:solidFill>
              </a:rPr>
              <a:t> To create a module </a:t>
            </a:r>
          </a:p>
          <a:p>
            <a:pPr lvl="0" algn="ctr"/>
            <a:r>
              <a:rPr lang="en-US" altLang="ja-JP" dirty="0" smtClean="0">
                <a:solidFill>
                  <a:prstClr val="white"/>
                </a:solidFill>
              </a:rPr>
              <a:t>with the application control mechanism using SAGE architecture</a:t>
            </a:r>
            <a:endParaRPr lang="ja-JP" altLang="en-US" dirty="0" smtClean="0">
              <a:solidFill>
                <a:prstClr val="white"/>
              </a:solidFill>
            </a:endParaRPr>
          </a:p>
        </p:txBody>
      </p:sp>
      <p:sp>
        <p:nvSpPr>
          <p:cNvPr id="11" name="角丸四角形 10"/>
          <p:cNvSpPr/>
          <p:nvPr/>
        </p:nvSpPr>
        <p:spPr>
          <a:xfrm>
            <a:off x="2615486" y="3197424"/>
            <a:ext cx="6051550" cy="9223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altLang="ja-JP" dirty="0" smtClean="0">
                <a:solidFill>
                  <a:prstClr val="white"/>
                </a:solidFill>
              </a:rPr>
              <a:t>Usefulness of multi-data manipulation is confirmed </a:t>
            </a:r>
          </a:p>
        </p:txBody>
      </p:sp>
      <p:sp>
        <p:nvSpPr>
          <p:cNvPr id="12" name="角丸四角形 11"/>
          <p:cNvSpPr/>
          <p:nvPr/>
        </p:nvSpPr>
        <p:spPr>
          <a:xfrm>
            <a:off x="2595722" y="1066800"/>
            <a:ext cx="6091078" cy="914400"/>
          </a:xfrm>
          <a:prstGeom prst="roundRect">
            <a:avLst/>
          </a:prstGeom>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altLang="ja-JP" dirty="0" smtClean="0"/>
              <a:t>Lack of control function for </a:t>
            </a:r>
          </a:p>
          <a:p>
            <a:pPr algn="ctr"/>
            <a:r>
              <a:rPr lang="en-US" altLang="ja-JP" dirty="0" smtClean="0"/>
              <a:t>distributed visualization applications</a:t>
            </a:r>
          </a:p>
          <a:p>
            <a:pPr algn="ctr"/>
            <a:r>
              <a:rPr lang="en-US" altLang="ja-JP" dirty="0" smtClean="0"/>
              <a:t>with SAGE</a:t>
            </a:r>
          </a:p>
        </p:txBody>
      </p:sp>
      <p:sp>
        <p:nvSpPr>
          <p:cNvPr id="9" name="正方形/長方形 8"/>
          <p:cNvSpPr/>
          <p:nvPr/>
        </p:nvSpPr>
        <p:spPr>
          <a:xfrm>
            <a:off x="553842" y="1066800"/>
            <a:ext cx="1447331" cy="461665"/>
          </a:xfrm>
          <a:prstGeom prst="rect">
            <a:avLst/>
          </a:prstGeom>
        </p:spPr>
        <p:txBody>
          <a:bodyPr wrap="none">
            <a:spAutoFit/>
          </a:bodyPr>
          <a:lstStyle/>
          <a:p>
            <a:r>
              <a:rPr lang="en-US" altLang="ja-JP" sz="2400" dirty="0" smtClean="0"/>
              <a:t>Problem</a:t>
            </a:r>
          </a:p>
        </p:txBody>
      </p:sp>
      <p:sp>
        <p:nvSpPr>
          <p:cNvPr id="13" name="正方形/長方形 12"/>
          <p:cNvSpPr/>
          <p:nvPr/>
        </p:nvSpPr>
        <p:spPr>
          <a:xfrm>
            <a:off x="558410" y="2132112"/>
            <a:ext cx="1636686" cy="461665"/>
          </a:xfrm>
          <a:prstGeom prst="rect">
            <a:avLst/>
          </a:prstGeom>
        </p:spPr>
        <p:txBody>
          <a:bodyPr wrap="none">
            <a:spAutoFit/>
          </a:bodyPr>
          <a:lstStyle/>
          <a:p>
            <a:r>
              <a:rPr lang="en-US" altLang="ja-JP" sz="2400" dirty="0" smtClean="0"/>
              <a:t>Approach</a:t>
            </a:r>
          </a:p>
        </p:txBody>
      </p:sp>
      <p:sp>
        <p:nvSpPr>
          <p:cNvPr id="14" name="正方形/長方形 13"/>
          <p:cNvSpPr/>
          <p:nvPr/>
        </p:nvSpPr>
        <p:spPr>
          <a:xfrm>
            <a:off x="553842" y="3197424"/>
            <a:ext cx="1847080" cy="461665"/>
          </a:xfrm>
          <a:prstGeom prst="rect">
            <a:avLst/>
          </a:prstGeom>
        </p:spPr>
        <p:txBody>
          <a:bodyPr wrap="none">
            <a:spAutoFit/>
          </a:bodyPr>
          <a:lstStyle/>
          <a:p>
            <a:r>
              <a:rPr lang="en-US" altLang="ja-JP" sz="2400" dirty="0" smtClean="0"/>
              <a:t>Conclusion</a:t>
            </a:r>
          </a:p>
        </p:txBody>
      </p:sp>
      <p:sp>
        <p:nvSpPr>
          <p:cNvPr id="17" name="正方形/長方形 16"/>
          <p:cNvSpPr/>
          <p:nvPr/>
        </p:nvSpPr>
        <p:spPr>
          <a:xfrm>
            <a:off x="558410" y="4262735"/>
            <a:ext cx="2047405" cy="461665"/>
          </a:xfrm>
          <a:prstGeom prst="rect">
            <a:avLst/>
          </a:prstGeom>
        </p:spPr>
        <p:txBody>
          <a:bodyPr wrap="none">
            <a:spAutoFit/>
          </a:bodyPr>
          <a:lstStyle/>
          <a:p>
            <a:r>
              <a:rPr lang="en-US" altLang="ja-JP" sz="2400" dirty="0" smtClean="0"/>
              <a:t>Future work</a:t>
            </a:r>
          </a:p>
        </p:txBody>
      </p:sp>
    </p:spTree>
  </p:cSld>
  <p:clrMapOvr>
    <a:masterClrMapping/>
  </p:clrMapOvr>
  <p:transition spd="med" advTm="11366">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コンテンツ プレースホルダ 6"/>
          <p:cNvSpPr>
            <a:spLocks noGrp="1"/>
          </p:cNvSpPr>
          <p:nvPr>
            <p:ph idx="1"/>
          </p:nvPr>
        </p:nvSpPr>
        <p:spPr/>
        <p:txBody>
          <a:bodyPr/>
          <a:lstStyle/>
          <a:p>
            <a:r>
              <a:rPr lang="ja-JP" altLang="en-US" dirty="0" smtClean="0"/>
              <a:t>目的：応答性の向上</a:t>
            </a:r>
            <a:endParaRPr lang="en-US" altLang="ja-JP" dirty="0" smtClean="0"/>
          </a:p>
          <a:p>
            <a:pPr lvl="1"/>
            <a:r>
              <a:rPr lang="ja-JP" altLang="en-US" dirty="0" smtClean="0"/>
              <a:t>評価実験では有意差が見られない</a:t>
            </a:r>
            <a:endParaRPr lang="en-US" altLang="ja-JP" dirty="0" smtClean="0"/>
          </a:p>
          <a:p>
            <a:pPr lvl="1"/>
            <a:r>
              <a:rPr lang="ja-JP" altLang="en-US" dirty="0" smtClean="0"/>
              <a:t>目視では、応答性の向上を確認</a:t>
            </a:r>
            <a:r>
              <a:rPr lang="en-US" altLang="ja-JP" dirty="0" smtClean="0"/>
              <a:t>→</a:t>
            </a:r>
            <a:r>
              <a:rPr lang="ja-JP" altLang="en-US" dirty="0" smtClean="0"/>
              <a:t>評価の必要性</a:t>
            </a:r>
            <a:endParaRPr lang="ja-JP" altLang="en-US" dirty="0"/>
          </a:p>
        </p:txBody>
      </p:sp>
      <p:sp>
        <p:nvSpPr>
          <p:cNvPr id="2" name="スライド番号プレースホルダ 1"/>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3" name="タイトル 2"/>
          <p:cNvSpPr>
            <a:spLocks noGrp="1"/>
          </p:cNvSpPr>
          <p:nvPr>
            <p:ph type="title"/>
          </p:nvPr>
        </p:nvSpPr>
        <p:spPr/>
        <p:txBody>
          <a:bodyPr/>
          <a:lstStyle/>
          <a:p>
            <a:r>
              <a:rPr lang="en-US" altLang="ja-JP" dirty="0" smtClean="0"/>
              <a:t>Event message filter </a:t>
            </a:r>
            <a:endParaRPr lang="ja-JP" altLang="en-US" dirty="0"/>
          </a:p>
        </p:txBody>
      </p:sp>
      <p:pic>
        <p:nvPicPr>
          <p:cNvPr id="4" name="図 3"/>
          <p:cNvPicPr>
            <a:picLocks noChangeAspect="1"/>
          </p:cNvPicPr>
          <p:nvPr/>
        </p:nvPicPr>
        <p:blipFill>
          <a:blip r:embed="rId3"/>
          <a:stretch>
            <a:fillRect/>
          </a:stretch>
        </p:blipFill>
        <p:spPr>
          <a:xfrm>
            <a:off x="457200" y="2667000"/>
            <a:ext cx="8515125" cy="2749550"/>
          </a:xfrm>
          <a:prstGeom prst="rect">
            <a:avLst/>
          </a:prstGeom>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F7614C1-4C64-4C86-B7F0-3FEFF17E7AD2}" type="datetime1">
              <a:rPr kumimoji="1" lang="ja-JP" altLang="en-US" smtClean="0"/>
              <a:pPr/>
              <a:t>10.3.4</a:t>
            </a:fld>
            <a:endParaRPr kumimoji="1" lang="ja-JP" altLang="en-US"/>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a:p>
        </p:txBody>
      </p:sp>
      <p:sp>
        <p:nvSpPr>
          <p:cNvPr id="4" name="タイトル 3"/>
          <p:cNvSpPr>
            <a:spLocks noGrp="1"/>
          </p:cNvSpPr>
          <p:nvPr>
            <p:ph type="title"/>
          </p:nvPr>
        </p:nvSpPr>
        <p:spPr/>
        <p:txBody>
          <a:bodyPr>
            <a:normAutofit/>
          </a:bodyPr>
          <a:lstStyle/>
          <a:p>
            <a:r>
              <a:rPr kumimoji="1" lang="ja-JP" altLang="en-US" dirty="0" smtClean="0"/>
              <a:t>実験用ネットワーク環境（レイテンシ）</a:t>
            </a:r>
            <a:endParaRPr kumimoji="1" lang="ja-JP" altLang="en-US" dirty="0"/>
          </a:p>
        </p:txBody>
      </p:sp>
      <p:pic>
        <p:nvPicPr>
          <p:cNvPr id="13"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3643306" y="2214554"/>
            <a:ext cx="526696" cy="729271"/>
          </a:xfrm>
          <a:prstGeom prst="rect">
            <a:avLst/>
          </a:prstGeom>
          <a:noFill/>
          <a:ln w="9525">
            <a:noFill/>
            <a:miter lim="800000"/>
            <a:headEnd/>
            <a:tailEnd/>
          </a:ln>
        </p:spPr>
      </p:pic>
      <p:pic>
        <p:nvPicPr>
          <p:cNvPr id="14"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2000232" y="2214554"/>
            <a:ext cx="526696" cy="729271"/>
          </a:xfrm>
          <a:prstGeom prst="rect">
            <a:avLst/>
          </a:prstGeom>
          <a:noFill/>
          <a:ln w="9525">
            <a:noFill/>
            <a:miter lim="800000"/>
            <a:headEnd/>
            <a:tailEnd/>
          </a:ln>
        </p:spPr>
      </p:pic>
      <p:sp>
        <p:nvSpPr>
          <p:cNvPr id="21" name="正方形/長方形 20"/>
          <p:cNvSpPr/>
          <p:nvPr/>
        </p:nvSpPr>
        <p:spPr>
          <a:xfrm>
            <a:off x="571472" y="1500174"/>
            <a:ext cx="4857784" cy="2690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2928926" y="2928934"/>
            <a:ext cx="526696" cy="729271"/>
          </a:xfrm>
          <a:prstGeom prst="rect">
            <a:avLst/>
          </a:prstGeom>
          <a:noFill/>
          <a:ln w="9525">
            <a:noFill/>
            <a:miter lim="800000"/>
            <a:headEnd/>
            <a:tailEnd/>
          </a:ln>
        </p:spPr>
      </p:pic>
      <p:sp>
        <p:nvSpPr>
          <p:cNvPr id="25" name="正方形/長方形 24"/>
          <p:cNvSpPr/>
          <p:nvPr/>
        </p:nvSpPr>
        <p:spPr>
          <a:xfrm>
            <a:off x="5857884" y="1500174"/>
            <a:ext cx="2857520"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28596" y="1500174"/>
            <a:ext cx="2000264"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000" dirty="0" smtClean="0">
                <a:solidFill>
                  <a:schemeClr val="tx1"/>
                </a:solidFill>
                <a:cs typeface="Arial" pitchFamily="34" charset="0"/>
              </a:rPr>
              <a:t>豊中サイバー</a:t>
            </a:r>
            <a:endParaRPr lang="en-US" altLang="ja-JP" sz="2000" dirty="0">
              <a:solidFill>
                <a:schemeClr val="tx1"/>
              </a:solidFill>
              <a:cs typeface="Arial" pitchFamily="34" charset="0"/>
            </a:endParaRPr>
          </a:p>
        </p:txBody>
      </p:sp>
      <p:sp>
        <p:nvSpPr>
          <p:cNvPr id="29" name="正方形/長方形 28"/>
          <p:cNvSpPr/>
          <p:nvPr/>
        </p:nvSpPr>
        <p:spPr>
          <a:xfrm>
            <a:off x="642910" y="2428868"/>
            <a:ext cx="1714512"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1600" dirty="0" smtClean="0">
                <a:solidFill>
                  <a:schemeClr val="tx1"/>
                </a:solidFill>
                <a:cs typeface="Arial" pitchFamily="34" charset="0"/>
              </a:rPr>
              <a:t>画像出力</a:t>
            </a:r>
            <a:endParaRPr lang="en-US" altLang="ja-JP" sz="1600" dirty="0" smtClean="0">
              <a:solidFill>
                <a:schemeClr val="tx1"/>
              </a:solidFill>
              <a:cs typeface="Arial" pitchFamily="34" charset="0"/>
            </a:endParaRPr>
          </a:p>
          <a:p>
            <a:pPr algn="ctr">
              <a:defRPr/>
            </a:pPr>
            <a:r>
              <a:rPr lang="ja-JP" altLang="en-US" sz="1600" dirty="0" smtClean="0">
                <a:solidFill>
                  <a:schemeClr val="tx1"/>
                </a:solidFill>
                <a:cs typeface="Arial" pitchFamily="34" charset="0"/>
              </a:rPr>
              <a:t>ノード</a:t>
            </a:r>
            <a:endParaRPr lang="en-US" altLang="ja-JP" sz="1600" dirty="0" smtClean="0">
              <a:solidFill>
                <a:schemeClr val="tx1"/>
              </a:solidFill>
              <a:cs typeface="Arial" pitchFamily="34" charset="0"/>
            </a:endParaRPr>
          </a:p>
        </p:txBody>
      </p:sp>
      <p:sp>
        <p:nvSpPr>
          <p:cNvPr id="30" name="正方形/長方形 29"/>
          <p:cNvSpPr/>
          <p:nvPr/>
        </p:nvSpPr>
        <p:spPr>
          <a:xfrm>
            <a:off x="3643306" y="2928934"/>
            <a:ext cx="1714512"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1600" dirty="0" smtClean="0">
                <a:solidFill>
                  <a:schemeClr val="tx1"/>
                </a:solidFill>
                <a:cs typeface="Arial" pitchFamily="34" charset="0"/>
              </a:rPr>
              <a:t>管理用</a:t>
            </a:r>
            <a:endParaRPr lang="en-US" altLang="ja-JP" sz="1600" dirty="0" smtClean="0">
              <a:solidFill>
                <a:schemeClr val="tx1"/>
              </a:solidFill>
              <a:cs typeface="Arial" pitchFamily="34" charset="0"/>
            </a:endParaRPr>
          </a:p>
          <a:p>
            <a:pPr algn="ctr">
              <a:defRPr/>
            </a:pPr>
            <a:r>
              <a:rPr lang="ja-JP" altLang="en-US" sz="1600" dirty="0" smtClean="0">
                <a:solidFill>
                  <a:schemeClr val="tx1"/>
                </a:solidFill>
                <a:cs typeface="Arial" pitchFamily="34" charset="0"/>
              </a:rPr>
              <a:t>ノード</a:t>
            </a:r>
            <a:endParaRPr lang="en-US" altLang="ja-JP" sz="1600" dirty="0" smtClean="0">
              <a:solidFill>
                <a:schemeClr val="tx1"/>
              </a:solidFill>
              <a:cs typeface="Arial" pitchFamily="34" charset="0"/>
            </a:endParaRPr>
          </a:p>
        </p:txBody>
      </p:sp>
      <p:cxnSp>
        <p:nvCxnSpPr>
          <p:cNvPr id="32" name="直線コネクタ 31"/>
          <p:cNvCxnSpPr>
            <a:stCxn id="13" idx="2"/>
            <a:endCxn id="22" idx="3"/>
          </p:cNvCxnSpPr>
          <p:nvPr/>
        </p:nvCxnSpPr>
        <p:spPr>
          <a:xfrm rot="5400000">
            <a:off x="3506266" y="2893181"/>
            <a:ext cx="349745" cy="4510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直線コネクタ 32"/>
          <p:cNvCxnSpPr>
            <a:stCxn id="14" idx="2"/>
            <a:endCxn id="22" idx="1"/>
          </p:cNvCxnSpPr>
          <p:nvPr/>
        </p:nvCxnSpPr>
        <p:spPr>
          <a:xfrm rot="16200000" flipH="1">
            <a:off x="2421381" y="2786024"/>
            <a:ext cx="349745" cy="66534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直線コネクタ 33"/>
          <p:cNvCxnSpPr>
            <a:stCxn id="14" idx="3"/>
            <a:endCxn id="13" idx="1"/>
          </p:cNvCxnSpPr>
          <p:nvPr/>
        </p:nvCxnSpPr>
        <p:spPr>
          <a:xfrm>
            <a:off x="2526928" y="2579190"/>
            <a:ext cx="1116378"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928661" y="2214554"/>
            <a:ext cx="3948139" cy="1500198"/>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5715008" y="1571612"/>
            <a:ext cx="1928826"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000" dirty="0" smtClean="0">
                <a:solidFill>
                  <a:schemeClr val="tx1"/>
                </a:solidFill>
                <a:cs typeface="Arial" pitchFamily="34" charset="0"/>
              </a:rPr>
              <a:t>吹田サイバー</a:t>
            </a:r>
            <a:endParaRPr lang="en-US" altLang="ja-JP" sz="2000" dirty="0">
              <a:solidFill>
                <a:schemeClr val="tx1"/>
              </a:solidFill>
              <a:cs typeface="Arial" pitchFamily="34" charset="0"/>
            </a:endParaRPr>
          </a:p>
        </p:txBody>
      </p:sp>
      <p:cxnSp>
        <p:nvCxnSpPr>
          <p:cNvPr id="79" name="直線コネクタ 78"/>
          <p:cNvCxnSpPr>
            <a:stCxn id="142" idx="0"/>
            <a:endCxn id="36" idx="3"/>
          </p:cNvCxnSpPr>
          <p:nvPr/>
        </p:nvCxnSpPr>
        <p:spPr>
          <a:xfrm rot="16200000" flipV="1">
            <a:off x="5331624" y="2509830"/>
            <a:ext cx="1464479" cy="237412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6" name="正方形/長方形 95"/>
          <p:cNvSpPr/>
          <p:nvPr/>
        </p:nvSpPr>
        <p:spPr>
          <a:xfrm>
            <a:off x="1571604" y="3214686"/>
            <a:ext cx="1714512"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1600" dirty="0" smtClean="0">
                <a:solidFill>
                  <a:schemeClr val="tx1"/>
                </a:solidFill>
                <a:cs typeface="Arial" pitchFamily="34" charset="0"/>
              </a:rPr>
              <a:t>画像出力</a:t>
            </a:r>
            <a:endParaRPr lang="en-US" altLang="ja-JP" sz="1600" dirty="0" smtClean="0">
              <a:solidFill>
                <a:schemeClr val="tx1"/>
              </a:solidFill>
              <a:cs typeface="Arial" pitchFamily="34" charset="0"/>
            </a:endParaRPr>
          </a:p>
          <a:p>
            <a:pPr algn="ctr">
              <a:defRPr/>
            </a:pPr>
            <a:r>
              <a:rPr lang="ja-JP" altLang="en-US" sz="1600" dirty="0" smtClean="0">
                <a:solidFill>
                  <a:schemeClr val="tx1"/>
                </a:solidFill>
                <a:cs typeface="Arial" pitchFamily="34" charset="0"/>
              </a:rPr>
              <a:t>ノード</a:t>
            </a:r>
            <a:endParaRPr lang="en-US" altLang="ja-JP" sz="1600" dirty="0" smtClean="0">
              <a:solidFill>
                <a:schemeClr val="tx1"/>
              </a:solidFill>
              <a:cs typeface="Arial" pitchFamily="34" charset="0"/>
            </a:endParaRPr>
          </a:p>
        </p:txBody>
      </p:sp>
      <p:pic>
        <p:nvPicPr>
          <p:cNvPr id="134"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6143636" y="4786322"/>
            <a:ext cx="526696" cy="729271"/>
          </a:xfrm>
          <a:prstGeom prst="rect">
            <a:avLst/>
          </a:prstGeom>
          <a:noFill/>
          <a:ln w="9525">
            <a:noFill/>
            <a:miter lim="800000"/>
            <a:headEnd/>
            <a:tailEnd/>
          </a:ln>
        </p:spPr>
      </p:pic>
      <p:pic>
        <p:nvPicPr>
          <p:cNvPr id="135"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6715140" y="4786322"/>
            <a:ext cx="526696" cy="729271"/>
          </a:xfrm>
          <a:prstGeom prst="rect">
            <a:avLst/>
          </a:prstGeom>
          <a:noFill/>
          <a:ln w="9525">
            <a:noFill/>
            <a:miter lim="800000"/>
            <a:headEnd/>
            <a:tailEnd/>
          </a:ln>
        </p:spPr>
      </p:pic>
      <p:pic>
        <p:nvPicPr>
          <p:cNvPr id="137"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7286644" y="4786322"/>
            <a:ext cx="526696" cy="729271"/>
          </a:xfrm>
          <a:prstGeom prst="rect">
            <a:avLst/>
          </a:prstGeom>
          <a:noFill/>
          <a:ln w="9525">
            <a:noFill/>
            <a:miter lim="800000"/>
            <a:headEnd/>
            <a:tailEnd/>
          </a:ln>
        </p:spPr>
      </p:pic>
      <p:pic>
        <p:nvPicPr>
          <p:cNvPr id="138" name="Picture 131" descr="C:\Documents and Settings\s.kuwabara\Local Settings\Temporary Internet Files\Content.IE5\AILD00CT\MCj04289690000[1].wmf"/>
          <p:cNvPicPr>
            <a:picLocks noChangeAspect="1" noChangeArrowheads="1"/>
          </p:cNvPicPr>
          <p:nvPr/>
        </p:nvPicPr>
        <p:blipFill>
          <a:blip r:embed="rId3" cstate="print"/>
          <a:srcRect/>
          <a:stretch>
            <a:fillRect/>
          </a:stretch>
        </p:blipFill>
        <p:spPr bwMode="auto">
          <a:xfrm>
            <a:off x="7858148" y="4786322"/>
            <a:ext cx="526696" cy="729271"/>
          </a:xfrm>
          <a:prstGeom prst="rect">
            <a:avLst/>
          </a:prstGeom>
          <a:noFill/>
          <a:ln w="9525">
            <a:noFill/>
            <a:miter lim="800000"/>
            <a:headEnd/>
            <a:tailEnd/>
          </a:ln>
        </p:spPr>
      </p:pic>
      <p:sp>
        <p:nvSpPr>
          <p:cNvPr id="140" name="正方形/長方形 139"/>
          <p:cNvSpPr/>
          <p:nvPr/>
        </p:nvSpPr>
        <p:spPr>
          <a:xfrm>
            <a:off x="6143636" y="5429264"/>
            <a:ext cx="2241208"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1600" dirty="0" smtClean="0">
                <a:solidFill>
                  <a:schemeClr val="tx1"/>
                </a:solidFill>
                <a:cs typeface="Arial" pitchFamily="34" charset="0"/>
              </a:rPr>
              <a:t>画像生成用ノード</a:t>
            </a:r>
            <a:endParaRPr lang="en-US" altLang="ja-JP" sz="1600" dirty="0">
              <a:solidFill>
                <a:schemeClr val="tx1"/>
              </a:solidFill>
              <a:cs typeface="Arial" pitchFamily="34" charset="0"/>
            </a:endParaRPr>
          </a:p>
        </p:txBody>
      </p:sp>
      <p:sp>
        <p:nvSpPr>
          <p:cNvPr id="142" name="正方形/長方形 141"/>
          <p:cNvSpPr/>
          <p:nvPr/>
        </p:nvSpPr>
        <p:spPr>
          <a:xfrm>
            <a:off x="6072198" y="4429132"/>
            <a:ext cx="2357454" cy="142876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a:stCxn id="142" idx="0"/>
            <a:endCxn id="134" idx="0"/>
          </p:cNvCxnSpPr>
          <p:nvPr/>
        </p:nvCxnSpPr>
        <p:spPr>
          <a:xfrm rot="16200000" flipH="1" flipV="1">
            <a:off x="6650360" y="4185756"/>
            <a:ext cx="357190" cy="84394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線コネクタ 144"/>
          <p:cNvCxnSpPr>
            <a:stCxn id="142" idx="0"/>
            <a:endCxn id="135" idx="0"/>
          </p:cNvCxnSpPr>
          <p:nvPr/>
        </p:nvCxnSpPr>
        <p:spPr>
          <a:xfrm rot="16200000" flipH="1" flipV="1">
            <a:off x="6936112" y="4471508"/>
            <a:ext cx="357190" cy="27243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6" name="直線コネクタ 145"/>
          <p:cNvCxnSpPr>
            <a:stCxn id="142" idx="0"/>
            <a:endCxn id="137" idx="0"/>
          </p:cNvCxnSpPr>
          <p:nvPr/>
        </p:nvCxnSpPr>
        <p:spPr>
          <a:xfrm rot="16200000" flipH="1">
            <a:off x="7221863" y="4458194"/>
            <a:ext cx="357190" cy="29906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7" name="直線コネクタ 146"/>
          <p:cNvCxnSpPr>
            <a:stCxn id="142" idx="0"/>
            <a:endCxn id="138" idx="0"/>
          </p:cNvCxnSpPr>
          <p:nvPr/>
        </p:nvCxnSpPr>
        <p:spPr>
          <a:xfrm rot="16200000" flipH="1">
            <a:off x="7507615" y="4172442"/>
            <a:ext cx="357190" cy="87057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56" name="円/楕円 155"/>
          <p:cNvSpPr/>
          <p:nvPr/>
        </p:nvSpPr>
        <p:spPr>
          <a:xfrm>
            <a:off x="2424090" y="2517284"/>
            <a:ext cx="1219216" cy="77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0.02 ms</a:t>
            </a:r>
            <a:endParaRPr kumimoji="1" lang="ja-JP" altLang="en-US" dirty="0"/>
          </a:p>
        </p:txBody>
      </p:sp>
      <p:sp>
        <p:nvSpPr>
          <p:cNvPr id="45" name="円/楕円 44"/>
          <p:cNvSpPr/>
          <p:nvPr/>
        </p:nvSpPr>
        <p:spPr>
          <a:xfrm>
            <a:off x="5248284" y="2969415"/>
            <a:ext cx="1219200" cy="77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0.29 ms</a:t>
            </a:r>
            <a:endParaRPr kumimoji="1" lang="ja-JP" altLang="en-US" dirty="0"/>
          </a:p>
        </p:txBody>
      </p:sp>
      <p:sp>
        <p:nvSpPr>
          <p:cNvPr id="48" name="正方形/長方形 47"/>
          <p:cNvSpPr/>
          <p:nvPr/>
        </p:nvSpPr>
        <p:spPr>
          <a:xfrm>
            <a:off x="580996" y="1066800"/>
            <a:ext cx="2000264" cy="4286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000" dirty="0" smtClean="0">
                <a:solidFill>
                  <a:schemeClr val="tx1"/>
                </a:solidFill>
                <a:cs typeface="Arial" pitchFamily="34" charset="0"/>
              </a:rPr>
              <a:t>測定方法：</a:t>
            </a:r>
            <a:r>
              <a:rPr lang="en-US" altLang="ja-JP" sz="2000" dirty="0" smtClean="0">
                <a:solidFill>
                  <a:schemeClr val="tx1"/>
                </a:solidFill>
                <a:cs typeface="Arial" pitchFamily="34" charset="0"/>
              </a:rPr>
              <a:t>ping</a:t>
            </a:r>
            <a:endParaRPr lang="en-US" altLang="ja-JP" sz="2000" dirty="0">
              <a:solidFill>
                <a:schemeClr val="tx1"/>
              </a:solidFill>
              <a:cs typeface="Arial" pitchFamily="34"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a:p>
        </p:txBody>
      </p:sp>
      <p:sp>
        <p:nvSpPr>
          <p:cNvPr id="4" name="タイトル 3"/>
          <p:cNvSpPr>
            <a:spLocks noGrp="1"/>
          </p:cNvSpPr>
          <p:nvPr>
            <p:ph type="title"/>
          </p:nvPr>
        </p:nvSpPr>
        <p:spPr/>
        <p:txBody>
          <a:bodyPr/>
          <a:lstStyle/>
          <a:p>
            <a:r>
              <a:rPr lang="ja-JP" altLang="en-US" dirty="0" smtClean="0"/>
              <a:t>国際間のレイテンシ比較</a:t>
            </a:r>
            <a:endParaRPr lang="ja-JP" altLang="en-US" dirty="0"/>
          </a:p>
        </p:txBody>
      </p:sp>
      <p:sp>
        <p:nvSpPr>
          <p:cNvPr id="5" name="正方形/長方形 4"/>
          <p:cNvSpPr/>
          <p:nvPr/>
        </p:nvSpPr>
        <p:spPr>
          <a:xfrm>
            <a:off x="2133600" y="5991999"/>
            <a:ext cx="8915400" cy="461665"/>
          </a:xfrm>
          <a:prstGeom prst="rect">
            <a:avLst/>
          </a:prstGeom>
        </p:spPr>
        <p:txBody>
          <a:bodyPr wrap="square">
            <a:spAutoFit/>
          </a:bodyPr>
          <a:lstStyle/>
          <a:p>
            <a:r>
              <a:rPr lang="en-US" altLang="ja-JP" sz="1200" dirty="0" smtClean="0"/>
              <a:t>“</a:t>
            </a:r>
            <a:r>
              <a:rPr lang="ja-JP" altLang="en-US" sz="1200" dirty="0" smtClean="0"/>
              <a:t>［</a:t>
            </a:r>
            <a:r>
              <a:rPr lang="en-US" altLang="ja-JP" sz="1200" dirty="0" smtClean="0"/>
              <a:t>4</a:t>
            </a:r>
            <a:r>
              <a:rPr lang="ja-JP" altLang="en-US" sz="1200" dirty="0" smtClean="0"/>
              <a:t>］いまさら聞けない国際ネットワークの基礎知識 </a:t>
            </a:r>
            <a:r>
              <a:rPr lang="en-US" altLang="ja-JP" sz="1200" dirty="0" smtClean="0"/>
              <a:t>-</a:t>
            </a:r>
            <a:r>
              <a:rPr lang="ja-JP" altLang="en-US" sz="1200" dirty="0" smtClean="0"/>
              <a:t>企業が作る国際ネットワーク最前線：</a:t>
            </a:r>
            <a:r>
              <a:rPr lang="en-US" altLang="ja-JP" sz="1200" dirty="0" err="1" smtClean="0"/>
              <a:t>ITpro</a:t>
            </a:r>
            <a:r>
              <a:rPr lang="en-US" altLang="ja-JP" sz="1200" dirty="0" smtClean="0"/>
              <a:t>”,</a:t>
            </a:r>
          </a:p>
          <a:p>
            <a:r>
              <a:rPr lang="en-US" altLang="ja-JP" sz="1200" dirty="0" smtClean="0"/>
              <a:t>http://itpro.nikkeibp.co.jp/article/COLUMN/20100119/343461/</a:t>
            </a:r>
            <a:endParaRPr lang="ja-JP" altLang="en-US" sz="1200" dirty="0"/>
          </a:p>
        </p:txBody>
      </p:sp>
      <p:pic>
        <p:nvPicPr>
          <p:cNvPr id="6" name="図 5"/>
          <p:cNvPicPr>
            <a:picLocks noChangeAspect="1"/>
          </p:cNvPicPr>
          <p:nvPr/>
        </p:nvPicPr>
        <p:blipFill>
          <a:blip r:embed="rId3"/>
          <a:stretch>
            <a:fillRect/>
          </a:stretch>
        </p:blipFill>
        <p:spPr>
          <a:xfrm>
            <a:off x="914400" y="885039"/>
            <a:ext cx="7340600" cy="5106960"/>
          </a:xfrm>
          <a:prstGeom prst="rect">
            <a:avLst/>
          </a:prstGeom>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endParaRPr lang="ja-JP" altLang="en-US" dirty="0"/>
          </a:p>
        </p:txBody>
      </p:sp>
      <p:sp>
        <p:nvSpPr>
          <p:cNvPr id="3" name="スライド番号プレースホルダ 2"/>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a:p>
        </p:txBody>
      </p:sp>
      <p:sp>
        <p:nvSpPr>
          <p:cNvPr id="4" name="タイトル 3"/>
          <p:cNvSpPr>
            <a:spLocks noGrp="1"/>
          </p:cNvSpPr>
          <p:nvPr>
            <p:ph type="title"/>
          </p:nvPr>
        </p:nvSpPr>
        <p:spPr/>
        <p:txBody>
          <a:bodyPr/>
          <a:lstStyle/>
          <a:p>
            <a:endParaRPr lang="ja-JP" altLang="en-US"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9" name="正方形/長方形 8"/>
          <p:cNvSpPr/>
          <p:nvPr/>
        </p:nvSpPr>
        <p:spPr>
          <a:xfrm>
            <a:off x="4216400" y="3057540"/>
            <a:ext cx="4501739" cy="3094503"/>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dirty="0">
                <a:solidFill>
                  <a:schemeClr val="tx1"/>
                </a:solidFill>
                <a:latin typeface="Arial" pitchFamily="34" charset="0"/>
                <a:cs typeface="Arial" pitchFamily="34" charset="0"/>
              </a:rPr>
              <a:t>SAGE </a:t>
            </a:r>
            <a:r>
              <a:rPr lang="en-US" altLang="ja-JP" dirty="0" smtClean="0">
                <a:solidFill>
                  <a:schemeClr val="tx1"/>
                </a:solidFill>
                <a:latin typeface="Arial" pitchFamily="34" charset="0"/>
                <a:cs typeface="Arial" pitchFamily="34" charset="0"/>
              </a:rPr>
              <a:t>UI </a:t>
            </a:r>
            <a:endParaRPr lang="en-US" altLang="ja-JP" dirty="0">
              <a:solidFill>
                <a:schemeClr val="tx1"/>
              </a:solidFill>
              <a:latin typeface="Arial" pitchFamily="34" charset="0"/>
              <a:cs typeface="Arial" pitchFamily="34" charset="0"/>
            </a:endParaRPr>
          </a:p>
        </p:txBody>
      </p:sp>
      <p:cxnSp>
        <p:nvCxnSpPr>
          <p:cNvPr id="127" name="直線矢印コネクタ 126"/>
          <p:cNvCxnSpPr/>
          <p:nvPr/>
        </p:nvCxnSpPr>
        <p:spPr>
          <a:xfrm rot="10800000">
            <a:off x="3094582" y="4973808"/>
            <a:ext cx="1325481" cy="1589"/>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87" name="直線矢印コネクタ 86"/>
          <p:cNvCxnSpPr/>
          <p:nvPr/>
        </p:nvCxnSpPr>
        <p:spPr>
          <a:xfrm rot="5400000" flipH="1" flipV="1">
            <a:off x="2320190" y="3325559"/>
            <a:ext cx="2240353" cy="12241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8" name="直線矢印コネクタ 97"/>
          <p:cNvCxnSpPr/>
          <p:nvPr/>
        </p:nvCxnSpPr>
        <p:spPr>
          <a:xfrm rot="5400000" flipH="1" flipV="1">
            <a:off x="1316710" y="3705245"/>
            <a:ext cx="3051112" cy="1818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0" name="直線矢印コネクタ 89"/>
          <p:cNvCxnSpPr/>
          <p:nvPr/>
        </p:nvCxnSpPr>
        <p:spPr>
          <a:xfrm rot="16200000" flipV="1">
            <a:off x="1751561" y="4244984"/>
            <a:ext cx="1517031" cy="636453"/>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6" name="直線矢印コネクタ 95"/>
          <p:cNvCxnSpPr/>
          <p:nvPr/>
        </p:nvCxnSpPr>
        <p:spPr>
          <a:xfrm rot="10800000">
            <a:off x="979806" y="3804695"/>
            <a:ext cx="1771545" cy="143302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3" name="直線矢印コネクタ 52"/>
          <p:cNvCxnSpPr/>
          <p:nvPr/>
        </p:nvCxnSpPr>
        <p:spPr>
          <a:xfrm rot="5400000" flipH="1" flipV="1">
            <a:off x="843175" y="2367912"/>
            <a:ext cx="1969228" cy="2021"/>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1" name="直線矢印コネクタ 100"/>
          <p:cNvCxnSpPr/>
          <p:nvPr/>
        </p:nvCxnSpPr>
        <p:spPr>
          <a:xfrm rot="16200000" flipV="1">
            <a:off x="833132" y="3057184"/>
            <a:ext cx="2756623" cy="1079806"/>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0" name="直線矢印コネクタ 49"/>
          <p:cNvCxnSpPr>
            <a:stCxn id="20" idx="0"/>
          </p:cNvCxnSpPr>
          <p:nvPr/>
        </p:nvCxnSpPr>
        <p:spPr>
          <a:xfrm rot="5400000" flipH="1" flipV="1">
            <a:off x="1008399" y="1596704"/>
            <a:ext cx="421603" cy="1588"/>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6" name="直線矢印コネクタ 55"/>
          <p:cNvCxnSpPr/>
          <p:nvPr/>
        </p:nvCxnSpPr>
        <p:spPr>
          <a:xfrm rot="5400000" flipH="1" flipV="1">
            <a:off x="2181433" y="1617696"/>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0" name="直線矢印コネクタ 59"/>
          <p:cNvCxnSpPr/>
          <p:nvPr/>
        </p:nvCxnSpPr>
        <p:spPr>
          <a:xfrm rot="5400000" flipH="1" flipV="1">
            <a:off x="3852211" y="1611934"/>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4" name="直線矢印コネクタ 103"/>
          <p:cNvCxnSpPr>
            <a:stCxn id="103" idx="2"/>
            <a:endCxn id="82" idx="0"/>
          </p:cNvCxnSpPr>
          <p:nvPr/>
        </p:nvCxnSpPr>
        <p:spPr>
          <a:xfrm rot="5400000">
            <a:off x="4960993" y="4658477"/>
            <a:ext cx="562637" cy="1367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a:p>
        </p:txBody>
      </p:sp>
      <p:sp>
        <p:nvSpPr>
          <p:cNvPr id="3" name="タイトル 2"/>
          <p:cNvSpPr>
            <a:spLocks noGrp="1"/>
          </p:cNvSpPr>
          <p:nvPr>
            <p:ph type="title"/>
          </p:nvPr>
        </p:nvSpPr>
        <p:spPr/>
        <p:txBody>
          <a:bodyPr/>
          <a:lstStyle/>
          <a:p>
            <a:r>
              <a:rPr lang="en-US" altLang="ja-JP" dirty="0" smtClean="0"/>
              <a:t>Proposed Module</a:t>
            </a:r>
            <a:endParaRPr lang="ja-JP" altLang="en-US" dirty="0"/>
          </a:p>
        </p:txBody>
      </p:sp>
      <p:sp>
        <p:nvSpPr>
          <p:cNvPr id="4" name="正方形/長方形 3"/>
          <p:cNvSpPr/>
          <p:nvPr/>
        </p:nvSpPr>
        <p:spPr>
          <a:xfrm>
            <a:off x="7167990" y="1320752"/>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507173" y="1664585"/>
            <a:ext cx="543715" cy="777778"/>
          </a:xfrm>
          <a:prstGeom prst="rect">
            <a:avLst/>
          </a:prstGeom>
          <a:noFill/>
          <a:ln w="9525">
            <a:noFill/>
            <a:miter lim="800000"/>
            <a:headEnd/>
            <a:tailEnd/>
          </a:ln>
        </p:spPr>
      </p:pic>
      <p:pic>
        <p:nvPicPr>
          <p:cNvPr id="6"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779934" y="1852129"/>
            <a:ext cx="543715" cy="777778"/>
          </a:xfrm>
          <a:prstGeom prst="rect">
            <a:avLst/>
          </a:prstGeom>
          <a:noFill/>
          <a:ln w="9525">
            <a:noFill/>
            <a:miter lim="800000"/>
            <a:headEnd/>
            <a:tailEnd/>
          </a:ln>
        </p:spPr>
      </p:pic>
      <p:pic>
        <p:nvPicPr>
          <p:cNvPr id="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052694" y="2039674"/>
            <a:ext cx="543715" cy="777778"/>
          </a:xfrm>
          <a:prstGeom prst="rect">
            <a:avLst/>
          </a:prstGeom>
          <a:noFill/>
          <a:ln w="9525">
            <a:noFill/>
            <a:miter lim="800000"/>
            <a:headEnd/>
            <a:tailEnd/>
          </a:ln>
        </p:spPr>
      </p:pic>
      <p:pic>
        <p:nvPicPr>
          <p:cNvPr id="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325455" y="2227219"/>
            <a:ext cx="543715" cy="777778"/>
          </a:xfrm>
          <a:prstGeom prst="rect">
            <a:avLst/>
          </a:prstGeom>
          <a:noFill/>
          <a:ln w="9525">
            <a:noFill/>
            <a:miter lim="800000"/>
            <a:headEnd/>
            <a:tailEnd/>
          </a:ln>
        </p:spPr>
      </p:pic>
      <p:sp>
        <p:nvSpPr>
          <p:cNvPr id="10" name="テキスト ボックス 186"/>
          <p:cNvSpPr txBox="1">
            <a:spLocks noChangeArrowheads="1"/>
          </p:cNvSpPr>
          <p:nvPr/>
        </p:nvSpPr>
        <p:spPr bwMode="auto">
          <a:xfrm>
            <a:off x="2995594" y="5603041"/>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message</a:t>
            </a:r>
            <a:endParaRPr lang="ja-JP" altLang="en-US" dirty="0">
              <a:cs typeface="Arial" charset="0"/>
            </a:endParaRPr>
          </a:p>
        </p:txBody>
      </p:sp>
      <p:cxnSp>
        <p:nvCxnSpPr>
          <p:cNvPr id="11" name="直線矢印コネクタ 10"/>
          <p:cNvCxnSpPr>
            <a:stCxn id="48" idx="1"/>
          </p:cNvCxnSpPr>
          <p:nvPr/>
        </p:nvCxnSpPr>
        <p:spPr>
          <a:xfrm rot="10800000">
            <a:off x="6052695" y="4367734"/>
            <a:ext cx="363681" cy="1235307"/>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13" name="フレーム 12"/>
          <p:cNvSpPr/>
          <p:nvPr/>
        </p:nvSpPr>
        <p:spPr>
          <a:xfrm flipH="1">
            <a:off x="8531801"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pic>
        <p:nvPicPr>
          <p:cNvPr id="14" name="Picture 4" descr="C:\Users\fujiwara\Documents\My Dropbox\takemura_lab\SC09\poster\1256257473_PortableComputer.png"/>
          <p:cNvPicPr>
            <a:picLocks noChangeAspect="1" noChangeArrowheads="1"/>
          </p:cNvPicPr>
          <p:nvPr/>
        </p:nvPicPr>
        <p:blipFill>
          <a:blip r:embed="rId5" cstate="print"/>
          <a:srcRect/>
          <a:stretch>
            <a:fillRect/>
          </a:stretch>
        </p:blipFill>
        <p:spPr bwMode="auto">
          <a:xfrm>
            <a:off x="7440018" y="2359345"/>
            <a:ext cx="1005507" cy="1037047"/>
          </a:xfrm>
          <a:prstGeom prst="rect">
            <a:avLst/>
          </a:prstGeom>
          <a:noFill/>
        </p:spPr>
      </p:pic>
      <p:sp>
        <p:nvSpPr>
          <p:cNvPr id="15" name="正方形/長方形 14"/>
          <p:cNvSpPr/>
          <p:nvPr/>
        </p:nvSpPr>
        <p:spPr>
          <a:xfrm>
            <a:off x="1478455" y="5783606"/>
            <a:ext cx="1454731" cy="617194"/>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solidFill>
                  <a:schemeClr val="tx1"/>
                </a:solidFill>
                <a:cs typeface="Arial" pitchFamily="34" charset="0"/>
              </a:rPr>
              <a:t>Free Space Manager</a:t>
            </a:r>
          </a:p>
        </p:txBody>
      </p:sp>
      <p:pic>
        <p:nvPicPr>
          <p:cNvPr id="16"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191592" y="3719140"/>
            <a:ext cx="788213" cy="843955"/>
          </a:xfrm>
          <a:prstGeom prst="rect">
            <a:avLst/>
          </a:prstGeom>
          <a:noFill/>
        </p:spPr>
      </p:pic>
      <p:pic>
        <p:nvPicPr>
          <p:cNvPr id="17"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28039" y="2218775"/>
            <a:ext cx="818286" cy="876156"/>
          </a:xfrm>
          <a:prstGeom prst="rect">
            <a:avLst/>
          </a:prstGeom>
          <a:noFill/>
        </p:spPr>
      </p:pic>
      <p:pic>
        <p:nvPicPr>
          <p:cNvPr id="18" name="Picture 6" descr="C:\Users\fujiwara\Documents\My Dropbox\takemura_lab\tdw_docking\rasmol\screenshots\091026\7lyz_spacefill_cpk.png"/>
          <p:cNvPicPr>
            <a:picLocks noChangeAspect="1" noChangeArrowheads="1"/>
          </p:cNvPicPr>
          <p:nvPr/>
        </p:nvPicPr>
        <p:blipFill>
          <a:blip r:embed="rId8" cstate="print"/>
          <a:srcRect/>
          <a:stretch>
            <a:fillRect/>
          </a:stretch>
        </p:blipFill>
        <p:spPr bwMode="auto">
          <a:xfrm>
            <a:off x="2010008" y="2218775"/>
            <a:ext cx="818286" cy="876156"/>
          </a:xfrm>
          <a:prstGeom prst="rect">
            <a:avLst/>
          </a:prstGeom>
          <a:noFill/>
        </p:spPr>
      </p:pic>
      <p:pic>
        <p:nvPicPr>
          <p:cNvPr id="19" name="Picture 9" descr="C:\Users\fujiwara\Documents\My Dropbox\takemura_lab\tdw_docking\rasmol\screenshots\091026\4hir_spacefill_group.png"/>
          <p:cNvPicPr>
            <a:picLocks noChangeAspect="1" noChangeArrowheads="1"/>
          </p:cNvPicPr>
          <p:nvPr/>
        </p:nvPicPr>
        <p:blipFill>
          <a:blip r:embed="rId9" cstate="print"/>
          <a:srcRect/>
          <a:stretch>
            <a:fillRect/>
          </a:stretch>
        </p:blipFill>
        <p:spPr bwMode="auto">
          <a:xfrm>
            <a:off x="2951476" y="2928538"/>
            <a:ext cx="818287" cy="876157"/>
          </a:xfrm>
          <a:prstGeom prst="rect">
            <a:avLst/>
          </a:prstGeom>
          <a:noFill/>
        </p:spPr>
      </p:pic>
      <p:sp>
        <p:nvSpPr>
          <p:cNvPr id="20" name="角丸四角形 19"/>
          <p:cNvSpPr/>
          <p:nvPr/>
        </p:nvSpPr>
        <p:spPr>
          <a:xfrm>
            <a:off x="685800" y="1807505"/>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00" dirty="0" smtClean="0">
                <a:cs typeface="Arial" pitchFamily="34" charset="0"/>
              </a:rPr>
              <a:t>SAIL</a:t>
            </a:r>
            <a:endParaRPr kumimoji="1" lang="ja-JP" altLang="en-US" sz="1300" dirty="0">
              <a:cs typeface="Arial" pitchFamily="34" charset="0"/>
            </a:endParaRPr>
          </a:p>
        </p:txBody>
      </p:sp>
      <p:pic>
        <p:nvPicPr>
          <p:cNvPr id="21" name="Picture 2" descr="C:\Users\fujiwara\Documents\My Dropbox\takemura_lab\tdw_docking\rasmol\screenshots\091026\1gpd_ribbons_group.png"/>
          <p:cNvPicPr>
            <a:picLocks noChangeAspect="1" noChangeArrowheads="1"/>
          </p:cNvPicPr>
          <p:nvPr/>
        </p:nvPicPr>
        <p:blipFill>
          <a:blip r:embed="rId10" cstate="print"/>
          <a:srcRect/>
          <a:stretch>
            <a:fillRect/>
          </a:stretch>
        </p:blipFill>
        <p:spPr bwMode="auto">
          <a:xfrm>
            <a:off x="8531802" y="1789615"/>
            <a:ext cx="454604" cy="486754"/>
          </a:xfrm>
          <a:prstGeom prst="rect">
            <a:avLst/>
          </a:prstGeom>
          <a:noFill/>
        </p:spPr>
      </p:pic>
      <p:pic>
        <p:nvPicPr>
          <p:cNvPr id="22"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077197" y="1320751"/>
            <a:ext cx="454604" cy="486754"/>
          </a:xfrm>
          <a:prstGeom prst="rect">
            <a:avLst/>
          </a:prstGeom>
          <a:noFill/>
        </p:spPr>
      </p:pic>
      <p:pic>
        <p:nvPicPr>
          <p:cNvPr id="23" name="Picture 9" descr="C:\Users\fujiwara\Documents\My Dropbox\takemura_lab\tdw_docking\rasmol\screenshots\091026\4hir_spacefill_group.png"/>
          <p:cNvPicPr>
            <a:picLocks noChangeAspect="1" noChangeArrowheads="1"/>
          </p:cNvPicPr>
          <p:nvPr/>
        </p:nvPicPr>
        <p:blipFill>
          <a:blip r:embed="rId11" cstate="print"/>
          <a:srcRect/>
          <a:stretch>
            <a:fillRect/>
          </a:stretch>
        </p:blipFill>
        <p:spPr bwMode="auto">
          <a:xfrm>
            <a:off x="7194233" y="1324922"/>
            <a:ext cx="886959" cy="949686"/>
          </a:xfrm>
          <a:prstGeom prst="rect">
            <a:avLst/>
          </a:prstGeom>
          <a:noFill/>
        </p:spPr>
      </p:pic>
      <p:pic>
        <p:nvPicPr>
          <p:cNvPr id="24" name="Picture 6" descr="C:\Users\fujiwara\Documents\My Dropbox\takemura_lab\tdw_docking\rasmol\screenshots\091026\7lyz_spacefill_cpk.png"/>
          <p:cNvPicPr>
            <a:picLocks noChangeAspect="1" noChangeArrowheads="1"/>
          </p:cNvPicPr>
          <p:nvPr/>
        </p:nvPicPr>
        <p:blipFill>
          <a:blip r:embed="rId12" cstate="print"/>
          <a:srcRect/>
          <a:stretch>
            <a:fillRect/>
          </a:stretch>
        </p:blipFill>
        <p:spPr bwMode="auto">
          <a:xfrm>
            <a:off x="8531802" y="1320751"/>
            <a:ext cx="454604" cy="486754"/>
          </a:xfrm>
          <a:prstGeom prst="rect">
            <a:avLst/>
          </a:prstGeom>
          <a:noFill/>
        </p:spPr>
      </p:pic>
      <p:pic>
        <p:nvPicPr>
          <p:cNvPr id="25"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8077197" y="1789615"/>
            <a:ext cx="454604" cy="486754"/>
          </a:xfrm>
          <a:prstGeom prst="rect">
            <a:avLst/>
          </a:prstGeom>
          <a:noFill/>
        </p:spPr>
      </p:pic>
      <p:sp>
        <p:nvSpPr>
          <p:cNvPr id="26" name="フレーム 25"/>
          <p:cNvSpPr/>
          <p:nvPr/>
        </p:nvSpPr>
        <p:spPr>
          <a:xfrm flipH="1">
            <a:off x="7167990"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7" name="フレーム 26"/>
          <p:cNvSpPr/>
          <p:nvPr/>
        </p:nvSpPr>
        <p:spPr>
          <a:xfrm flipH="1">
            <a:off x="7622593"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8" name="フレーム 27"/>
          <p:cNvSpPr/>
          <p:nvPr/>
        </p:nvSpPr>
        <p:spPr>
          <a:xfrm flipH="1">
            <a:off x="8077197"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9" name="フレーム 28"/>
          <p:cNvSpPr/>
          <p:nvPr/>
        </p:nvSpPr>
        <p:spPr>
          <a:xfrm flipH="1">
            <a:off x="8531801"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0" name="フレーム 29"/>
          <p:cNvSpPr/>
          <p:nvPr/>
        </p:nvSpPr>
        <p:spPr>
          <a:xfrm flipH="1">
            <a:off x="7167990"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1" name="フレーム 30"/>
          <p:cNvSpPr/>
          <p:nvPr/>
        </p:nvSpPr>
        <p:spPr>
          <a:xfrm flipH="1">
            <a:off x="7622593"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2" name="フレーム 31"/>
          <p:cNvSpPr/>
          <p:nvPr/>
        </p:nvSpPr>
        <p:spPr>
          <a:xfrm flipH="1">
            <a:off x="8077197"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3" name="正方形/長方形 32"/>
          <p:cNvSpPr/>
          <p:nvPr/>
        </p:nvSpPr>
        <p:spPr>
          <a:xfrm>
            <a:off x="6598217" y="3446266"/>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34" name="フレーム 33"/>
          <p:cNvSpPr/>
          <p:nvPr/>
        </p:nvSpPr>
        <p:spPr>
          <a:xfrm flipH="1">
            <a:off x="7962029"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5" name="フレーム 34"/>
          <p:cNvSpPr/>
          <p:nvPr/>
        </p:nvSpPr>
        <p:spPr>
          <a:xfrm flipH="1">
            <a:off x="6598217"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6" name="フレーム 35"/>
          <p:cNvSpPr/>
          <p:nvPr/>
        </p:nvSpPr>
        <p:spPr>
          <a:xfrm flipH="1">
            <a:off x="7052821"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7" name="フレーム 36"/>
          <p:cNvSpPr/>
          <p:nvPr/>
        </p:nvSpPr>
        <p:spPr>
          <a:xfrm flipH="1">
            <a:off x="7507425"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8" name="フレーム 37"/>
          <p:cNvSpPr/>
          <p:nvPr/>
        </p:nvSpPr>
        <p:spPr>
          <a:xfrm flipH="1">
            <a:off x="7962029"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9" name="フレーム 38"/>
          <p:cNvSpPr/>
          <p:nvPr/>
        </p:nvSpPr>
        <p:spPr>
          <a:xfrm flipH="1">
            <a:off x="6598217"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0" name="フレーム 39"/>
          <p:cNvSpPr/>
          <p:nvPr/>
        </p:nvSpPr>
        <p:spPr>
          <a:xfrm flipH="1">
            <a:off x="7052821"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1" name="フレーム 40"/>
          <p:cNvSpPr/>
          <p:nvPr/>
        </p:nvSpPr>
        <p:spPr>
          <a:xfrm flipH="1">
            <a:off x="7507425"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2" name="正方形/長方形 41"/>
          <p:cNvSpPr/>
          <p:nvPr/>
        </p:nvSpPr>
        <p:spPr>
          <a:xfrm>
            <a:off x="6598217" y="3446265"/>
            <a:ext cx="909208" cy="93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43" name="正方形/長方形 42"/>
          <p:cNvSpPr/>
          <p:nvPr/>
        </p:nvSpPr>
        <p:spPr>
          <a:xfrm>
            <a:off x="7507425"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r>
            <a:endParaRPr kumimoji="1" lang="ja-JP" altLang="en-US" sz="2400" dirty="0"/>
          </a:p>
        </p:txBody>
      </p:sp>
      <p:sp>
        <p:nvSpPr>
          <p:cNvPr id="44" name="正方形/長方形 43"/>
          <p:cNvSpPr/>
          <p:nvPr/>
        </p:nvSpPr>
        <p:spPr>
          <a:xfrm>
            <a:off x="7962029"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endParaRPr kumimoji="1" lang="ja-JP" altLang="en-US" sz="2400" dirty="0"/>
          </a:p>
        </p:txBody>
      </p:sp>
      <p:sp>
        <p:nvSpPr>
          <p:cNvPr id="45" name="正方形/長方形 44"/>
          <p:cNvSpPr/>
          <p:nvPr/>
        </p:nvSpPr>
        <p:spPr>
          <a:xfrm>
            <a:off x="7507425"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D</a:t>
            </a:r>
            <a:endParaRPr kumimoji="1" lang="ja-JP" altLang="en-US" sz="2400" dirty="0"/>
          </a:p>
        </p:txBody>
      </p:sp>
      <p:sp>
        <p:nvSpPr>
          <p:cNvPr id="46" name="正方形/長方形 45"/>
          <p:cNvSpPr/>
          <p:nvPr/>
        </p:nvSpPr>
        <p:spPr>
          <a:xfrm>
            <a:off x="7962029"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F</a:t>
            </a:r>
            <a:endParaRPr kumimoji="1" lang="ja-JP" altLang="en-US" sz="2400" dirty="0"/>
          </a:p>
        </p:txBody>
      </p:sp>
      <p:sp>
        <p:nvSpPr>
          <p:cNvPr id="47" name="正方形/長方形 46"/>
          <p:cNvSpPr/>
          <p:nvPr/>
        </p:nvSpPr>
        <p:spPr>
          <a:xfrm>
            <a:off x="6416375" y="4571540"/>
            <a:ext cx="2091178" cy="3750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detection</a:t>
            </a:r>
            <a:endParaRPr kumimoji="1" lang="ja-JP" altLang="en-US" dirty="0">
              <a:latin typeface="Arial" pitchFamily="34" charset="0"/>
              <a:cs typeface="Arial" pitchFamily="34" charset="0"/>
            </a:endParaRPr>
          </a:p>
        </p:txBody>
      </p:sp>
      <p:sp>
        <p:nvSpPr>
          <p:cNvPr id="48" name="正方形/長方形 47"/>
          <p:cNvSpPr/>
          <p:nvPr/>
        </p:nvSpPr>
        <p:spPr>
          <a:xfrm>
            <a:off x="6416375" y="5321721"/>
            <a:ext cx="2091178" cy="5626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transmission</a:t>
            </a:r>
            <a:endParaRPr kumimoji="1" lang="ja-JP" altLang="en-US" dirty="0">
              <a:latin typeface="Arial" pitchFamily="34" charset="0"/>
              <a:cs typeface="Arial" pitchFamily="34" charset="0"/>
            </a:endParaRPr>
          </a:p>
        </p:txBody>
      </p:sp>
      <p:sp>
        <p:nvSpPr>
          <p:cNvPr id="49" name="右カーブ矢印 48"/>
          <p:cNvSpPr/>
          <p:nvPr/>
        </p:nvSpPr>
        <p:spPr>
          <a:xfrm>
            <a:off x="6780059" y="4102676"/>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pic>
        <p:nvPicPr>
          <p:cNvPr id="51" name="Picture 2" descr="C:\Users\fujiwara\Documents\My Dropbox\takemura_lab\tdw_docking\rasmol\screenshots\091026\1gpd_ribbons_group.png"/>
          <p:cNvPicPr>
            <a:picLocks noChangeAspect="1" noChangeArrowheads="1"/>
          </p:cNvPicPr>
          <p:nvPr/>
        </p:nvPicPr>
        <p:blipFill>
          <a:blip r:embed="rId13" cstate="print"/>
          <a:srcRect/>
          <a:stretch>
            <a:fillRect/>
          </a:stretch>
        </p:blipFill>
        <p:spPr bwMode="auto">
          <a:xfrm>
            <a:off x="1373562" y="3719140"/>
            <a:ext cx="818287" cy="876158"/>
          </a:xfrm>
          <a:prstGeom prst="rect">
            <a:avLst/>
          </a:prstGeom>
          <a:noFill/>
        </p:spPr>
      </p:pic>
      <p:sp>
        <p:nvSpPr>
          <p:cNvPr id="52" name="角丸四角形 51"/>
          <p:cNvSpPr/>
          <p:nvPr/>
        </p:nvSpPr>
        <p:spPr>
          <a:xfrm>
            <a:off x="3086512" y="1846368"/>
            <a:ext cx="2162634" cy="1031501"/>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cs typeface="Arial" pitchFamily="34" charset="0"/>
              </a:rPr>
              <a:t>SAIL</a:t>
            </a: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p:txBody>
      </p:sp>
      <p:sp>
        <p:nvSpPr>
          <p:cNvPr id="54" name="正方形/長方形 53"/>
          <p:cNvSpPr/>
          <p:nvPr/>
        </p:nvSpPr>
        <p:spPr>
          <a:xfrm>
            <a:off x="3177430" y="2270609"/>
            <a:ext cx="2000277" cy="5134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a:t>
            </a:r>
          </a:p>
          <a:p>
            <a:pPr algn="ctr"/>
            <a:r>
              <a:rPr lang="en-US" altLang="ja-JP" dirty="0" smtClean="0">
                <a:latin typeface="Arial" pitchFamily="34" charset="0"/>
                <a:cs typeface="Arial" pitchFamily="34" charset="0"/>
              </a:rPr>
              <a:t>analysis</a:t>
            </a:r>
            <a:endParaRPr kumimoji="1" lang="ja-JP" altLang="en-US" dirty="0">
              <a:latin typeface="Arial" pitchFamily="34" charset="0"/>
              <a:cs typeface="Arial" pitchFamily="34" charset="0"/>
            </a:endParaRPr>
          </a:p>
        </p:txBody>
      </p:sp>
      <p:cxnSp>
        <p:nvCxnSpPr>
          <p:cNvPr id="55" name="カギ線コネクタ 54"/>
          <p:cNvCxnSpPr>
            <a:endCxn id="5" idx="0"/>
          </p:cNvCxnSpPr>
          <p:nvPr/>
        </p:nvCxnSpPr>
        <p:spPr>
          <a:xfrm rot="5400000" flipH="1" flipV="1">
            <a:off x="2344284" y="-82252"/>
            <a:ext cx="1687908" cy="5181583"/>
          </a:xfrm>
          <a:prstGeom prst="bentConnector3">
            <a:avLst>
              <a:gd name="adj1" fmla="val 117778"/>
            </a:avLst>
          </a:prstGeom>
          <a:ln>
            <a:tailEnd type="arrow"/>
          </a:ln>
        </p:spPr>
        <p:style>
          <a:lnRef idx="2">
            <a:schemeClr val="accent4"/>
          </a:lnRef>
          <a:fillRef idx="0">
            <a:schemeClr val="accent4"/>
          </a:fillRef>
          <a:effectRef idx="1">
            <a:schemeClr val="accent4"/>
          </a:effectRef>
          <a:fontRef idx="minor">
            <a:schemeClr val="tx1"/>
          </a:fontRef>
        </p:style>
      </p:cxnSp>
      <p:sp>
        <p:nvSpPr>
          <p:cNvPr id="57" name="テキスト ボックス 186"/>
          <p:cNvSpPr txBox="1">
            <a:spLocks noChangeArrowheads="1"/>
          </p:cNvSpPr>
          <p:nvPr/>
        </p:nvSpPr>
        <p:spPr bwMode="auto">
          <a:xfrm>
            <a:off x="4052436" y="1008173"/>
            <a:ext cx="2599310" cy="369332"/>
          </a:xfrm>
          <a:prstGeom prst="rect">
            <a:avLst/>
          </a:prstGeom>
          <a:noFill/>
          <a:ln w="9525">
            <a:noFill/>
            <a:miter lim="800000"/>
            <a:headEnd/>
            <a:tailEnd/>
          </a:ln>
        </p:spPr>
        <p:txBody>
          <a:bodyPr wrap="square">
            <a:spAutoFit/>
          </a:bodyPr>
          <a:lstStyle/>
          <a:p>
            <a:r>
              <a:rPr lang="en-US" altLang="ja-JP" dirty="0" smtClean="0">
                <a:cs typeface="Arial" charset="0"/>
              </a:rPr>
              <a:t>Pixel stream</a:t>
            </a:r>
            <a:endParaRPr lang="ja-JP" altLang="en-US" dirty="0">
              <a:cs typeface="Arial" charset="0"/>
            </a:endParaRPr>
          </a:p>
        </p:txBody>
      </p:sp>
      <p:sp>
        <p:nvSpPr>
          <p:cNvPr id="61" name="右カーブ矢印 60"/>
          <p:cNvSpPr/>
          <p:nvPr/>
        </p:nvSpPr>
        <p:spPr>
          <a:xfrm flipH="1">
            <a:off x="3446317" y="2647219"/>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2" name="グループ化 109"/>
          <p:cNvGrpSpPr/>
          <p:nvPr/>
        </p:nvGrpSpPr>
        <p:grpSpPr>
          <a:xfrm>
            <a:off x="3076156" y="3173886"/>
            <a:ext cx="458119" cy="500066"/>
            <a:chOff x="4929190" y="3286124"/>
            <a:chExt cx="372639" cy="406759"/>
          </a:xfrm>
        </p:grpSpPr>
        <p:sp>
          <p:nvSpPr>
            <p:cNvPr id="68" name="星 7 67"/>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9" name="左矢印 68"/>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grpSp>
        <p:nvGrpSpPr>
          <p:cNvPr id="58" name="グループ化 118"/>
          <p:cNvGrpSpPr/>
          <p:nvPr/>
        </p:nvGrpSpPr>
        <p:grpSpPr>
          <a:xfrm>
            <a:off x="7000892" y="3629044"/>
            <a:ext cx="458119" cy="500066"/>
            <a:chOff x="4929190" y="3286124"/>
            <a:chExt cx="372639" cy="406759"/>
          </a:xfrm>
        </p:grpSpPr>
        <p:sp>
          <p:nvSpPr>
            <p:cNvPr id="71" name="星 7 70"/>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2" name="左矢印 71"/>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73" name="テキスト ボックス 72"/>
          <p:cNvSpPr txBox="1"/>
          <p:nvPr/>
        </p:nvSpPr>
        <p:spPr>
          <a:xfrm>
            <a:off x="7072330" y="914400"/>
            <a:ext cx="2357422" cy="338554"/>
          </a:xfrm>
          <a:prstGeom prst="rect">
            <a:avLst/>
          </a:prstGeom>
          <a:noFill/>
          <a:ln cmpd="sng">
            <a:noFill/>
            <a:prstDash val="solid"/>
          </a:ln>
        </p:spPr>
        <p:txBody>
          <a:bodyPr wrap="square" rtlCol="0">
            <a:spAutoFit/>
          </a:bodyPr>
          <a:lstStyle/>
          <a:p>
            <a:r>
              <a:rPr kumimoji="1" lang="en-US" altLang="ja-JP" sz="1600" dirty="0" smtClean="0"/>
              <a:t>Tiled Display Wall</a:t>
            </a:r>
          </a:p>
        </p:txBody>
      </p:sp>
      <p:sp>
        <p:nvSpPr>
          <p:cNvPr id="74" name="角丸四角形 73"/>
          <p:cNvSpPr/>
          <p:nvPr/>
        </p:nvSpPr>
        <p:spPr>
          <a:xfrm>
            <a:off x="1928794" y="1829817"/>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5" name="角丸四角形 74"/>
          <p:cNvSpPr/>
          <p:nvPr/>
        </p:nvSpPr>
        <p:spPr>
          <a:xfrm>
            <a:off x="64046"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6" name="角丸四角形 75"/>
          <p:cNvSpPr/>
          <p:nvPr/>
        </p:nvSpPr>
        <p:spPr>
          <a:xfrm>
            <a:off x="1247029"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8" name="右矢印 77"/>
          <p:cNvSpPr/>
          <p:nvPr/>
        </p:nvSpPr>
        <p:spPr>
          <a:xfrm>
            <a:off x="6349703" y="1602069"/>
            <a:ext cx="727366" cy="468864"/>
          </a:xfrm>
          <a:prstGeom prst="rightArrow">
            <a:avLst>
              <a:gd name="adj1" fmla="val 44666"/>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2400"/>
          </a:p>
        </p:txBody>
      </p:sp>
      <p:cxnSp>
        <p:nvCxnSpPr>
          <p:cNvPr id="126" name="直線矢印コネクタ 125"/>
          <p:cNvCxnSpPr/>
          <p:nvPr/>
        </p:nvCxnSpPr>
        <p:spPr>
          <a:xfrm rot="10800000">
            <a:off x="3094582" y="5111728"/>
            <a:ext cx="132548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133" name="右カーブ矢印 132"/>
          <p:cNvSpPr/>
          <p:nvPr/>
        </p:nvSpPr>
        <p:spPr>
          <a:xfrm flipH="1">
            <a:off x="2427898"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59" name="グループ化 109"/>
          <p:cNvGrpSpPr/>
          <p:nvPr/>
        </p:nvGrpSpPr>
        <p:grpSpPr>
          <a:xfrm>
            <a:off x="2057737" y="2611249"/>
            <a:ext cx="458119" cy="500066"/>
            <a:chOff x="4929190" y="3286124"/>
            <a:chExt cx="372639" cy="406759"/>
          </a:xfrm>
        </p:grpSpPr>
        <p:sp>
          <p:nvSpPr>
            <p:cNvPr id="135" name="星 7 134"/>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6" name="左矢印 135"/>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37" name="右カーブ矢印 136"/>
          <p:cNvSpPr/>
          <p:nvPr/>
        </p:nvSpPr>
        <p:spPr>
          <a:xfrm flipH="1">
            <a:off x="1208361"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2" name="グループ化 109"/>
          <p:cNvGrpSpPr/>
          <p:nvPr/>
        </p:nvGrpSpPr>
        <p:grpSpPr>
          <a:xfrm>
            <a:off x="838200" y="2611249"/>
            <a:ext cx="458119" cy="500066"/>
            <a:chOff x="4929190" y="3286124"/>
            <a:chExt cx="372639" cy="406759"/>
          </a:xfrm>
        </p:grpSpPr>
        <p:sp>
          <p:nvSpPr>
            <p:cNvPr id="139" name="星 7 138"/>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0" name="左矢印 139"/>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1" name="右カーブ矢印 140"/>
          <p:cNvSpPr/>
          <p:nvPr/>
        </p:nvSpPr>
        <p:spPr>
          <a:xfrm flipH="1">
            <a:off x="1769917"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3" name="グループ化 109"/>
          <p:cNvGrpSpPr/>
          <p:nvPr/>
        </p:nvGrpSpPr>
        <p:grpSpPr>
          <a:xfrm>
            <a:off x="1399756" y="4192082"/>
            <a:ext cx="458119" cy="500066"/>
            <a:chOff x="4929190" y="3286124"/>
            <a:chExt cx="372639" cy="406759"/>
          </a:xfrm>
        </p:grpSpPr>
        <p:sp>
          <p:nvSpPr>
            <p:cNvPr id="143" name="星 7 142"/>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4" name="左矢印 143"/>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5" name="右カーブ矢印 144"/>
          <p:cNvSpPr/>
          <p:nvPr/>
        </p:nvSpPr>
        <p:spPr>
          <a:xfrm flipH="1">
            <a:off x="550380"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4" name="グループ化 109"/>
          <p:cNvGrpSpPr/>
          <p:nvPr/>
        </p:nvGrpSpPr>
        <p:grpSpPr>
          <a:xfrm>
            <a:off x="180219" y="4192082"/>
            <a:ext cx="458119" cy="500066"/>
            <a:chOff x="4929190" y="3286124"/>
            <a:chExt cx="372639" cy="406759"/>
          </a:xfrm>
        </p:grpSpPr>
        <p:sp>
          <p:nvSpPr>
            <p:cNvPr id="147" name="星 7 146"/>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8" name="左矢印 147"/>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08" name="角丸四角形 107"/>
          <p:cNvSpPr/>
          <p:nvPr/>
        </p:nvSpPr>
        <p:spPr>
          <a:xfrm>
            <a:off x="135056" y="4714647"/>
            <a:ext cx="1799958" cy="8883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t>Proposed</a:t>
            </a:r>
          </a:p>
          <a:p>
            <a:pPr algn="ctr"/>
            <a:r>
              <a:rPr lang="en-US" altLang="ja-JP" sz="2400" dirty="0" smtClean="0"/>
              <a:t>Module</a:t>
            </a:r>
            <a:endParaRPr kumimoji="1" lang="en-US" altLang="ja-JP" sz="2400" dirty="0" smtClean="0"/>
          </a:p>
        </p:txBody>
      </p:sp>
      <p:sp>
        <p:nvSpPr>
          <p:cNvPr id="103" name="正方形/長方形 102"/>
          <p:cNvSpPr/>
          <p:nvPr/>
        </p:nvSpPr>
        <p:spPr>
          <a:xfrm>
            <a:off x="4433733" y="3446266"/>
            <a:ext cx="1630826" cy="9377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000" dirty="0" smtClean="0">
                <a:latin typeface="Arial" pitchFamily="34" charset="0"/>
                <a:cs typeface="Arial" pitchFamily="34" charset="0"/>
              </a:rPr>
              <a:t>Event</a:t>
            </a:r>
          </a:p>
          <a:p>
            <a:pPr algn="ctr"/>
            <a:r>
              <a:rPr kumimoji="1" lang="en-US" altLang="ja-JP" sz="2000" dirty="0" smtClean="0">
                <a:latin typeface="Arial" pitchFamily="34" charset="0"/>
                <a:cs typeface="Arial" pitchFamily="34" charset="0"/>
              </a:rPr>
              <a:t>message</a:t>
            </a:r>
          </a:p>
          <a:p>
            <a:pPr algn="ctr"/>
            <a:r>
              <a:rPr lang="en-US" altLang="ja-JP" sz="2000" dirty="0" smtClean="0">
                <a:latin typeface="Arial" pitchFamily="34" charset="0"/>
                <a:cs typeface="Arial" pitchFamily="34" charset="0"/>
              </a:rPr>
              <a:t>filter </a:t>
            </a:r>
            <a:endParaRPr kumimoji="1" lang="ja-JP" altLang="en-US" sz="2000" dirty="0" smtClean="0">
              <a:latin typeface="Arial" pitchFamily="34" charset="0"/>
              <a:cs typeface="Arial" pitchFamily="34" charset="0"/>
            </a:endParaRPr>
          </a:p>
        </p:txBody>
      </p:sp>
      <p:sp>
        <p:nvSpPr>
          <p:cNvPr id="105" name="正方形/長方形 104"/>
          <p:cNvSpPr/>
          <p:nvPr/>
        </p:nvSpPr>
        <p:spPr>
          <a:xfrm>
            <a:off x="5366033" y="2359345"/>
            <a:ext cx="1918844" cy="38531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cs typeface="Arial" pitchFamily="34" charset="0"/>
              </a:rPr>
              <a:t>SAGE Receiver</a:t>
            </a:r>
            <a:endParaRPr lang="en-US" altLang="ja-JP" dirty="0">
              <a:cs typeface="Arial" pitchFamily="34" charset="0"/>
            </a:endParaRPr>
          </a:p>
        </p:txBody>
      </p:sp>
      <p:cxnSp>
        <p:nvCxnSpPr>
          <p:cNvPr id="106" name="直線矢印コネクタ 105"/>
          <p:cNvCxnSpPr>
            <a:stCxn id="47" idx="2"/>
            <a:endCxn id="48" idx="0"/>
          </p:cNvCxnSpPr>
          <p:nvPr/>
        </p:nvCxnSpPr>
        <p:spPr>
          <a:xfrm rot="5400000">
            <a:off x="7274419" y="5134176"/>
            <a:ext cx="375090" cy="1588"/>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22" name="直線矢印コネクタ 121"/>
          <p:cNvCxnSpPr>
            <a:endCxn id="110" idx="3"/>
          </p:cNvCxnSpPr>
          <p:nvPr/>
        </p:nvCxnSpPr>
        <p:spPr>
          <a:xfrm rot="10800000">
            <a:off x="3086513" y="5237723"/>
            <a:ext cx="133355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5" name="直線矢印コネクタ 124"/>
          <p:cNvCxnSpPr/>
          <p:nvPr/>
        </p:nvCxnSpPr>
        <p:spPr>
          <a:xfrm rot="10800000">
            <a:off x="3094583" y="5348126"/>
            <a:ext cx="1325482"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8" name="直線矢印コネクタ 127"/>
          <p:cNvCxnSpPr/>
          <p:nvPr/>
        </p:nvCxnSpPr>
        <p:spPr>
          <a:xfrm rot="10800000" flipV="1">
            <a:off x="3086513" y="5467269"/>
            <a:ext cx="1333553"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82" name="正方形/長方形 81"/>
          <p:cNvSpPr/>
          <p:nvPr/>
        </p:nvSpPr>
        <p:spPr>
          <a:xfrm>
            <a:off x="4420062" y="4946631"/>
            <a:ext cx="1630826" cy="9377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000" dirty="0" smtClean="0">
                <a:latin typeface="Arial" pitchFamily="34" charset="0"/>
                <a:cs typeface="Arial" pitchFamily="34" charset="0"/>
              </a:rPr>
              <a:t>Event</a:t>
            </a:r>
          </a:p>
          <a:p>
            <a:pPr algn="ctr"/>
            <a:r>
              <a:rPr kumimoji="1" lang="en-US" altLang="ja-JP" sz="2000" dirty="0" smtClean="0">
                <a:latin typeface="Arial" pitchFamily="34" charset="0"/>
                <a:cs typeface="Arial" pitchFamily="34" charset="0"/>
              </a:rPr>
              <a:t>Message</a:t>
            </a:r>
            <a:endParaRPr kumimoji="1" lang="ja-JP" altLang="en-US" sz="2000" dirty="0" smtClean="0">
              <a:latin typeface="Arial" pitchFamily="34" charset="0"/>
              <a:cs typeface="Arial" pitchFamily="34" charset="0"/>
            </a:endParaRPr>
          </a:p>
          <a:p>
            <a:pPr algn="ctr"/>
            <a:r>
              <a:rPr lang="en-US" altLang="ja-JP" sz="2000" dirty="0" smtClean="0">
                <a:latin typeface="Arial" pitchFamily="34" charset="0"/>
                <a:cs typeface="Arial" pitchFamily="34" charset="0"/>
              </a:rPr>
              <a:t>duplication</a:t>
            </a:r>
            <a:endParaRPr kumimoji="1" lang="en-US" altLang="ja-JP" sz="2000" dirty="0" smtClean="0">
              <a:latin typeface="Arial" pitchFamily="34" charset="0"/>
              <a:cs typeface="Arial" pitchFamily="34" charset="0"/>
            </a:endParaRPr>
          </a:p>
        </p:txBody>
      </p:sp>
      <p:pic>
        <p:nvPicPr>
          <p:cNvPr id="1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416174" y="4759085"/>
            <a:ext cx="670338" cy="957275"/>
          </a:xfrm>
          <a:prstGeom prst="rect">
            <a:avLst/>
          </a:prstGeom>
          <a:noFill/>
          <a:ln w="9525">
            <a:noFill/>
            <a:miter lim="800000"/>
            <a:headEnd/>
            <a:tailEnd/>
          </a:ln>
        </p:spPr>
      </p:pic>
    </p:spTree>
    <p:custDataLst>
      <p:tags r:id="rId1"/>
    </p:custDataLst>
  </p:cSld>
  <p:clrMapOvr>
    <a:masterClrMapping/>
  </p:clrMapOvr>
  <p:transition spd="med" advTm="27983">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
        <p:nvSpPr>
          <p:cNvPr id="3" name="タイトル 2"/>
          <p:cNvSpPr>
            <a:spLocks noGrp="1"/>
          </p:cNvSpPr>
          <p:nvPr>
            <p:ph type="title"/>
          </p:nvPr>
        </p:nvSpPr>
        <p:spPr/>
        <p:txBody>
          <a:bodyPr/>
          <a:lstStyle/>
          <a:p>
            <a:r>
              <a:rPr lang="en-US" altLang="ja-JP" dirty="0" smtClean="0"/>
              <a:t>SAGE UI</a:t>
            </a:r>
            <a:endParaRPr lang="ja-JP" altLang="en-US" dirty="0"/>
          </a:p>
        </p:txBody>
      </p:sp>
      <p:pic>
        <p:nvPicPr>
          <p:cNvPr id="4" name="図 3"/>
          <p:cNvPicPr>
            <a:picLocks noChangeAspect="1"/>
          </p:cNvPicPr>
          <p:nvPr/>
        </p:nvPicPr>
        <p:blipFill>
          <a:blip r:embed="rId3"/>
          <a:stretch>
            <a:fillRect/>
          </a:stretch>
        </p:blipFill>
        <p:spPr>
          <a:xfrm>
            <a:off x="4120444" y="2515673"/>
            <a:ext cx="4807655" cy="3656527"/>
          </a:xfrm>
          <a:prstGeom prst="rect">
            <a:avLst/>
          </a:prstGeom>
        </p:spPr>
      </p:pic>
      <p:sp>
        <p:nvSpPr>
          <p:cNvPr id="5" name="正方形/長方形 4"/>
          <p:cNvSpPr/>
          <p:nvPr/>
        </p:nvSpPr>
        <p:spPr>
          <a:xfrm>
            <a:off x="647936" y="1214282"/>
            <a:ext cx="2985643" cy="2461058"/>
          </a:xfrm>
          <a:prstGeom prst="rect">
            <a:avLst/>
          </a:prstGeom>
          <a:solidFill>
            <a:schemeClr val="tx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6" name="Picture 6" descr="C:\Users\fujiwara\Documents\My Dropbox\takemura_lab\tdw_docking\rasmol\screenshots\091026\7lyz_spacefill_cpk.png"/>
          <p:cNvPicPr>
            <a:picLocks noChangeAspect="1" noChangeArrowheads="1"/>
          </p:cNvPicPr>
          <p:nvPr/>
        </p:nvPicPr>
        <p:blipFill>
          <a:blip r:embed="rId4" cstate="print"/>
          <a:srcRect/>
          <a:stretch>
            <a:fillRect/>
          </a:stretch>
        </p:blipFill>
        <p:spPr bwMode="auto">
          <a:xfrm>
            <a:off x="817915" y="1806201"/>
            <a:ext cx="1101810" cy="959598"/>
          </a:xfrm>
          <a:prstGeom prst="rect">
            <a:avLst/>
          </a:prstGeom>
          <a:noFill/>
        </p:spPr>
      </p:pic>
      <p:pic>
        <p:nvPicPr>
          <p:cNvPr id="7" name="Picture 4" descr="C:\Users\fujiwara\Documents\My Dropbox\takemura_lab\tdw_docking\rasmol\screenshots\091026\3cro_cartoon_cpk.png"/>
          <p:cNvPicPr>
            <a:picLocks noChangeAspect="1" noChangeArrowheads="1"/>
          </p:cNvPicPr>
          <p:nvPr/>
        </p:nvPicPr>
        <p:blipFill>
          <a:blip r:embed="rId5" cstate="print"/>
          <a:srcRect/>
          <a:stretch>
            <a:fillRect/>
          </a:stretch>
        </p:blipFill>
        <p:spPr bwMode="auto">
          <a:xfrm>
            <a:off x="1524000" y="2260600"/>
            <a:ext cx="1280265" cy="863600"/>
          </a:xfrm>
          <a:prstGeom prst="rect">
            <a:avLst/>
          </a:prstGeom>
          <a:noFill/>
        </p:spPr>
      </p:pic>
      <p:pic>
        <p:nvPicPr>
          <p:cNvPr id="8"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2387599" y="1600200"/>
            <a:ext cx="1137991" cy="907372"/>
          </a:xfrm>
          <a:prstGeom prst="rect">
            <a:avLst/>
          </a:prstGeom>
          <a:noFill/>
        </p:spPr>
      </p:pic>
      <p:sp>
        <p:nvSpPr>
          <p:cNvPr id="11" name="台形 10"/>
          <p:cNvSpPr/>
          <p:nvPr/>
        </p:nvSpPr>
        <p:spPr>
          <a:xfrm>
            <a:off x="748157" y="3675340"/>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2" name="台形 11"/>
          <p:cNvSpPr/>
          <p:nvPr/>
        </p:nvSpPr>
        <p:spPr>
          <a:xfrm>
            <a:off x="1510157" y="3675340"/>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台形 12"/>
          <p:cNvSpPr/>
          <p:nvPr/>
        </p:nvSpPr>
        <p:spPr>
          <a:xfrm>
            <a:off x="2272157" y="3675340"/>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4" name="台形 13"/>
          <p:cNvSpPr/>
          <p:nvPr/>
        </p:nvSpPr>
        <p:spPr>
          <a:xfrm>
            <a:off x="3034157" y="3675340"/>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7" name="正方形/長方形 16"/>
          <p:cNvSpPr/>
          <p:nvPr/>
        </p:nvSpPr>
        <p:spPr>
          <a:xfrm>
            <a:off x="652917" y="1203606"/>
            <a:ext cx="2990840" cy="2469704"/>
          </a:xfrm>
          <a:prstGeom prst="rect">
            <a:avLst/>
          </a:prstGeom>
          <a:no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18" name="直線コネクタ 17"/>
          <p:cNvCxnSpPr>
            <a:stCxn id="17" idx="1"/>
            <a:endCxn id="17" idx="3"/>
          </p:cNvCxnSpPr>
          <p:nvPr/>
        </p:nvCxnSpPr>
        <p:spPr>
          <a:xfrm rot="10800000" flipH="1">
            <a:off x="652917" y="2438458"/>
            <a:ext cx="29908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rot="10800000" flipH="1" flipV="1">
            <a:off x="647936" y="1237433"/>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22" name="直線コネクタ 21"/>
          <p:cNvCxnSpPr>
            <a:stCxn id="17" idx="2"/>
            <a:endCxn id="17" idx="0"/>
          </p:cNvCxnSpPr>
          <p:nvPr/>
        </p:nvCxnSpPr>
        <p:spPr>
          <a:xfrm rot="5400000" flipH="1">
            <a:off x="913485" y="2438458"/>
            <a:ext cx="2469704"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24" name="Shape 23"/>
          <p:cNvCxnSpPr>
            <a:stCxn id="4" idx="0"/>
          </p:cNvCxnSpPr>
          <p:nvPr/>
        </p:nvCxnSpPr>
        <p:spPr>
          <a:xfrm rot="16200000" flipV="1">
            <a:off x="4633201" y="624602"/>
            <a:ext cx="915472" cy="2866670"/>
          </a:xfrm>
          <a:prstGeom prst="bentConnector2">
            <a:avLst/>
          </a:prstGeom>
          <a:ln w="139700" cap="flat" cmpd="sng" algn="ctr">
            <a:solidFill>
              <a:schemeClr val="accent3"/>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 name="テキスト ボックス 25"/>
          <p:cNvSpPr txBox="1"/>
          <p:nvPr/>
        </p:nvSpPr>
        <p:spPr>
          <a:xfrm>
            <a:off x="4300103" y="664997"/>
            <a:ext cx="4627996" cy="830997"/>
          </a:xfrm>
          <a:prstGeom prst="rect">
            <a:avLst/>
          </a:prstGeom>
          <a:noFill/>
        </p:spPr>
        <p:txBody>
          <a:bodyPr wrap="square" rtlCol="0">
            <a:spAutoFit/>
          </a:bodyPr>
          <a:lstStyle/>
          <a:p>
            <a:r>
              <a:rPr lang="en-US" altLang="ja-JP" sz="2400" dirty="0" smtClean="0"/>
              <a:t>Window control</a:t>
            </a:r>
          </a:p>
          <a:p>
            <a:r>
              <a:rPr kumimoji="1" lang="en-US" altLang="ja-JP" sz="2400" dirty="0" smtClean="0"/>
              <a:t>on a Tiled Display Wall</a:t>
            </a:r>
            <a:endParaRPr kumimoji="1" lang="ja-JP" altLang="en-US" sz="2400" dirty="0"/>
          </a:p>
        </p:txBody>
      </p:sp>
      <p:sp>
        <p:nvSpPr>
          <p:cNvPr id="27" name="テキスト ボックス 26"/>
          <p:cNvSpPr txBox="1"/>
          <p:nvPr/>
        </p:nvSpPr>
        <p:spPr>
          <a:xfrm>
            <a:off x="6878204" y="1371600"/>
            <a:ext cx="4627996" cy="1323439"/>
          </a:xfrm>
          <a:prstGeom prst="rect">
            <a:avLst/>
          </a:prstGeom>
          <a:noFill/>
        </p:spPr>
        <p:txBody>
          <a:bodyPr wrap="square" rtlCol="0">
            <a:spAutoFit/>
          </a:bodyPr>
          <a:lstStyle/>
          <a:p>
            <a:pPr>
              <a:buFont typeface="Arial"/>
              <a:buChar char="•"/>
            </a:pPr>
            <a:r>
              <a:rPr kumimoji="1" lang="en-US" altLang="ja-JP" sz="2000" dirty="0" smtClean="0"/>
              <a:t>zoom</a:t>
            </a:r>
          </a:p>
          <a:p>
            <a:pPr>
              <a:buFont typeface="Arial"/>
              <a:buChar char="•"/>
            </a:pPr>
            <a:r>
              <a:rPr lang="en-US" altLang="ja-JP" sz="2000" dirty="0" smtClean="0"/>
              <a:t>move</a:t>
            </a:r>
          </a:p>
          <a:p>
            <a:pPr>
              <a:buFont typeface="Arial"/>
              <a:buChar char="•"/>
            </a:pPr>
            <a:r>
              <a:rPr kumimoji="1" lang="en-US" altLang="ja-JP" sz="2000" dirty="0" smtClean="0"/>
              <a:t>maximize</a:t>
            </a:r>
          </a:p>
          <a:p>
            <a:pPr>
              <a:buFont typeface="Arial"/>
              <a:buChar char="•"/>
            </a:pPr>
            <a:endParaRPr kumimoji="1" lang="en-US" altLang="ja-JP" sz="2000" dirty="0" smtClean="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sp>
        <p:nvSpPr>
          <p:cNvPr id="3" name="タイトル 2"/>
          <p:cNvSpPr>
            <a:spLocks noGrp="1"/>
          </p:cNvSpPr>
          <p:nvPr>
            <p:ph type="title"/>
          </p:nvPr>
        </p:nvSpPr>
        <p:spPr/>
        <p:txBody>
          <a:bodyPr/>
          <a:lstStyle/>
          <a:p>
            <a:r>
              <a:rPr lang="en-US" altLang="ja-JP" dirty="0" smtClean="0"/>
              <a:t>Problem</a:t>
            </a:r>
            <a:endParaRPr lang="ja-JP" altLang="en-US" dirty="0"/>
          </a:p>
        </p:txBody>
      </p:sp>
      <p:sp>
        <p:nvSpPr>
          <p:cNvPr id="4" name="正方形/長方形 3"/>
          <p:cNvSpPr/>
          <p:nvPr/>
        </p:nvSpPr>
        <p:spPr>
          <a:xfrm>
            <a:off x="5570421" y="1767146"/>
            <a:ext cx="2985643" cy="2414578"/>
          </a:xfrm>
          <a:prstGeom prst="rect">
            <a:avLst/>
          </a:prstGeom>
          <a:solidFill>
            <a:schemeClr val="tx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雲 5"/>
          <p:cNvSpPr/>
          <p:nvPr/>
        </p:nvSpPr>
        <p:spPr>
          <a:xfrm rot="16200000">
            <a:off x="618611" y="1751234"/>
            <a:ext cx="3639580" cy="3962397"/>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8" name="直線コネクタ 7"/>
          <p:cNvCxnSpPr>
            <a:endCxn id="11" idx="1"/>
          </p:cNvCxnSpPr>
          <p:nvPr/>
        </p:nvCxnSpPr>
        <p:spPr>
          <a:xfrm rot="10800000" flipV="1">
            <a:off x="4960821" y="20722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線コネクタ 8"/>
          <p:cNvCxnSpPr>
            <a:endCxn id="11" idx="1"/>
          </p:cNvCxnSpPr>
          <p:nvPr/>
        </p:nvCxnSpPr>
        <p:spPr>
          <a:xfrm rot="10800000" flipV="1">
            <a:off x="4960821" y="18943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1843648"/>
            <a:ext cx="361596" cy="500671"/>
          </a:xfrm>
          <a:prstGeom prst="rect">
            <a:avLst/>
          </a:prstGeom>
          <a:noFill/>
          <a:ln w="9525">
            <a:noFill/>
            <a:miter lim="800000"/>
            <a:headEnd/>
            <a:tailEnd/>
          </a:ln>
        </p:spPr>
      </p:pic>
      <p:pic>
        <p:nvPicPr>
          <p:cNvPr id="11"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1843648"/>
            <a:ext cx="361596" cy="500671"/>
          </a:xfrm>
          <a:prstGeom prst="rect">
            <a:avLst/>
          </a:prstGeom>
          <a:noFill/>
          <a:ln w="9525">
            <a:noFill/>
            <a:miter lim="800000"/>
            <a:headEnd/>
            <a:tailEnd/>
          </a:ln>
        </p:spPr>
      </p:pic>
      <p:cxnSp>
        <p:nvCxnSpPr>
          <p:cNvPr id="12" name="直線コネクタ 11"/>
          <p:cNvCxnSpPr>
            <a:endCxn id="15" idx="1"/>
          </p:cNvCxnSpPr>
          <p:nvPr/>
        </p:nvCxnSpPr>
        <p:spPr>
          <a:xfrm rot="10800000" flipV="1">
            <a:off x="4960821" y="26818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15" idx="1"/>
          </p:cNvCxnSpPr>
          <p:nvPr/>
        </p:nvCxnSpPr>
        <p:spPr>
          <a:xfrm rot="10800000" flipV="1">
            <a:off x="4960821" y="25039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2453248"/>
            <a:ext cx="361596" cy="500671"/>
          </a:xfrm>
          <a:prstGeom prst="rect">
            <a:avLst/>
          </a:prstGeom>
          <a:noFill/>
          <a:ln w="9525">
            <a:noFill/>
            <a:miter lim="800000"/>
            <a:headEnd/>
            <a:tailEnd/>
          </a:ln>
        </p:spPr>
      </p:pic>
      <p:pic>
        <p:nvPicPr>
          <p:cNvPr id="1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2453248"/>
            <a:ext cx="361596" cy="500671"/>
          </a:xfrm>
          <a:prstGeom prst="rect">
            <a:avLst/>
          </a:prstGeom>
          <a:noFill/>
          <a:ln w="9525">
            <a:noFill/>
            <a:miter lim="800000"/>
            <a:headEnd/>
            <a:tailEnd/>
          </a:ln>
        </p:spPr>
      </p:pic>
      <p:cxnSp>
        <p:nvCxnSpPr>
          <p:cNvPr id="16" name="直線コネクタ 15"/>
          <p:cNvCxnSpPr>
            <a:endCxn id="19" idx="1"/>
          </p:cNvCxnSpPr>
          <p:nvPr/>
        </p:nvCxnSpPr>
        <p:spPr>
          <a:xfrm rot="10800000" flipV="1">
            <a:off x="4960821" y="32914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線コネクタ 16"/>
          <p:cNvCxnSpPr>
            <a:endCxn id="19" idx="1"/>
          </p:cNvCxnSpPr>
          <p:nvPr/>
        </p:nvCxnSpPr>
        <p:spPr>
          <a:xfrm rot="10800000" flipV="1">
            <a:off x="4960821" y="31135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062848"/>
            <a:ext cx="361596" cy="500671"/>
          </a:xfrm>
          <a:prstGeom prst="rect">
            <a:avLst/>
          </a:prstGeom>
          <a:noFill/>
          <a:ln w="9525">
            <a:noFill/>
            <a:miter lim="800000"/>
            <a:headEnd/>
            <a:tailEnd/>
          </a:ln>
        </p:spPr>
      </p:pic>
      <p:pic>
        <p:nvPicPr>
          <p:cNvPr id="19"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062848"/>
            <a:ext cx="361596" cy="500671"/>
          </a:xfrm>
          <a:prstGeom prst="rect">
            <a:avLst/>
          </a:prstGeom>
          <a:noFill/>
          <a:ln w="9525">
            <a:noFill/>
            <a:miter lim="800000"/>
            <a:headEnd/>
            <a:tailEnd/>
          </a:ln>
        </p:spPr>
      </p:pic>
      <p:cxnSp>
        <p:nvCxnSpPr>
          <p:cNvPr id="20" name="直線コネクタ 19"/>
          <p:cNvCxnSpPr>
            <a:endCxn id="23" idx="1"/>
          </p:cNvCxnSpPr>
          <p:nvPr/>
        </p:nvCxnSpPr>
        <p:spPr>
          <a:xfrm rot="10800000" flipV="1">
            <a:off x="4960821" y="39010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23" idx="1"/>
          </p:cNvCxnSpPr>
          <p:nvPr/>
        </p:nvCxnSpPr>
        <p:spPr>
          <a:xfrm rot="10800000" flipV="1">
            <a:off x="4960821" y="37231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672448"/>
            <a:ext cx="361596" cy="500671"/>
          </a:xfrm>
          <a:prstGeom prst="rect">
            <a:avLst/>
          </a:prstGeom>
          <a:noFill/>
          <a:ln w="9525">
            <a:noFill/>
            <a:miter lim="800000"/>
            <a:headEnd/>
            <a:tailEnd/>
          </a:ln>
        </p:spPr>
      </p:pic>
      <p:pic>
        <p:nvPicPr>
          <p:cNvPr id="23"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672448"/>
            <a:ext cx="361596" cy="500671"/>
          </a:xfrm>
          <a:prstGeom prst="rect">
            <a:avLst/>
          </a:prstGeom>
          <a:noFill/>
          <a:ln w="9525">
            <a:noFill/>
            <a:miter lim="800000"/>
            <a:headEnd/>
            <a:tailEnd/>
          </a:ln>
        </p:spPr>
      </p:pic>
      <p:pic>
        <p:nvPicPr>
          <p:cNvPr id="26" name="Picture 3" descr="C:\Users\fujiwara\Documents\My Dropbox\takemura_lab\tdw_docking\rasmol\screenshots\091026\1ldb_sticks_chain2.png"/>
          <p:cNvPicPr>
            <a:picLocks noChangeAspect="1" noChangeArrowheads="1"/>
          </p:cNvPicPr>
          <p:nvPr/>
        </p:nvPicPr>
        <p:blipFill>
          <a:blip r:embed="rId5"/>
          <a:stretch>
            <a:fillRect/>
          </a:stretch>
        </p:blipFill>
        <p:spPr bwMode="auto">
          <a:xfrm>
            <a:off x="1918616" y="4301567"/>
            <a:ext cx="788213" cy="836768"/>
          </a:xfrm>
          <a:prstGeom prst="rect">
            <a:avLst/>
          </a:prstGeom>
          <a:noFill/>
        </p:spPr>
      </p:pic>
      <p:pic>
        <p:nvPicPr>
          <p:cNvPr id="27" name="Picture 4" descr="C:\Users\fujiwara\Documents\My Dropbox\takemura_lab\tdw_docking\rasmol\screenshots\091026\3cro_cartoon_cpk.png"/>
          <p:cNvPicPr>
            <a:picLocks noChangeAspect="1" noChangeArrowheads="1"/>
          </p:cNvPicPr>
          <p:nvPr/>
        </p:nvPicPr>
        <p:blipFill>
          <a:blip r:embed="rId6"/>
          <a:stretch>
            <a:fillRect/>
          </a:stretch>
        </p:blipFill>
        <p:spPr bwMode="auto">
          <a:xfrm>
            <a:off x="540236" y="3398407"/>
            <a:ext cx="652218" cy="876156"/>
          </a:xfrm>
          <a:prstGeom prst="rect">
            <a:avLst/>
          </a:prstGeom>
          <a:noFill/>
        </p:spPr>
      </p:pic>
      <p:pic>
        <p:nvPicPr>
          <p:cNvPr id="28" name="Picture 6" descr="C:\Users\fujiwara\Documents\My Dropbox\takemura_lab\tdw_docking\rasmol\screenshots\091026\7lyz_spacefill_cpk.png"/>
          <p:cNvPicPr>
            <a:picLocks noChangeAspect="1" noChangeArrowheads="1"/>
          </p:cNvPicPr>
          <p:nvPr/>
        </p:nvPicPr>
        <p:blipFill>
          <a:blip r:embed="rId7"/>
          <a:stretch>
            <a:fillRect/>
          </a:stretch>
        </p:blipFill>
        <p:spPr bwMode="auto">
          <a:xfrm>
            <a:off x="1600257" y="1898055"/>
            <a:ext cx="818286" cy="868693"/>
          </a:xfrm>
          <a:prstGeom prst="rect">
            <a:avLst/>
          </a:prstGeom>
          <a:noFill/>
        </p:spPr>
      </p:pic>
      <p:pic>
        <p:nvPicPr>
          <p:cNvPr id="29" name="Picture 9" descr="C:\Users\fujiwara\Documents\My Dropbox\takemura_lab\tdw_docking\rasmol\screenshots\091026\4hir_spacefill_group.png"/>
          <p:cNvPicPr>
            <a:picLocks noChangeAspect="1" noChangeArrowheads="1"/>
          </p:cNvPicPr>
          <p:nvPr/>
        </p:nvPicPr>
        <p:blipFill>
          <a:blip r:embed="rId8"/>
          <a:stretch>
            <a:fillRect/>
          </a:stretch>
        </p:blipFill>
        <p:spPr bwMode="auto">
          <a:xfrm>
            <a:off x="3333640" y="4726772"/>
            <a:ext cx="818287" cy="774745"/>
          </a:xfrm>
          <a:prstGeom prst="rect">
            <a:avLst/>
          </a:prstGeom>
          <a:noFill/>
        </p:spPr>
      </p:pic>
      <p:pic>
        <p:nvPicPr>
          <p:cNvPr id="3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010199" y="2224648"/>
            <a:ext cx="526696" cy="729271"/>
          </a:xfrm>
          <a:prstGeom prst="rect">
            <a:avLst/>
          </a:prstGeom>
          <a:noFill/>
          <a:ln w="9525">
            <a:noFill/>
            <a:miter lim="800000"/>
            <a:headEnd/>
            <a:tailEnd/>
          </a:ln>
        </p:spPr>
      </p:pic>
      <p:pic>
        <p:nvPicPr>
          <p:cNvPr id="31"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866345" y="3672448"/>
            <a:ext cx="526696" cy="729271"/>
          </a:xfrm>
          <a:prstGeom prst="rect">
            <a:avLst/>
          </a:prstGeom>
          <a:noFill/>
          <a:ln w="9525">
            <a:noFill/>
            <a:miter lim="800000"/>
            <a:headEnd/>
            <a:tailEnd/>
          </a:ln>
        </p:spPr>
      </p:pic>
      <p:pic>
        <p:nvPicPr>
          <p:cNvPr id="32"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3801031" y="4941320"/>
            <a:ext cx="526696" cy="729271"/>
          </a:xfrm>
          <a:prstGeom prst="rect">
            <a:avLst/>
          </a:prstGeom>
          <a:noFill/>
          <a:ln w="9525">
            <a:noFill/>
            <a:miter lim="800000"/>
            <a:headEnd/>
            <a:tailEnd/>
          </a:ln>
        </p:spPr>
      </p:pic>
      <p:pic>
        <p:nvPicPr>
          <p:cNvPr id="33"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273547" y="4576684"/>
            <a:ext cx="526696" cy="729271"/>
          </a:xfrm>
          <a:prstGeom prst="rect">
            <a:avLst/>
          </a:prstGeom>
          <a:noFill/>
          <a:ln w="9525">
            <a:noFill/>
            <a:miter lim="800000"/>
            <a:headEnd/>
            <a:tailEnd/>
          </a:ln>
        </p:spPr>
      </p:pic>
      <p:pic>
        <p:nvPicPr>
          <p:cNvPr id="37" name="Picture 6" descr="C:\Users\fujiwara\Documents\My Dropbox\takemura_lab\tdw_docking\rasmol\screenshots\091026\7lyz_spacefill_cpk.png"/>
          <p:cNvPicPr>
            <a:picLocks noChangeAspect="1" noChangeArrowheads="1"/>
          </p:cNvPicPr>
          <p:nvPr/>
        </p:nvPicPr>
        <p:blipFill>
          <a:blip r:embed="rId7"/>
          <a:stretch>
            <a:fillRect/>
          </a:stretch>
        </p:blipFill>
        <p:spPr bwMode="auto">
          <a:xfrm>
            <a:off x="5740400" y="1878850"/>
            <a:ext cx="940446" cy="998379"/>
          </a:xfrm>
          <a:prstGeom prst="rect">
            <a:avLst/>
          </a:prstGeom>
          <a:noFill/>
        </p:spPr>
      </p:pic>
      <p:pic>
        <p:nvPicPr>
          <p:cNvPr id="38" name="Picture 4" descr="C:\Users\fujiwara\Documents\My Dropbox\takemura_lab\tdw_docking\rasmol\screenshots\091026\3cro_cartoon_cpk.png"/>
          <p:cNvPicPr>
            <a:picLocks noChangeAspect="1" noChangeArrowheads="1"/>
          </p:cNvPicPr>
          <p:nvPr/>
        </p:nvPicPr>
        <p:blipFill>
          <a:blip r:embed="rId6"/>
          <a:stretch>
            <a:fillRect/>
          </a:stretch>
        </p:blipFill>
        <p:spPr bwMode="auto">
          <a:xfrm>
            <a:off x="6995239" y="1874479"/>
            <a:ext cx="1202024" cy="1614737"/>
          </a:xfrm>
          <a:prstGeom prst="rect">
            <a:avLst/>
          </a:prstGeom>
          <a:noFill/>
        </p:spPr>
      </p:pic>
      <p:pic>
        <p:nvPicPr>
          <p:cNvPr id="39" name="Picture 3" descr="C:\Users\fujiwara\Documents\My Dropbox\takemura_lab\tdw_docking\rasmol\screenshots\091026\1ldb_sticks_chain2.png"/>
          <p:cNvPicPr>
            <a:picLocks noChangeAspect="1" noChangeArrowheads="1"/>
          </p:cNvPicPr>
          <p:nvPr/>
        </p:nvPicPr>
        <p:blipFill>
          <a:blip r:embed="rId5"/>
          <a:stretch>
            <a:fillRect/>
          </a:stretch>
        </p:blipFill>
        <p:spPr bwMode="auto">
          <a:xfrm>
            <a:off x="6070800" y="2665041"/>
            <a:ext cx="1312327" cy="1393168"/>
          </a:xfrm>
          <a:prstGeom prst="rect">
            <a:avLst/>
          </a:prstGeom>
          <a:noFill/>
        </p:spPr>
      </p:pic>
      <p:pic>
        <p:nvPicPr>
          <p:cNvPr id="40" name="Picture 9" descr="C:\Users\fujiwara\Documents\My Dropbox\takemura_lab\tdw_docking\rasmol\screenshots\091026\4hir_spacefill_group.png"/>
          <p:cNvPicPr>
            <a:picLocks noChangeAspect="1" noChangeArrowheads="1"/>
          </p:cNvPicPr>
          <p:nvPr/>
        </p:nvPicPr>
        <p:blipFill>
          <a:blip r:embed="rId8"/>
          <a:stretch>
            <a:fillRect/>
          </a:stretch>
        </p:blipFill>
        <p:spPr bwMode="auto">
          <a:xfrm>
            <a:off x="7539157" y="3161587"/>
            <a:ext cx="1040928" cy="985539"/>
          </a:xfrm>
          <a:prstGeom prst="rect">
            <a:avLst/>
          </a:prstGeom>
          <a:noFill/>
        </p:spPr>
      </p:pic>
      <p:grpSp>
        <p:nvGrpSpPr>
          <p:cNvPr id="5" name="図形グループ 42"/>
          <p:cNvGrpSpPr/>
          <p:nvPr/>
        </p:nvGrpSpPr>
        <p:grpSpPr>
          <a:xfrm>
            <a:off x="5570421" y="1741924"/>
            <a:ext cx="3009664" cy="2624134"/>
            <a:chOff x="5546400" y="2057280"/>
            <a:chExt cx="3009664" cy="2624134"/>
          </a:xfrm>
        </p:grpSpPr>
        <p:sp>
          <p:nvSpPr>
            <p:cNvPr id="44" name="台形 43"/>
            <p:cNvSpPr/>
            <p:nvPr/>
          </p:nvSpPr>
          <p:spPr>
            <a:xfrm>
              <a:off x="5646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5" name="台形 44"/>
            <p:cNvSpPr/>
            <p:nvPr/>
          </p:nvSpPr>
          <p:spPr>
            <a:xfrm>
              <a:off x="6408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6" name="台形 45"/>
            <p:cNvSpPr/>
            <p:nvPr/>
          </p:nvSpPr>
          <p:spPr>
            <a:xfrm>
              <a:off x="7170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7" name="台形 46"/>
            <p:cNvSpPr/>
            <p:nvPr/>
          </p:nvSpPr>
          <p:spPr>
            <a:xfrm>
              <a:off x="7932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48" name="直線コネクタ 47"/>
            <p:cNvCxnSpPr/>
            <p:nvPr/>
          </p:nvCxnSpPr>
          <p:spPr>
            <a:xfrm rot="10800000" flipH="1" flipV="1">
              <a:off x="5565224" y="2655601"/>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rot="10800000" flipH="1">
              <a:off x="5565224" y="3890469"/>
              <a:ext cx="2990840"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5551381" y="2057280"/>
              <a:ext cx="2990840" cy="2469704"/>
            </a:xfrm>
            <a:prstGeom prst="rect">
              <a:avLst/>
            </a:prstGeom>
            <a:no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51" name="直線コネクタ 50"/>
            <p:cNvCxnSpPr>
              <a:stCxn id="50" idx="1"/>
              <a:endCxn id="50" idx="3"/>
            </p:cNvCxnSpPr>
            <p:nvPr/>
          </p:nvCxnSpPr>
          <p:spPr>
            <a:xfrm rot="10800000" flipH="1">
              <a:off x="5551381" y="3292132"/>
              <a:ext cx="29908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2" name="直線コネクタ 51"/>
            <p:cNvCxnSpPr/>
            <p:nvPr/>
          </p:nvCxnSpPr>
          <p:spPr>
            <a:xfrm rot="5400000" flipH="1" flipV="1">
              <a:off x="5089164" y="3293299"/>
              <a:ext cx="2405973"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3" name="直線コネクタ 52"/>
            <p:cNvCxnSpPr/>
            <p:nvPr/>
          </p:nvCxnSpPr>
          <p:spPr>
            <a:xfrm rot="16200000" flipV="1">
              <a:off x="6583494" y="3308251"/>
              <a:ext cx="2435878"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rot="10800000" flipH="1" flipV="1">
              <a:off x="5546400" y="2091107"/>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5" name="直線コネクタ 54"/>
            <p:cNvCxnSpPr>
              <a:stCxn id="50" idx="2"/>
              <a:endCxn id="50" idx="0"/>
            </p:cNvCxnSpPr>
            <p:nvPr/>
          </p:nvCxnSpPr>
          <p:spPr>
            <a:xfrm rot="5400000" flipH="1">
              <a:off x="5811949" y="3292132"/>
              <a:ext cx="2469704"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grpSp>
      <p:pic>
        <p:nvPicPr>
          <p:cNvPr id="72" name="Picture 2" descr="C:\Program Files\Microsoft Office\MEDIA\CAGCAT10\j0240719.wmf"/>
          <p:cNvPicPr>
            <a:picLocks noChangeAspect="1" noChangeArrowheads="1"/>
          </p:cNvPicPr>
          <p:nvPr/>
        </p:nvPicPr>
        <p:blipFill>
          <a:blip r:embed="rId9" cstate="print"/>
          <a:srcRect/>
          <a:stretch>
            <a:fillRect/>
          </a:stretch>
        </p:blipFill>
        <p:spPr bwMode="auto">
          <a:xfrm>
            <a:off x="8136964" y="4941320"/>
            <a:ext cx="838200" cy="1315572"/>
          </a:xfrm>
          <a:prstGeom prst="rect">
            <a:avLst/>
          </a:prstGeom>
          <a:noFill/>
        </p:spPr>
      </p:pic>
      <p:sp>
        <p:nvSpPr>
          <p:cNvPr id="74" name="テキスト ボックス 73"/>
          <p:cNvSpPr txBox="1"/>
          <p:nvPr/>
        </p:nvSpPr>
        <p:spPr>
          <a:xfrm>
            <a:off x="6680846" y="5599107"/>
            <a:ext cx="1480375" cy="461665"/>
          </a:xfrm>
          <a:prstGeom prst="rect">
            <a:avLst/>
          </a:prstGeom>
          <a:noFill/>
        </p:spPr>
        <p:txBody>
          <a:bodyPr wrap="square" rtlCol="0">
            <a:spAutoFit/>
          </a:bodyPr>
          <a:lstStyle/>
          <a:p>
            <a:r>
              <a:rPr kumimoji="1" lang="en-US" altLang="ja-JP" sz="2400" dirty="0" smtClean="0"/>
              <a:t>Control</a:t>
            </a:r>
          </a:p>
        </p:txBody>
      </p:sp>
      <p:sp>
        <p:nvSpPr>
          <p:cNvPr id="80" name="雲 79"/>
          <p:cNvSpPr/>
          <p:nvPr/>
        </p:nvSpPr>
        <p:spPr>
          <a:xfrm rot="16200000">
            <a:off x="5014817" y="4321301"/>
            <a:ext cx="1311650" cy="1663946"/>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2" name="正方形/長方形 91"/>
          <p:cNvSpPr/>
          <p:nvPr/>
        </p:nvSpPr>
        <p:spPr>
          <a:xfrm>
            <a:off x="3333640" y="5552223"/>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China</a:t>
            </a:r>
            <a:endParaRPr kumimoji="1" lang="ja-JP" altLang="en-US" dirty="0"/>
          </a:p>
        </p:txBody>
      </p:sp>
      <p:sp>
        <p:nvSpPr>
          <p:cNvPr id="93" name="正方形/長方形 92"/>
          <p:cNvSpPr/>
          <p:nvPr/>
        </p:nvSpPr>
        <p:spPr>
          <a:xfrm>
            <a:off x="228600" y="4292722"/>
            <a:ext cx="1046889"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Japan</a:t>
            </a:r>
            <a:endParaRPr kumimoji="1" lang="ja-JP" altLang="en-US" dirty="0"/>
          </a:p>
        </p:txBody>
      </p:sp>
      <p:sp>
        <p:nvSpPr>
          <p:cNvPr id="94" name="正方形/長方形 93"/>
          <p:cNvSpPr/>
          <p:nvPr/>
        </p:nvSpPr>
        <p:spPr>
          <a:xfrm>
            <a:off x="1911178" y="5141929"/>
            <a:ext cx="795651"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India</a:t>
            </a:r>
            <a:endParaRPr kumimoji="1" lang="ja-JP" altLang="en-US" dirty="0"/>
          </a:p>
        </p:txBody>
      </p:sp>
      <p:sp>
        <p:nvSpPr>
          <p:cNvPr id="95" name="正方形/長方形 94"/>
          <p:cNvSpPr/>
          <p:nvPr/>
        </p:nvSpPr>
        <p:spPr>
          <a:xfrm>
            <a:off x="1484535" y="2788558"/>
            <a:ext cx="1052360"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France</a:t>
            </a:r>
            <a:endParaRPr kumimoji="1" lang="ja-JP" altLang="en-US" dirty="0"/>
          </a:p>
        </p:txBody>
      </p:sp>
      <p:sp>
        <p:nvSpPr>
          <p:cNvPr id="96" name="正方形/長方形 95"/>
          <p:cNvSpPr/>
          <p:nvPr/>
        </p:nvSpPr>
        <p:spPr>
          <a:xfrm>
            <a:off x="7676737" y="4401719"/>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US</a:t>
            </a:r>
            <a:endParaRPr kumimoji="1" lang="ja-JP" altLang="en-US" dirty="0"/>
          </a:p>
        </p:txBody>
      </p:sp>
      <p:cxnSp>
        <p:nvCxnSpPr>
          <p:cNvPr id="75" name="直線コネクタ 74"/>
          <p:cNvCxnSpPr>
            <a:stCxn id="72" idx="1"/>
            <a:endCxn id="32" idx="3"/>
          </p:cNvCxnSpPr>
          <p:nvPr/>
        </p:nvCxnSpPr>
        <p:spPr>
          <a:xfrm rot="10800000">
            <a:off x="4327728" y="5305956"/>
            <a:ext cx="3809237" cy="293150"/>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角丸四角形 62"/>
          <p:cNvSpPr/>
          <p:nvPr/>
        </p:nvSpPr>
        <p:spPr>
          <a:xfrm>
            <a:off x="2536894" y="326241"/>
            <a:ext cx="6019170" cy="9840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dirty="0" smtClean="0"/>
              <a:t>Lack of control function for </a:t>
            </a:r>
          </a:p>
          <a:p>
            <a:pPr algn="ctr"/>
            <a:r>
              <a:rPr lang="en-US" altLang="ja-JP" sz="2400" dirty="0" smtClean="0"/>
              <a:t>distributed visualization applications</a:t>
            </a:r>
          </a:p>
        </p:txBody>
      </p:sp>
      <p:cxnSp>
        <p:nvCxnSpPr>
          <p:cNvPr id="64" name="直線コネクタ 63"/>
          <p:cNvCxnSpPr/>
          <p:nvPr/>
        </p:nvCxnSpPr>
        <p:spPr>
          <a:xfrm rot="10800000">
            <a:off x="2800243" y="4833397"/>
            <a:ext cx="5360980" cy="740212"/>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31" idx="3"/>
          </p:cNvCxnSpPr>
          <p:nvPr/>
        </p:nvCxnSpPr>
        <p:spPr>
          <a:xfrm rot="10800000">
            <a:off x="1393042" y="4037085"/>
            <a:ext cx="6750229" cy="1515141"/>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95" idx="3"/>
          </p:cNvCxnSpPr>
          <p:nvPr/>
        </p:nvCxnSpPr>
        <p:spPr>
          <a:xfrm rot="10800000">
            <a:off x="2536895" y="3004397"/>
            <a:ext cx="5624326" cy="2547834"/>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359400" y="1310248"/>
            <a:ext cx="3403600" cy="369332"/>
          </a:xfrm>
          <a:prstGeom prst="rect">
            <a:avLst/>
          </a:prstGeom>
          <a:noFill/>
          <a:ln cmpd="sng">
            <a:noFill/>
            <a:prstDash val="solid"/>
          </a:ln>
        </p:spPr>
        <p:txBody>
          <a:bodyPr wrap="square" rtlCol="0">
            <a:spAutoFit/>
          </a:bodyPr>
          <a:lstStyle/>
          <a:p>
            <a:pPr algn="ctr"/>
            <a:r>
              <a:rPr kumimoji="1" lang="en-US" altLang="ja-JP" dirty="0" smtClean="0"/>
              <a:t>Tiled Display Wall (TDW)</a:t>
            </a:r>
          </a:p>
        </p:txBody>
      </p:sp>
      <p:sp>
        <p:nvSpPr>
          <p:cNvPr id="65" name="禁止 64"/>
          <p:cNvSpPr/>
          <p:nvPr/>
        </p:nvSpPr>
        <p:spPr>
          <a:xfrm flipH="1">
            <a:off x="6661822" y="4797555"/>
            <a:ext cx="900692" cy="873036"/>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Tree>
    <p:custDataLst>
      <p:tags r:id="rId1"/>
    </p:custDataLst>
  </p:cSld>
  <p:clrMapOvr>
    <a:masterClrMapping/>
  </p:clrMapOvr>
  <p:transition spd="med" advTm="58233">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
        <p:nvSpPr>
          <p:cNvPr id="3" name="タイトル 2"/>
          <p:cNvSpPr>
            <a:spLocks noGrp="1"/>
          </p:cNvSpPr>
          <p:nvPr>
            <p:ph type="title"/>
          </p:nvPr>
        </p:nvSpPr>
        <p:spPr/>
        <p:txBody>
          <a:bodyPr/>
          <a:lstStyle/>
          <a:p>
            <a:r>
              <a:rPr lang="en-US" altLang="ja-JP" dirty="0" smtClean="0"/>
              <a:t>What is our work?</a:t>
            </a:r>
            <a:endParaRPr lang="ja-JP" altLang="en-US" dirty="0"/>
          </a:p>
        </p:txBody>
      </p:sp>
      <p:sp>
        <p:nvSpPr>
          <p:cNvPr id="4" name="正方形/長方形 3"/>
          <p:cNvSpPr/>
          <p:nvPr/>
        </p:nvSpPr>
        <p:spPr>
          <a:xfrm>
            <a:off x="5570421" y="1767146"/>
            <a:ext cx="2985643" cy="2446512"/>
          </a:xfrm>
          <a:prstGeom prst="rect">
            <a:avLst/>
          </a:prstGeom>
          <a:solidFill>
            <a:schemeClr val="tx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雲 5"/>
          <p:cNvSpPr/>
          <p:nvPr/>
        </p:nvSpPr>
        <p:spPr>
          <a:xfrm rot="16200000">
            <a:off x="618611" y="1751234"/>
            <a:ext cx="3639580" cy="3962397"/>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8" name="直線コネクタ 7"/>
          <p:cNvCxnSpPr>
            <a:endCxn id="11" idx="1"/>
          </p:cNvCxnSpPr>
          <p:nvPr/>
        </p:nvCxnSpPr>
        <p:spPr>
          <a:xfrm rot="10800000" flipV="1">
            <a:off x="4960821" y="20722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線コネクタ 8"/>
          <p:cNvCxnSpPr>
            <a:endCxn id="11" idx="1"/>
          </p:cNvCxnSpPr>
          <p:nvPr/>
        </p:nvCxnSpPr>
        <p:spPr>
          <a:xfrm rot="10800000" flipV="1">
            <a:off x="4960821" y="18943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1843648"/>
            <a:ext cx="361596" cy="500671"/>
          </a:xfrm>
          <a:prstGeom prst="rect">
            <a:avLst/>
          </a:prstGeom>
          <a:noFill/>
          <a:ln w="9525">
            <a:noFill/>
            <a:miter lim="800000"/>
            <a:headEnd/>
            <a:tailEnd/>
          </a:ln>
        </p:spPr>
      </p:pic>
      <p:pic>
        <p:nvPicPr>
          <p:cNvPr id="11"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1843648"/>
            <a:ext cx="361596" cy="500671"/>
          </a:xfrm>
          <a:prstGeom prst="rect">
            <a:avLst/>
          </a:prstGeom>
          <a:noFill/>
          <a:ln w="9525">
            <a:noFill/>
            <a:miter lim="800000"/>
            <a:headEnd/>
            <a:tailEnd/>
          </a:ln>
        </p:spPr>
      </p:pic>
      <p:cxnSp>
        <p:nvCxnSpPr>
          <p:cNvPr id="12" name="直線コネクタ 11"/>
          <p:cNvCxnSpPr>
            <a:endCxn id="15" idx="1"/>
          </p:cNvCxnSpPr>
          <p:nvPr/>
        </p:nvCxnSpPr>
        <p:spPr>
          <a:xfrm rot="10800000" flipV="1">
            <a:off x="4960821" y="26818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15" idx="1"/>
          </p:cNvCxnSpPr>
          <p:nvPr/>
        </p:nvCxnSpPr>
        <p:spPr>
          <a:xfrm rot="10800000" flipV="1">
            <a:off x="4960821" y="25039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2453248"/>
            <a:ext cx="361596" cy="500671"/>
          </a:xfrm>
          <a:prstGeom prst="rect">
            <a:avLst/>
          </a:prstGeom>
          <a:noFill/>
          <a:ln w="9525">
            <a:noFill/>
            <a:miter lim="800000"/>
            <a:headEnd/>
            <a:tailEnd/>
          </a:ln>
        </p:spPr>
      </p:pic>
      <p:pic>
        <p:nvPicPr>
          <p:cNvPr id="1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2453248"/>
            <a:ext cx="361596" cy="500671"/>
          </a:xfrm>
          <a:prstGeom prst="rect">
            <a:avLst/>
          </a:prstGeom>
          <a:noFill/>
          <a:ln w="9525">
            <a:noFill/>
            <a:miter lim="800000"/>
            <a:headEnd/>
            <a:tailEnd/>
          </a:ln>
        </p:spPr>
      </p:pic>
      <p:cxnSp>
        <p:nvCxnSpPr>
          <p:cNvPr id="16" name="直線コネクタ 15"/>
          <p:cNvCxnSpPr>
            <a:endCxn id="19" idx="1"/>
          </p:cNvCxnSpPr>
          <p:nvPr/>
        </p:nvCxnSpPr>
        <p:spPr>
          <a:xfrm rot="10800000" flipV="1">
            <a:off x="4960821" y="32914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線コネクタ 16"/>
          <p:cNvCxnSpPr>
            <a:endCxn id="19" idx="1"/>
          </p:cNvCxnSpPr>
          <p:nvPr/>
        </p:nvCxnSpPr>
        <p:spPr>
          <a:xfrm rot="10800000" flipV="1">
            <a:off x="4960821" y="31135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062848"/>
            <a:ext cx="361596" cy="500671"/>
          </a:xfrm>
          <a:prstGeom prst="rect">
            <a:avLst/>
          </a:prstGeom>
          <a:noFill/>
          <a:ln w="9525">
            <a:noFill/>
            <a:miter lim="800000"/>
            <a:headEnd/>
            <a:tailEnd/>
          </a:ln>
        </p:spPr>
      </p:pic>
      <p:pic>
        <p:nvPicPr>
          <p:cNvPr id="19"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062848"/>
            <a:ext cx="361596" cy="500671"/>
          </a:xfrm>
          <a:prstGeom prst="rect">
            <a:avLst/>
          </a:prstGeom>
          <a:noFill/>
          <a:ln w="9525">
            <a:noFill/>
            <a:miter lim="800000"/>
            <a:headEnd/>
            <a:tailEnd/>
          </a:ln>
        </p:spPr>
      </p:pic>
      <p:cxnSp>
        <p:nvCxnSpPr>
          <p:cNvPr id="20" name="直線コネクタ 19"/>
          <p:cNvCxnSpPr>
            <a:endCxn id="23" idx="1"/>
          </p:cNvCxnSpPr>
          <p:nvPr/>
        </p:nvCxnSpPr>
        <p:spPr>
          <a:xfrm rot="10800000" flipV="1">
            <a:off x="4960821" y="3901048"/>
            <a:ext cx="609600" cy="21736"/>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23" idx="1"/>
          </p:cNvCxnSpPr>
          <p:nvPr/>
        </p:nvCxnSpPr>
        <p:spPr>
          <a:xfrm rot="10800000" flipV="1">
            <a:off x="4960821" y="3723124"/>
            <a:ext cx="590560" cy="199660"/>
          </a:xfrm>
          <a:prstGeom prst="line">
            <a:avLst/>
          </a:prstGeom>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732221" y="3672448"/>
            <a:ext cx="361596" cy="500671"/>
          </a:xfrm>
          <a:prstGeom prst="rect">
            <a:avLst/>
          </a:prstGeom>
          <a:noFill/>
          <a:ln w="9525">
            <a:noFill/>
            <a:miter lim="800000"/>
            <a:headEnd/>
            <a:tailEnd/>
          </a:ln>
        </p:spPr>
      </p:pic>
      <p:pic>
        <p:nvPicPr>
          <p:cNvPr id="23"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4960821" y="3672448"/>
            <a:ext cx="361596" cy="500671"/>
          </a:xfrm>
          <a:prstGeom prst="rect">
            <a:avLst/>
          </a:prstGeom>
          <a:noFill/>
          <a:ln w="9525">
            <a:noFill/>
            <a:miter lim="800000"/>
            <a:headEnd/>
            <a:tailEnd/>
          </a:ln>
        </p:spPr>
      </p:pic>
      <p:pic>
        <p:nvPicPr>
          <p:cNvPr id="26" name="Picture 3" descr="C:\Users\fujiwara\Documents\My Dropbox\takemura_lab\tdw_docking\rasmol\screenshots\091026\1ldb_sticks_chain2.png"/>
          <p:cNvPicPr>
            <a:picLocks noChangeAspect="1" noChangeArrowheads="1"/>
          </p:cNvPicPr>
          <p:nvPr/>
        </p:nvPicPr>
        <p:blipFill>
          <a:blip r:embed="rId5"/>
          <a:stretch>
            <a:fillRect/>
          </a:stretch>
        </p:blipFill>
        <p:spPr bwMode="auto">
          <a:xfrm>
            <a:off x="1918616" y="4301567"/>
            <a:ext cx="788213" cy="836768"/>
          </a:xfrm>
          <a:prstGeom prst="rect">
            <a:avLst/>
          </a:prstGeom>
          <a:noFill/>
        </p:spPr>
      </p:pic>
      <p:pic>
        <p:nvPicPr>
          <p:cNvPr id="27" name="Picture 4" descr="C:\Users\fujiwara\Documents\My Dropbox\takemura_lab\tdw_docking\rasmol\screenshots\091026\3cro_cartoon_cpk.png"/>
          <p:cNvPicPr>
            <a:picLocks noChangeAspect="1" noChangeArrowheads="1"/>
          </p:cNvPicPr>
          <p:nvPr/>
        </p:nvPicPr>
        <p:blipFill>
          <a:blip r:embed="rId6"/>
          <a:stretch>
            <a:fillRect/>
          </a:stretch>
        </p:blipFill>
        <p:spPr bwMode="auto">
          <a:xfrm>
            <a:off x="540236" y="3398407"/>
            <a:ext cx="652218" cy="876156"/>
          </a:xfrm>
          <a:prstGeom prst="rect">
            <a:avLst/>
          </a:prstGeom>
          <a:noFill/>
        </p:spPr>
      </p:pic>
      <p:pic>
        <p:nvPicPr>
          <p:cNvPr id="28" name="Picture 6" descr="C:\Users\fujiwara\Documents\My Dropbox\takemura_lab\tdw_docking\rasmol\screenshots\091026\7lyz_spacefill_cpk.png"/>
          <p:cNvPicPr>
            <a:picLocks noChangeAspect="1" noChangeArrowheads="1"/>
          </p:cNvPicPr>
          <p:nvPr/>
        </p:nvPicPr>
        <p:blipFill>
          <a:blip r:embed="rId7"/>
          <a:stretch>
            <a:fillRect/>
          </a:stretch>
        </p:blipFill>
        <p:spPr bwMode="auto">
          <a:xfrm>
            <a:off x="1600257" y="1898055"/>
            <a:ext cx="818286" cy="868693"/>
          </a:xfrm>
          <a:prstGeom prst="rect">
            <a:avLst/>
          </a:prstGeom>
          <a:noFill/>
        </p:spPr>
      </p:pic>
      <p:pic>
        <p:nvPicPr>
          <p:cNvPr id="29" name="Picture 9" descr="C:\Users\fujiwara\Documents\My Dropbox\takemura_lab\tdw_docking\rasmol\screenshots\091026\4hir_spacefill_group.png"/>
          <p:cNvPicPr>
            <a:picLocks noChangeAspect="1" noChangeArrowheads="1"/>
          </p:cNvPicPr>
          <p:nvPr/>
        </p:nvPicPr>
        <p:blipFill>
          <a:blip r:embed="rId8"/>
          <a:stretch>
            <a:fillRect/>
          </a:stretch>
        </p:blipFill>
        <p:spPr bwMode="auto">
          <a:xfrm>
            <a:off x="3333640" y="4726772"/>
            <a:ext cx="818287" cy="774745"/>
          </a:xfrm>
          <a:prstGeom prst="rect">
            <a:avLst/>
          </a:prstGeom>
          <a:noFill/>
        </p:spPr>
      </p:pic>
      <p:pic>
        <p:nvPicPr>
          <p:cNvPr id="3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010199" y="2224648"/>
            <a:ext cx="526696" cy="729271"/>
          </a:xfrm>
          <a:prstGeom prst="rect">
            <a:avLst/>
          </a:prstGeom>
          <a:noFill/>
          <a:ln w="9525">
            <a:noFill/>
            <a:miter lim="800000"/>
            <a:headEnd/>
            <a:tailEnd/>
          </a:ln>
        </p:spPr>
      </p:pic>
      <p:pic>
        <p:nvPicPr>
          <p:cNvPr id="31"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866345" y="3672448"/>
            <a:ext cx="526696" cy="729271"/>
          </a:xfrm>
          <a:prstGeom prst="rect">
            <a:avLst/>
          </a:prstGeom>
          <a:noFill/>
          <a:ln w="9525">
            <a:noFill/>
            <a:miter lim="800000"/>
            <a:headEnd/>
            <a:tailEnd/>
          </a:ln>
        </p:spPr>
      </p:pic>
      <p:pic>
        <p:nvPicPr>
          <p:cNvPr id="32"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3801031" y="4941320"/>
            <a:ext cx="526696" cy="729271"/>
          </a:xfrm>
          <a:prstGeom prst="rect">
            <a:avLst/>
          </a:prstGeom>
          <a:noFill/>
          <a:ln w="9525">
            <a:noFill/>
            <a:miter lim="800000"/>
            <a:headEnd/>
            <a:tailEnd/>
          </a:ln>
        </p:spPr>
      </p:pic>
      <p:pic>
        <p:nvPicPr>
          <p:cNvPr id="33"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273547" y="4576684"/>
            <a:ext cx="526696" cy="729271"/>
          </a:xfrm>
          <a:prstGeom prst="rect">
            <a:avLst/>
          </a:prstGeom>
          <a:noFill/>
          <a:ln w="9525">
            <a:noFill/>
            <a:miter lim="800000"/>
            <a:headEnd/>
            <a:tailEnd/>
          </a:ln>
        </p:spPr>
      </p:pic>
      <p:pic>
        <p:nvPicPr>
          <p:cNvPr id="37" name="Picture 6" descr="C:\Users\fujiwara\Documents\My Dropbox\takemura_lab\tdw_docking\rasmol\screenshots\091026\7lyz_spacefill_cpk.png"/>
          <p:cNvPicPr>
            <a:picLocks noChangeAspect="1" noChangeArrowheads="1"/>
          </p:cNvPicPr>
          <p:nvPr/>
        </p:nvPicPr>
        <p:blipFill>
          <a:blip r:embed="rId7"/>
          <a:stretch>
            <a:fillRect/>
          </a:stretch>
        </p:blipFill>
        <p:spPr bwMode="auto">
          <a:xfrm>
            <a:off x="5740400" y="1878850"/>
            <a:ext cx="940446" cy="998379"/>
          </a:xfrm>
          <a:prstGeom prst="rect">
            <a:avLst/>
          </a:prstGeom>
          <a:noFill/>
        </p:spPr>
      </p:pic>
      <p:pic>
        <p:nvPicPr>
          <p:cNvPr id="38" name="Picture 4" descr="C:\Users\fujiwara\Documents\My Dropbox\takemura_lab\tdw_docking\rasmol\screenshots\091026\3cro_cartoon_cpk.png"/>
          <p:cNvPicPr>
            <a:picLocks noChangeAspect="1" noChangeArrowheads="1"/>
          </p:cNvPicPr>
          <p:nvPr/>
        </p:nvPicPr>
        <p:blipFill>
          <a:blip r:embed="rId6"/>
          <a:stretch>
            <a:fillRect/>
          </a:stretch>
        </p:blipFill>
        <p:spPr bwMode="auto">
          <a:xfrm>
            <a:off x="6995239" y="1874479"/>
            <a:ext cx="1202024" cy="1614737"/>
          </a:xfrm>
          <a:prstGeom prst="rect">
            <a:avLst/>
          </a:prstGeom>
          <a:noFill/>
        </p:spPr>
      </p:pic>
      <p:pic>
        <p:nvPicPr>
          <p:cNvPr id="40" name="Picture 9" descr="C:\Users\fujiwara\Documents\My Dropbox\takemura_lab\tdw_docking\rasmol\screenshots\091026\4hir_spacefill_group.png"/>
          <p:cNvPicPr>
            <a:picLocks noChangeAspect="1" noChangeArrowheads="1"/>
          </p:cNvPicPr>
          <p:nvPr/>
        </p:nvPicPr>
        <p:blipFill>
          <a:blip r:embed="rId8"/>
          <a:stretch>
            <a:fillRect/>
          </a:stretch>
        </p:blipFill>
        <p:spPr bwMode="auto">
          <a:xfrm>
            <a:off x="7539157" y="3161587"/>
            <a:ext cx="1040928" cy="985539"/>
          </a:xfrm>
          <a:prstGeom prst="rect">
            <a:avLst/>
          </a:prstGeom>
          <a:noFill/>
        </p:spPr>
      </p:pic>
      <p:pic>
        <p:nvPicPr>
          <p:cNvPr id="39" name="Picture 3" descr="C:\Users\fujiwara\Documents\My Dropbox\takemura_lab\tdw_docking\rasmol\screenshots\091026\1ldb_sticks_chain2.png"/>
          <p:cNvPicPr>
            <a:picLocks noChangeAspect="1" noChangeArrowheads="1"/>
          </p:cNvPicPr>
          <p:nvPr/>
        </p:nvPicPr>
        <p:blipFill>
          <a:blip r:embed="rId5"/>
          <a:stretch>
            <a:fillRect/>
          </a:stretch>
        </p:blipFill>
        <p:spPr bwMode="auto">
          <a:xfrm>
            <a:off x="6070800" y="2665041"/>
            <a:ext cx="1312327" cy="1393168"/>
          </a:xfrm>
          <a:prstGeom prst="rect">
            <a:avLst/>
          </a:prstGeom>
          <a:noFill/>
        </p:spPr>
      </p:pic>
      <p:grpSp>
        <p:nvGrpSpPr>
          <p:cNvPr id="5" name="図形グループ 42"/>
          <p:cNvGrpSpPr/>
          <p:nvPr/>
        </p:nvGrpSpPr>
        <p:grpSpPr>
          <a:xfrm>
            <a:off x="5570421" y="1741924"/>
            <a:ext cx="3009664" cy="2624134"/>
            <a:chOff x="5546400" y="2057280"/>
            <a:chExt cx="3009664" cy="2624134"/>
          </a:xfrm>
        </p:grpSpPr>
        <p:sp>
          <p:nvSpPr>
            <p:cNvPr id="44" name="台形 43"/>
            <p:cNvSpPr/>
            <p:nvPr/>
          </p:nvSpPr>
          <p:spPr>
            <a:xfrm>
              <a:off x="5646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5" name="台形 44"/>
            <p:cNvSpPr/>
            <p:nvPr/>
          </p:nvSpPr>
          <p:spPr>
            <a:xfrm>
              <a:off x="6408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6" name="台形 45"/>
            <p:cNvSpPr/>
            <p:nvPr/>
          </p:nvSpPr>
          <p:spPr>
            <a:xfrm>
              <a:off x="7170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7" name="台形 46"/>
            <p:cNvSpPr/>
            <p:nvPr/>
          </p:nvSpPr>
          <p:spPr>
            <a:xfrm>
              <a:off x="7932621" y="4529014"/>
              <a:ext cx="491434" cy="152400"/>
            </a:xfrm>
            <a:prstGeom prst="trapezoid">
              <a:avLst>
                <a:gd name="adj" fmla="val 92601"/>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48" name="直線コネクタ 47"/>
            <p:cNvCxnSpPr/>
            <p:nvPr/>
          </p:nvCxnSpPr>
          <p:spPr>
            <a:xfrm rot="10800000" flipH="1" flipV="1">
              <a:off x="5565224" y="2655601"/>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rot="10800000" flipH="1">
              <a:off x="5565224" y="3890469"/>
              <a:ext cx="2990840"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sp>
          <p:nvSpPr>
            <p:cNvPr id="50" name="正方形/長方形 49"/>
            <p:cNvSpPr/>
            <p:nvPr/>
          </p:nvSpPr>
          <p:spPr>
            <a:xfrm>
              <a:off x="5551381" y="2057280"/>
              <a:ext cx="2990840" cy="2469704"/>
            </a:xfrm>
            <a:prstGeom prst="rect">
              <a:avLst/>
            </a:prstGeom>
            <a:no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51" name="直線コネクタ 50"/>
            <p:cNvCxnSpPr>
              <a:stCxn id="50" idx="1"/>
              <a:endCxn id="50" idx="3"/>
            </p:cNvCxnSpPr>
            <p:nvPr/>
          </p:nvCxnSpPr>
          <p:spPr>
            <a:xfrm rot="10800000" flipH="1">
              <a:off x="5551381" y="3292132"/>
              <a:ext cx="29908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52" name="直線コネクタ 51"/>
            <p:cNvCxnSpPr/>
            <p:nvPr/>
          </p:nvCxnSpPr>
          <p:spPr>
            <a:xfrm rot="5400000" flipH="1" flipV="1">
              <a:off x="5089164" y="3293299"/>
              <a:ext cx="2405973"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3" name="直線コネクタ 52"/>
            <p:cNvCxnSpPr/>
            <p:nvPr/>
          </p:nvCxnSpPr>
          <p:spPr>
            <a:xfrm rot="16200000" flipV="1">
              <a:off x="6583494" y="3308251"/>
              <a:ext cx="2435878"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4" name="直線コネクタ 53"/>
            <p:cNvCxnSpPr/>
            <p:nvPr/>
          </p:nvCxnSpPr>
          <p:spPr>
            <a:xfrm rot="10800000" flipH="1" flipV="1">
              <a:off x="5546400" y="2091107"/>
              <a:ext cx="2990840" cy="16"/>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55" name="直線コネクタ 54"/>
            <p:cNvCxnSpPr>
              <a:stCxn id="50" idx="2"/>
              <a:endCxn id="50" idx="0"/>
            </p:cNvCxnSpPr>
            <p:nvPr/>
          </p:nvCxnSpPr>
          <p:spPr>
            <a:xfrm rot="5400000" flipH="1">
              <a:off x="5811949" y="3292132"/>
              <a:ext cx="2469704" cy="1588"/>
            </a:xfrm>
            <a:prstGeom prst="line">
              <a:avLst/>
            </a:prstGeom>
            <a:ln w="38100">
              <a:solidFill>
                <a:schemeClr val="tx1"/>
              </a:solidFill>
            </a:ln>
            <a:effectLst/>
          </p:spPr>
          <p:style>
            <a:lnRef idx="1">
              <a:schemeClr val="dk1"/>
            </a:lnRef>
            <a:fillRef idx="0">
              <a:schemeClr val="dk1"/>
            </a:fillRef>
            <a:effectRef idx="0">
              <a:schemeClr val="dk1"/>
            </a:effectRef>
            <a:fontRef idx="minor">
              <a:schemeClr val="tx1"/>
            </a:fontRef>
          </p:style>
        </p:cxnSp>
      </p:grpSp>
      <p:pic>
        <p:nvPicPr>
          <p:cNvPr id="72" name="Picture 2" descr="C:\Program Files\Microsoft Office\MEDIA\CAGCAT10\j0240719.wmf"/>
          <p:cNvPicPr>
            <a:picLocks noChangeAspect="1" noChangeArrowheads="1"/>
          </p:cNvPicPr>
          <p:nvPr/>
        </p:nvPicPr>
        <p:blipFill>
          <a:blip r:embed="rId9" cstate="print"/>
          <a:srcRect/>
          <a:stretch>
            <a:fillRect/>
          </a:stretch>
        </p:blipFill>
        <p:spPr bwMode="auto">
          <a:xfrm>
            <a:off x="8028976" y="5092372"/>
            <a:ext cx="838200" cy="1315572"/>
          </a:xfrm>
          <a:prstGeom prst="rect">
            <a:avLst/>
          </a:prstGeom>
          <a:noFill/>
        </p:spPr>
      </p:pic>
      <p:sp>
        <p:nvSpPr>
          <p:cNvPr id="74" name="テキスト ボックス 73"/>
          <p:cNvSpPr txBox="1"/>
          <p:nvPr/>
        </p:nvSpPr>
        <p:spPr>
          <a:xfrm>
            <a:off x="3568602" y="6019800"/>
            <a:ext cx="3244592" cy="646331"/>
          </a:xfrm>
          <a:prstGeom prst="rect">
            <a:avLst/>
          </a:prstGeom>
          <a:noFill/>
        </p:spPr>
        <p:txBody>
          <a:bodyPr wrap="square" rtlCol="0">
            <a:spAutoFit/>
          </a:bodyPr>
          <a:lstStyle/>
          <a:p>
            <a:r>
              <a:rPr kumimoji="1" lang="en-US" altLang="ja-JP" dirty="0" smtClean="0"/>
              <a:t>Application Control</a:t>
            </a:r>
          </a:p>
          <a:p>
            <a:r>
              <a:rPr kumimoji="1" lang="en-US" altLang="ja-JP" dirty="0" smtClean="0"/>
              <a:t>via Event Message</a:t>
            </a:r>
          </a:p>
        </p:txBody>
      </p:sp>
      <p:sp>
        <p:nvSpPr>
          <p:cNvPr id="80" name="雲 79"/>
          <p:cNvSpPr/>
          <p:nvPr/>
        </p:nvSpPr>
        <p:spPr>
          <a:xfrm rot="16200000">
            <a:off x="4665991" y="4526042"/>
            <a:ext cx="1323567" cy="166394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2" name="正方形/長方形 91"/>
          <p:cNvSpPr/>
          <p:nvPr/>
        </p:nvSpPr>
        <p:spPr>
          <a:xfrm>
            <a:off x="3333640" y="5552223"/>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China</a:t>
            </a:r>
            <a:endParaRPr kumimoji="1" lang="ja-JP" altLang="en-US" dirty="0"/>
          </a:p>
        </p:txBody>
      </p:sp>
      <p:sp>
        <p:nvSpPr>
          <p:cNvPr id="93" name="正方形/長方形 92"/>
          <p:cNvSpPr/>
          <p:nvPr/>
        </p:nvSpPr>
        <p:spPr>
          <a:xfrm>
            <a:off x="228600" y="4292722"/>
            <a:ext cx="1046889"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Japan</a:t>
            </a:r>
            <a:endParaRPr kumimoji="1" lang="ja-JP" altLang="en-US" dirty="0"/>
          </a:p>
        </p:txBody>
      </p:sp>
      <p:sp>
        <p:nvSpPr>
          <p:cNvPr id="94" name="正方形/長方形 93"/>
          <p:cNvSpPr/>
          <p:nvPr/>
        </p:nvSpPr>
        <p:spPr>
          <a:xfrm>
            <a:off x="1911178" y="5141929"/>
            <a:ext cx="795651"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India</a:t>
            </a:r>
            <a:endParaRPr kumimoji="1" lang="ja-JP" altLang="en-US" dirty="0"/>
          </a:p>
        </p:txBody>
      </p:sp>
      <p:sp>
        <p:nvSpPr>
          <p:cNvPr id="95" name="正方形/長方形 94"/>
          <p:cNvSpPr/>
          <p:nvPr/>
        </p:nvSpPr>
        <p:spPr>
          <a:xfrm>
            <a:off x="1484535" y="2788558"/>
            <a:ext cx="1052360"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France</a:t>
            </a:r>
            <a:endParaRPr kumimoji="1" lang="ja-JP" altLang="en-US" dirty="0"/>
          </a:p>
        </p:txBody>
      </p:sp>
      <p:sp>
        <p:nvSpPr>
          <p:cNvPr id="96" name="正方形/長方形 95"/>
          <p:cNvSpPr/>
          <p:nvPr/>
        </p:nvSpPr>
        <p:spPr>
          <a:xfrm>
            <a:off x="7676737" y="4401719"/>
            <a:ext cx="903348" cy="4316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US</a:t>
            </a:r>
            <a:endParaRPr kumimoji="1" lang="ja-JP" altLang="en-US" dirty="0"/>
          </a:p>
        </p:txBody>
      </p:sp>
      <p:sp>
        <p:nvSpPr>
          <p:cNvPr id="61" name="角丸四角形 60"/>
          <p:cNvSpPr/>
          <p:nvPr/>
        </p:nvSpPr>
        <p:spPr>
          <a:xfrm>
            <a:off x="1398649" y="899552"/>
            <a:ext cx="6346703" cy="6244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ja-JP" sz="2000" dirty="0" smtClean="0"/>
              <a:t>Create</a:t>
            </a:r>
            <a:r>
              <a:rPr kumimoji="1" lang="en-US" altLang="ja-JP" sz="2000" dirty="0" smtClean="0"/>
              <a:t> a </a:t>
            </a:r>
            <a:r>
              <a:rPr kumimoji="1" lang="en-US" altLang="ja-JP" sz="2000" dirty="0" smtClean="0"/>
              <a:t>mechanism</a:t>
            </a:r>
            <a:r>
              <a:rPr kumimoji="1" lang="en-US" altLang="ja-JP" sz="2000" dirty="0" smtClean="0"/>
              <a:t> </a:t>
            </a:r>
          </a:p>
          <a:p>
            <a:pPr algn="ctr"/>
            <a:r>
              <a:rPr kumimoji="1" lang="en-US" altLang="ja-JP" sz="2000" dirty="0" smtClean="0"/>
              <a:t>to </a:t>
            </a:r>
            <a:r>
              <a:rPr kumimoji="1" lang="en-US" altLang="ja-JP" sz="2000" dirty="0" smtClean="0"/>
              <a:t>control multiple visualization application</a:t>
            </a:r>
          </a:p>
        </p:txBody>
      </p:sp>
      <p:pic>
        <p:nvPicPr>
          <p:cNvPr id="62" name="Picture 38"/>
          <p:cNvPicPr>
            <a:picLocks noChangeAspect="1" noChangeArrowheads="1"/>
          </p:cNvPicPr>
          <p:nvPr/>
        </p:nvPicPr>
        <p:blipFill>
          <a:blip r:embed="rId10"/>
          <a:srcRect/>
          <a:stretch>
            <a:fillRect/>
          </a:stretch>
        </p:blipFill>
        <p:spPr bwMode="auto">
          <a:xfrm>
            <a:off x="6197601" y="4941320"/>
            <a:ext cx="1642121" cy="1525566"/>
          </a:xfrm>
          <a:prstGeom prst="rect">
            <a:avLst/>
          </a:prstGeom>
          <a:noFill/>
          <a:ln w="9525">
            <a:noFill/>
            <a:miter lim="800000"/>
            <a:headEnd/>
            <a:tailEnd/>
          </a:ln>
          <a:effectLst/>
        </p:spPr>
      </p:pic>
      <p:sp>
        <p:nvSpPr>
          <p:cNvPr id="63" name="正方形/長方形 62"/>
          <p:cNvSpPr/>
          <p:nvPr/>
        </p:nvSpPr>
        <p:spPr>
          <a:xfrm>
            <a:off x="6364238" y="5257945"/>
            <a:ext cx="448956" cy="446709"/>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4" name="正方形/長方形 63"/>
          <p:cNvSpPr/>
          <p:nvPr/>
        </p:nvSpPr>
        <p:spPr>
          <a:xfrm>
            <a:off x="5998515" y="6279632"/>
            <a:ext cx="1970632" cy="3745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2000" dirty="0" smtClean="0"/>
              <a:t>SAGE UI</a:t>
            </a:r>
            <a:endParaRPr kumimoji="1" lang="ja-JP" altLang="en-US" sz="2000" dirty="0"/>
          </a:p>
        </p:txBody>
      </p:sp>
      <p:sp>
        <p:nvSpPr>
          <p:cNvPr id="65" name="正方形/長方形 64"/>
          <p:cNvSpPr/>
          <p:nvPr/>
        </p:nvSpPr>
        <p:spPr>
          <a:xfrm>
            <a:off x="7070027" y="5257945"/>
            <a:ext cx="534053" cy="685656"/>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7" name="正方形/長方形 66"/>
          <p:cNvSpPr/>
          <p:nvPr/>
        </p:nvSpPr>
        <p:spPr>
          <a:xfrm>
            <a:off x="7342420" y="5726447"/>
            <a:ext cx="409098" cy="428398"/>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6" name="正方形/長方形 65"/>
          <p:cNvSpPr/>
          <p:nvPr/>
        </p:nvSpPr>
        <p:spPr>
          <a:xfrm>
            <a:off x="6660074" y="5573607"/>
            <a:ext cx="528003" cy="520300"/>
          </a:xfrm>
          <a:prstGeom prst="rect">
            <a:avLst/>
          </a:prstGeom>
          <a:solidFill>
            <a:schemeClr val="accent1">
              <a:lumMod val="20000"/>
              <a:lumOff val="80000"/>
            </a:schemeClr>
          </a:solidFill>
          <a:ln w="50800" cap="flat" cmpd="sng" algn="ctr">
            <a:solidFill>
              <a:schemeClr val="tx1"/>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81" name="直線コネクタ 80"/>
          <p:cNvCxnSpPr/>
          <p:nvPr/>
        </p:nvCxnSpPr>
        <p:spPr>
          <a:xfrm rot="10800000" flipV="1">
            <a:off x="6924077" y="5689081"/>
            <a:ext cx="1426217" cy="221946"/>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rot="10800000">
            <a:off x="4327728" y="5501517"/>
            <a:ext cx="1743075" cy="169076"/>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線コネクタ 74"/>
          <p:cNvCxnSpPr>
            <a:stCxn id="62" idx="1"/>
            <a:endCxn id="33" idx="3"/>
          </p:cNvCxnSpPr>
          <p:nvPr/>
        </p:nvCxnSpPr>
        <p:spPr>
          <a:xfrm rot="10800000">
            <a:off x="2800243" y="4941321"/>
            <a:ext cx="3397358" cy="762783"/>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62" idx="1"/>
            <a:endCxn id="31" idx="3"/>
          </p:cNvCxnSpPr>
          <p:nvPr/>
        </p:nvCxnSpPr>
        <p:spPr>
          <a:xfrm rot="10800000">
            <a:off x="1393041" y="4037085"/>
            <a:ext cx="4804560" cy="1667019"/>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62" idx="1"/>
            <a:endCxn id="30" idx="3"/>
          </p:cNvCxnSpPr>
          <p:nvPr/>
        </p:nvCxnSpPr>
        <p:spPr>
          <a:xfrm rot="10800000">
            <a:off x="2536895" y="2589285"/>
            <a:ext cx="3660706" cy="3114819"/>
          </a:xfrm>
          <a:prstGeom prst="line">
            <a:avLst/>
          </a:prstGeom>
          <a:ln w="76200">
            <a:solidFill>
              <a:schemeClr val="accent3"/>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med" advTm="28866">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35" name="直線矢印コネクタ 134"/>
          <p:cNvCxnSpPr>
            <a:endCxn id="21" idx="2"/>
          </p:cNvCxnSpPr>
          <p:nvPr/>
        </p:nvCxnSpPr>
        <p:spPr>
          <a:xfrm rot="10800000">
            <a:off x="1237183" y="3537830"/>
            <a:ext cx="2786739" cy="1962875"/>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110" name="直線矢印コネクタ 109"/>
          <p:cNvCxnSpPr>
            <a:endCxn id="23" idx="2"/>
          </p:cNvCxnSpPr>
          <p:nvPr/>
        </p:nvCxnSpPr>
        <p:spPr>
          <a:xfrm rot="5400000" flipH="1" flipV="1">
            <a:off x="3465622" y="4322908"/>
            <a:ext cx="1736101" cy="619498"/>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115" name="直線矢印コネクタ 114"/>
          <p:cNvCxnSpPr/>
          <p:nvPr/>
        </p:nvCxnSpPr>
        <p:spPr>
          <a:xfrm rot="16200000" flipV="1">
            <a:off x="2238456" y="3715241"/>
            <a:ext cx="1962877" cy="1608054"/>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118" name="直線矢印コネクタ 117"/>
          <p:cNvCxnSpPr>
            <a:endCxn id="70" idx="3"/>
          </p:cNvCxnSpPr>
          <p:nvPr/>
        </p:nvCxnSpPr>
        <p:spPr>
          <a:xfrm rot="10800000">
            <a:off x="2240220" y="4600117"/>
            <a:ext cx="1832072" cy="900588"/>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138" name="直線矢印コネクタ 137"/>
          <p:cNvCxnSpPr>
            <a:endCxn id="20" idx="2"/>
          </p:cNvCxnSpPr>
          <p:nvPr/>
        </p:nvCxnSpPr>
        <p:spPr>
          <a:xfrm rot="10800000">
            <a:off x="585699" y="5005994"/>
            <a:ext cx="3438222" cy="494709"/>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p:nvPr/>
        </p:nvCxnSpPr>
        <p:spPr>
          <a:xfrm rot="5400000" flipH="1" flipV="1">
            <a:off x="3852211" y="2054832"/>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6" name="正方形/長方形 5"/>
          <p:cNvSpPr/>
          <p:nvPr/>
        </p:nvSpPr>
        <p:spPr>
          <a:xfrm>
            <a:off x="7167990" y="1763650"/>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507173" y="2107483"/>
            <a:ext cx="543715" cy="777778"/>
          </a:xfrm>
          <a:prstGeom prst="rect">
            <a:avLst/>
          </a:prstGeom>
          <a:noFill/>
          <a:ln w="9525">
            <a:noFill/>
            <a:miter lim="800000"/>
            <a:headEnd/>
            <a:tailEnd/>
          </a:ln>
        </p:spPr>
      </p:pic>
      <p:pic>
        <p:nvPicPr>
          <p:cNvPr id="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779934" y="2295027"/>
            <a:ext cx="543715" cy="777778"/>
          </a:xfrm>
          <a:prstGeom prst="rect">
            <a:avLst/>
          </a:prstGeom>
          <a:noFill/>
          <a:ln w="9525">
            <a:noFill/>
            <a:miter lim="800000"/>
            <a:headEnd/>
            <a:tailEnd/>
          </a:ln>
        </p:spPr>
      </p:pic>
      <p:pic>
        <p:nvPicPr>
          <p:cNvPr id="9"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052694" y="2482572"/>
            <a:ext cx="543715" cy="777778"/>
          </a:xfrm>
          <a:prstGeom prst="rect">
            <a:avLst/>
          </a:prstGeom>
          <a:noFill/>
          <a:ln w="9525">
            <a:noFill/>
            <a:miter lim="800000"/>
            <a:headEnd/>
            <a:tailEnd/>
          </a:ln>
        </p:spPr>
      </p:pic>
      <p:pic>
        <p:nvPicPr>
          <p:cNvPr id="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325455" y="2670117"/>
            <a:ext cx="543715" cy="777778"/>
          </a:xfrm>
          <a:prstGeom prst="rect">
            <a:avLst/>
          </a:prstGeom>
          <a:noFill/>
          <a:ln w="9525">
            <a:noFill/>
            <a:miter lim="800000"/>
            <a:headEnd/>
            <a:tailEnd/>
          </a:ln>
        </p:spPr>
      </p:pic>
      <p:sp>
        <p:nvSpPr>
          <p:cNvPr id="11" name="正方形/長方形 10"/>
          <p:cNvSpPr/>
          <p:nvPr/>
        </p:nvSpPr>
        <p:spPr>
          <a:xfrm>
            <a:off x="6143636" y="3500438"/>
            <a:ext cx="2574503" cy="1701545"/>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dirty="0">
                <a:solidFill>
                  <a:schemeClr val="tx1"/>
                </a:solidFill>
                <a:latin typeface="Arial" pitchFamily="34" charset="0"/>
                <a:cs typeface="Arial" pitchFamily="34" charset="0"/>
              </a:rPr>
              <a:t>SAGE </a:t>
            </a:r>
            <a:r>
              <a:rPr lang="en-US" altLang="ja-JP" dirty="0" smtClean="0">
                <a:solidFill>
                  <a:schemeClr val="tx1"/>
                </a:solidFill>
                <a:latin typeface="Arial" pitchFamily="34" charset="0"/>
                <a:cs typeface="Arial" pitchFamily="34" charset="0"/>
              </a:rPr>
              <a:t>UI </a:t>
            </a:r>
            <a:endParaRPr lang="en-US" altLang="ja-JP" dirty="0">
              <a:solidFill>
                <a:schemeClr val="tx1"/>
              </a:solidFill>
              <a:latin typeface="Arial" pitchFamily="34" charset="0"/>
              <a:cs typeface="Arial" pitchFamily="34" charset="0"/>
            </a:endParaRPr>
          </a:p>
        </p:txBody>
      </p:sp>
      <p:sp>
        <p:nvSpPr>
          <p:cNvPr id="17" name="フレーム 16"/>
          <p:cNvSpPr/>
          <p:nvPr/>
        </p:nvSpPr>
        <p:spPr>
          <a:xfrm flipH="1">
            <a:off x="8531801"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pic>
        <p:nvPicPr>
          <p:cNvPr id="18" name="Picture 4" descr="C:\Users\fujiwara\Documents\My Dropbox\takemura_lab\SC09\poster\1256257473_PortableComputer.png"/>
          <p:cNvPicPr>
            <a:picLocks noChangeAspect="1" noChangeArrowheads="1"/>
          </p:cNvPicPr>
          <p:nvPr/>
        </p:nvPicPr>
        <p:blipFill>
          <a:blip r:embed="rId5" cstate="print"/>
          <a:srcRect/>
          <a:stretch>
            <a:fillRect/>
          </a:stretch>
        </p:blipFill>
        <p:spPr bwMode="auto">
          <a:xfrm>
            <a:off x="5507168" y="3514073"/>
            <a:ext cx="1005507" cy="1037047"/>
          </a:xfrm>
          <a:prstGeom prst="rect">
            <a:avLst/>
          </a:prstGeom>
          <a:noFill/>
        </p:spPr>
      </p:pic>
      <p:pic>
        <p:nvPicPr>
          <p:cNvPr id="20"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191592" y="4162038"/>
            <a:ext cx="788213" cy="843955"/>
          </a:xfrm>
          <a:prstGeom prst="rect">
            <a:avLst/>
          </a:prstGeom>
          <a:noFill/>
        </p:spPr>
      </p:pic>
      <p:pic>
        <p:nvPicPr>
          <p:cNvPr id="21"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28039" y="2661673"/>
            <a:ext cx="818286" cy="876156"/>
          </a:xfrm>
          <a:prstGeom prst="rect">
            <a:avLst/>
          </a:prstGeom>
          <a:noFill/>
        </p:spPr>
      </p:pic>
      <p:pic>
        <p:nvPicPr>
          <p:cNvPr id="22" name="Picture 6" descr="C:\Users\fujiwara\Documents\My Dropbox\takemura_lab\tdw_docking\rasmol\screenshots\091026\7lyz_spacefill_cpk.png"/>
          <p:cNvPicPr>
            <a:picLocks noChangeAspect="1" noChangeArrowheads="1"/>
          </p:cNvPicPr>
          <p:nvPr/>
        </p:nvPicPr>
        <p:blipFill>
          <a:blip r:embed="rId8" cstate="print"/>
          <a:srcRect/>
          <a:stretch>
            <a:fillRect/>
          </a:stretch>
        </p:blipFill>
        <p:spPr bwMode="auto">
          <a:xfrm>
            <a:off x="2010008" y="2661673"/>
            <a:ext cx="818286" cy="876156"/>
          </a:xfrm>
          <a:prstGeom prst="rect">
            <a:avLst/>
          </a:prstGeom>
          <a:noFill/>
        </p:spPr>
      </p:pic>
      <p:pic>
        <p:nvPicPr>
          <p:cNvPr id="23" name="Picture 9" descr="C:\Users\fujiwara\Documents\My Dropbox\takemura_lab\tdw_docking\rasmol\screenshots\091026\4hir_spacefill_group.png"/>
          <p:cNvPicPr>
            <a:picLocks noChangeAspect="1" noChangeArrowheads="1"/>
          </p:cNvPicPr>
          <p:nvPr/>
        </p:nvPicPr>
        <p:blipFill>
          <a:blip r:embed="rId9" cstate="print"/>
          <a:srcRect/>
          <a:stretch>
            <a:fillRect/>
          </a:stretch>
        </p:blipFill>
        <p:spPr bwMode="auto">
          <a:xfrm>
            <a:off x="4234277" y="2888449"/>
            <a:ext cx="818287" cy="876157"/>
          </a:xfrm>
          <a:prstGeom prst="rect">
            <a:avLst/>
          </a:prstGeom>
          <a:noFill/>
        </p:spPr>
      </p:pic>
      <p:pic>
        <p:nvPicPr>
          <p:cNvPr id="27" name="Picture 2" descr="C:\Users\fujiwara\Documents\My Dropbox\takemura_lab\tdw_docking\rasmol\screenshots\091026\1gpd_ribbons_group.png"/>
          <p:cNvPicPr>
            <a:picLocks noChangeAspect="1" noChangeArrowheads="1"/>
          </p:cNvPicPr>
          <p:nvPr/>
        </p:nvPicPr>
        <p:blipFill>
          <a:blip r:embed="rId10" cstate="print"/>
          <a:srcRect/>
          <a:stretch>
            <a:fillRect/>
          </a:stretch>
        </p:blipFill>
        <p:spPr bwMode="auto">
          <a:xfrm>
            <a:off x="8531802" y="2232513"/>
            <a:ext cx="454604" cy="486754"/>
          </a:xfrm>
          <a:prstGeom prst="rect">
            <a:avLst/>
          </a:prstGeom>
          <a:noFill/>
        </p:spPr>
      </p:pic>
      <p:pic>
        <p:nvPicPr>
          <p:cNvPr id="29" name="Picture 9" descr="C:\Users\fujiwara\Documents\My Dropbox\takemura_lab\tdw_docking\rasmol\screenshots\091026\4hir_spacefill_group.png"/>
          <p:cNvPicPr>
            <a:picLocks noChangeAspect="1" noChangeArrowheads="1"/>
          </p:cNvPicPr>
          <p:nvPr/>
        </p:nvPicPr>
        <p:blipFill>
          <a:blip r:embed="rId11" cstate="print"/>
          <a:srcRect/>
          <a:stretch>
            <a:fillRect/>
          </a:stretch>
        </p:blipFill>
        <p:spPr bwMode="auto">
          <a:xfrm>
            <a:off x="7194233" y="1767820"/>
            <a:ext cx="886959" cy="949686"/>
          </a:xfrm>
          <a:prstGeom prst="rect">
            <a:avLst/>
          </a:prstGeom>
          <a:noFill/>
        </p:spPr>
      </p:pic>
      <p:pic>
        <p:nvPicPr>
          <p:cNvPr id="30" name="Picture 6" descr="C:\Users\fujiwara\Documents\My Dropbox\takemura_lab\tdw_docking\rasmol\screenshots\091026\7lyz_spacefill_cpk.png"/>
          <p:cNvPicPr>
            <a:picLocks noChangeAspect="1" noChangeArrowheads="1"/>
          </p:cNvPicPr>
          <p:nvPr/>
        </p:nvPicPr>
        <p:blipFill>
          <a:blip r:embed="rId12" cstate="print"/>
          <a:srcRect/>
          <a:stretch>
            <a:fillRect/>
          </a:stretch>
        </p:blipFill>
        <p:spPr bwMode="auto">
          <a:xfrm>
            <a:off x="8531802" y="1763649"/>
            <a:ext cx="454604" cy="486754"/>
          </a:xfrm>
          <a:prstGeom prst="rect">
            <a:avLst/>
          </a:prstGeom>
          <a:noFill/>
        </p:spPr>
      </p:pic>
      <p:pic>
        <p:nvPicPr>
          <p:cNvPr id="31"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8077197" y="2232513"/>
            <a:ext cx="454604" cy="486754"/>
          </a:xfrm>
          <a:prstGeom prst="rect">
            <a:avLst/>
          </a:prstGeom>
          <a:noFill/>
        </p:spPr>
      </p:pic>
      <p:sp>
        <p:nvSpPr>
          <p:cNvPr id="32" name="フレーム 31"/>
          <p:cNvSpPr/>
          <p:nvPr/>
        </p:nvSpPr>
        <p:spPr>
          <a:xfrm flipH="1">
            <a:off x="7167990"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3" name="フレーム 32"/>
          <p:cNvSpPr/>
          <p:nvPr/>
        </p:nvSpPr>
        <p:spPr>
          <a:xfrm flipH="1">
            <a:off x="7622593"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4" name="フレーム 33"/>
          <p:cNvSpPr/>
          <p:nvPr/>
        </p:nvSpPr>
        <p:spPr>
          <a:xfrm flipH="1">
            <a:off x="8077197"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5" name="フレーム 34"/>
          <p:cNvSpPr/>
          <p:nvPr/>
        </p:nvSpPr>
        <p:spPr>
          <a:xfrm flipH="1">
            <a:off x="8531801"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6" name="フレーム 35"/>
          <p:cNvSpPr/>
          <p:nvPr/>
        </p:nvSpPr>
        <p:spPr>
          <a:xfrm flipH="1">
            <a:off x="7167990"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7" name="フレーム 36"/>
          <p:cNvSpPr/>
          <p:nvPr/>
        </p:nvSpPr>
        <p:spPr>
          <a:xfrm flipH="1">
            <a:off x="7622593"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8" name="フレーム 37"/>
          <p:cNvSpPr/>
          <p:nvPr/>
        </p:nvSpPr>
        <p:spPr>
          <a:xfrm flipH="1">
            <a:off x="8077197"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9" name="正方形/長方形 38"/>
          <p:cNvSpPr/>
          <p:nvPr/>
        </p:nvSpPr>
        <p:spPr>
          <a:xfrm>
            <a:off x="6598217" y="3889164"/>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40" name="フレーム 39"/>
          <p:cNvSpPr/>
          <p:nvPr/>
        </p:nvSpPr>
        <p:spPr>
          <a:xfrm flipH="1">
            <a:off x="7962029"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1" name="フレーム 40"/>
          <p:cNvSpPr/>
          <p:nvPr/>
        </p:nvSpPr>
        <p:spPr>
          <a:xfrm flipH="1">
            <a:off x="6598217"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2" name="フレーム 41"/>
          <p:cNvSpPr/>
          <p:nvPr/>
        </p:nvSpPr>
        <p:spPr>
          <a:xfrm flipH="1">
            <a:off x="7052821"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3" name="フレーム 42"/>
          <p:cNvSpPr/>
          <p:nvPr/>
        </p:nvSpPr>
        <p:spPr>
          <a:xfrm flipH="1">
            <a:off x="7507425"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4" name="フレーム 43"/>
          <p:cNvSpPr/>
          <p:nvPr/>
        </p:nvSpPr>
        <p:spPr>
          <a:xfrm flipH="1">
            <a:off x="7962029"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5" name="フレーム 44"/>
          <p:cNvSpPr/>
          <p:nvPr/>
        </p:nvSpPr>
        <p:spPr>
          <a:xfrm flipH="1">
            <a:off x="6598217"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6" name="フレーム 45"/>
          <p:cNvSpPr/>
          <p:nvPr/>
        </p:nvSpPr>
        <p:spPr>
          <a:xfrm flipH="1">
            <a:off x="7052821"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7" name="フレーム 46"/>
          <p:cNvSpPr/>
          <p:nvPr/>
        </p:nvSpPr>
        <p:spPr>
          <a:xfrm flipH="1">
            <a:off x="7507425"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8" name="正方形/長方形 47"/>
          <p:cNvSpPr/>
          <p:nvPr/>
        </p:nvSpPr>
        <p:spPr>
          <a:xfrm>
            <a:off x="6598217" y="3889163"/>
            <a:ext cx="909208" cy="93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50" name="正方形/長方形 49"/>
          <p:cNvSpPr/>
          <p:nvPr/>
        </p:nvSpPr>
        <p:spPr>
          <a:xfrm>
            <a:off x="7962029" y="3889163"/>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endParaRPr kumimoji="1" lang="ja-JP" altLang="en-US" sz="2400" dirty="0"/>
          </a:p>
        </p:txBody>
      </p:sp>
      <p:sp>
        <p:nvSpPr>
          <p:cNvPr id="51" name="正方形/長方形 50"/>
          <p:cNvSpPr/>
          <p:nvPr/>
        </p:nvSpPr>
        <p:spPr>
          <a:xfrm>
            <a:off x="7507425" y="4358027"/>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D</a:t>
            </a:r>
            <a:endParaRPr kumimoji="1" lang="ja-JP" altLang="en-US" sz="2400" dirty="0"/>
          </a:p>
        </p:txBody>
      </p:sp>
      <p:sp>
        <p:nvSpPr>
          <p:cNvPr id="52" name="正方形/長方形 51"/>
          <p:cNvSpPr/>
          <p:nvPr/>
        </p:nvSpPr>
        <p:spPr>
          <a:xfrm>
            <a:off x="7962029" y="4358027"/>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F</a:t>
            </a:r>
            <a:endParaRPr kumimoji="1" lang="ja-JP" altLang="en-US" sz="2400" dirty="0"/>
          </a:p>
        </p:txBody>
      </p:sp>
      <p:sp>
        <p:nvSpPr>
          <p:cNvPr id="58" name="右矢印 57"/>
          <p:cNvSpPr/>
          <p:nvPr/>
        </p:nvSpPr>
        <p:spPr>
          <a:xfrm>
            <a:off x="6349703" y="2044967"/>
            <a:ext cx="727366" cy="468864"/>
          </a:xfrm>
          <a:prstGeom prst="rightArrow">
            <a:avLst>
              <a:gd name="adj1" fmla="val 44666"/>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2400"/>
          </a:p>
        </p:txBody>
      </p:sp>
      <p:cxnSp>
        <p:nvCxnSpPr>
          <p:cNvPr id="62" name="直線矢印コネクタ 61"/>
          <p:cNvCxnSpPr>
            <a:stCxn id="24" idx="0"/>
          </p:cNvCxnSpPr>
          <p:nvPr/>
        </p:nvCxnSpPr>
        <p:spPr>
          <a:xfrm rot="5400000" flipH="1" flipV="1">
            <a:off x="1009194" y="2039601"/>
            <a:ext cx="420808" cy="796"/>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pic>
        <p:nvPicPr>
          <p:cNvPr id="70" name="Picture 2" descr="C:\Users\fujiwara\Documents\My Dropbox\takemura_lab\tdw_docking\rasmol\screenshots\091026\1gpd_ribbons_group.png"/>
          <p:cNvPicPr>
            <a:picLocks noChangeAspect="1" noChangeArrowheads="1"/>
          </p:cNvPicPr>
          <p:nvPr/>
        </p:nvPicPr>
        <p:blipFill>
          <a:blip r:embed="rId13" cstate="print"/>
          <a:srcRect/>
          <a:stretch>
            <a:fillRect/>
          </a:stretch>
        </p:blipFill>
        <p:spPr bwMode="auto">
          <a:xfrm>
            <a:off x="1421933" y="4162038"/>
            <a:ext cx="818287" cy="876158"/>
          </a:xfrm>
          <a:prstGeom prst="rect">
            <a:avLst/>
          </a:prstGeom>
          <a:noFill/>
        </p:spPr>
      </p:pic>
      <p:sp>
        <p:nvSpPr>
          <p:cNvPr id="74" name="角丸四角形 73"/>
          <p:cNvSpPr/>
          <p:nvPr/>
        </p:nvSpPr>
        <p:spPr>
          <a:xfrm>
            <a:off x="3086512" y="2289266"/>
            <a:ext cx="2162634" cy="595995"/>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cs typeface="Arial" pitchFamily="34" charset="0"/>
              </a:rPr>
              <a:t>SAIL</a:t>
            </a:r>
            <a:endParaRPr lang="en-US" altLang="ja-JP" dirty="0" smtClean="0">
              <a:ea typeface="Arial Unicode MS" pitchFamily="50" charset="-128"/>
              <a:cs typeface="Arial" pitchFamily="34" charset="0"/>
            </a:endParaRPr>
          </a:p>
        </p:txBody>
      </p:sp>
      <p:cxnSp>
        <p:nvCxnSpPr>
          <p:cNvPr id="75" name="直線矢印コネクタ 74"/>
          <p:cNvCxnSpPr/>
          <p:nvPr/>
        </p:nvCxnSpPr>
        <p:spPr>
          <a:xfrm rot="5400000" flipH="1" flipV="1">
            <a:off x="843175" y="2810810"/>
            <a:ext cx="1969228" cy="2021"/>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77" name="カギ線コネクタ 76"/>
          <p:cNvCxnSpPr>
            <a:endCxn id="7" idx="0"/>
          </p:cNvCxnSpPr>
          <p:nvPr/>
        </p:nvCxnSpPr>
        <p:spPr>
          <a:xfrm rot="5400000" flipH="1" flipV="1">
            <a:off x="2344284" y="360646"/>
            <a:ext cx="1687908" cy="5181583"/>
          </a:xfrm>
          <a:prstGeom prst="bentConnector3">
            <a:avLst>
              <a:gd name="adj1" fmla="val 117778"/>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8" name="直線矢印コネクタ 77"/>
          <p:cNvCxnSpPr/>
          <p:nvPr/>
        </p:nvCxnSpPr>
        <p:spPr>
          <a:xfrm rot="5400000" flipH="1" flipV="1">
            <a:off x="2181433" y="2060594"/>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79" name="テキスト ボックス 186"/>
          <p:cNvSpPr txBox="1">
            <a:spLocks noChangeArrowheads="1"/>
          </p:cNvSpPr>
          <p:nvPr/>
        </p:nvSpPr>
        <p:spPr bwMode="auto">
          <a:xfrm>
            <a:off x="4052436" y="1451071"/>
            <a:ext cx="2599310" cy="369332"/>
          </a:xfrm>
          <a:prstGeom prst="rect">
            <a:avLst/>
          </a:prstGeom>
          <a:noFill/>
          <a:ln w="9525">
            <a:noFill/>
            <a:miter lim="800000"/>
            <a:headEnd/>
            <a:tailEnd/>
          </a:ln>
        </p:spPr>
        <p:txBody>
          <a:bodyPr wrap="square">
            <a:spAutoFit/>
          </a:bodyPr>
          <a:lstStyle/>
          <a:p>
            <a:r>
              <a:rPr lang="en-US" altLang="ja-JP" dirty="0" smtClean="0">
                <a:cs typeface="Arial" charset="0"/>
              </a:rPr>
              <a:t>Pixel stream</a:t>
            </a:r>
            <a:endParaRPr lang="ja-JP" altLang="en-US" dirty="0">
              <a:cs typeface="Arial" charset="0"/>
            </a:endParaRPr>
          </a:p>
        </p:txBody>
      </p:sp>
      <p:sp>
        <p:nvSpPr>
          <p:cNvPr id="127" name="正方形/長方形 126"/>
          <p:cNvSpPr/>
          <p:nvPr/>
        </p:nvSpPr>
        <p:spPr>
          <a:xfrm>
            <a:off x="5364227" y="2875040"/>
            <a:ext cx="1918844" cy="38531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latin typeface="Arial" pitchFamily="34" charset="0"/>
                <a:cs typeface="Arial" pitchFamily="34" charset="0"/>
              </a:rPr>
              <a:t>SAGE Receiver</a:t>
            </a:r>
            <a:endParaRPr lang="en-US" altLang="ja-JP" dirty="0">
              <a:latin typeface="Arial" pitchFamily="34" charset="0"/>
              <a:cs typeface="Arial" pitchFamily="34" charset="0"/>
            </a:endParaRPr>
          </a:p>
        </p:txBody>
      </p:sp>
      <p:sp>
        <p:nvSpPr>
          <p:cNvPr id="132" name="テキスト ボックス 131"/>
          <p:cNvSpPr txBox="1"/>
          <p:nvPr/>
        </p:nvSpPr>
        <p:spPr>
          <a:xfrm>
            <a:off x="7072330" y="1357298"/>
            <a:ext cx="2357422" cy="338554"/>
          </a:xfrm>
          <a:prstGeom prst="rect">
            <a:avLst/>
          </a:prstGeom>
          <a:noFill/>
          <a:ln cmpd="sng">
            <a:noFill/>
            <a:prstDash val="solid"/>
          </a:ln>
        </p:spPr>
        <p:txBody>
          <a:bodyPr wrap="square" rtlCol="0">
            <a:spAutoFit/>
          </a:bodyPr>
          <a:lstStyle/>
          <a:p>
            <a:r>
              <a:rPr kumimoji="1" lang="en-US" altLang="ja-JP" sz="1600" dirty="0" smtClean="0"/>
              <a:t>Tiled Display Wall</a:t>
            </a:r>
          </a:p>
        </p:txBody>
      </p:sp>
      <p:sp>
        <p:nvSpPr>
          <p:cNvPr id="80" name="スライド番号プレースホルダ 79"/>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sp>
        <p:nvSpPr>
          <p:cNvPr id="82" name="タイトル 81"/>
          <p:cNvSpPr>
            <a:spLocks noGrp="1"/>
          </p:cNvSpPr>
          <p:nvPr>
            <p:ph type="title"/>
          </p:nvPr>
        </p:nvSpPr>
        <p:spPr/>
        <p:txBody>
          <a:bodyPr>
            <a:normAutofit/>
          </a:bodyPr>
          <a:lstStyle/>
          <a:p>
            <a:r>
              <a:rPr lang="en-US" altLang="ja-JP" dirty="0" smtClean="0"/>
              <a:t>SAGE Architecture</a:t>
            </a:r>
            <a:endParaRPr lang="ja-JP" altLang="en-US" dirty="0"/>
          </a:p>
        </p:txBody>
      </p:sp>
      <p:sp>
        <p:nvSpPr>
          <p:cNvPr id="102" name="角丸四角形 101"/>
          <p:cNvSpPr/>
          <p:nvPr/>
        </p:nvSpPr>
        <p:spPr>
          <a:xfrm>
            <a:off x="1928794" y="2272715"/>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103" name="角丸四角形 102"/>
          <p:cNvSpPr/>
          <p:nvPr/>
        </p:nvSpPr>
        <p:spPr>
          <a:xfrm>
            <a:off x="64046" y="3827879"/>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104" name="角丸四角形 103"/>
          <p:cNvSpPr/>
          <p:nvPr/>
        </p:nvSpPr>
        <p:spPr>
          <a:xfrm>
            <a:off x="1295400" y="3827879"/>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cxnSp>
        <p:nvCxnSpPr>
          <p:cNvPr id="108" name="直線矢印コネクタ 107"/>
          <p:cNvCxnSpPr>
            <a:stCxn id="48" idx="1"/>
          </p:cNvCxnSpPr>
          <p:nvPr/>
        </p:nvCxnSpPr>
        <p:spPr>
          <a:xfrm rot="10800000" flipV="1">
            <a:off x="4359091" y="4358027"/>
            <a:ext cx="2239127" cy="1322594"/>
          </a:xfrm>
          <a:prstGeom prst="straightConnector1">
            <a:avLst/>
          </a:prstGeom>
          <a:ln>
            <a:headEnd type="none" w="med" len="med"/>
            <a:tailEnd type="triangle" w="med" len="lg"/>
          </a:ln>
        </p:spPr>
        <p:style>
          <a:lnRef idx="2">
            <a:schemeClr val="accent1"/>
          </a:lnRef>
          <a:fillRef idx="0">
            <a:schemeClr val="accent1"/>
          </a:fillRef>
          <a:effectRef idx="1">
            <a:schemeClr val="accent1"/>
          </a:effectRef>
          <a:fontRef idx="minor">
            <a:schemeClr val="tx1"/>
          </a:fontRef>
        </p:style>
      </p:cxnSp>
      <p:sp>
        <p:nvSpPr>
          <p:cNvPr id="126" name="正方形/長方形 125"/>
          <p:cNvSpPr/>
          <p:nvPr/>
        </p:nvSpPr>
        <p:spPr>
          <a:xfrm>
            <a:off x="2143100" y="5500702"/>
            <a:ext cx="1454731" cy="658556"/>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solidFill>
                  <a:schemeClr val="tx1"/>
                </a:solidFill>
                <a:latin typeface="Arial" pitchFamily="34" charset="0"/>
                <a:cs typeface="Arial" pitchFamily="34" charset="0"/>
              </a:rPr>
              <a:t>Free Space Manager</a:t>
            </a:r>
          </a:p>
        </p:txBody>
      </p:sp>
      <p:sp>
        <p:nvSpPr>
          <p:cNvPr id="141" name="正方形/長方形 140"/>
          <p:cNvSpPr/>
          <p:nvPr/>
        </p:nvSpPr>
        <p:spPr>
          <a:xfrm>
            <a:off x="4312218" y="5671611"/>
            <a:ext cx="4572000" cy="646331"/>
          </a:xfrm>
          <a:prstGeom prst="rect">
            <a:avLst/>
          </a:prstGeom>
        </p:spPr>
        <p:txBody>
          <a:bodyPr>
            <a:spAutoFit/>
          </a:bodyPr>
          <a:lstStyle/>
          <a:p>
            <a:r>
              <a:rPr lang="en-US" altLang="ja-JP" dirty="0" smtClean="0">
                <a:cs typeface="Arial" charset="0"/>
              </a:rPr>
              <a:t>SAGE message </a:t>
            </a:r>
          </a:p>
          <a:p>
            <a:r>
              <a:rPr lang="en-US" altLang="ja-JP" dirty="0" smtClean="0">
                <a:cs typeface="Arial" charset="0"/>
              </a:rPr>
              <a:t>for window management</a:t>
            </a:r>
            <a:endParaRPr lang="ja-JP" altLang="en-US" dirty="0">
              <a:cs typeface="Arial" charset="0"/>
            </a:endParaRPr>
          </a:p>
        </p:txBody>
      </p:sp>
      <p:sp>
        <p:nvSpPr>
          <p:cNvPr id="67" name="正方形/長方形 66"/>
          <p:cNvSpPr/>
          <p:nvPr/>
        </p:nvSpPr>
        <p:spPr>
          <a:xfrm>
            <a:off x="7507425" y="3889163"/>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r>
            <a:endParaRPr kumimoji="1" lang="ja-JP" altLang="en-US" sz="2400" dirty="0"/>
          </a:p>
        </p:txBody>
      </p:sp>
      <p:pic>
        <p:nvPicPr>
          <p:cNvPr id="68"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077197" y="1763649"/>
            <a:ext cx="454604" cy="486754"/>
          </a:xfrm>
          <a:prstGeom prst="rect">
            <a:avLst/>
          </a:prstGeom>
          <a:noFill/>
        </p:spPr>
      </p:pic>
      <p:pic>
        <p:nvPicPr>
          <p:cNvPr id="83"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3688752" y="5201983"/>
            <a:ext cx="670338" cy="957275"/>
          </a:xfrm>
          <a:prstGeom prst="rect">
            <a:avLst/>
          </a:prstGeom>
          <a:noFill/>
          <a:ln w="9525">
            <a:noFill/>
            <a:miter lim="800000"/>
            <a:headEnd/>
            <a:tailEnd/>
          </a:ln>
        </p:spPr>
      </p:pic>
      <p:sp>
        <p:nvSpPr>
          <p:cNvPr id="24" name="角丸四角形 23"/>
          <p:cNvSpPr/>
          <p:nvPr/>
        </p:nvSpPr>
        <p:spPr>
          <a:xfrm>
            <a:off x="685800" y="2250403"/>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00" dirty="0" smtClean="0">
                <a:cs typeface="Arial" pitchFamily="34" charset="0"/>
              </a:rPr>
              <a:t>SAIL</a:t>
            </a:r>
            <a:endParaRPr kumimoji="1" lang="ja-JP" altLang="en-US" sz="1300" dirty="0">
              <a:cs typeface="Arial" pitchFamily="34" charset="0"/>
            </a:endParaRPr>
          </a:p>
        </p:txBody>
      </p:sp>
      <p:sp>
        <p:nvSpPr>
          <p:cNvPr id="69" name="正方形/長方形 68"/>
          <p:cNvSpPr/>
          <p:nvPr/>
        </p:nvSpPr>
        <p:spPr>
          <a:xfrm>
            <a:off x="191592" y="5117613"/>
            <a:ext cx="1796285" cy="738664"/>
          </a:xfrm>
          <a:prstGeom prst="rect">
            <a:avLst/>
          </a:prstGeom>
        </p:spPr>
        <p:txBody>
          <a:bodyPr wrap="none">
            <a:spAutoFit/>
          </a:bodyPr>
          <a:lstStyle/>
          <a:p>
            <a:r>
              <a:rPr lang="en-US" altLang="ja-JP" sz="1400" dirty="0" smtClean="0"/>
              <a:t>SAIL:</a:t>
            </a:r>
          </a:p>
          <a:p>
            <a:r>
              <a:rPr lang="en-US" altLang="ja-JP" sz="1400" dirty="0" smtClean="0"/>
              <a:t>SAGE Application </a:t>
            </a:r>
          </a:p>
          <a:p>
            <a:r>
              <a:rPr lang="en-US" altLang="ja-JP" sz="1400" dirty="0" smtClean="0"/>
              <a:t>Interface Library </a:t>
            </a:r>
            <a:endParaRPr lang="ja-JP" altLang="en-US" sz="1400" dirty="0"/>
          </a:p>
        </p:txBody>
      </p:sp>
    </p:spTree>
    <p:custDataLst>
      <p:tags r:id="rId1"/>
    </p:custDataLst>
  </p:cSld>
  <p:clrMapOvr>
    <a:masterClrMapping/>
  </p:clrMapOvr>
  <p:transition spd="med" advTm="8293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par>
                                <p:cTn id="16" presetID="10" presetClass="entr" presetSubtype="0" fill="hold"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par>
                                <p:cTn id="19" presetID="10" presetClass="entr" presetSubtype="0"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fade">
                                      <p:cBhvr>
                                        <p:cTn id="21" dur="500"/>
                                        <p:tgtEl>
                                          <p:spTgt spid="135"/>
                                        </p:tgtEl>
                                      </p:cBhvr>
                                    </p:animEffect>
                                  </p:childTnLst>
                                </p:cTn>
                              </p:par>
                              <p:par>
                                <p:cTn id="22" presetID="10" presetClass="entr" presetSubtype="0" fill="hold" nodeType="with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fade">
                                      <p:cBhvr>
                                        <p:cTn id="24" dur="500"/>
                                        <p:tgtEl>
                                          <p:spTgt spid="115"/>
                                        </p:tgtEl>
                                      </p:cBhvr>
                                    </p:animEffect>
                                  </p:childTnLst>
                                </p:cTn>
                              </p:par>
                              <p:par>
                                <p:cTn id="25" presetID="10"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正方形/長方形 5"/>
          <p:cNvSpPr/>
          <p:nvPr/>
        </p:nvSpPr>
        <p:spPr>
          <a:xfrm>
            <a:off x="7167990" y="1763650"/>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507173" y="2107483"/>
            <a:ext cx="543715" cy="777778"/>
          </a:xfrm>
          <a:prstGeom prst="rect">
            <a:avLst/>
          </a:prstGeom>
          <a:noFill/>
          <a:ln w="9525">
            <a:noFill/>
            <a:miter lim="800000"/>
            <a:headEnd/>
            <a:tailEnd/>
          </a:ln>
        </p:spPr>
      </p:pic>
      <p:pic>
        <p:nvPicPr>
          <p:cNvPr id="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779934" y="2295027"/>
            <a:ext cx="543715" cy="777778"/>
          </a:xfrm>
          <a:prstGeom prst="rect">
            <a:avLst/>
          </a:prstGeom>
          <a:noFill/>
          <a:ln w="9525">
            <a:noFill/>
            <a:miter lim="800000"/>
            <a:headEnd/>
            <a:tailEnd/>
          </a:ln>
        </p:spPr>
      </p:pic>
      <p:pic>
        <p:nvPicPr>
          <p:cNvPr id="9"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052694" y="2482572"/>
            <a:ext cx="543715" cy="777778"/>
          </a:xfrm>
          <a:prstGeom prst="rect">
            <a:avLst/>
          </a:prstGeom>
          <a:noFill/>
          <a:ln w="9525">
            <a:noFill/>
            <a:miter lim="800000"/>
            <a:headEnd/>
            <a:tailEnd/>
          </a:ln>
        </p:spPr>
      </p:pic>
      <p:pic>
        <p:nvPicPr>
          <p:cNvPr id="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325455" y="2670117"/>
            <a:ext cx="543715" cy="777778"/>
          </a:xfrm>
          <a:prstGeom prst="rect">
            <a:avLst/>
          </a:prstGeom>
          <a:noFill/>
          <a:ln w="9525">
            <a:noFill/>
            <a:miter lim="800000"/>
            <a:headEnd/>
            <a:tailEnd/>
          </a:ln>
        </p:spPr>
      </p:pic>
      <p:sp>
        <p:nvSpPr>
          <p:cNvPr id="11" name="正方形/長方形 10"/>
          <p:cNvSpPr/>
          <p:nvPr/>
        </p:nvSpPr>
        <p:spPr>
          <a:xfrm>
            <a:off x="6143636" y="3500438"/>
            <a:ext cx="2574503" cy="3094503"/>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dirty="0">
                <a:solidFill>
                  <a:schemeClr val="tx1"/>
                </a:solidFill>
                <a:latin typeface="Arial" pitchFamily="34" charset="0"/>
                <a:cs typeface="Arial" pitchFamily="34" charset="0"/>
              </a:rPr>
              <a:t>SAGE </a:t>
            </a:r>
            <a:r>
              <a:rPr lang="en-US" altLang="ja-JP" dirty="0" smtClean="0">
                <a:solidFill>
                  <a:schemeClr val="tx1"/>
                </a:solidFill>
                <a:latin typeface="Arial" pitchFamily="34" charset="0"/>
                <a:cs typeface="Arial" pitchFamily="34" charset="0"/>
              </a:rPr>
              <a:t>UI </a:t>
            </a:r>
            <a:endParaRPr lang="en-US" altLang="ja-JP" dirty="0">
              <a:solidFill>
                <a:schemeClr val="tx1"/>
              </a:solidFill>
              <a:latin typeface="Arial" pitchFamily="34" charset="0"/>
              <a:cs typeface="Arial" pitchFamily="34" charset="0"/>
            </a:endParaRPr>
          </a:p>
        </p:txBody>
      </p:sp>
      <p:sp>
        <p:nvSpPr>
          <p:cNvPr id="13" name="テキスト ボックス 186"/>
          <p:cNvSpPr txBox="1">
            <a:spLocks noChangeArrowheads="1"/>
          </p:cNvSpPr>
          <p:nvPr/>
        </p:nvSpPr>
        <p:spPr bwMode="auto">
          <a:xfrm>
            <a:off x="4234278" y="5952166"/>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message</a:t>
            </a:r>
            <a:endParaRPr lang="ja-JP" altLang="en-US" dirty="0">
              <a:cs typeface="Arial" charset="0"/>
            </a:endParaRPr>
          </a:p>
        </p:txBody>
      </p:sp>
      <p:cxnSp>
        <p:nvCxnSpPr>
          <p:cNvPr id="14" name="直線矢印コネクタ 13"/>
          <p:cNvCxnSpPr>
            <a:stCxn id="55" idx="1"/>
          </p:cNvCxnSpPr>
          <p:nvPr/>
        </p:nvCxnSpPr>
        <p:spPr>
          <a:xfrm rot="10800000">
            <a:off x="4325200" y="5858394"/>
            <a:ext cx="2091177" cy="187544"/>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6" name="直線矢印コネクタ 15"/>
          <p:cNvCxnSpPr>
            <a:stCxn id="54" idx="2"/>
            <a:endCxn id="55" idx="0"/>
          </p:cNvCxnSpPr>
          <p:nvPr/>
        </p:nvCxnSpPr>
        <p:spPr>
          <a:xfrm rot="5400000">
            <a:off x="7274420" y="5577105"/>
            <a:ext cx="375090" cy="2021"/>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7" name="フレーム 16"/>
          <p:cNvSpPr/>
          <p:nvPr/>
        </p:nvSpPr>
        <p:spPr>
          <a:xfrm flipH="1">
            <a:off x="8531801"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pic>
        <p:nvPicPr>
          <p:cNvPr id="18" name="Picture 4" descr="C:\Users\fujiwara\Documents\My Dropbox\takemura_lab\SC09\poster\1256257473_PortableComputer.png"/>
          <p:cNvPicPr>
            <a:picLocks noChangeAspect="1" noChangeArrowheads="1"/>
          </p:cNvPicPr>
          <p:nvPr/>
        </p:nvPicPr>
        <p:blipFill>
          <a:blip r:embed="rId5" cstate="print"/>
          <a:srcRect/>
          <a:stretch>
            <a:fillRect/>
          </a:stretch>
        </p:blipFill>
        <p:spPr bwMode="auto">
          <a:xfrm>
            <a:off x="5507168" y="3514073"/>
            <a:ext cx="1005507" cy="1037047"/>
          </a:xfrm>
          <a:prstGeom prst="rect">
            <a:avLst/>
          </a:prstGeom>
          <a:noFill/>
        </p:spPr>
      </p:pic>
      <p:pic>
        <p:nvPicPr>
          <p:cNvPr id="20"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191592" y="4162038"/>
            <a:ext cx="788213" cy="843955"/>
          </a:xfrm>
          <a:prstGeom prst="rect">
            <a:avLst/>
          </a:prstGeom>
          <a:noFill/>
        </p:spPr>
      </p:pic>
      <p:pic>
        <p:nvPicPr>
          <p:cNvPr id="21"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28039" y="2661673"/>
            <a:ext cx="818286" cy="876156"/>
          </a:xfrm>
          <a:prstGeom prst="rect">
            <a:avLst/>
          </a:prstGeom>
          <a:noFill/>
        </p:spPr>
      </p:pic>
      <p:pic>
        <p:nvPicPr>
          <p:cNvPr id="22" name="Picture 6" descr="C:\Users\fujiwara\Documents\My Dropbox\takemura_lab\tdw_docking\rasmol\screenshots\091026\7lyz_spacefill_cpk.png"/>
          <p:cNvPicPr>
            <a:picLocks noChangeAspect="1" noChangeArrowheads="1"/>
          </p:cNvPicPr>
          <p:nvPr/>
        </p:nvPicPr>
        <p:blipFill>
          <a:blip r:embed="rId8" cstate="print"/>
          <a:srcRect/>
          <a:stretch>
            <a:fillRect/>
          </a:stretch>
        </p:blipFill>
        <p:spPr bwMode="auto">
          <a:xfrm>
            <a:off x="2010008" y="2661673"/>
            <a:ext cx="818286" cy="876156"/>
          </a:xfrm>
          <a:prstGeom prst="rect">
            <a:avLst/>
          </a:prstGeom>
          <a:noFill/>
        </p:spPr>
      </p:pic>
      <p:pic>
        <p:nvPicPr>
          <p:cNvPr id="23" name="Picture 9" descr="C:\Users\fujiwara\Documents\My Dropbox\takemura_lab\tdw_docking\rasmol\screenshots\091026\4hir_spacefill_group.png"/>
          <p:cNvPicPr>
            <a:picLocks noChangeAspect="1" noChangeArrowheads="1"/>
          </p:cNvPicPr>
          <p:nvPr/>
        </p:nvPicPr>
        <p:blipFill>
          <a:blip r:embed="rId9" cstate="print"/>
          <a:srcRect/>
          <a:stretch>
            <a:fillRect/>
          </a:stretch>
        </p:blipFill>
        <p:spPr bwMode="auto">
          <a:xfrm>
            <a:off x="4234277" y="3326528"/>
            <a:ext cx="818287" cy="876157"/>
          </a:xfrm>
          <a:prstGeom prst="rect">
            <a:avLst/>
          </a:prstGeom>
          <a:noFill/>
        </p:spPr>
      </p:pic>
      <p:sp>
        <p:nvSpPr>
          <p:cNvPr id="24" name="角丸四角形 23"/>
          <p:cNvSpPr/>
          <p:nvPr/>
        </p:nvSpPr>
        <p:spPr>
          <a:xfrm>
            <a:off x="685800" y="2250403"/>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00" dirty="0" smtClean="0">
                <a:cs typeface="Arial" pitchFamily="34" charset="0"/>
              </a:rPr>
              <a:t>SAIL</a:t>
            </a:r>
            <a:endParaRPr kumimoji="1" lang="ja-JP" altLang="en-US" sz="1300" dirty="0">
              <a:cs typeface="Arial" pitchFamily="34" charset="0"/>
            </a:endParaRPr>
          </a:p>
        </p:txBody>
      </p:sp>
      <p:pic>
        <p:nvPicPr>
          <p:cNvPr id="27" name="Picture 2" descr="C:\Users\fujiwara\Documents\My Dropbox\takemura_lab\tdw_docking\rasmol\screenshots\091026\1gpd_ribbons_group.png"/>
          <p:cNvPicPr>
            <a:picLocks noChangeAspect="1" noChangeArrowheads="1"/>
          </p:cNvPicPr>
          <p:nvPr/>
        </p:nvPicPr>
        <p:blipFill>
          <a:blip r:embed="rId10" cstate="print"/>
          <a:srcRect/>
          <a:stretch>
            <a:fillRect/>
          </a:stretch>
        </p:blipFill>
        <p:spPr bwMode="auto">
          <a:xfrm>
            <a:off x="8531802" y="2232513"/>
            <a:ext cx="454604" cy="486754"/>
          </a:xfrm>
          <a:prstGeom prst="rect">
            <a:avLst/>
          </a:prstGeom>
          <a:noFill/>
        </p:spPr>
      </p:pic>
      <p:pic>
        <p:nvPicPr>
          <p:cNvPr id="28"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077197" y="1763649"/>
            <a:ext cx="454604" cy="486754"/>
          </a:xfrm>
          <a:prstGeom prst="rect">
            <a:avLst/>
          </a:prstGeom>
          <a:noFill/>
        </p:spPr>
      </p:pic>
      <p:pic>
        <p:nvPicPr>
          <p:cNvPr id="29" name="Picture 9" descr="C:\Users\fujiwara\Documents\My Dropbox\takemura_lab\tdw_docking\rasmol\screenshots\091026\4hir_spacefill_group.png"/>
          <p:cNvPicPr>
            <a:picLocks noChangeAspect="1" noChangeArrowheads="1"/>
          </p:cNvPicPr>
          <p:nvPr/>
        </p:nvPicPr>
        <p:blipFill>
          <a:blip r:embed="rId11" cstate="print"/>
          <a:srcRect/>
          <a:stretch>
            <a:fillRect/>
          </a:stretch>
        </p:blipFill>
        <p:spPr bwMode="auto">
          <a:xfrm>
            <a:off x="7194233" y="1767820"/>
            <a:ext cx="886959" cy="949686"/>
          </a:xfrm>
          <a:prstGeom prst="rect">
            <a:avLst/>
          </a:prstGeom>
          <a:noFill/>
        </p:spPr>
      </p:pic>
      <p:pic>
        <p:nvPicPr>
          <p:cNvPr id="30" name="Picture 6" descr="C:\Users\fujiwara\Documents\My Dropbox\takemura_lab\tdw_docking\rasmol\screenshots\091026\7lyz_spacefill_cpk.png"/>
          <p:cNvPicPr>
            <a:picLocks noChangeAspect="1" noChangeArrowheads="1"/>
          </p:cNvPicPr>
          <p:nvPr/>
        </p:nvPicPr>
        <p:blipFill>
          <a:blip r:embed="rId12" cstate="print"/>
          <a:srcRect/>
          <a:stretch>
            <a:fillRect/>
          </a:stretch>
        </p:blipFill>
        <p:spPr bwMode="auto">
          <a:xfrm>
            <a:off x="8531802" y="1763649"/>
            <a:ext cx="454604" cy="486754"/>
          </a:xfrm>
          <a:prstGeom prst="rect">
            <a:avLst/>
          </a:prstGeom>
          <a:noFill/>
        </p:spPr>
      </p:pic>
      <p:pic>
        <p:nvPicPr>
          <p:cNvPr id="31"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8077197" y="2232513"/>
            <a:ext cx="454604" cy="486754"/>
          </a:xfrm>
          <a:prstGeom prst="rect">
            <a:avLst/>
          </a:prstGeom>
          <a:noFill/>
        </p:spPr>
      </p:pic>
      <p:sp>
        <p:nvSpPr>
          <p:cNvPr id="32" name="フレーム 31"/>
          <p:cNvSpPr/>
          <p:nvPr/>
        </p:nvSpPr>
        <p:spPr>
          <a:xfrm flipH="1">
            <a:off x="7167990"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3" name="フレーム 32"/>
          <p:cNvSpPr/>
          <p:nvPr/>
        </p:nvSpPr>
        <p:spPr>
          <a:xfrm flipH="1">
            <a:off x="7622593"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4" name="フレーム 33"/>
          <p:cNvSpPr/>
          <p:nvPr/>
        </p:nvSpPr>
        <p:spPr>
          <a:xfrm flipH="1">
            <a:off x="8077197" y="176364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5" name="フレーム 34"/>
          <p:cNvSpPr/>
          <p:nvPr/>
        </p:nvSpPr>
        <p:spPr>
          <a:xfrm flipH="1">
            <a:off x="8531801"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6" name="フレーム 35"/>
          <p:cNvSpPr/>
          <p:nvPr/>
        </p:nvSpPr>
        <p:spPr>
          <a:xfrm flipH="1">
            <a:off x="7167990"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7" name="フレーム 36"/>
          <p:cNvSpPr/>
          <p:nvPr/>
        </p:nvSpPr>
        <p:spPr>
          <a:xfrm flipH="1">
            <a:off x="7622593"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8" name="フレーム 37"/>
          <p:cNvSpPr/>
          <p:nvPr/>
        </p:nvSpPr>
        <p:spPr>
          <a:xfrm flipH="1">
            <a:off x="8077197" y="223251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9" name="正方形/長方形 38"/>
          <p:cNvSpPr/>
          <p:nvPr/>
        </p:nvSpPr>
        <p:spPr>
          <a:xfrm>
            <a:off x="6598217" y="3889164"/>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40" name="フレーム 39"/>
          <p:cNvSpPr/>
          <p:nvPr/>
        </p:nvSpPr>
        <p:spPr>
          <a:xfrm flipH="1">
            <a:off x="7962029"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1" name="フレーム 40"/>
          <p:cNvSpPr/>
          <p:nvPr/>
        </p:nvSpPr>
        <p:spPr>
          <a:xfrm flipH="1">
            <a:off x="6598217"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2" name="フレーム 41"/>
          <p:cNvSpPr/>
          <p:nvPr/>
        </p:nvSpPr>
        <p:spPr>
          <a:xfrm flipH="1">
            <a:off x="7052821"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3" name="フレーム 42"/>
          <p:cNvSpPr/>
          <p:nvPr/>
        </p:nvSpPr>
        <p:spPr>
          <a:xfrm flipH="1">
            <a:off x="7507425" y="3889163"/>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4" name="フレーム 43"/>
          <p:cNvSpPr/>
          <p:nvPr/>
        </p:nvSpPr>
        <p:spPr>
          <a:xfrm flipH="1">
            <a:off x="7962029"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5" name="フレーム 44"/>
          <p:cNvSpPr/>
          <p:nvPr/>
        </p:nvSpPr>
        <p:spPr>
          <a:xfrm flipH="1">
            <a:off x="6598217"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6" name="フレーム 45"/>
          <p:cNvSpPr/>
          <p:nvPr/>
        </p:nvSpPr>
        <p:spPr>
          <a:xfrm flipH="1">
            <a:off x="7052821"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7" name="フレーム 46"/>
          <p:cNvSpPr/>
          <p:nvPr/>
        </p:nvSpPr>
        <p:spPr>
          <a:xfrm flipH="1">
            <a:off x="7507425" y="4358027"/>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8" name="正方形/長方形 47"/>
          <p:cNvSpPr/>
          <p:nvPr/>
        </p:nvSpPr>
        <p:spPr>
          <a:xfrm>
            <a:off x="6598217" y="3889163"/>
            <a:ext cx="909208" cy="93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49" name="正方形/長方形 48"/>
          <p:cNvSpPr/>
          <p:nvPr/>
        </p:nvSpPr>
        <p:spPr>
          <a:xfrm>
            <a:off x="7507425" y="3889163"/>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r>
            <a:endParaRPr kumimoji="1" lang="ja-JP" altLang="en-US" sz="2400" dirty="0"/>
          </a:p>
        </p:txBody>
      </p:sp>
      <p:sp>
        <p:nvSpPr>
          <p:cNvPr id="50" name="正方形/長方形 49"/>
          <p:cNvSpPr/>
          <p:nvPr/>
        </p:nvSpPr>
        <p:spPr>
          <a:xfrm>
            <a:off x="7962029" y="3889163"/>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endParaRPr kumimoji="1" lang="ja-JP" altLang="en-US" sz="2400" dirty="0"/>
          </a:p>
        </p:txBody>
      </p:sp>
      <p:sp>
        <p:nvSpPr>
          <p:cNvPr id="51" name="正方形/長方形 50"/>
          <p:cNvSpPr/>
          <p:nvPr/>
        </p:nvSpPr>
        <p:spPr>
          <a:xfrm>
            <a:off x="7507425" y="4358027"/>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D</a:t>
            </a:r>
            <a:endParaRPr kumimoji="1" lang="ja-JP" altLang="en-US" sz="2400" dirty="0"/>
          </a:p>
        </p:txBody>
      </p:sp>
      <p:sp>
        <p:nvSpPr>
          <p:cNvPr id="52" name="正方形/長方形 51"/>
          <p:cNvSpPr/>
          <p:nvPr/>
        </p:nvSpPr>
        <p:spPr>
          <a:xfrm>
            <a:off x="7962029" y="4358027"/>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F</a:t>
            </a:r>
            <a:endParaRPr kumimoji="1" lang="ja-JP" altLang="en-US" sz="2400" dirty="0"/>
          </a:p>
        </p:txBody>
      </p:sp>
      <p:sp>
        <p:nvSpPr>
          <p:cNvPr id="54" name="正方形/長方形 53"/>
          <p:cNvSpPr/>
          <p:nvPr/>
        </p:nvSpPr>
        <p:spPr>
          <a:xfrm>
            <a:off x="6416375" y="5014438"/>
            <a:ext cx="2091178" cy="37509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detection</a:t>
            </a:r>
            <a:endParaRPr kumimoji="1" lang="ja-JP" altLang="en-US" dirty="0">
              <a:latin typeface="Arial" pitchFamily="34" charset="0"/>
              <a:cs typeface="Arial" pitchFamily="34" charset="0"/>
            </a:endParaRPr>
          </a:p>
        </p:txBody>
      </p:sp>
      <p:sp>
        <p:nvSpPr>
          <p:cNvPr id="55" name="正方形/長方形 54"/>
          <p:cNvSpPr/>
          <p:nvPr/>
        </p:nvSpPr>
        <p:spPr>
          <a:xfrm>
            <a:off x="6416375" y="5764619"/>
            <a:ext cx="2091178" cy="5626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transmission</a:t>
            </a:r>
            <a:endParaRPr kumimoji="1" lang="ja-JP" altLang="en-US" dirty="0">
              <a:latin typeface="Arial" pitchFamily="34" charset="0"/>
              <a:cs typeface="Arial" pitchFamily="34" charset="0"/>
            </a:endParaRPr>
          </a:p>
        </p:txBody>
      </p:sp>
      <p:sp>
        <p:nvSpPr>
          <p:cNvPr id="61" name="右カーブ矢印 60"/>
          <p:cNvSpPr/>
          <p:nvPr/>
        </p:nvSpPr>
        <p:spPr>
          <a:xfrm>
            <a:off x="6780059" y="4545574"/>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cxnSp>
        <p:nvCxnSpPr>
          <p:cNvPr id="62" name="直線矢印コネクタ 61"/>
          <p:cNvCxnSpPr>
            <a:stCxn id="24" idx="0"/>
          </p:cNvCxnSpPr>
          <p:nvPr/>
        </p:nvCxnSpPr>
        <p:spPr>
          <a:xfrm rot="5400000" flipH="1" flipV="1">
            <a:off x="1008399" y="2039602"/>
            <a:ext cx="421603" cy="1588"/>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pic>
        <p:nvPicPr>
          <p:cNvPr id="70" name="Picture 2" descr="C:\Users\fujiwara\Documents\My Dropbox\takemura_lab\tdw_docking\rasmol\screenshots\091026\1gpd_ribbons_group.png"/>
          <p:cNvPicPr>
            <a:picLocks noChangeAspect="1" noChangeArrowheads="1"/>
          </p:cNvPicPr>
          <p:nvPr/>
        </p:nvPicPr>
        <p:blipFill>
          <a:blip r:embed="rId13" cstate="print"/>
          <a:srcRect/>
          <a:stretch>
            <a:fillRect/>
          </a:stretch>
        </p:blipFill>
        <p:spPr bwMode="auto">
          <a:xfrm>
            <a:off x="1421933" y="4162038"/>
            <a:ext cx="818287" cy="876158"/>
          </a:xfrm>
          <a:prstGeom prst="rect">
            <a:avLst/>
          </a:prstGeom>
          <a:noFill/>
        </p:spPr>
      </p:pic>
      <p:sp>
        <p:nvSpPr>
          <p:cNvPr id="74" name="角丸四角形 73"/>
          <p:cNvSpPr/>
          <p:nvPr/>
        </p:nvSpPr>
        <p:spPr>
          <a:xfrm>
            <a:off x="3086512" y="2289266"/>
            <a:ext cx="2162634" cy="1031501"/>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cs typeface="Arial" pitchFamily="34" charset="0"/>
              </a:rPr>
              <a:t>SAIL</a:t>
            </a: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p:txBody>
      </p:sp>
      <p:cxnSp>
        <p:nvCxnSpPr>
          <p:cNvPr id="75" name="直線矢印コネクタ 74"/>
          <p:cNvCxnSpPr/>
          <p:nvPr/>
        </p:nvCxnSpPr>
        <p:spPr>
          <a:xfrm rot="5400000" flipH="1" flipV="1">
            <a:off x="843175" y="2810810"/>
            <a:ext cx="1969228" cy="2021"/>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76" name="正方形/長方形 75"/>
          <p:cNvSpPr/>
          <p:nvPr/>
        </p:nvSpPr>
        <p:spPr>
          <a:xfrm>
            <a:off x="3177430" y="2713507"/>
            <a:ext cx="2000277" cy="5134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a:t>
            </a:r>
          </a:p>
          <a:p>
            <a:pPr algn="ctr"/>
            <a:r>
              <a:rPr lang="en-US" altLang="ja-JP" dirty="0" smtClean="0">
                <a:latin typeface="Arial" pitchFamily="34" charset="0"/>
                <a:cs typeface="Arial" pitchFamily="34" charset="0"/>
              </a:rPr>
              <a:t>analysis</a:t>
            </a:r>
            <a:endParaRPr kumimoji="1" lang="ja-JP" altLang="en-US" dirty="0">
              <a:latin typeface="Arial" pitchFamily="34" charset="0"/>
              <a:cs typeface="Arial" pitchFamily="34" charset="0"/>
            </a:endParaRPr>
          </a:p>
        </p:txBody>
      </p:sp>
      <p:cxnSp>
        <p:nvCxnSpPr>
          <p:cNvPr id="77" name="カギ線コネクタ 76"/>
          <p:cNvCxnSpPr>
            <a:endCxn id="7" idx="0"/>
          </p:cNvCxnSpPr>
          <p:nvPr/>
        </p:nvCxnSpPr>
        <p:spPr>
          <a:xfrm rot="5400000" flipH="1" flipV="1">
            <a:off x="2344284" y="360646"/>
            <a:ext cx="1687908" cy="5181583"/>
          </a:xfrm>
          <a:prstGeom prst="bentConnector3">
            <a:avLst>
              <a:gd name="adj1" fmla="val 117778"/>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8" name="直線矢印コネクタ 77"/>
          <p:cNvCxnSpPr/>
          <p:nvPr/>
        </p:nvCxnSpPr>
        <p:spPr>
          <a:xfrm rot="5400000" flipH="1" flipV="1">
            <a:off x="2181433" y="2060594"/>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79" name="テキスト ボックス 186"/>
          <p:cNvSpPr txBox="1">
            <a:spLocks noChangeArrowheads="1"/>
          </p:cNvSpPr>
          <p:nvPr/>
        </p:nvSpPr>
        <p:spPr bwMode="auto">
          <a:xfrm>
            <a:off x="4052436" y="1451071"/>
            <a:ext cx="2599310" cy="369332"/>
          </a:xfrm>
          <a:prstGeom prst="rect">
            <a:avLst/>
          </a:prstGeom>
          <a:noFill/>
          <a:ln w="9525">
            <a:noFill/>
            <a:miter lim="800000"/>
            <a:headEnd/>
            <a:tailEnd/>
          </a:ln>
        </p:spPr>
        <p:txBody>
          <a:bodyPr wrap="square">
            <a:spAutoFit/>
          </a:bodyPr>
          <a:lstStyle/>
          <a:p>
            <a:r>
              <a:rPr lang="en-US" altLang="ja-JP" dirty="0" smtClean="0">
                <a:cs typeface="Arial" charset="0"/>
              </a:rPr>
              <a:t>Pixel stream</a:t>
            </a:r>
            <a:endParaRPr lang="ja-JP" altLang="en-US" dirty="0">
              <a:cs typeface="Arial" charset="0"/>
            </a:endParaRPr>
          </a:p>
        </p:txBody>
      </p:sp>
      <p:cxnSp>
        <p:nvCxnSpPr>
          <p:cNvPr id="86" name="直線矢印コネクタ 85"/>
          <p:cNvCxnSpPr/>
          <p:nvPr/>
        </p:nvCxnSpPr>
        <p:spPr>
          <a:xfrm rot="5400000" flipH="1" flipV="1">
            <a:off x="3852211" y="2054832"/>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87" name="右カーブ矢印 86"/>
          <p:cNvSpPr/>
          <p:nvPr/>
        </p:nvSpPr>
        <p:spPr>
          <a:xfrm flipH="1">
            <a:off x="4870723" y="3045209"/>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2" name="グループ化 109"/>
          <p:cNvGrpSpPr/>
          <p:nvPr/>
        </p:nvGrpSpPr>
        <p:grpSpPr>
          <a:xfrm>
            <a:off x="4500562" y="3571876"/>
            <a:ext cx="458119" cy="500066"/>
            <a:chOff x="4929190" y="3286124"/>
            <a:chExt cx="372639" cy="406759"/>
          </a:xfrm>
        </p:grpSpPr>
        <p:sp>
          <p:nvSpPr>
            <p:cNvPr id="111" name="星 7 110"/>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2" name="左矢印 111"/>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grpSp>
        <p:nvGrpSpPr>
          <p:cNvPr id="3" name="グループ化 118"/>
          <p:cNvGrpSpPr/>
          <p:nvPr/>
        </p:nvGrpSpPr>
        <p:grpSpPr>
          <a:xfrm>
            <a:off x="7000892" y="4071942"/>
            <a:ext cx="458119" cy="500066"/>
            <a:chOff x="4929190" y="3286124"/>
            <a:chExt cx="372639" cy="406759"/>
          </a:xfrm>
        </p:grpSpPr>
        <p:sp>
          <p:nvSpPr>
            <p:cNvPr id="120" name="星 7 119"/>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1" name="左矢印 120"/>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32" name="テキスト ボックス 131"/>
          <p:cNvSpPr txBox="1"/>
          <p:nvPr/>
        </p:nvSpPr>
        <p:spPr>
          <a:xfrm>
            <a:off x="7072330" y="1357298"/>
            <a:ext cx="2357422" cy="338554"/>
          </a:xfrm>
          <a:prstGeom prst="rect">
            <a:avLst/>
          </a:prstGeom>
          <a:noFill/>
          <a:ln cmpd="sng">
            <a:noFill/>
            <a:prstDash val="solid"/>
          </a:ln>
        </p:spPr>
        <p:txBody>
          <a:bodyPr wrap="square" rtlCol="0">
            <a:spAutoFit/>
          </a:bodyPr>
          <a:lstStyle/>
          <a:p>
            <a:r>
              <a:rPr kumimoji="1" lang="en-US" altLang="ja-JP" sz="1600" dirty="0" smtClean="0"/>
              <a:t>Tiled Display Wall</a:t>
            </a:r>
          </a:p>
        </p:txBody>
      </p:sp>
      <p:sp>
        <p:nvSpPr>
          <p:cNvPr id="80" name="スライド番号プレースホルダ 79"/>
          <p:cNvSpPr>
            <a:spLocks noGrp="1"/>
          </p:cNvSpPr>
          <p:nvPr>
            <p:ph type="sldNum" sz="quarter" idx="12"/>
          </p:nvPr>
        </p:nvSpPr>
        <p:spPr/>
        <p:txBody>
          <a:bodyPr/>
          <a:lstStyle/>
          <a:p>
            <a:fld id="{D2D8002D-B5B0-4BAC-B1F6-782DDCCE6D9C}" type="slidenum">
              <a:rPr kumimoji="1" lang="ja-JP" altLang="en-US" smtClean="0"/>
              <a:pPr/>
              <a:t>7</a:t>
            </a:fld>
            <a:endParaRPr kumimoji="1" lang="ja-JP" altLang="en-US"/>
          </a:p>
        </p:txBody>
      </p:sp>
      <p:sp>
        <p:nvSpPr>
          <p:cNvPr id="82" name="タイトル 81"/>
          <p:cNvSpPr>
            <a:spLocks noGrp="1"/>
          </p:cNvSpPr>
          <p:nvPr>
            <p:ph type="title"/>
          </p:nvPr>
        </p:nvSpPr>
        <p:spPr/>
        <p:txBody>
          <a:bodyPr>
            <a:normAutofit/>
          </a:bodyPr>
          <a:lstStyle/>
          <a:p>
            <a:r>
              <a:rPr lang="en-US" altLang="ja-JP" dirty="0" smtClean="0"/>
              <a:t>Proposed Module (single control)</a:t>
            </a:r>
            <a:endParaRPr lang="ja-JP" altLang="en-US" sz="1778" dirty="0"/>
          </a:p>
        </p:txBody>
      </p:sp>
      <p:sp>
        <p:nvSpPr>
          <p:cNvPr id="102" name="角丸四角形 101"/>
          <p:cNvSpPr/>
          <p:nvPr/>
        </p:nvSpPr>
        <p:spPr>
          <a:xfrm>
            <a:off x="1928794" y="2272715"/>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103" name="角丸四角形 102"/>
          <p:cNvSpPr/>
          <p:nvPr/>
        </p:nvSpPr>
        <p:spPr>
          <a:xfrm>
            <a:off x="64046" y="3827879"/>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104" name="角丸四角形 103"/>
          <p:cNvSpPr/>
          <p:nvPr/>
        </p:nvSpPr>
        <p:spPr>
          <a:xfrm>
            <a:off x="1295400" y="3827879"/>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88" name="右矢印 87"/>
          <p:cNvSpPr/>
          <p:nvPr/>
        </p:nvSpPr>
        <p:spPr>
          <a:xfrm>
            <a:off x="6349703" y="2044967"/>
            <a:ext cx="727366" cy="468864"/>
          </a:xfrm>
          <a:prstGeom prst="rightArrow">
            <a:avLst>
              <a:gd name="adj1" fmla="val 44666"/>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2400"/>
          </a:p>
        </p:txBody>
      </p:sp>
      <p:sp>
        <p:nvSpPr>
          <p:cNvPr id="91" name="正方形/長方形 90"/>
          <p:cNvSpPr/>
          <p:nvPr/>
        </p:nvSpPr>
        <p:spPr>
          <a:xfrm>
            <a:off x="5364227" y="2875040"/>
            <a:ext cx="1918844" cy="38531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cs typeface="Arial" pitchFamily="34" charset="0"/>
              </a:rPr>
              <a:t>SAGE Receiver</a:t>
            </a:r>
            <a:endParaRPr lang="en-US" altLang="ja-JP" dirty="0">
              <a:cs typeface="Arial" pitchFamily="34" charset="0"/>
            </a:endParaRPr>
          </a:p>
        </p:txBody>
      </p:sp>
      <p:sp>
        <p:nvSpPr>
          <p:cNvPr id="92" name="正方形/長方形 91"/>
          <p:cNvSpPr/>
          <p:nvPr/>
        </p:nvSpPr>
        <p:spPr>
          <a:xfrm>
            <a:off x="2143100" y="6045938"/>
            <a:ext cx="1454731" cy="610595"/>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solidFill>
                  <a:schemeClr val="tx1"/>
                </a:solidFill>
                <a:cs typeface="Arial" pitchFamily="34" charset="0"/>
              </a:rPr>
              <a:t>Free Space Manager</a:t>
            </a:r>
          </a:p>
        </p:txBody>
      </p:sp>
      <p:cxnSp>
        <p:nvCxnSpPr>
          <p:cNvPr id="93" name="直線矢印コネクタ 92"/>
          <p:cNvCxnSpPr>
            <a:endCxn id="23" idx="2"/>
          </p:cNvCxnSpPr>
          <p:nvPr/>
        </p:nvCxnSpPr>
        <p:spPr>
          <a:xfrm rot="5400000" flipH="1" flipV="1">
            <a:off x="3771089" y="4518238"/>
            <a:ext cx="1187885" cy="55678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pic>
        <p:nvPicPr>
          <p:cNvPr id="124"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3688752" y="5201983"/>
            <a:ext cx="670338" cy="957275"/>
          </a:xfrm>
          <a:prstGeom prst="rect">
            <a:avLst/>
          </a:prstGeom>
          <a:noFill/>
          <a:ln w="9525">
            <a:noFill/>
            <a:miter lim="800000"/>
            <a:headEnd/>
            <a:tailEnd/>
          </a:ln>
        </p:spPr>
      </p:pic>
    </p:spTree>
    <p:custDataLst>
      <p:tags r:id="rId1"/>
    </p:custDataLst>
  </p:cSld>
  <p:clrMapOvr>
    <a:masterClrMapping/>
  </p:clrMapOvr>
  <p:transition spd="med" advTm="3489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4" grpId="0" animBg="1"/>
      <p:bldP spid="55" grpId="0" animBg="1"/>
      <p:bldP spid="61" grpId="0" animBg="1"/>
      <p:bldP spid="76" grpId="0" animBg="1"/>
      <p:bldP spid="87"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正方形/長方形 8"/>
          <p:cNvSpPr/>
          <p:nvPr/>
        </p:nvSpPr>
        <p:spPr>
          <a:xfrm>
            <a:off x="4216400" y="3057540"/>
            <a:ext cx="4501739" cy="3094503"/>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t"/>
          <a:lstStyle/>
          <a:p>
            <a:pPr algn="ctr">
              <a:defRPr/>
            </a:pPr>
            <a:r>
              <a:rPr lang="en-US" altLang="ja-JP" dirty="0">
                <a:solidFill>
                  <a:schemeClr val="tx1"/>
                </a:solidFill>
                <a:latin typeface="Arial" pitchFamily="34" charset="0"/>
                <a:cs typeface="Arial" pitchFamily="34" charset="0"/>
              </a:rPr>
              <a:t>SAGE </a:t>
            </a:r>
            <a:r>
              <a:rPr lang="en-US" altLang="ja-JP" dirty="0" smtClean="0">
                <a:solidFill>
                  <a:schemeClr val="tx1"/>
                </a:solidFill>
                <a:latin typeface="Arial" pitchFamily="34" charset="0"/>
                <a:cs typeface="Arial" pitchFamily="34" charset="0"/>
              </a:rPr>
              <a:t>UI </a:t>
            </a:r>
            <a:endParaRPr lang="en-US" altLang="ja-JP" dirty="0">
              <a:solidFill>
                <a:schemeClr val="tx1"/>
              </a:solidFill>
              <a:latin typeface="Arial" pitchFamily="34" charset="0"/>
              <a:cs typeface="Arial" pitchFamily="34" charset="0"/>
            </a:endParaRPr>
          </a:p>
        </p:txBody>
      </p:sp>
      <p:cxnSp>
        <p:nvCxnSpPr>
          <p:cNvPr id="127" name="直線矢印コネクタ 126"/>
          <p:cNvCxnSpPr/>
          <p:nvPr/>
        </p:nvCxnSpPr>
        <p:spPr>
          <a:xfrm rot="10800000">
            <a:off x="3094582" y="4973808"/>
            <a:ext cx="1325481" cy="1589"/>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87" name="直線矢印コネクタ 86"/>
          <p:cNvCxnSpPr/>
          <p:nvPr/>
        </p:nvCxnSpPr>
        <p:spPr>
          <a:xfrm rot="5400000" flipH="1" flipV="1">
            <a:off x="2320190" y="3325559"/>
            <a:ext cx="2240353" cy="12241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8" name="直線矢印コネクタ 97"/>
          <p:cNvCxnSpPr/>
          <p:nvPr/>
        </p:nvCxnSpPr>
        <p:spPr>
          <a:xfrm rot="5400000" flipH="1" flipV="1">
            <a:off x="1316710" y="3705245"/>
            <a:ext cx="3051112" cy="181840"/>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0" name="直線矢印コネクタ 89"/>
          <p:cNvCxnSpPr/>
          <p:nvPr/>
        </p:nvCxnSpPr>
        <p:spPr>
          <a:xfrm rot="16200000" flipV="1">
            <a:off x="1751561" y="4244984"/>
            <a:ext cx="1517031" cy="636453"/>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96" name="直線矢印コネクタ 95"/>
          <p:cNvCxnSpPr/>
          <p:nvPr/>
        </p:nvCxnSpPr>
        <p:spPr>
          <a:xfrm rot="10800000">
            <a:off x="979806" y="3804695"/>
            <a:ext cx="1771545" cy="143302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3" name="直線矢印コネクタ 52"/>
          <p:cNvCxnSpPr/>
          <p:nvPr/>
        </p:nvCxnSpPr>
        <p:spPr>
          <a:xfrm rot="5400000" flipH="1" flipV="1">
            <a:off x="843175" y="2367912"/>
            <a:ext cx="1969228" cy="2021"/>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1" name="直線矢印コネクタ 100"/>
          <p:cNvCxnSpPr/>
          <p:nvPr/>
        </p:nvCxnSpPr>
        <p:spPr>
          <a:xfrm rot="16200000" flipV="1">
            <a:off x="833132" y="3057184"/>
            <a:ext cx="2756623" cy="1079806"/>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50" name="直線矢印コネクタ 49"/>
          <p:cNvCxnSpPr>
            <a:stCxn id="20" idx="0"/>
          </p:cNvCxnSpPr>
          <p:nvPr/>
        </p:nvCxnSpPr>
        <p:spPr>
          <a:xfrm rot="5400000" flipH="1" flipV="1">
            <a:off x="1008399" y="1596704"/>
            <a:ext cx="421603" cy="1588"/>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6" name="直線矢印コネクタ 55"/>
          <p:cNvCxnSpPr/>
          <p:nvPr/>
        </p:nvCxnSpPr>
        <p:spPr>
          <a:xfrm rot="5400000" flipH="1" flipV="1">
            <a:off x="2181433" y="1617696"/>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0" name="直線矢印コネクタ 59"/>
          <p:cNvCxnSpPr/>
          <p:nvPr/>
        </p:nvCxnSpPr>
        <p:spPr>
          <a:xfrm rot="5400000" flipH="1" flipV="1">
            <a:off x="3852211" y="1611934"/>
            <a:ext cx="468863" cy="3"/>
          </a:xfrm>
          <a:prstGeom prst="straightConnector1">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04" name="直線矢印コネクタ 103"/>
          <p:cNvCxnSpPr>
            <a:endCxn id="82" idx="0"/>
          </p:cNvCxnSpPr>
          <p:nvPr/>
        </p:nvCxnSpPr>
        <p:spPr>
          <a:xfrm rot="5400000">
            <a:off x="4960993" y="4658477"/>
            <a:ext cx="562637" cy="1367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8</a:t>
            </a:fld>
            <a:endParaRPr kumimoji="1" lang="ja-JP" altLang="en-US"/>
          </a:p>
        </p:txBody>
      </p:sp>
      <p:sp>
        <p:nvSpPr>
          <p:cNvPr id="3" name="タイトル 2"/>
          <p:cNvSpPr>
            <a:spLocks noGrp="1"/>
          </p:cNvSpPr>
          <p:nvPr>
            <p:ph type="title"/>
          </p:nvPr>
        </p:nvSpPr>
        <p:spPr/>
        <p:txBody>
          <a:bodyPr/>
          <a:lstStyle/>
          <a:p>
            <a:r>
              <a:rPr lang="en-US" altLang="ja-JP" dirty="0" smtClean="0"/>
              <a:t>Proposed </a:t>
            </a:r>
            <a:r>
              <a:rPr lang="en-US" altLang="ja-JP" dirty="0" smtClean="0"/>
              <a:t>Module (multi control)</a:t>
            </a:r>
            <a:endParaRPr lang="ja-JP" altLang="en-US" dirty="0"/>
          </a:p>
        </p:txBody>
      </p:sp>
      <p:sp>
        <p:nvSpPr>
          <p:cNvPr id="4" name="正方形/長方形 3"/>
          <p:cNvSpPr/>
          <p:nvPr/>
        </p:nvSpPr>
        <p:spPr>
          <a:xfrm>
            <a:off x="7167990" y="1320752"/>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pic>
        <p:nvPicPr>
          <p:cNvPr id="5"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507173" y="1664585"/>
            <a:ext cx="543715" cy="777778"/>
          </a:xfrm>
          <a:prstGeom prst="rect">
            <a:avLst/>
          </a:prstGeom>
          <a:noFill/>
          <a:ln w="9525">
            <a:noFill/>
            <a:miter lim="800000"/>
            <a:headEnd/>
            <a:tailEnd/>
          </a:ln>
        </p:spPr>
      </p:pic>
      <p:pic>
        <p:nvPicPr>
          <p:cNvPr id="6"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5779934" y="1852129"/>
            <a:ext cx="543715" cy="777778"/>
          </a:xfrm>
          <a:prstGeom prst="rect">
            <a:avLst/>
          </a:prstGeom>
          <a:noFill/>
          <a:ln w="9525">
            <a:noFill/>
            <a:miter lim="800000"/>
            <a:headEnd/>
            <a:tailEnd/>
          </a:ln>
        </p:spPr>
      </p:pic>
      <p:pic>
        <p:nvPicPr>
          <p:cNvPr id="7"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052694" y="2039674"/>
            <a:ext cx="543715" cy="777778"/>
          </a:xfrm>
          <a:prstGeom prst="rect">
            <a:avLst/>
          </a:prstGeom>
          <a:noFill/>
          <a:ln w="9525">
            <a:noFill/>
            <a:miter lim="800000"/>
            <a:headEnd/>
            <a:tailEnd/>
          </a:ln>
        </p:spPr>
      </p:pic>
      <p:pic>
        <p:nvPicPr>
          <p:cNvPr id="8"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6325455" y="2227219"/>
            <a:ext cx="543715" cy="777778"/>
          </a:xfrm>
          <a:prstGeom prst="rect">
            <a:avLst/>
          </a:prstGeom>
          <a:noFill/>
          <a:ln w="9525">
            <a:noFill/>
            <a:miter lim="800000"/>
            <a:headEnd/>
            <a:tailEnd/>
          </a:ln>
        </p:spPr>
      </p:pic>
      <p:sp>
        <p:nvSpPr>
          <p:cNvPr id="10" name="テキスト ボックス 186"/>
          <p:cNvSpPr txBox="1">
            <a:spLocks noChangeArrowheads="1"/>
          </p:cNvSpPr>
          <p:nvPr/>
        </p:nvSpPr>
        <p:spPr bwMode="auto">
          <a:xfrm>
            <a:off x="2995594" y="5603041"/>
            <a:ext cx="1424468" cy="646331"/>
          </a:xfrm>
          <a:prstGeom prst="rect">
            <a:avLst/>
          </a:prstGeom>
          <a:noFill/>
          <a:ln w="9525">
            <a:noFill/>
            <a:miter lim="800000"/>
            <a:headEnd/>
            <a:tailEnd/>
          </a:ln>
        </p:spPr>
        <p:txBody>
          <a:bodyPr wrap="square">
            <a:spAutoFit/>
          </a:bodyPr>
          <a:lstStyle/>
          <a:p>
            <a:r>
              <a:rPr lang="en-US" altLang="ja-JP" dirty="0" smtClean="0">
                <a:cs typeface="Arial" charset="0"/>
              </a:rPr>
              <a:t>Event</a:t>
            </a:r>
          </a:p>
          <a:p>
            <a:r>
              <a:rPr lang="en-US" altLang="ja-JP" dirty="0" smtClean="0">
                <a:cs typeface="Arial" charset="0"/>
              </a:rPr>
              <a:t>message</a:t>
            </a:r>
            <a:endParaRPr lang="ja-JP" altLang="en-US" dirty="0">
              <a:cs typeface="Arial" charset="0"/>
            </a:endParaRPr>
          </a:p>
        </p:txBody>
      </p:sp>
      <p:sp>
        <p:nvSpPr>
          <p:cNvPr id="13" name="フレーム 12"/>
          <p:cNvSpPr/>
          <p:nvPr/>
        </p:nvSpPr>
        <p:spPr>
          <a:xfrm flipH="1">
            <a:off x="8531801"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pic>
        <p:nvPicPr>
          <p:cNvPr id="14" name="Picture 4" descr="C:\Users\fujiwara\Documents\My Dropbox\takemura_lab\SC09\poster\1256257473_PortableComputer.png"/>
          <p:cNvPicPr>
            <a:picLocks noChangeAspect="1" noChangeArrowheads="1"/>
          </p:cNvPicPr>
          <p:nvPr/>
        </p:nvPicPr>
        <p:blipFill>
          <a:blip r:embed="rId5" cstate="print"/>
          <a:srcRect/>
          <a:stretch>
            <a:fillRect/>
          </a:stretch>
        </p:blipFill>
        <p:spPr bwMode="auto">
          <a:xfrm>
            <a:off x="7440018" y="2359345"/>
            <a:ext cx="1005507" cy="1037047"/>
          </a:xfrm>
          <a:prstGeom prst="rect">
            <a:avLst/>
          </a:prstGeom>
          <a:noFill/>
        </p:spPr>
      </p:pic>
      <p:sp>
        <p:nvSpPr>
          <p:cNvPr id="15" name="正方形/長方形 14"/>
          <p:cNvSpPr/>
          <p:nvPr/>
        </p:nvSpPr>
        <p:spPr>
          <a:xfrm>
            <a:off x="1478455" y="5783606"/>
            <a:ext cx="1454731" cy="617194"/>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solidFill>
                  <a:schemeClr val="tx1"/>
                </a:solidFill>
                <a:cs typeface="Arial" pitchFamily="34" charset="0"/>
              </a:rPr>
              <a:t>Free Space Manager</a:t>
            </a:r>
          </a:p>
        </p:txBody>
      </p:sp>
      <p:pic>
        <p:nvPicPr>
          <p:cNvPr id="16"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191592" y="3719140"/>
            <a:ext cx="788213" cy="843955"/>
          </a:xfrm>
          <a:prstGeom prst="rect">
            <a:avLst/>
          </a:prstGeom>
          <a:noFill/>
        </p:spPr>
      </p:pic>
      <p:pic>
        <p:nvPicPr>
          <p:cNvPr id="17"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28039" y="2218775"/>
            <a:ext cx="818286" cy="876156"/>
          </a:xfrm>
          <a:prstGeom prst="rect">
            <a:avLst/>
          </a:prstGeom>
          <a:noFill/>
        </p:spPr>
      </p:pic>
      <p:pic>
        <p:nvPicPr>
          <p:cNvPr id="18" name="Picture 6" descr="C:\Users\fujiwara\Documents\My Dropbox\takemura_lab\tdw_docking\rasmol\screenshots\091026\7lyz_spacefill_cpk.png"/>
          <p:cNvPicPr>
            <a:picLocks noChangeAspect="1" noChangeArrowheads="1"/>
          </p:cNvPicPr>
          <p:nvPr/>
        </p:nvPicPr>
        <p:blipFill>
          <a:blip r:embed="rId8" cstate="print"/>
          <a:srcRect/>
          <a:stretch>
            <a:fillRect/>
          </a:stretch>
        </p:blipFill>
        <p:spPr bwMode="auto">
          <a:xfrm>
            <a:off x="2010008" y="2218775"/>
            <a:ext cx="818286" cy="876156"/>
          </a:xfrm>
          <a:prstGeom prst="rect">
            <a:avLst/>
          </a:prstGeom>
          <a:noFill/>
        </p:spPr>
      </p:pic>
      <p:pic>
        <p:nvPicPr>
          <p:cNvPr id="19" name="Picture 9" descr="C:\Users\fujiwara\Documents\My Dropbox\takemura_lab\tdw_docking\rasmol\screenshots\091026\4hir_spacefill_group.png"/>
          <p:cNvPicPr>
            <a:picLocks noChangeAspect="1" noChangeArrowheads="1"/>
          </p:cNvPicPr>
          <p:nvPr/>
        </p:nvPicPr>
        <p:blipFill>
          <a:blip r:embed="rId9" cstate="print"/>
          <a:srcRect/>
          <a:stretch>
            <a:fillRect/>
          </a:stretch>
        </p:blipFill>
        <p:spPr bwMode="auto">
          <a:xfrm>
            <a:off x="2951476" y="2928538"/>
            <a:ext cx="818287" cy="876157"/>
          </a:xfrm>
          <a:prstGeom prst="rect">
            <a:avLst/>
          </a:prstGeom>
          <a:noFill/>
        </p:spPr>
      </p:pic>
      <p:sp>
        <p:nvSpPr>
          <p:cNvPr id="20" name="角丸四角形 19"/>
          <p:cNvSpPr/>
          <p:nvPr/>
        </p:nvSpPr>
        <p:spPr>
          <a:xfrm>
            <a:off x="685800" y="1807505"/>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300" dirty="0" smtClean="0">
                <a:cs typeface="Arial" pitchFamily="34" charset="0"/>
              </a:rPr>
              <a:t>SAIL</a:t>
            </a:r>
            <a:endParaRPr kumimoji="1" lang="ja-JP" altLang="en-US" sz="1300" dirty="0">
              <a:cs typeface="Arial" pitchFamily="34" charset="0"/>
            </a:endParaRPr>
          </a:p>
        </p:txBody>
      </p:sp>
      <p:pic>
        <p:nvPicPr>
          <p:cNvPr id="21" name="Picture 2" descr="C:\Users\fujiwara\Documents\My Dropbox\takemura_lab\tdw_docking\rasmol\screenshots\091026\1gpd_ribbons_group.png"/>
          <p:cNvPicPr>
            <a:picLocks noChangeAspect="1" noChangeArrowheads="1"/>
          </p:cNvPicPr>
          <p:nvPr/>
        </p:nvPicPr>
        <p:blipFill>
          <a:blip r:embed="rId10" cstate="print"/>
          <a:srcRect/>
          <a:stretch>
            <a:fillRect/>
          </a:stretch>
        </p:blipFill>
        <p:spPr bwMode="auto">
          <a:xfrm>
            <a:off x="8531802" y="1789615"/>
            <a:ext cx="454604" cy="486754"/>
          </a:xfrm>
          <a:prstGeom prst="rect">
            <a:avLst/>
          </a:prstGeom>
          <a:noFill/>
        </p:spPr>
      </p:pic>
      <p:pic>
        <p:nvPicPr>
          <p:cNvPr id="22" name="Picture 4" descr="C:\Users\fujiwara\Documents\My Dropbox\takemura_lab\tdw_docking\rasmol\screenshots\091026\3cro_cartoon_cpk.png"/>
          <p:cNvPicPr>
            <a:picLocks noChangeAspect="1" noChangeArrowheads="1"/>
          </p:cNvPicPr>
          <p:nvPr/>
        </p:nvPicPr>
        <p:blipFill>
          <a:blip r:embed="rId7" cstate="print"/>
          <a:srcRect/>
          <a:stretch>
            <a:fillRect/>
          </a:stretch>
        </p:blipFill>
        <p:spPr bwMode="auto">
          <a:xfrm>
            <a:off x="8077197" y="1320751"/>
            <a:ext cx="454604" cy="486754"/>
          </a:xfrm>
          <a:prstGeom prst="rect">
            <a:avLst/>
          </a:prstGeom>
          <a:noFill/>
        </p:spPr>
      </p:pic>
      <p:pic>
        <p:nvPicPr>
          <p:cNvPr id="23" name="Picture 9" descr="C:\Users\fujiwara\Documents\My Dropbox\takemura_lab\tdw_docking\rasmol\screenshots\091026\4hir_spacefill_group.png"/>
          <p:cNvPicPr>
            <a:picLocks noChangeAspect="1" noChangeArrowheads="1"/>
          </p:cNvPicPr>
          <p:nvPr/>
        </p:nvPicPr>
        <p:blipFill>
          <a:blip r:embed="rId11" cstate="print"/>
          <a:srcRect/>
          <a:stretch>
            <a:fillRect/>
          </a:stretch>
        </p:blipFill>
        <p:spPr bwMode="auto">
          <a:xfrm>
            <a:off x="7194233" y="1324922"/>
            <a:ext cx="886959" cy="949686"/>
          </a:xfrm>
          <a:prstGeom prst="rect">
            <a:avLst/>
          </a:prstGeom>
          <a:noFill/>
        </p:spPr>
      </p:pic>
      <p:pic>
        <p:nvPicPr>
          <p:cNvPr id="24" name="Picture 6" descr="C:\Users\fujiwara\Documents\My Dropbox\takemura_lab\tdw_docking\rasmol\screenshots\091026\7lyz_spacefill_cpk.png"/>
          <p:cNvPicPr>
            <a:picLocks noChangeAspect="1" noChangeArrowheads="1"/>
          </p:cNvPicPr>
          <p:nvPr/>
        </p:nvPicPr>
        <p:blipFill>
          <a:blip r:embed="rId12" cstate="print"/>
          <a:srcRect/>
          <a:stretch>
            <a:fillRect/>
          </a:stretch>
        </p:blipFill>
        <p:spPr bwMode="auto">
          <a:xfrm>
            <a:off x="8531802" y="1320751"/>
            <a:ext cx="454604" cy="486754"/>
          </a:xfrm>
          <a:prstGeom prst="rect">
            <a:avLst/>
          </a:prstGeom>
          <a:noFill/>
        </p:spPr>
      </p:pic>
      <p:pic>
        <p:nvPicPr>
          <p:cNvPr id="25" name="Picture 3" descr="C:\Users\fujiwara\Documents\My Dropbox\takemura_lab\tdw_docking\rasmol\screenshots\091026\1ldb_sticks_chain2.png"/>
          <p:cNvPicPr>
            <a:picLocks noChangeAspect="1" noChangeArrowheads="1"/>
          </p:cNvPicPr>
          <p:nvPr/>
        </p:nvPicPr>
        <p:blipFill>
          <a:blip r:embed="rId6" cstate="print"/>
          <a:srcRect/>
          <a:stretch>
            <a:fillRect/>
          </a:stretch>
        </p:blipFill>
        <p:spPr bwMode="auto">
          <a:xfrm>
            <a:off x="8077197" y="1789615"/>
            <a:ext cx="454604" cy="486754"/>
          </a:xfrm>
          <a:prstGeom prst="rect">
            <a:avLst/>
          </a:prstGeom>
          <a:noFill/>
        </p:spPr>
      </p:pic>
      <p:sp>
        <p:nvSpPr>
          <p:cNvPr id="26" name="フレーム 25"/>
          <p:cNvSpPr/>
          <p:nvPr/>
        </p:nvSpPr>
        <p:spPr>
          <a:xfrm flipH="1">
            <a:off x="7167990"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7" name="フレーム 26"/>
          <p:cNvSpPr/>
          <p:nvPr/>
        </p:nvSpPr>
        <p:spPr>
          <a:xfrm flipH="1">
            <a:off x="7622593"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8" name="フレーム 27"/>
          <p:cNvSpPr/>
          <p:nvPr/>
        </p:nvSpPr>
        <p:spPr>
          <a:xfrm flipH="1">
            <a:off x="8077197" y="1320751"/>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29" name="フレーム 28"/>
          <p:cNvSpPr/>
          <p:nvPr/>
        </p:nvSpPr>
        <p:spPr>
          <a:xfrm flipH="1">
            <a:off x="8531801"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0" name="フレーム 29"/>
          <p:cNvSpPr/>
          <p:nvPr/>
        </p:nvSpPr>
        <p:spPr>
          <a:xfrm flipH="1">
            <a:off x="7167990"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1" name="フレーム 30"/>
          <p:cNvSpPr/>
          <p:nvPr/>
        </p:nvSpPr>
        <p:spPr>
          <a:xfrm flipH="1">
            <a:off x="7622593"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2" name="フレーム 31"/>
          <p:cNvSpPr/>
          <p:nvPr/>
        </p:nvSpPr>
        <p:spPr>
          <a:xfrm flipH="1">
            <a:off x="8077197" y="178961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3" name="正方形/長方形 32"/>
          <p:cNvSpPr/>
          <p:nvPr/>
        </p:nvSpPr>
        <p:spPr>
          <a:xfrm>
            <a:off x="6598217" y="3446266"/>
            <a:ext cx="1818416" cy="937728"/>
          </a:xfrm>
          <a:prstGeom prst="rect">
            <a:avLst/>
          </a:prstGeom>
          <a:solidFill>
            <a:schemeClr val="bg1"/>
          </a:solidFill>
          <a:ln w="31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p>
        </p:txBody>
      </p:sp>
      <p:sp>
        <p:nvSpPr>
          <p:cNvPr id="34" name="フレーム 33"/>
          <p:cNvSpPr/>
          <p:nvPr/>
        </p:nvSpPr>
        <p:spPr>
          <a:xfrm flipH="1">
            <a:off x="7962029"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5" name="フレーム 34"/>
          <p:cNvSpPr/>
          <p:nvPr/>
        </p:nvSpPr>
        <p:spPr>
          <a:xfrm flipH="1">
            <a:off x="6598217"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6" name="フレーム 35"/>
          <p:cNvSpPr/>
          <p:nvPr/>
        </p:nvSpPr>
        <p:spPr>
          <a:xfrm flipH="1">
            <a:off x="7052821"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7" name="フレーム 36"/>
          <p:cNvSpPr/>
          <p:nvPr/>
        </p:nvSpPr>
        <p:spPr>
          <a:xfrm flipH="1">
            <a:off x="7507425" y="3446265"/>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8" name="フレーム 37"/>
          <p:cNvSpPr/>
          <p:nvPr/>
        </p:nvSpPr>
        <p:spPr>
          <a:xfrm flipH="1">
            <a:off x="7962029"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39" name="フレーム 38"/>
          <p:cNvSpPr/>
          <p:nvPr/>
        </p:nvSpPr>
        <p:spPr>
          <a:xfrm flipH="1">
            <a:off x="6598217"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0" name="フレーム 39"/>
          <p:cNvSpPr/>
          <p:nvPr/>
        </p:nvSpPr>
        <p:spPr>
          <a:xfrm flipH="1">
            <a:off x="7052821"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1" name="フレーム 40"/>
          <p:cNvSpPr/>
          <p:nvPr/>
        </p:nvSpPr>
        <p:spPr>
          <a:xfrm flipH="1">
            <a:off x="7507425" y="3915129"/>
            <a:ext cx="454604" cy="460550"/>
          </a:xfrm>
          <a:prstGeom prst="frame">
            <a:avLst>
              <a:gd name="adj1" fmla="val 3287"/>
            </a:avLst>
          </a:prstGeom>
          <a:solidFill>
            <a:schemeClr val="bg1">
              <a:lumMod val="75000"/>
            </a:schemeClr>
          </a:solidFill>
          <a:ln>
            <a:solidFill>
              <a:schemeClr val="bg1">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sz="2400" dirty="0">
              <a:solidFill>
                <a:schemeClr val="tx1"/>
              </a:solidFill>
            </a:endParaRPr>
          </a:p>
        </p:txBody>
      </p:sp>
      <p:sp>
        <p:nvSpPr>
          <p:cNvPr id="42" name="正方形/長方形 41"/>
          <p:cNvSpPr/>
          <p:nvPr/>
        </p:nvSpPr>
        <p:spPr>
          <a:xfrm>
            <a:off x="6598217" y="3446265"/>
            <a:ext cx="909208" cy="937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A</a:t>
            </a:r>
            <a:endParaRPr kumimoji="1" lang="ja-JP" altLang="en-US" sz="2400" dirty="0"/>
          </a:p>
        </p:txBody>
      </p:sp>
      <p:sp>
        <p:nvSpPr>
          <p:cNvPr id="43" name="正方形/長方形 42"/>
          <p:cNvSpPr/>
          <p:nvPr/>
        </p:nvSpPr>
        <p:spPr>
          <a:xfrm>
            <a:off x="7507425"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r>
            <a:endParaRPr kumimoji="1" lang="ja-JP" altLang="en-US" sz="2400" dirty="0"/>
          </a:p>
        </p:txBody>
      </p:sp>
      <p:sp>
        <p:nvSpPr>
          <p:cNvPr id="44" name="正方形/長方形 43"/>
          <p:cNvSpPr/>
          <p:nvPr/>
        </p:nvSpPr>
        <p:spPr>
          <a:xfrm>
            <a:off x="7962029" y="3446265"/>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endParaRPr kumimoji="1" lang="ja-JP" altLang="en-US" sz="2400" dirty="0"/>
          </a:p>
        </p:txBody>
      </p:sp>
      <p:sp>
        <p:nvSpPr>
          <p:cNvPr id="45" name="正方形/長方形 44"/>
          <p:cNvSpPr/>
          <p:nvPr/>
        </p:nvSpPr>
        <p:spPr>
          <a:xfrm>
            <a:off x="7507425"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D</a:t>
            </a:r>
            <a:endParaRPr kumimoji="1" lang="ja-JP" altLang="en-US" sz="2400" dirty="0"/>
          </a:p>
        </p:txBody>
      </p:sp>
      <p:sp>
        <p:nvSpPr>
          <p:cNvPr id="46" name="正方形/長方形 45"/>
          <p:cNvSpPr/>
          <p:nvPr/>
        </p:nvSpPr>
        <p:spPr>
          <a:xfrm>
            <a:off x="7962029" y="3915129"/>
            <a:ext cx="454604" cy="468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F</a:t>
            </a:r>
            <a:endParaRPr kumimoji="1" lang="ja-JP" altLang="en-US" sz="2400" dirty="0"/>
          </a:p>
        </p:txBody>
      </p:sp>
      <p:sp>
        <p:nvSpPr>
          <p:cNvPr id="47" name="正方形/長方形 46"/>
          <p:cNvSpPr/>
          <p:nvPr/>
        </p:nvSpPr>
        <p:spPr>
          <a:xfrm>
            <a:off x="6596409" y="4946631"/>
            <a:ext cx="1820223" cy="93772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detection</a:t>
            </a:r>
            <a:endParaRPr kumimoji="1" lang="ja-JP" altLang="en-US" dirty="0">
              <a:latin typeface="Arial" pitchFamily="34" charset="0"/>
              <a:cs typeface="Arial" pitchFamily="34" charset="0"/>
            </a:endParaRPr>
          </a:p>
        </p:txBody>
      </p:sp>
      <p:sp>
        <p:nvSpPr>
          <p:cNvPr id="49" name="右カーブ矢印 48"/>
          <p:cNvSpPr/>
          <p:nvPr/>
        </p:nvSpPr>
        <p:spPr>
          <a:xfrm>
            <a:off x="6780059" y="4102676"/>
            <a:ext cx="387931" cy="1010641"/>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pic>
        <p:nvPicPr>
          <p:cNvPr id="51" name="Picture 2" descr="C:\Users\fujiwara\Documents\My Dropbox\takemura_lab\tdw_docking\rasmol\screenshots\091026\1gpd_ribbons_group.png"/>
          <p:cNvPicPr>
            <a:picLocks noChangeAspect="1" noChangeArrowheads="1"/>
          </p:cNvPicPr>
          <p:nvPr/>
        </p:nvPicPr>
        <p:blipFill>
          <a:blip r:embed="rId13" cstate="print"/>
          <a:srcRect/>
          <a:stretch>
            <a:fillRect/>
          </a:stretch>
        </p:blipFill>
        <p:spPr bwMode="auto">
          <a:xfrm>
            <a:off x="1373562" y="3719140"/>
            <a:ext cx="818287" cy="876158"/>
          </a:xfrm>
          <a:prstGeom prst="rect">
            <a:avLst/>
          </a:prstGeom>
          <a:noFill/>
        </p:spPr>
      </p:pic>
      <p:sp>
        <p:nvSpPr>
          <p:cNvPr id="52" name="角丸四角形 51"/>
          <p:cNvSpPr/>
          <p:nvPr/>
        </p:nvSpPr>
        <p:spPr>
          <a:xfrm>
            <a:off x="3086512" y="1846368"/>
            <a:ext cx="2162634" cy="1031501"/>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cs typeface="Arial" pitchFamily="34" charset="0"/>
              </a:rPr>
              <a:t>SAIL</a:t>
            </a: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a:p>
            <a:pPr algn="ctr"/>
            <a:endParaRPr lang="en-US" altLang="ja-JP" dirty="0" smtClean="0">
              <a:ea typeface="Arial Unicode MS" pitchFamily="50" charset="-128"/>
              <a:cs typeface="Arial" pitchFamily="34" charset="0"/>
            </a:endParaRPr>
          </a:p>
        </p:txBody>
      </p:sp>
      <p:sp>
        <p:nvSpPr>
          <p:cNvPr id="54" name="正方形/長方形 53"/>
          <p:cNvSpPr/>
          <p:nvPr/>
        </p:nvSpPr>
        <p:spPr>
          <a:xfrm>
            <a:off x="3177430" y="2270609"/>
            <a:ext cx="2000277" cy="51348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 message </a:t>
            </a:r>
          </a:p>
          <a:p>
            <a:pPr algn="ctr"/>
            <a:r>
              <a:rPr lang="en-US" altLang="ja-JP" dirty="0" smtClean="0">
                <a:latin typeface="Arial" pitchFamily="34" charset="0"/>
                <a:cs typeface="Arial" pitchFamily="34" charset="0"/>
              </a:rPr>
              <a:t>analysis</a:t>
            </a:r>
            <a:endParaRPr kumimoji="1" lang="ja-JP" altLang="en-US" dirty="0">
              <a:latin typeface="Arial" pitchFamily="34" charset="0"/>
              <a:cs typeface="Arial" pitchFamily="34" charset="0"/>
            </a:endParaRPr>
          </a:p>
        </p:txBody>
      </p:sp>
      <p:cxnSp>
        <p:nvCxnSpPr>
          <p:cNvPr id="55" name="カギ線コネクタ 54"/>
          <p:cNvCxnSpPr>
            <a:endCxn id="5" idx="0"/>
          </p:cNvCxnSpPr>
          <p:nvPr/>
        </p:nvCxnSpPr>
        <p:spPr>
          <a:xfrm rot="5400000" flipH="1" flipV="1">
            <a:off x="2344284" y="-82252"/>
            <a:ext cx="1687908" cy="5181583"/>
          </a:xfrm>
          <a:prstGeom prst="bentConnector3">
            <a:avLst>
              <a:gd name="adj1" fmla="val 117778"/>
            </a:avLst>
          </a:prstGeom>
          <a:ln>
            <a:tailEnd type="arrow"/>
          </a:ln>
        </p:spPr>
        <p:style>
          <a:lnRef idx="2">
            <a:schemeClr val="accent4"/>
          </a:lnRef>
          <a:fillRef idx="0">
            <a:schemeClr val="accent4"/>
          </a:fillRef>
          <a:effectRef idx="1">
            <a:schemeClr val="accent4"/>
          </a:effectRef>
          <a:fontRef idx="minor">
            <a:schemeClr val="tx1"/>
          </a:fontRef>
        </p:style>
      </p:cxnSp>
      <p:sp>
        <p:nvSpPr>
          <p:cNvPr id="57" name="テキスト ボックス 186"/>
          <p:cNvSpPr txBox="1">
            <a:spLocks noChangeArrowheads="1"/>
          </p:cNvSpPr>
          <p:nvPr/>
        </p:nvSpPr>
        <p:spPr bwMode="auto">
          <a:xfrm>
            <a:off x="4052436" y="1008173"/>
            <a:ext cx="2599310" cy="369332"/>
          </a:xfrm>
          <a:prstGeom prst="rect">
            <a:avLst/>
          </a:prstGeom>
          <a:noFill/>
          <a:ln w="9525">
            <a:noFill/>
            <a:miter lim="800000"/>
            <a:headEnd/>
            <a:tailEnd/>
          </a:ln>
        </p:spPr>
        <p:txBody>
          <a:bodyPr wrap="square">
            <a:spAutoFit/>
          </a:bodyPr>
          <a:lstStyle/>
          <a:p>
            <a:r>
              <a:rPr lang="en-US" altLang="ja-JP" dirty="0" smtClean="0">
                <a:cs typeface="Arial" charset="0"/>
              </a:rPr>
              <a:t>Pixel stream</a:t>
            </a:r>
            <a:endParaRPr lang="ja-JP" altLang="en-US" dirty="0">
              <a:cs typeface="Arial" charset="0"/>
            </a:endParaRPr>
          </a:p>
        </p:txBody>
      </p:sp>
      <p:sp>
        <p:nvSpPr>
          <p:cNvPr id="61" name="右カーブ矢印 60"/>
          <p:cNvSpPr/>
          <p:nvPr/>
        </p:nvSpPr>
        <p:spPr>
          <a:xfrm flipH="1">
            <a:off x="3446317" y="2647219"/>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12" name="グループ化 109"/>
          <p:cNvGrpSpPr/>
          <p:nvPr/>
        </p:nvGrpSpPr>
        <p:grpSpPr>
          <a:xfrm>
            <a:off x="3076156" y="3173886"/>
            <a:ext cx="458119" cy="500066"/>
            <a:chOff x="4929190" y="3286124"/>
            <a:chExt cx="372639" cy="406759"/>
          </a:xfrm>
        </p:grpSpPr>
        <p:sp>
          <p:nvSpPr>
            <p:cNvPr id="68" name="星 7 67"/>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9" name="左矢印 68"/>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grpSp>
        <p:nvGrpSpPr>
          <p:cNvPr id="58" name="グループ化 118"/>
          <p:cNvGrpSpPr/>
          <p:nvPr/>
        </p:nvGrpSpPr>
        <p:grpSpPr>
          <a:xfrm>
            <a:off x="7000892" y="3629044"/>
            <a:ext cx="458119" cy="500066"/>
            <a:chOff x="4929190" y="3286124"/>
            <a:chExt cx="372639" cy="406759"/>
          </a:xfrm>
        </p:grpSpPr>
        <p:sp>
          <p:nvSpPr>
            <p:cNvPr id="71" name="星 7 70"/>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2" name="左矢印 71"/>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73" name="テキスト ボックス 72"/>
          <p:cNvSpPr txBox="1"/>
          <p:nvPr/>
        </p:nvSpPr>
        <p:spPr>
          <a:xfrm>
            <a:off x="7072330" y="914400"/>
            <a:ext cx="2357422" cy="338554"/>
          </a:xfrm>
          <a:prstGeom prst="rect">
            <a:avLst/>
          </a:prstGeom>
          <a:noFill/>
          <a:ln cmpd="sng">
            <a:noFill/>
            <a:prstDash val="solid"/>
          </a:ln>
        </p:spPr>
        <p:txBody>
          <a:bodyPr wrap="square" rtlCol="0">
            <a:spAutoFit/>
          </a:bodyPr>
          <a:lstStyle/>
          <a:p>
            <a:r>
              <a:rPr kumimoji="1" lang="en-US" altLang="ja-JP" sz="1600" dirty="0" smtClean="0"/>
              <a:t>Tiled Display Wall</a:t>
            </a:r>
          </a:p>
        </p:txBody>
      </p:sp>
      <p:sp>
        <p:nvSpPr>
          <p:cNvPr id="74" name="角丸四角形 73"/>
          <p:cNvSpPr/>
          <p:nvPr/>
        </p:nvSpPr>
        <p:spPr>
          <a:xfrm>
            <a:off x="1928794" y="1829817"/>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5" name="角丸四角形 74"/>
          <p:cNvSpPr/>
          <p:nvPr/>
        </p:nvSpPr>
        <p:spPr>
          <a:xfrm>
            <a:off x="64046"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6" name="角丸四角形 75"/>
          <p:cNvSpPr/>
          <p:nvPr/>
        </p:nvSpPr>
        <p:spPr>
          <a:xfrm>
            <a:off x="1247029" y="3384981"/>
            <a:ext cx="1066800" cy="419714"/>
          </a:xfrm>
          <a:prstGeom prst="round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altLang="ja-JP" sz="1300" dirty="0" smtClean="0">
                <a:solidFill>
                  <a:prstClr val="black"/>
                </a:solidFill>
                <a:cs typeface="Arial" pitchFamily="34" charset="0"/>
              </a:rPr>
              <a:t>SAIL</a:t>
            </a:r>
            <a:endParaRPr lang="ja-JP" altLang="en-US" sz="1300" dirty="0">
              <a:solidFill>
                <a:prstClr val="black"/>
              </a:solidFill>
              <a:cs typeface="Arial" pitchFamily="34" charset="0"/>
            </a:endParaRPr>
          </a:p>
        </p:txBody>
      </p:sp>
      <p:sp>
        <p:nvSpPr>
          <p:cNvPr id="78" name="右矢印 77"/>
          <p:cNvSpPr/>
          <p:nvPr/>
        </p:nvSpPr>
        <p:spPr>
          <a:xfrm>
            <a:off x="6349703" y="1602069"/>
            <a:ext cx="727366" cy="468864"/>
          </a:xfrm>
          <a:prstGeom prst="rightArrow">
            <a:avLst>
              <a:gd name="adj1" fmla="val 44666"/>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2400"/>
          </a:p>
        </p:txBody>
      </p:sp>
      <p:cxnSp>
        <p:nvCxnSpPr>
          <p:cNvPr id="126" name="直線矢印コネクタ 125"/>
          <p:cNvCxnSpPr/>
          <p:nvPr/>
        </p:nvCxnSpPr>
        <p:spPr>
          <a:xfrm rot="10800000">
            <a:off x="3094582" y="5111728"/>
            <a:ext cx="132548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133" name="右カーブ矢印 132"/>
          <p:cNvSpPr/>
          <p:nvPr/>
        </p:nvSpPr>
        <p:spPr>
          <a:xfrm flipH="1">
            <a:off x="2427898"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59" name="グループ化 109"/>
          <p:cNvGrpSpPr/>
          <p:nvPr/>
        </p:nvGrpSpPr>
        <p:grpSpPr>
          <a:xfrm>
            <a:off x="2057737" y="2611249"/>
            <a:ext cx="458119" cy="500066"/>
            <a:chOff x="4929190" y="3286124"/>
            <a:chExt cx="372639" cy="406759"/>
          </a:xfrm>
        </p:grpSpPr>
        <p:sp>
          <p:nvSpPr>
            <p:cNvPr id="135" name="星 7 134"/>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6" name="左矢印 135"/>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37" name="右カーブ矢印 136"/>
          <p:cNvSpPr/>
          <p:nvPr/>
        </p:nvSpPr>
        <p:spPr>
          <a:xfrm flipH="1">
            <a:off x="1208361" y="2084582"/>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2" name="グループ化 109"/>
          <p:cNvGrpSpPr/>
          <p:nvPr/>
        </p:nvGrpSpPr>
        <p:grpSpPr>
          <a:xfrm>
            <a:off x="838200" y="2611249"/>
            <a:ext cx="458119" cy="500066"/>
            <a:chOff x="4929190" y="3286124"/>
            <a:chExt cx="372639" cy="406759"/>
          </a:xfrm>
        </p:grpSpPr>
        <p:sp>
          <p:nvSpPr>
            <p:cNvPr id="139" name="星 7 138"/>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0" name="左矢印 139"/>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1" name="右カーブ矢印 140"/>
          <p:cNvSpPr/>
          <p:nvPr/>
        </p:nvSpPr>
        <p:spPr>
          <a:xfrm flipH="1">
            <a:off x="1769917"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3" name="グループ化 109"/>
          <p:cNvGrpSpPr/>
          <p:nvPr/>
        </p:nvGrpSpPr>
        <p:grpSpPr>
          <a:xfrm>
            <a:off x="1399756" y="4192082"/>
            <a:ext cx="458119" cy="500066"/>
            <a:chOff x="4929190" y="3286124"/>
            <a:chExt cx="372639" cy="406759"/>
          </a:xfrm>
        </p:grpSpPr>
        <p:sp>
          <p:nvSpPr>
            <p:cNvPr id="143" name="星 7 142"/>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4" name="左矢印 143"/>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45" name="右カーブ矢印 144"/>
          <p:cNvSpPr/>
          <p:nvPr/>
        </p:nvSpPr>
        <p:spPr>
          <a:xfrm flipH="1">
            <a:off x="550380" y="3665415"/>
            <a:ext cx="363683" cy="562637"/>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sz="2400">
              <a:solidFill>
                <a:schemeClr val="tx1"/>
              </a:solidFill>
            </a:endParaRPr>
          </a:p>
        </p:txBody>
      </p:sp>
      <p:grpSp>
        <p:nvGrpSpPr>
          <p:cNvPr id="64" name="グループ化 109"/>
          <p:cNvGrpSpPr/>
          <p:nvPr/>
        </p:nvGrpSpPr>
        <p:grpSpPr>
          <a:xfrm>
            <a:off x="180219" y="4192082"/>
            <a:ext cx="458119" cy="500066"/>
            <a:chOff x="4929190" y="3286124"/>
            <a:chExt cx="372639" cy="406759"/>
          </a:xfrm>
        </p:grpSpPr>
        <p:sp>
          <p:nvSpPr>
            <p:cNvPr id="147" name="星 7 146"/>
            <p:cNvSpPr/>
            <p:nvPr/>
          </p:nvSpPr>
          <p:spPr>
            <a:xfrm>
              <a:off x="4929190" y="3286124"/>
              <a:ext cx="357190" cy="357190"/>
            </a:xfrm>
            <a:prstGeom prst="star7">
              <a:avLst>
                <a:gd name="adj" fmla="val 19009"/>
                <a:gd name="hf" fmla="val 102572"/>
                <a:gd name="vf" fmla="val 10521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8" name="左矢印 147"/>
            <p:cNvSpPr/>
            <p:nvPr/>
          </p:nvSpPr>
          <p:spPr>
            <a:xfrm rot="2944477">
              <a:off x="5097051" y="3488105"/>
              <a:ext cx="235782" cy="173774"/>
            </a:xfrm>
            <a:prstGeom prst="leftArrow">
              <a:avLst>
                <a:gd name="adj1" fmla="val 34416"/>
                <a:gd name="adj2" fmla="val 56045"/>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08" name="角丸四角形 107"/>
          <p:cNvSpPr/>
          <p:nvPr/>
        </p:nvSpPr>
        <p:spPr>
          <a:xfrm>
            <a:off x="135056" y="4714647"/>
            <a:ext cx="1799958" cy="8883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t>Proposed</a:t>
            </a:r>
          </a:p>
          <a:p>
            <a:pPr algn="ctr"/>
            <a:r>
              <a:rPr lang="en-US" altLang="ja-JP" sz="2400" dirty="0" smtClean="0"/>
              <a:t>Module</a:t>
            </a:r>
            <a:endParaRPr kumimoji="1" lang="en-US" altLang="ja-JP" sz="2400" dirty="0" smtClean="0"/>
          </a:p>
        </p:txBody>
      </p:sp>
      <p:sp>
        <p:nvSpPr>
          <p:cNvPr id="105" name="正方形/長方形 104"/>
          <p:cNvSpPr/>
          <p:nvPr/>
        </p:nvSpPr>
        <p:spPr>
          <a:xfrm>
            <a:off x="5366033" y="2359345"/>
            <a:ext cx="1918844" cy="385310"/>
          </a:xfrm>
          <a:prstGeom prst="rect">
            <a:avLst/>
          </a:prstGeom>
          <a:ln>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ja-JP" dirty="0" smtClean="0">
                <a:cs typeface="Arial" pitchFamily="34" charset="0"/>
              </a:rPr>
              <a:t>SAGE Receiver</a:t>
            </a:r>
            <a:endParaRPr lang="en-US" altLang="ja-JP" dirty="0">
              <a:cs typeface="Arial" pitchFamily="34" charset="0"/>
            </a:endParaRPr>
          </a:p>
        </p:txBody>
      </p:sp>
      <p:cxnSp>
        <p:nvCxnSpPr>
          <p:cNvPr id="106" name="直線矢印コネクタ 105"/>
          <p:cNvCxnSpPr>
            <a:stCxn id="47" idx="1"/>
            <a:endCxn id="107" idx="3"/>
          </p:cNvCxnSpPr>
          <p:nvPr/>
        </p:nvCxnSpPr>
        <p:spPr>
          <a:xfrm rot="10800000">
            <a:off x="6050889" y="3875915"/>
            <a:ext cx="545521" cy="1539580"/>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22" name="直線矢印コネクタ 121"/>
          <p:cNvCxnSpPr>
            <a:endCxn id="110" idx="3"/>
          </p:cNvCxnSpPr>
          <p:nvPr/>
        </p:nvCxnSpPr>
        <p:spPr>
          <a:xfrm rot="10800000">
            <a:off x="3086513" y="5237723"/>
            <a:ext cx="1333551" cy="1588"/>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5" name="直線矢印コネクタ 124"/>
          <p:cNvCxnSpPr/>
          <p:nvPr/>
        </p:nvCxnSpPr>
        <p:spPr>
          <a:xfrm rot="10800000">
            <a:off x="3094583" y="5348126"/>
            <a:ext cx="1325482"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cxnSp>
        <p:nvCxnSpPr>
          <p:cNvPr id="128" name="直線矢印コネクタ 127"/>
          <p:cNvCxnSpPr/>
          <p:nvPr/>
        </p:nvCxnSpPr>
        <p:spPr>
          <a:xfrm rot="10800000" flipV="1">
            <a:off x="3086513" y="5467269"/>
            <a:ext cx="1333553" cy="1"/>
          </a:xfrm>
          <a:prstGeom prst="straightConnector1">
            <a:avLst/>
          </a:prstGeom>
          <a:ln>
            <a:headEnd type="none" w="med" len="med"/>
            <a:tailEnd type="triangle" w="med" len="lg"/>
          </a:ln>
        </p:spPr>
        <p:style>
          <a:lnRef idx="2">
            <a:schemeClr val="accent2"/>
          </a:lnRef>
          <a:fillRef idx="0">
            <a:schemeClr val="accent2"/>
          </a:fillRef>
          <a:effectRef idx="1">
            <a:schemeClr val="accent2"/>
          </a:effectRef>
          <a:fontRef idx="minor">
            <a:schemeClr val="tx1"/>
          </a:fontRef>
        </p:style>
      </p:cxnSp>
      <p:sp>
        <p:nvSpPr>
          <p:cNvPr id="82" name="正方形/長方形 81"/>
          <p:cNvSpPr/>
          <p:nvPr/>
        </p:nvSpPr>
        <p:spPr>
          <a:xfrm>
            <a:off x="4420062" y="4946631"/>
            <a:ext cx="1630826" cy="9377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sz="2000" dirty="0" smtClean="0">
                <a:latin typeface="Arial" pitchFamily="34" charset="0"/>
                <a:cs typeface="Arial" pitchFamily="34" charset="0"/>
              </a:rPr>
              <a:t>Event</a:t>
            </a:r>
          </a:p>
          <a:p>
            <a:pPr algn="ctr"/>
            <a:r>
              <a:rPr kumimoji="1" lang="en-US" altLang="ja-JP" sz="2000" dirty="0" smtClean="0">
                <a:latin typeface="Arial" pitchFamily="34" charset="0"/>
                <a:cs typeface="Arial" pitchFamily="34" charset="0"/>
              </a:rPr>
              <a:t>Message</a:t>
            </a:r>
            <a:endParaRPr kumimoji="1" lang="ja-JP" altLang="en-US" sz="2000" dirty="0" smtClean="0">
              <a:latin typeface="Arial" pitchFamily="34" charset="0"/>
              <a:cs typeface="Arial" pitchFamily="34" charset="0"/>
            </a:endParaRPr>
          </a:p>
          <a:p>
            <a:pPr algn="ctr"/>
            <a:r>
              <a:rPr lang="en-US" altLang="ja-JP" sz="2000" dirty="0" smtClean="0">
                <a:latin typeface="Arial" pitchFamily="34" charset="0"/>
                <a:cs typeface="Arial" pitchFamily="34" charset="0"/>
              </a:rPr>
              <a:t>duplication</a:t>
            </a:r>
            <a:endParaRPr kumimoji="1" lang="en-US" altLang="ja-JP" sz="2000" dirty="0" smtClean="0">
              <a:latin typeface="Arial" pitchFamily="34" charset="0"/>
              <a:cs typeface="Arial" pitchFamily="34" charset="0"/>
            </a:endParaRPr>
          </a:p>
        </p:txBody>
      </p:sp>
      <p:pic>
        <p:nvPicPr>
          <p:cNvPr id="110" name="Picture 131" descr="C:\Documents and Settings\s.kuwabara\Local Settings\Temporary Internet Files\Content.IE5\AILD00CT\MCj04289690000[1].wmf"/>
          <p:cNvPicPr>
            <a:picLocks noChangeAspect="1" noChangeArrowheads="1"/>
          </p:cNvPicPr>
          <p:nvPr/>
        </p:nvPicPr>
        <p:blipFill>
          <a:blip r:embed="rId4" cstate="print"/>
          <a:srcRect/>
          <a:stretch>
            <a:fillRect/>
          </a:stretch>
        </p:blipFill>
        <p:spPr bwMode="auto">
          <a:xfrm>
            <a:off x="2416174" y="4759085"/>
            <a:ext cx="670338" cy="957275"/>
          </a:xfrm>
          <a:prstGeom prst="rect">
            <a:avLst/>
          </a:prstGeom>
          <a:noFill/>
          <a:ln w="9525">
            <a:noFill/>
            <a:miter lim="800000"/>
            <a:headEnd/>
            <a:tailEnd/>
          </a:ln>
        </p:spPr>
      </p:pic>
      <p:sp>
        <p:nvSpPr>
          <p:cNvPr id="107" name="正方形/長方形 106"/>
          <p:cNvSpPr/>
          <p:nvPr/>
        </p:nvSpPr>
        <p:spPr>
          <a:xfrm>
            <a:off x="4420066" y="3384096"/>
            <a:ext cx="1630822" cy="9836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pitchFamily="34" charset="0"/>
                <a:cs typeface="Arial" pitchFamily="34" charset="0"/>
              </a:rPr>
              <a:t>Event</a:t>
            </a:r>
          </a:p>
          <a:p>
            <a:pPr algn="ctr"/>
            <a:r>
              <a:rPr kumimoji="1" lang="en-US" altLang="ja-JP" dirty="0" smtClean="0">
                <a:latin typeface="Arial" pitchFamily="34" charset="0"/>
                <a:cs typeface="Arial" pitchFamily="34" charset="0"/>
              </a:rPr>
              <a:t>message transmission</a:t>
            </a:r>
            <a:endParaRPr kumimoji="1" lang="ja-JP" altLang="en-US" dirty="0">
              <a:latin typeface="Arial" pitchFamily="34" charset="0"/>
              <a:cs typeface="Arial" pitchFamily="34" charset="0"/>
            </a:endParaRPr>
          </a:p>
        </p:txBody>
      </p:sp>
    </p:spTree>
    <p:custDataLst>
      <p:tags r:id="rId1"/>
    </p:custDataLst>
  </p:cSld>
  <p:clrMapOvr>
    <a:masterClrMapping/>
  </p:clrMapOvr>
  <p:transition spd="med" advTm="27983">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
        <p:nvSpPr>
          <p:cNvPr id="3" name="タイトル 2"/>
          <p:cNvSpPr>
            <a:spLocks noGrp="1"/>
          </p:cNvSpPr>
          <p:nvPr>
            <p:ph type="title"/>
          </p:nvPr>
        </p:nvSpPr>
        <p:spPr/>
        <p:txBody>
          <a:bodyPr/>
          <a:lstStyle/>
          <a:p>
            <a:endParaRPr lang="ja-JP" altLang="en-US"/>
          </a:p>
        </p:txBody>
      </p:sp>
      <p:pic>
        <p:nvPicPr>
          <p:cNvPr id="4" name="0007.wmv">
            <a:hlinkClick r:id="" action="ppaction://media"/>
          </p:cNvPr>
          <p:cNvPicPr/>
          <p:nvPr>
            <a:videoFile r:link="rId1"/>
          </p:nvPr>
        </p:nvPicPr>
        <p:blipFill>
          <a:blip r:embed="rId4"/>
          <a:stretch>
            <a:fillRect/>
          </a:stretch>
        </p:blipFill>
        <p:spPr>
          <a:xfrm>
            <a:off x="419100" y="381000"/>
            <a:ext cx="8305800" cy="60960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1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repeatCount="indefinite"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0.6|8.6"/>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7|11.1|14.8"/>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5|14.4"/>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4.5"/>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3"/>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7|11.5"/>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9.5|32.2"/>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1|8.2"/>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8.7|20.2|23.4|3.8"/>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6|24.1"/>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7|11.5"/>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5|15.6|9.4"/>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7|11.5"/>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2.7|16.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3">
      <a:majorFont>
        <a:latin typeface="Arial Black"/>
        <a:ea typeface="HGPｺﾞｼｯｸE"/>
        <a:cs typeface=""/>
      </a:majorFont>
      <a:minorFont>
        <a:latin typeface="Verdana"/>
        <a:ea typeface="HGPｺﾞｼｯｸE"/>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20862</TotalTime>
  <Words>2853</Words>
  <Application>Microsoft Macintosh PowerPoint</Application>
  <PresentationFormat>画面に合わせる (4:3)</PresentationFormat>
  <Paragraphs>554</Paragraphs>
  <Slides>26</Slides>
  <Notes>26</Notes>
  <HiddenSlides>11</HiddenSlides>
  <MMClips>1</MMClips>
  <ScaleCrop>false</ScaleCrop>
  <HeadingPairs>
    <vt:vector size="4" baseType="variant">
      <vt:variant>
        <vt:lpstr>デザイン テンプレート</vt:lpstr>
      </vt:variant>
      <vt:variant>
        <vt:i4>1</vt:i4>
      </vt:variant>
      <vt:variant>
        <vt:lpstr>スライド タイトル</vt:lpstr>
      </vt:variant>
      <vt:variant>
        <vt:i4>26</vt:i4>
      </vt:variant>
    </vt:vector>
  </HeadingPairs>
  <TitlesOfParts>
    <vt:vector size="27" baseType="lpstr">
      <vt:lpstr>ビジネス</vt:lpstr>
      <vt:lpstr>A Control Mechanism of Multiple Visualization Applications  on SAGE-enabled TDW</vt:lpstr>
      <vt:lpstr>SAGE and Distributed Scientific Data</vt:lpstr>
      <vt:lpstr>SAGE UI</vt:lpstr>
      <vt:lpstr>Problem</vt:lpstr>
      <vt:lpstr>What is our work?</vt:lpstr>
      <vt:lpstr>SAGE Architecture</vt:lpstr>
      <vt:lpstr>Proposed Module (single control)</vt:lpstr>
      <vt:lpstr>Proposed Module (multi control)</vt:lpstr>
      <vt:lpstr>スライド 9</vt:lpstr>
      <vt:lpstr>スライド 10</vt:lpstr>
      <vt:lpstr>Conclusion</vt:lpstr>
      <vt:lpstr>Principle and approach</vt:lpstr>
      <vt:lpstr>Proposed Module</vt:lpstr>
      <vt:lpstr>Design: Event message duplication</vt:lpstr>
      <vt:lpstr>Design: Event message duplication</vt:lpstr>
      <vt:lpstr>Design: Event message duplication</vt:lpstr>
      <vt:lpstr>Evaluation</vt:lpstr>
      <vt:lpstr>Environment for the Evaluation</vt:lpstr>
      <vt:lpstr>Result</vt:lpstr>
      <vt:lpstr>Conclusion</vt:lpstr>
      <vt:lpstr>スライド 21</vt:lpstr>
      <vt:lpstr>Event message filter </vt:lpstr>
      <vt:lpstr>実験用ネットワーク環境（レイテンシ）</vt:lpstr>
      <vt:lpstr>国際間のレイテンシ比較</vt:lpstr>
      <vt:lpstr>スライド 25</vt:lpstr>
      <vt:lpstr>Proposed Module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cp:lastModifiedBy>藤原 由来</cp:lastModifiedBy>
  <cp:revision>1241</cp:revision>
  <cp:lastPrinted>2010-03-01T03:53:46Z</cp:lastPrinted>
  <dcterms:created xsi:type="dcterms:W3CDTF">2010-03-04T17:24:41Z</dcterms:created>
  <dcterms:modified xsi:type="dcterms:W3CDTF">2010-03-04T19:10:56Z</dcterms:modified>
</cp:coreProperties>
</file>