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83" r:id="rId4"/>
    <p:sldId id="259" r:id="rId5"/>
    <p:sldId id="264" r:id="rId6"/>
    <p:sldId id="285" r:id="rId7"/>
    <p:sldId id="265" r:id="rId8"/>
    <p:sldId id="266" r:id="rId9"/>
    <p:sldId id="269" r:id="rId10"/>
    <p:sldId id="267" r:id="rId11"/>
    <p:sldId id="268" r:id="rId12"/>
    <p:sldId id="282" r:id="rId13"/>
    <p:sldId id="287" r:id="rId14"/>
    <p:sldId id="286" r:id="rId15"/>
    <p:sldId id="280" r:id="rId16"/>
    <p:sldId id="288" r:id="rId17"/>
    <p:sldId id="289" r:id="rId18"/>
    <p:sldId id="290" r:id="rId19"/>
    <p:sldId id="291" r:id="rId20"/>
    <p:sldId id="284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0033CC"/>
    <a:srgbClr val="009900"/>
    <a:srgbClr val="FF6600"/>
    <a:srgbClr val="669900"/>
    <a:srgbClr val="FF0066"/>
    <a:srgbClr val="CC0099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98254" autoAdjust="0"/>
  </p:normalViewPr>
  <p:slideViewPr>
    <p:cSldViewPr>
      <p:cViewPr>
        <p:scale>
          <a:sx n="70" d="100"/>
          <a:sy n="70" d="100"/>
        </p:scale>
        <p:origin x="-24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90B2-B201-4C9E-84B2-AB1B73D9D0DD}" type="datetimeFigureOut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EDCC4-9A0F-4AD2-808A-9F943BDC4C6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CC4-9A0F-4AD2-808A-9F943BDC4C6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84CE-DE9B-448C-B212-EFA68804DA9A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F895-BE95-4392-8321-9866ACFA6DD2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7060-9546-46B8-ADCA-BC184F8EA320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4566-9734-45C9-82A3-6F1D005607B4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6D98-F7F7-4EFA-896B-37D7C170C609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30B3-58E3-47D2-8DDD-5B44F6F52A42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D546-A710-45BD-80C5-4121913CFFA5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E70C-E602-46DD-AA85-7688A5835F3E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9AFB-473E-47D7-AA2A-8D9685776794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352C-9C44-4152-927C-D628A8A24614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96D4-DD7A-49FB-98B5-5FDF86297623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FF03-F2C0-4BAD-AE46-CDAF12534493}" type="datetime1">
              <a:rPr kumimoji="1" lang="ja-JP" altLang="en-US" smtClean="0"/>
              <a:pPr/>
              <a:t>2010/3/5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3371-A4FA-4E26-9023-77449AE14CE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2743218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Pwrake</a:t>
            </a:r>
            <a:r>
              <a:rPr lang="en-US" altLang="ja-JP" dirty="0" smtClean="0"/>
              <a:t>: An extensible parallel and distributed flexible workflow management tool</a:t>
            </a:r>
            <a:endParaRPr lang="ja-JP" altLang="ja-JP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Masahiro Tanaka and Osamu </a:t>
            </a:r>
            <a:r>
              <a:rPr lang="en-US" altLang="ja-JP" dirty="0" err="1" smtClean="0"/>
              <a:t>Tatebe</a:t>
            </a:r>
            <a:endParaRPr lang="en-US" altLang="ja-JP" dirty="0" smtClean="0"/>
          </a:p>
          <a:p>
            <a:r>
              <a:rPr lang="en-US" altLang="ja-JP" dirty="0" smtClean="0"/>
              <a:t>University </a:t>
            </a:r>
            <a:r>
              <a:rPr lang="en-US" altLang="ja-JP" smtClean="0"/>
              <a:t>of Tsukuba</a:t>
            </a:r>
            <a:endParaRPr lang="ja-JP" altLang="ja-JP" dirty="0" smtClean="0"/>
          </a:p>
          <a:p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Rake 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File dependency is given as a list written in a file:</a:t>
            </a:r>
          </a:p>
          <a:p>
            <a:pPr lvl="1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$ cat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depend_list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dif_1_2.fits image1.fits image2.fits</a:t>
            </a:r>
          </a:p>
          <a:p>
            <a:pPr lvl="1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dif_1_3.fits image1.fits image3.fits</a:t>
            </a:r>
          </a:p>
          <a:p>
            <a:pPr lvl="1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dif_2_3.fits image2.fits image3.fits</a:t>
            </a:r>
          </a:p>
          <a:p>
            <a:pPr lvl="1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0"/>
            <a:endParaRPr lang="en-US" altLang="ja-JP" dirty="0" smtClean="0">
              <a:solidFill>
                <a:prstClr val="black"/>
              </a:solidFill>
            </a:endParaRPr>
          </a:p>
          <a:p>
            <a:pPr lvl="0"/>
            <a:endParaRPr lang="en-US" altLang="ja-JP" dirty="0" smtClean="0">
              <a:solidFill>
                <a:prstClr val="black"/>
              </a:solidFill>
            </a:endParaRPr>
          </a:p>
          <a:p>
            <a:pPr lvl="0"/>
            <a:endParaRPr lang="en-US" altLang="ja-JP" dirty="0" smtClean="0">
              <a:solidFill>
                <a:prstClr val="black"/>
              </a:solidFill>
            </a:endParaRPr>
          </a:p>
          <a:p>
            <a:pPr lvl="0"/>
            <a:endParaRPr lang="en-US" altLang="ja-JP" dirty="0" smtClean="0">
              <a:solidFill>
                <a:prstClr val="black"/>
              </a:solidFill>
            </a:endParaRPr>
          </a:p>
          <a:p>
            <a:pPr lvl="0"/>
            <a:endParaRPr lang="en-US" altLang="ja-JP" dirty="0" smtClean="0">
              <a:solidFill>
                <a:prstClr val="black"/>
              </a:solidFill>
            </a:endParaRPr>
          </a:p>
          <a:p>
            <a:pPr lvl="0"/>
            <a:r>
              <a:rPr lang="en-US" altLang="ja-JP" dirty="0" smtClean="0">
                <a:solidFill>
                  <a:prstClr val="black"/>
                </a:solidFill>
              </a:rPr>
              <a:t>How do you write this?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altLang="ja-JP" sz="2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altLang="ja-JP" sz="2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28728" y="3701481"/>
            <a:ext cx="12907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image1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357290" y="4701613"/>
            <a:ext cx="14750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dif_1_2</a:t>
            </a:r>
            <a:endParaRPr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86512" y="363004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57950" y="463017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071802" y="3701481"/>
            <a:ext cx="12907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image2</a:t>
            </a:r>
            <a:endParaRPr lang="ja-JP" altLang="en-US" sz="2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714876" y="3701481"/>
            <a:ext cx="12907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image3</a:t>
            </a:r>
            <a:endParaRPr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000364" y="4701613"/>
            <a:ext cx="14750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dif_1_3</a:t>
            </a:r>
            <a:endParaRPr lang="ja-JP" altLang="en-US" sz="2400" dirty="0"/>
          </a:p>
        </p:txBody>
      </p:sp>
      <p:sp>
        <p:nvSpPr>
          <p:cNvPr id="24" name="正方形/長方形 23"/>
          <p:cNvSpPr/>
          <p:nvPr/>
        </p:nvSpPr>
        <p:spPr>
          <a:xfrm>
            <a:off x="4643438" y="4701613"/>
            <a:ext cx="14750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dif_2_3</a:t>
            </a:r>
            <a:endParaRPr lang="ja-JP" altLang="en-US" sz="2400" dirty="0"/>
          </a:p>
        </p:txBody>
      </p:sp>
      <p:cxnSp>
        <p:nvCxnSpPr>
          <p:cNvPr id="8" name="直線矢印コネクタ 7"/>
          <p:cNvCxnSpPr>
            <a:stCxn id="4" idx="2"/>
            <a:endCxn id="14" idx="0"/>
          </p:cNvCxnSpPr>
          <p:nvPr/>
        </p:nvCxnSpPr>
        <p:spPr>
          <a:xfrm rot="16200000" flipH="1">
            <a:off x="1815231" y="4422011"/>
            <a:ext cx="538467" cy="20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1" idx="2"/>
            <a:endCxn id="14" idx="0"/>
          </p:cNvCxnSpPr>
          <p:nvPr/>
        </p:nvCxnSpPr>
        <p:spPr>
          <a:xfrm rot="5400000">
            <a:off x="2636769" y="3621210"/>
            <a:ext cx="538467" cy="1622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4" idx="2"/>
            <a:endCxn id="23" idx="0"/>
          </p:cNvCxnSpPr>
          <p:nvPr/>
        </p:nvCxnSpPr>
        <p:spPr>
          <a:xfrm rot="16200000" flipH="1">
            <a:off x="2636768" y="3600474"/>
            <a:ext cx="538467" cy="1663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22" idx="2"/>
            <a:endCxn id="23" idx="0"/>
          </p:cNvCxnSpPr>
          <p:nvPr/>
        </p:nvCxnSpPr>
        <p:spPr>
          <a:xfrm rot="5400000">
            <a:off x="4279843" y="3621210"/>
            <a:ext cx="538467" cy="1622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22" idx="2"/>
            <a:endCxn id="24" idx="0"/>
          </p:cNvCxnSpPr>
          <p:nvPr/>
        </p:nvCxnSpPr>
        <p:spPr>
          <a:xfrm rot="16200000" flipH="1">
            <a:off x="5101379" y="4422011"/>
            <a:ext cx="538467" cy="20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1" idx="2"/>
            <a:endCxn id="24" idx="0"/>
          </p:cNvCxnSpPr>
          <p:nvPr/>
        </p:nvCxnSpPr>
        <p:spPr>
          <a:xfrm rot="16200000" flipH="1">
            <a:off x="4279842" y="3600474"/>
            <a:ext cx="538467" cy="1663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</a:t>
            </a:r>
            <a:r>
              <a:rPr kumimoji="1" lang="en-US" altLang="ja-JP" dirty="0" smtClean="0"/>
              <a:t>ependency is given as a file list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Make:</a:t>
            </a:r>
          </a:p>
          <a:p>
            <a:pPr lvl="1"/>
            <a:r>
              <a:rPr lang="en-US" altLang="ja-JP" dirty="0" smtClean="0"/>
              <a:t>Needs other script to convert file list to Makefile</a:t>
            </a:r>
          </a:p>
          <a:p>
            <a:r>
              <a:rPr kumimoji="1" lang="en-US" altLang="ja-JP" dirty="0" smtClean="0"/>
              <a:t>Rake: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open("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depend_list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") { |f|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f.readlines.each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{ |line|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   name, file1, file2 = 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line.split</a:t>
            </a:r>
            <a:endParaRPr lang="en-US" altLang="ja-JP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   file name =&gt; [file1,file2] do |t|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#{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t.prerequisites.join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(' ')} #{t.name}"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ja-JP" alt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measurement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Workflow:</a:t>
            </a:r>
          </a:p>
          <a:p>
            <a:pPr lvl="1"/>
            <a:r>
              <a:rPr lang="en-US" altLang="ja-JP" dirty="0" smtClean="0"/>
              <a:t>Montage</a:t>
            </a:r>
          </a:p>
          <a:p>
            <a:pPr lvl="2"/>
            <a:r>
              <a:rPr lang="en-US" altLang="ja-JP" dirty="0" smtClean="0"/>
              <a:t>a tool to combine astronomical images.</a:t>
            </a:r>
          </a:p>
          <a:p>
            <a:r>
              <a:rPr lang="en-US" altLang="ja-JP" dirty="0" smtClean="0"/>
              <a:t>Input data:</a:t>
            </a:r>
          </a:p>
          <a:p>
            <a:pPr lvl="1"/>
            <a:r>
              <a:rPr lang="en-US" altLang="ja-JP" dirty="0" smtClean="0"/>
              <a:t>3.3 GB (1,580 files) of 2MASS All sky survey</a:t>
            </a:r>
          </a:p>
          <a:p>
            <a:r>
              <a:rPr lang="en-US" altLang="ja-JP" dirty="0" smtClean="0"/>
              <a:t>Used cluster: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3786182" y="4572007"/>
          <a:ext cx="4572032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867"/>
                <a:gridCol w="780945"/>
                <a:gridCol w="894499"/>
                <a:gridCol w="979721"/>
              </a:tblGrid>
              <a:tr h="15144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nodes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memory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Univ</a:t>
                      </a:r>
                      <a:r>
                        <a:rPr kumimoji="1" lang="en-US" altLang="ja-JP" baseline="0" dirty="0" smtClean="0"/>
                        <a:t> of Tsukuba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quad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4GB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dual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2GB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PRAGMA18  3-4 March 2010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of Montage workflow</a:t>
            </a:r>
            <a:endParaRPr kumimoji="1" lang="ja-JP" altLang="en-US" dirty="0"/>
          </a:p>
        </p:txBody>
      </p:sp>
      <p:pic>
        <p:nvPicPr>
          <p:cNvPr id="1026" name="Picture 2" descr="el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571612"/>
            <a:ext cx="6715172" cy="48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500298" y="3143248"/>
            <a:ext cx="70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 node</a:t>
            </a:r>
          </a:p>
          <a:p>
            <a:r>
              <a:rPr lang="en-US" altLang="ja-JP" sz="1400" dirty="0" smtClean="0"/>
              <a:t>4 cores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28992" y="3571876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8 cores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9124" y="4286256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16 cores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9256" y="4929198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8 </a:t>
            </a:r>
            <a:r>
              <a:rPr kumimoji="1" lang="en-US" altLang="ja-JP" sz="1400" dirty="0" smtClean="0"/>
              <a:t>nodes</a:t>
            </a:r>
          </a:p>
          <a:p>
            <a:r>
              <a:rPr lang="en-US" altLang="ja-JP" sz="1400" dirty="0" smtClean="0"/>
              <a:t>32 cores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14678" y="5000636"/>
            <a:ext cx="70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1-site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43702" y="4357694"/>
            <a:ext cx="851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 sites</a:t>
            </a:r>
          </a:p>
          <a:p>
            <a:r>
              <a:rPr lang="en-US" altLang="ja-JP" sz="1400" dirty="0" smtClean="0"/>
              <a:t>16 nodes</a:t>
            </a:r>
          </a:p>
          <a:p>
            <a:r>
              <a:rPr lang="en-US" altLang="ja-JP" sz="1400" dirty="0" smtClean="0"/>
              <a:t>48 cores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>
            <a:stCxn id="8" idx="3"/>
            <a:endCxn id="7" idx="1"/>
          </p:cNvCxnSpPr>
          <p:nvPr/>
        </p:nvCxnSpPr>
        <p:spPr>
          <a:xfrm>
            <a:off x="3919423" y="5185302"/>
            <a:ext cx="1509833" cy="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図形 20"/>
          <p:cNvCxnSpPr>
            <a:stCxn id="8" idx="1"/>
            <a:endCxn id="4" idx="2"/>
          </p:cNvCxnSpPr>
          <p:nvPr/>
        </p:nvCxnSpPr>
        <p:spPr>
          <a:xfrm rot="10800000">
            <a:off x="2852800" y="3666468"/>
            <a:ext cx="361879" cy="1518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of Montage workflow</a:t>
            </a:r>
            <a:endParaRPr kumimoji="1" lang="ja-JP" altLang="en-US" dirty="0"/>
          </a:p>
        </p:txBody>
      </p:sp>
      <p:pic>
        <p:nvPicPr>
          <p:cNvPr id="1026" name="Picture 2" descr="el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571612"/>
            <a:ext cx="6715172" cy="48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500298" y="3143248"/>
            <a:ext cx="70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 node</a:t>
            </a:r>
          </a:p>
          <a:p>
            <a:r>
              <a:rPr lang="en-US" altLang="ja-JP" sz="1400" dirty="0" smtClean="0"/>
              <a:t>4 cores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28992" y="3571876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8 cores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9124" y="4286256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16 cores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9256" y="4929198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8 </a:t>
            </a:r>
            <a:r>
              <a:rPr kumimoji="1" lang="en-US" altLang="ja-JP" sz="1400" dirty="0" smtClean="0"/>
              <a:t>nodes</a:t>
            </a:r>
          </a:p>
          <a:p>
            <a:r>
              <a:rPr lang="en-US" altLang="ja-JP" sz="1400" dirty="0" smtClean="0"/>
              <a:t>32 cores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14678" y="5000636"/>
            <a:ext cx="70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1-site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43702" y="4357694"/>
            <a:ext cx="851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 sites</a:t>
            </a:r>
          </a:p>
          <a:p>
            <a:r>
              <a:rPr lang="en-US" altLang="ja-JP" sz="1400" dirty="0" smtClean="0"/>
              <a:t>16 nodes</a:t>
            </a:r>
          </a:p>
          <a:p>
            <a:r>
              <a:rPr lang="en-US" altLang="ja-JP" sz="1400" dirty="0" smtClean="0"/>
              <a:t>48 cores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>
            <a:stCxn id="8" idx="3"/>
            <a:endCxn id="7" idx="1"/>
          </p:cNvCxnSpPr>
          <p:nvPr/>
        </p:nvCxnSpPr>
        <p:spPr>
          <a:xfrm>
            <a:off x="3919423" y="5185302"/>
            <a:ext cx="1509833" cy="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図形 20"/>
          <p:cNvCxnSpPr>
            <a:stCxn id="8" idx="1"/>
            <a:endCxn id="4" idx="2"/>
          </p:cNvCxnSpPr>
          <p:nvPr/>
        </p:nvCxnSpPr>
        <p:spPr>
          <a:xfrm rot="10800000">
            <a:off x="2852800" y="3666468"/>
            <a:ext cx="361879" cy="1518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吹き出し 27"/>
          <p:cNvSpPr/>
          <p:nvPr/>
        </p:nvSpPr>
        <p:spPr>
          <a:xfrm>
            <a:off x="4714876" y="2643182"/>
            <a:ext cx="1071570" cy="500066"/>
          </a:xfrm>
          <a:prstGeom prst="wedgeRoundRectCallout">
            <a:avLst>
              <a:gd name="adj1" fmla="val -82865"/>
              <a:gd name="adj2" fmla="val -1136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NFS</a:t>
            </a:r>
            <a:endParaRPr kumimoji="1" lang="ja-JP" altLang="en-US" sz="3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6215074" y="1714488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of Montage workflow</a:t>
            </a:r>
            <a:endParaRPr kumimoji="1" lang="ja-JP" altLang="en-US" dirty="0"/>
          </a:p>
        </p:txBody>
      </p:sp>
      <p:pic>
        <p:nvPicPr>
          <p:cNvPr id="1026" name="Picture 2" descr="el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571612"/>
            <a:ext cx="6715172" cy="48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500298" y="3143248"/>
            <a:ext cx="70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 node</a:t>
            </a:r>
          </a:p>
          <a:p>
            <a:r>
              <a:rPr lang="en-US" altLang="ja-JP" sz="1400" dirty="0" smtClean="0"/>
              <a:t>4 cores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28992" y="3571876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8 cores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9124" y="4286256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16 cores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9256" y="4929198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8 </a:t>
            </a:r>
            <a:r>
              <a:rPr kumimoji="1" lang="en-US" altLang="ja-JP" sz="1400" dirty="0" smtClean="0"/>
              <a:t>nodes</a:t>
            </a:r>
          </a:p>
          <a:p>
            <a:r>
              <a:rPr lang="en-US" altLang="ja-JP" sz="1400" dirty="0" smtClean="0"/>
              <a:t>32 cores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14678" y="5000636"/>
            <a:ext cx="70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1-site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43702" y="4357694"/>
            <a:ext cx="851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 sites</a:t>
            </a:r>
          </a:p>
          <a:p>
            <a:r>
              <a:rPr lang="en-US" altLang="ja-JP" sz="1400" dirty="0" smtClean="0"/>
              <a:t>16 nodes</a:t>
            </a:r>
          </a:p>
          <a:p>
            <a:r>
              <a:rPr lang="en-US" altLang="ja-JP" sz="1400" dirty="0" smtClean="0"/>
              <a:t>48 cores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>
            <a:stCxn id="8" idx="3"/>
            <a:endCxn id="7" idx="1"/>
          </p:cNvCxnSpPr>
          <p:nvPr/>
        </p:nvCxnSpPr>
        <p:spPr>
          <a:xfrm>
            <a:off x="3919423" y="5185302"/>
            <a:ext cx="1509833" cy="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図形 20"/>
          <p:cNvCxnSpPr>
            <a:stCxn id="8" idx="1"/>
            <a:endCxn id="4" idx="2"/>
          </p:cNvCxnSpPr>
          <p:nvPr/>
        </p:nvCxnSpPr>
        <p:spPr>
          <a:xfrm rot="10800000">
            <a:off x="2852800" y="3666468"/>
            <a:ext cx="361879" cy="1518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215074" y="1928802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143372" y="1785926"/>
            <a:ext cx="1785950" cy="1643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Gfarm</a:t>
            </a:r>
          </a:p>
          <a:p>
            <a:pPr algn="ctr"/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</a:rPr>
              <a:t>without</a:t>
            </a:r>
            <a:r>
              <a:rPr lang="en-US" altLang="ja-JP" dirty="0" smtClean="0"/>
              <a:t> affinity scheduling,</a:t>
            </a:r>
          </a:p>
          <a:p>
            <a:pPr algn="ctr"/>
            <a:r>
              <a:rPr lang="en-US" altLang="ja-JP" dirty="0" smtClean="0"/>
              <a:t>initial files are 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n-US" altLang="ja-JP" dirty="0" smtClean="0"/>
              <a:t> distributed</a:t>
            </a:r>
            <a:endParaRPr lang="ja-JP" altLang="en-US" dirty="0"/>
          </a:p>
        </p:txBody>
      </p:sp>
      <p:cxnSp>
        <p:nvCxnSpPr>
          <p:cNvPr id="34" name="図形 33"/>
          <p:cNvCxnSpPr>
            <a:stCxn id="32" idx="3"/>
            <a:endCxn id="35" idx="3"/>
          </p:cNvCxnSpPr>
          <p:nvPr/>
        </p:nvCxnSpPr>
        <p:spPr>
          <a:xfrm>
            <a:off x="5929322" y="2607463"/>
            <a:ext cx="71438" cy="1857388"/>
          </a:xfrm>
          <a:prstGeom prst="bentConnector3">
            <a:avLst>
              <a:gd name="adj1" fmla="val 41999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786446" y="4357694"/>
            <a:ext cx="214314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16" name="フッター プレースホル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of Montage workflow</a:t>
            </a:r>
            <a:endParaRPr kumimoji="1" lang="ja-JP" altLang="en-US" dirty="0"/>
          </a:p>
        </p:txBody>
      </p:sp>
      <p:pic>
        <p:nvPicPr>
          <p:cNvPr id="1026" name="Picture 2" descr="el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571612"/>
            <a:ext cx="6715172" cy="48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500298" y="3143248"/>
            <a:ext cx="70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 node</a:t>
            </a:r>
          </a:p>
          <a:p>
            <a:r>
              <a:rPr lang="en-US" altLang="ja-JP" sz="1400" dirty="0" smtClean="0"/>
              <a:t>4 cores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28992" y="3571876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8 cores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9124" y="4286256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16 cores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9256" y="4929198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8 </a:t>
            </a:r>
            <a:r>
              <a:rPr kumimoji="1" lang="en-US" altLang="ja-JP" sz="1400" dirty="0" smtClean="0"/>
              <a:t>nodes</a:t>
            </a:r>
          </a:p>
          <a:p>
            <a:r>
              <a:rPr lang="en-US" altLang="ja-JP" sz="1400" dirty="0" smtClean="0"/>
              <a:t>32 cores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14678" y="5000636"/>
            <a:ext cx="70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1-site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43702" y="4357694"/>
            <a:ext cx="851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 sites</a:t>
            </a:r>
          </a:p>
          <a:p>
            <a:r>
              <a:rPr lang="en-US" altLang="ja-JP" sz="1400" dirty="0" smtClean="0"/>
              <a:t>16 nodes</a:t>
            </a:r>
          </a:p>
          <a:p>
            <a:r>
              <a:rPr lang="en-US" altLang="ja-JP" sz="1400" dirty="0" smtClean="0"/>
              <a:t>48 cores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>
            <a:stCxn id="8" idx="3"/>
            <a:endCxn id="7" idx="1"/>
          </p:cNvCxnSpPr>
          <p:nvPr/>
        </p:nvCxnSpPr>
        <p:spPr>
          <a:xfrm>
            <a:off x="3919423" y="5185302"/>
            <a:ext cx="1509833" cy="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図形 20"/>
          <p:cNvCxnSpPr>
            <a:stCxn id="8" idx="1"/>
            <a:endCxn id="4" idx="2"/>
          </p:cNvCxnSpPr>
          <p:nvPr/>
        </p:nvCxnSpPr>
        <p:spPr>
          <a:xfrm rot="10800000">
            <a:off x="2852800" y="3666468"/>
            <a:ext cx="361879" cy="1518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215074" y="2143116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143372" y="1785926"/>
            <a:ext cx="1785950" cy="1643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Gfarm</a:t>
            </a:r>
          </a:p>
          <a:p>
            <a:pPr algn="ctr"/>
            <a:r>
              <a:rPr lang="en-US" altLang="ja-JP" dirty="0" smtClean="0"/>
              <a:t>with </a:t>
            </a:r>
            <a:r>
              <a:rPr lang="en-US" altLang="ja-JP" dirty="0" smtClean="0">
                <a:solidFill>
                  <a:srgbClr val="FF0000"/>
                </a:solidFill>
              </a:rPr>
              <a:t>affinity scheduling</a:t>
            </a:r>
            <a:r>
              <a:rPr lang="en-US" altLang="ja-JP" dirty="0" smtClean="0"/>
              <a:t>,</a:t>
            </a:r>
          </a:p>
          <a:p>
            <a:pPr algn="ctr"/>
            <a:r>
              <a:rPr lang="en-US" altLang="ja-JP" dirty="0" smtClean="0"/>
              <a:t>initial files are </a:t>
            </a:r>
            <a:r>
              <a:rPr lang="en-US" altLang="ja-JP" dirty="0" smtClean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n-US" altLang="ja-JP" dirty="0" smtClean="0"/>
              <a:t> distributed</a:t>
            </a:r>
            <a:endParaRPr lang="ja-JP" altLang="en-US" dirty="0" smtClean="0"/>
          </a:p>
        </p:txBody>
      </p:sp>
      <p:cxnSp>
        <p:nvCxnSpPr>
          <p:cNvPr id="34" name="図形 33"/>
          <p:cNvCxnSpPr>
            <a:stCxn id="32" idx="3"/>
            <a:endCxn id="35" idx="3"/>
          </p:cNvCxnSpPr>
          <p:nvPr/>
        </p:nvCxnSpPr>
        <p:spPr>
          <a:xfrm>
            <a:off x="5929322" y="2607463"/>
            <a:ext cx="71438" cy="2071702"/>
          </a:xfrm>
          <a:prstGeom prst="bentConnector3">
            <a:avLst>
              <a:gd name="adj1" fmla="val 41999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786446" y="4572008"/>
            <a:ext cx="214314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rot="5400000">
            <a:off x="5965041" y="4606933"/>
            <a:ext cx="214314" cy="1588"/>
          </a:xfrm>
          <a:prstGeom prst="straightConnector1">
            <a:avLst/>
          </a:prstGeom>
          <a:ln>
            <a:solidFill>
              <a:srgbClr val="C00000"/>
            </a:solidFill>
            <a:headEnd type="diamon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500826" y="3357562"/>
            <a:ext cx="99257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14%</a:t>
            </a:r>
          </a:p>
          <a:p>
            <a:r>
              <a:rPr lang="en-US" altLang="ja-JP" dirty="0" smtClean="0"/>
              <a:t>speedup</a:t>
            </a:r>
            <a:endParaRPr kumimoji="1" lang="ja-JP" altLang="en-US" dirty="0"/>
          </a:p>
        </p:txBody>
      </p:sp>
      <p:cxnSp>
        <p:nvCxnSpPr>
          <p:cNvPr id="20" name="直線コネクタ 19"/>
          <p:cNvCxnSpPr>
            <a:endCxn id="18" idx="1"/>
          </p:cNvCxnSpPr>
          <p:nvPr/>
        </p:nvCxnSpPr>
        <p:spPr>
          <a:xfrm rot="5400000" flipH="1" flipV="1">
            <a:off x="5912310" y="3840616"/>
            <a:ext cx="748404" cy="4286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of Montage workflow</a:t>
            </a:r>
            <a:endParaRPr kumimoji="1" lang="ja-JP" altLang="en-US" dirty="0"/>
          </a:p>
        </p:txBody>
      </p:sp>
      <p:pic>
        <p:nvPicPr>
          <p:cNvPr id="1026" name="Picture 2" descr="el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571612"/>
            <a:ext cx="6715172" cy="48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500298" y="3143248"/>
            <a:ext cx="70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 node</a:t>
            </a:r>
          </a:p>
          <a:p>
            <a:r>
              <a:rPr lang="en-US" altLang="ja-JP" sz="1400" dirty="0" smtClean="0"/>
              <a:t>4 cores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28992" y="3571876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8 cores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9124" y="4286256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16 cores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9256" y="4929198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8 </a:t>
            </a:r>
            <a:r>
              <a:rPr kumimoji="1" lang="en-US" altLang="ja-JP" sz="1400" dirty="0" smtClean="0"/>
              <a:t>nodes</a:t>
            </a:r>
          </a:p>
          <a:p>
            <a:r>
              <a:rPr lang="en-US" altLang="ja-JP" sz="1400" dirty="0" smtClean="0"/>
              <a:t>32 cores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14678" y="5000636"/>
            <a:ext cx="70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1-site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43702" y="4357694"/>
            <a:ext cx="851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 sites</a:t>
            </a:r>
          </a:p>
          <a:p>
            <a:r>
              <a:rPr lang="en-US" altLang="ja-JP" sz="1400" dirty="0" smtClean="0"/>
              <a:t>16 nodes</a:t>
            </a:r>
          </a:p>
          <a:p>
            <a:r>
              <a:rPr lang="en-US" altLang="ja-JP" sz="1400" dirty="0" smtClean="0"/>
              <a:t>48 cores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>
            <a:stCxn id="8" idx="3"/>
            <a:endCxn id="7" idx="1"/>
          </p:cNvCxnSpPr>
          <p:nvPr/>
        </p:nvCxnSpPr>
        <p:spPr>
          <a:xfrm>
            <a:off x="3919423" y="5185302"/>
            <a:ext cx="1509833" cy="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図形 20"/>
          <p:cNvCxnSpPr>
            <a:stCxn id="8" idx="1"/>
            <a:endCxn id="4" idx="2"/>
          </p:cNvCxnSpPr>
          <p:nvPr/>
        </p:nvCxnSpPr>
        <p:spPr>
          <a:xfrm rot="10800000">
            <a:off x="2852800" y="3666468"/>
            <a:ext cx="361879" cy="1518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215074" y="2357430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143372" y="1785926"/>
            <a:ext cx="1785950" cy="1643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Gfarm</a:t>
            </a:r>
          </a:p>
          <a:p>
            <a:pPr algn="ctr"/>
            <a:r>
              <a:rPr lang="en-US" altLang="ja-JP" dirty="0" smtClean="0"/>
              <a:t>with </a:t>
            </a:r>
            <a:r>
              <a:rPr lang="en-US" altLang="ja-JP" dirty="0" smtClean="0">
                <a:solidFill>
                  <a:srgbClr val="FF0000"/>
                </a:solidFill>
              </a:rPr>
              <a:t>affinity scheduling</a:t>
            </a:r>
            <a:r>
              <a:rPr lang="en-US" altLang="ja-JP" dirty="0" smtClean="0"/>
              <a:t>,</a:t>
            </a:r>
          </a:p>
          <a:p>
            <a:pPr algn="ctr"/>
            <a:r>
              <a:rPr lang="en-US" altLang="ja-JP" dirty="0" smtClean="0"/>
              <a:t>initial files are </a:t>
            </a:r>
            <a:r>
              <a:rPr lang="en-US" altLang="ja-JP" dirty="0" smtClean="0">
                <a:solidFill>
                  <a:srgbClr val="FF0000"/>
                </a:solidFill>
              </a:rPr>
              <a:t>distributed</a:t>
            </a:r>
            <a:endParaRPr lang="ja-JP" altLang="en-US" dirty="0" smtClean="0">
              <a:solidFill>
                <a:srgbClr val="FF0000"/>
              </a:solidFill>
            </a:endParaRPr>
          </a:p>
        </p:txBody>
      </p:sp>
      <p:cxnSp>
        <p:nvCxnSpPr>
          <p:cNvPr id="34" name="図形 33"/>
          <p:cNvCxnSpPr>
            <a:stCxn id="32" idx="3"/>
            <a:endCxn id="35" idx="3"/>
          </p:cNvCxnSpPr>
          <p:nvPr/>
        </p:nvCxnSpPr>
        <p:spPr>
          <a:xfrm>
            <a:off x="5929322" y="2607463"/>
            <a:ext cx="71438" cy="2286016"/>
          </a:xfrm>
          <a:prstGeom prst="bentConnector3">
            <a:avLst>
              <a:gd name="adj1" fmla="val 41999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786446" y="4786322"/>
            <a:ext cx="214314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rot="5400000">
            <a:off x="5893603" y="4679165"/>
            <a:ext cx="357190" cy="1588"/>
          </a:xfrm>
          <a:prstGeom prst="straightConnector1">
            <a:avLst/>
          </a:prstGeom>
          <a:ln>
            <a:solidFill>
              <a:srgbClr val="C00000"/>
            </a:solidFill>
            <a:headEnd type="diamon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500826" y="3357562"/>
            <a:ext cx="99257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20%</a:t>
            </a:r>
          </a:p>
          <a:p>
            <a:r>
              <a:rPr lang="en-US" altLang="ja-JP" dirty="0" smtClean="0"/>
              <a:t>speedup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endCxn id="17" idx="1"/>
          </p:cNvCxnSpPr>
          <p:nvPr/>
        </p:nvCxnSpPr>
        <p:spPr>
          <a:xfrm rot="5400000" flipH="1" flipV="1">
            <a:off x="5912310" y="3840616"/>
            <a:ext cx="748404" cy="4286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ッター プレースホル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of Montage workflow</a:t>
            </a:r>
            <a:endParaRPr kumimoji="1" lang="ja-JP" altLang="en-US" dirty="0"/>
          </a:p>
        </p:txBody>
      </p:sp>
      <p:pic>
        <p:nvPicPr>
          <p:cNvPr id="1026" name="Picture 2" descr="el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571612"/>
            <a:ext cx="6715172" cy="48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500298" y="3143248"/>
            <a:ext cx="70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 node</a:t>
            </a:r>
          </a:p>
          <a:p>
            <a:r>
              <a:rPr lang="en-US" altLang="ja-JP" sz="1400" dirty="0" smtClean="0"/>
              <a:t>4 cores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28992" y="3571876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8 cores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9124" y="4286256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16 cores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9256" y="4929198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8 </a:t>
            </a:r>
            <a:r>
              <a:rPr kumimoji="1" lang="en-US" altLang="ja-JP" sz="1400" dirty="0" smtClean="0"/>
              <a:t>nodes</a:t>
            </a:r>
          </a:p>
          <a:p>
            <a:r>
              <a:rPr lang="en-US" altLang="ja-JP" sz="1400" dirty="0" smtClean="0"/>
              <a:t>32 cores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14678" y="5000636"/>
            <a:ext cx="70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1-site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43702" y="4357694"/>
            <a:ext cx="851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 sites</a:t>
            </a:r>
          </a:p>
          <a:p>
            <a:r>
              <a:rPr lang="en-US" altLang="ja-JP" sz="1400" dirty="0" smtClean="0"/>
              <a:t>16 nodes</a:t>
            </a:r>
          </a:p>
          <a:p>
            <a:r>
              <a:rPr lang="en-US" altLang="ja-JP" sz="1400" dirty="0" smtClean="0"/>
              <a:t>48 cores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>
            <a:stCxn id="8" idx="3"/>
            <a:endCxn id="7" idx="1"/>
          </p:cNvCxnSpPr>
          <p:nvPr/>
        </p:nvCxnSpPr>
        <p:spPr>
          <a:xfrm>
            <a:off x="3919423" y="5185302"/>
            <a:ext cx="1509833" cy="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図形 20"/>
          <p:cNvCxnSpPr>
            <a:stCxn id="8" idx="1"/>
            <a:endCxn id="4" idx="2"/>
          </p:cNvCxnSpPr>
          <p:nvPr/>
        </p:nvCxnSpPr>
        <p:spPr>
          <a:xfrm rot="10800000">
            <a:off x="2852800" y="3666468"/>
            <a:ext cx="361879" cy="1518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215074" y="2643182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143372" y="1785926"/>
            <a:ext cx="1785950" cy="1643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Gfarm</a:t>
            </a:r>
          </a:p>
          <a:p>
            <a:pPr algn="ctr"/>
            <a:r>
              <a:rPr lang="en-US" altLang="ja-JP" dirty="0" smtClean="0"/>
              <a:t>with affinity scheduling,</a:t>
            </a:r>
          </a:p>
          <a:p>
            <a:pPr algn="ctr"/>
            <a:r>
              <a:rPr lang="en-US" altLang="ja-JP" dirty="0" smtClean="0"/>
              <a:t>initial files are distributed</a:t>
            </a:r>
            <a:endParaRPr lang="ja-JP" altLang="en-US" dirty="0" smtClean="0"/>
          </a:p>
        </p:txBody>
      </p:sp>
      <p:cxnSp>
        <p:nvCxnSpPr>
          <p:cNvPr id="34" name="図形 33"/>
          <p:cNvCxnSpPr>
            <a:stCxn id="32" idx="3"/>
            <a:endCxn id="35" idx="1"/>
          </p:cNvCxnSpPr>
          <p:nvPr/>
        </p:nvCxnSpPr>
        <p:spPr>
          <a:xfrm>
            <a:off x="5929322" y="2607463"/>
            <a:ext cx="500066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429388" y="4429132"/>
            <a:ext cx="214314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16" name="フッター プレースホル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of Montage workflow</a:t>
            </a:r>
            <a:endParaRPr kumimoji="1" lang="ja-JP" altLang="en-US" dirty="0"/>
          </a:p>
        </p:txBody>
      </p:sp>
      <p:pic>
        <p:nvPicPr>
          <p:cNvPr id="1026" name="Picture 2" descr="el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571612"/>
            <a:ext cx="6715172" cy="482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500298" y="3143248"/>
            <a:ext cx="70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 node</a:t>
            </a:r>
          </a:p>
          <a:p>
            <a:r>
              <a:rPr lang="en-US" altLang="ja-JP" sz="1400" dirty="0" smtClean="0"/>
              <a:t>4 cores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28992" y="3571876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8 cores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9124" y="4286256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4</a:t>
            </a:r>
            <a:r>
              <a:rPr kumimoji="1" lang="en-US" altLang="ja-JP" sz="1400" dirty="0" smtClean="0"/>
              <a:t> nodes</a:t>
            </a:r>
          </a:p>
          <a:p>
            <a:r>
              <a:rPr lang="en-US" altLang="ja-JP" sz="1400" dirty="0" smtClean="0"/>
              <a:t>16 cores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9256" y="4929198"/>
            <a:ext cx="79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8 </a:t>
            </a:r>
            <a:r>
              <a:rPr kumimoji="1" lang="en-US" altLang="ja-JP" sz="1400" dirty="0" smtClean="0"/>
              <a:t>nodes</a:t>
            </a:r>
          </a:p>
          <a:p>
            <a:r>
              <a:rPr lang="en-US" altLang="ja-JP" sz="1400" dirty="0" smtClean="0"/>
              <a:t>32 cores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14678" y="5000636"/>
            <a:ext cx="70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1-site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43702" y="4357694"/>
            <a:ext cx="851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 sites</a:t>
            </a:r>
          </a:p>
          <a:p>
            <a:r>
              <a:rPr lang="en-US" altLang="ja-JP" sz="1400" dirty="0" smtClean="0"/>
              <a:t>16 nodes</a:t>
            </a:r>
          </a:p>
          <a:p>
            <a:r>
              <a:rPr lang="en-US" altLang="ja-JP" sz="1400" dirty="0" smtClean="0"/>
              <a:t>48 cores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>
            <a:stCxn id="8" idx="3"/>
            <a:endCxn id="7" idx="1"/>
          </p:cNvCxnSpPr>
          <p:nvPr/>
        </p:nvCxnSpPr>
        <p:spPr>
          <a:xfrm>
            <a:off x="3919423" y="5185302"/>
            <a:ext cx="1509833" cy="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図形 20"/>
          <p:cNvCxnSpPr>
            <a:stCxn id="8" idx="1"/>
            <a:endCxn id="4" idx="2"/>
          </p:cNvCxnSpPr>
          <p:nvPr/>
        </p:nvCxnSpPr>
        <p:spPr>
          <a:xfrm rot="10800000">
            <a:off x="2852800" y="3666468"/>
            <a:ext cx="361879" cy="1518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286512" y="2857496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000496" y="1785926"/>
            <a:ext cx="1928826" cy="1643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Gfarm</a:t>
            </a:r>
          </a:p>
          <a:p>
            <a:pPr algn="ctr"/>
            <a:r>
              <a:rPr lang="en-US" altLang="ja-JP" dirty="0" smtClean="0"/>
              <a:t>with affinity scheduling,</a:t>
            </a:r>
          </a:p>
          <a:p>
            <a:pPr algn="ctr"/>
            <a:r>
              <a:rPr lang="en-US" altLang="ja-JP" dirty="0" smtClean="0"/>
              <a:t>initial files are </a:t>
            </a:r>
            <a:r>
              <a:rPr lang="en-US" altLang="ja-JP" sz="1600" dirty="0" smtClean="0">
                <a:solidFill>
                  <a:srgbClr val="0070C0"/>
                </a:solidFill>
              </a:rPr>
              <a:t>optimally allocated</a:t>
            </a:r>
            <a:endParaRPr lang="ja-JP" altLang="en-US" sz="1600" dirty="0" smtClean="0">
              <a:solidFill>
                <a:srgbClr val="0070C0"/>
              </a:solidFill>
            </a:endParaRPr>
          </a:p>
        </p:txBody>
      </p:sp>
      <p:cxnSp>
        <p:nvCxnSpPr>
          <p:cNvPr id="34" name="図形 33"/>
          <p:cNvCxnSpPr>
            <a:stCxn id="32" idx="3"/>
            <a:endCxn id="35" idx="1"/>
          </p:cNvCxnSpPr>
          <p:nvPr/>
        </p:nvCxnSpPr>
        <p:spPr>
          <a:xfrm>
            <a:off x="5929322" y="2607463"/>
            <a:ext cx="500066" cy="25717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429388" y="5072074"/>
            <a:ext cx="214314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cxnSp>
        <p:nvCxnSpPr>
          <p:cNvPr id="17" name="直線矢印コネクタ 16"/>
          <p:cNvCxnSpPr>
            <a:endCxn id="35" idx="1"/>
          </p:cNvCxnSpPr>
          <p:nvPr/>
        </p:nvCxnSpPr>
        <p:spPr>
          <a:xfrm>
            <a:off x="6000760" y="4929198"/>
            <a:ext cx="428628" cy="2500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</a:t>
            </a:r>
            <a:r>
              <a:rPr kumimoji="1" lang="en-US" altLang="ja-JP" dirty="0" smtClean="0"/>
              <a:t>orkflow </a:t>
            </a:r>
            <a:r>
              <a:rPr lang="en-US" altLang="ja-JP" dirty="0" smtClean="0"/>
              <a:t>S</a:t>
            </a:r>
            <a:r>
              <a:rPr kumimoji="1" lang="en-US" altLang="ja-JP" dirty="0" smtClean="0"/>
              <a:t>ystems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78628"/>
            <a:ext cx="5381641" cy="536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4500562" y="1500174"/>
            <a:ext cx="4406206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Visual Workflow Creation</a:t>
            </a:r>
          </a:p>
          <a:p>
            <a:r>
              <a:rPr lang="en-US" altLang="ja-JP" sz="3200" dirty="0" smtClean="0"/>
              <a:t>Is EASY but</a:t>
            </a:r>
          </a:p>
          <a:p>
            <a:r>
              <a:rPr lang="en-US" altLang="ja-JP" sz="3200" dirty="0" smtClean="0"/>
              <a:t>has many LIMITATIONS!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b="1" dirty="0" err="1" smtClean="0"/>
              <a:t>Pwrake</a:t>
            </a:r>
            <a:r>
              <a:rPr lang="en-US" altLang="ja-JP" dirty="0" smtClean="0"/>
              <a:t>, a parallel and distributed flexible workflow management tool, is proposed.</a:t>
            </a:r>
          </a:p>
          <a:p>
            <a:r>
              <a:rPr lang="en-US" altLang="ja-JP" b="1" dirty="0" err="1" smtClean="0"/>
              <a:t>Pwrake</a:t>
            </a:r>
            <a:r>
              <a:rPr lang="en-US" altLang="ja-JP" dirty="0" smtClean="0"/>
              <a:t> is extensible, and has flexible and powerful workflow language to describe scientific workflow. </a:t>
            </a:r>
          </a:p>
          <a:p>
            <a:r>
              <a:rPr lang="en-US" altLang="ja-JP" dirty="0" smtClean="0"/>
              <a:t>We demonstrate a practical e-Science data-intensive workflow in Astronomical data analysis on Gfarm file system in wide area environment. </a:t>
            </a:r>
          </a:p>
          <a:p>
            <a:r>
              <a:rPr lang="en-US" altLang="ja-JP" dirty="0" smtClean="0"/>
              <a:t>Extending a scheduling algorithm to be aware of file locations, 20% of speed up was observed using 8 nodes (32 cores) in a PC cluster. </a:t>
            </a:r>
          </a:p>
          <a:p>
            <a:r>
              <a:rPr lang="en-US" altLang="ja-JP" dirty="0" smtClean="0"/>
              <a:t>Using two PC clusters located at different sites, the file location aware scheduling and appropriate input data placement showed scalable speedup. 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Montage Astrophysics workflow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243546" y="1500174"/>
            <a:ext cx="3614734" cy="452596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ja-JP" smtClean="0"/>
              <a:t>Flexible </a:t>
            </a:r>
            <a:r>
              <a:rPr kumimoji="1" lang="en-US" altLang="ja-JP" smtClean="0"/>
              <a:t>Task </a:t>
            </a:r>
            <a:r>
              <a:rPr kumimoji="1" lang="en-US" altLang="ja-JP" dirty="0" smtClean="0"/>
              <a:t>dependency</a:t>
            </a:r>
          </a:p>
          <a:p>
            <a:r>
              <a:rPr kumimoji="1" lang="en-US" altLang="ja-JP" dirty="0" smtClean="0"/>
              <a:t>Loop &amp; Conditions</a:t>
            </a:r>
          </a:p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arallel &amp; Remote execution</a:t>
            </a:r>
          </a:p>
          <a:p>
            <a:r>
              <a:rPr lang="en-US" altLang="ja-JP" dirty="0" smtClean="0"/>
              <a:t>availability from single host to Cluster &amp; Grid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  <p:pic>
        <p:nvPicPr>
          <p:cNvPr id="5" name="図 4" descr="montage-workflow-b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9" y="1214422"/>
            <a:ext cx="4286279" cy="550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Pwrake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kumimoji="1" lang="en-US" altLang="ja-JP" sz="4000" dirty="0" smtClean="0"/>
              <a:t>= Rake + Parallel Workflow extension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Rake </a:t>
            </a:r>
          </a:p>
          <a:p>
            <a:pPr lvl="1"/>
            <a:r>
              <a:rPr kumimoji="1" lang="en-US" altLang="ja-JP" dirty="0" smtClean="0"/>
              <a:t>Ruby version of </a:t>
            </a:r>
            <a:r>
              <a:rPr kumimoji="1" lang="en-US" altLang="ja-JP" b="1" dirty="0" smtClean="0"/>
              <a:t>make</a:t>
            </a:r>
          </a:p>
          <a:p>
            <a:pPr lvl="1"/>
            <a:r>
              <a:rPr lang="en-US" altLang="ja-JP" dirty="0" smtClean="0"/>
              <a:t>Much powerful description than </a:t>
            </a:r>
            <a:r>
              <a:rPr lang="en-US" altLang="ja-JP" b="1" dirty="0" err="1" smtClean="0"/>
              <a:t>Makefile</a:t>
            </a:r>
            <a:endParaRPr lang="en-US" altLang="ja-JP" b="1" dirty="0" smtClean="0"/>
          </a:p>
          <a:p>
            <a:pPr lvl="1"/>
            <a:r>
              <a:rPr lang="en-US" altLang="ja-JP" b="1" dirty="0" smtClean="0"/>
              <a:t>Just specify input files and output files, that it!</a:t>
            </a:r>
          </a:p>
          <a:p>
            <a:r>
              <a:rPr lang="en-US" altLang="ja-JP" dirty="0" err="1" smtClean="0"/>
              <a:t>Pwrake</a:t>
            </a:r>
            <a:endParaRPr lang="en-US" altLang="ja-JP" dirty="0" smtClean="0"/>
          </a:p>
          <a:p>
            <a:pPr lvl="1"/>
            <a:r>
              <a:rPr lang="en-US" altLang="ja-JP" b="1" dirty="0" smtClean="0">
                <a:solidFill>
                  <a:schemeClr val="accent5"/>
                </a:solidFill>
              </a:rPr>
              <a:t>Parallel workflow </a:t>
            </a:r>
            <a:r>
              <a:rPr lang="en-US" altLang="ja-JP" b="1" dirty="0" smtClean="0">
                <a:solidFill>
                  <a:schemeClr val="accent5"/>
                </a:solidFill>
              </a:rPr>
              <a:t>extension</a:t>
            </a:r>
          </a:p>
          <a:p>
            <a:pPr lvl="1"/>
            <a:r>
              <a:rPr lang="en-US" altLang="ja-JP" b="1" dirty="0" smtClean="0">
                <a:solidFill>
                  <a:schemeClr val="accent5"/>
                </a:solidFill>
              </a:rPr>
              <a:t>If execution fails, </a:t>
            </a:r>
            <a:r>
              <a:rPr lang="en-US" altLang="ja-JP" b="1" dirty="0" err="1" smtClean="0">
                <a:solidFill>
                  <a:schemeClr val="accent5"/>
                </a:solidFill>
              </a:rPr>
              <a:t>pwrake</a:t>
            </a:r>
            <a:r>
              <a:rPr lang="en-US" altLang="ja-JP" b="1" smtClean="0">
                <a:solidFill>
                  <a:schemeClr val="accent5"/>
                </a:solidFill>
              </a:rPr>
              <a:t> again</a:t>
            </a:r>
            <a:endParaRPr lang="en-US" altLang="ja-JP" b="1" dirty="0" smtClean="0">
              <a:solidFill>
                <a:schemeClr val="accent5"/>
              </a:solidFill>
            </a:endParaRPr>
          </a:p>
          <a:p>
            <a:pPr lvl="1"/>
            <a:r>
              <a:rPr kumimoji="1" lang="en-US" altLang="ja-JP" dirty="0" smtClean="0"/>
              <a:t>Extensible</a:t>
            </a:r>
          </a:p>
          <a:p>
            <a:pPr lvl="2"/>
            <a:r>
              <a:rPr lang="en-US" altLang="ja-JP" b="1" dirty="0" smtClean="0">
                <a:solidFill>
                  <a:srgbClr val="FF0000"/>
                </a:solidFill>
              </a:rPr>
              <a:t>Mounting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Gfarm</a:t>
            </a:r>
            <a:r>
              <a:rPr lang="en-US" altLang="ja-JP" b="1" dirty="0" smtClean="0">
                <a:solidFill>
                  <a:srgbClr val="FF0000"/>
                </a:solidFill>
              </a:rPr>
              <a:t> file system </a:t>
            </a:r>
            <a:r>
              <a:rPr lang="en-US" altLang="ja-JP" dirty="0" smtClean="0"/>
              <a:t>on the remote node</a:t>
            </a:r>
            <a:endParaRPr kumimoji="1" lang="en-US" altLang="ja-JP" dirty="0" smtClean="0"/>
          </a:p>
          <a:p>
            <a:pPr lvl="2"/>
            <a:r>
              <a:rPr kumimoji="1" lang="en-US" altLang="ja-JP" b="1" dirty="0" err="1" smtClean="0">
                <a:solidFill>
                  <a:srgbClr val="FF0000"/>
                </a:solidFill>
              </a:rPr>
              <a:t>Gfarm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file affinity scheduling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Rake syntax = Ruby syntax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0034" y="2828836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3200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ja-JP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32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ja-JP" sz="32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altLang="ja-JP" sz="32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altLang="ja-JP" sz="3200" dirty="0" smtClean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altLang="ja-JP" sz="32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[“</a:t>
            </a:r>
            <a:r>
              <a:rPr lang="en-US" altLang="ja-JP" sz="32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a.o</a:t>
            </a:r>
            <a:r>
              <a:rPr lang="en-US" altLang="ja-JP" sz="32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”, “</a:t>
            </a:r>
            <a:r>
              <a:rPr lang="en-US" altLang="ja-JP" sz="32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b.o</a:t>
            </a:r>
            <a:r>
              <a:rPr lang="en-US" altLang="ja-JP" sz="32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”] </a:t>
            </a:r>
            <a:r>
              <a:rPr lang="en-US" altLang="ja-JP" sz="3200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US" altLang="ja-JP" sz="3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3200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US" altLang="ja-JP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32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“cc –o </a:t>
            </a:r>
            <a:r>
              <a:rPr lang="en-US" altLang="ja-JP" sz="3200" dirty="0" err="1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altLang="ja-JP" sz="32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3200" dirty="0" err="1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a.o</a:t>
            </a:r>
            <a:r>
              <a:rPr lang="en-US" altLang="ja-JP" sz="32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3200" dirty="0" err="1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b.o</a:t>
            </a:r>
            <a:r>
              <a:rPr lang="en-US" altLang="ja-JP" sz="32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ja-JP" altLang="ja-JP" sz="32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3200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sz="3200" dirty="0" smtClean="0">
              <a:solidFill>
                <a:srgbClr val="CC0099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28596" y="1718865"/>
            <a:ext cx="2214578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 smtClean="0"/>
              <a:t>Ruby method </a:t>
            </a:r>
          </a:p>
          <a:p>
            <a:pPr algn="ctr"/>
            <a:r>
              <a:rPr kumimoji="1" lang="en-US" altLang="ja-JP" dirty="0" smtClean="0"/>
              <a:t>defined in Rake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428596" y="4418120"/>
            <a:ext cx="5143536" cy="1692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 smtClean="0"/>
              <a:t>Ruby code block</a:t>
            </a:r>
          </a:p>
          <a:p>
            <a:pPr algn="ctr"/>
            <a:r>
              <a:rPr kumimoji="1" lang="en-US" altLang="ja-JP" sz="2000" dirty="0" smtClean="0"/>
              <a:t>enclosed by </a:t>
            </a:r>
            <a:r>
              <a:rPr lang="en-US" altLang="ja-JP" sz="2000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do … end</a:t>
            </a:r>
            <a:r>
              <a:rPr lang="ja-JP" altLang="en-US" sz="2000" dirty="0" smtClean="0"/>
              <a:t>  </a:t>
            </a:r>
            <a:r>
              <a:rPr lang="en-US" altLang="ja-JP" sz="2000" dirty="0" smtClean="0"/>
              <a:t>or </a:t>
            </a:r>
            <a:r>
              <a:rPr lang="en-US" altLang="ja-JP" sz="2000" dirty="0" smtClean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{…}</a:t>
            </a:r>
            <a:r>
              <a:rPr lang="en-US" altLang="ja-JP" sz="2000" dirty="0" smtClean="0"/>
              <a:t>.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not executed on task definition,</a:t>
            </a:r>
          </a:p>
          <a:p>
            <a:pPr algn="ctr"/>
            <a:r>
              <a:rPr lang="en-US" altLang="ja-JP" sz="2000" dirty="0" smtClean="0"/>
              <a:t>but passed to the </a:t>
            </a:r>
            <a:r>
              <a:rPr lang="en-US" altLang="ja-JP" sz="2000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ja-JP" sz="2000" dirty="0" smtClean="0"/>
              <a:t> method and</a:t>
            </a:r>
          </a:p>
          <a:p>
            <a:pPr algn="ctr"/>
            <a:r>
              <a:rPr lang="en-US" altLang="ja-JP" sz="2000" dirty="0" smtClean="0"/>
              <a:t>executed as a task action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3571868" y="1500174"/>
            <a:ext cx="3500462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 smtClean="0"/>
              <a:t>K</a:t>
            </a:r>
            <a:r>
              <a:rPr kumimoji="1" lang="en-US" altLang="ja-JP" sz="2400" b="1" dirty="0" smtClean="0"/>
              <a:t>ey-value argument </a:t>
            </a:r>
            <a:r>
              <a:rPr kumimoji="1" lang="en-US" altLang="ja-JP" sz="2000" dirty="0" smtClean="0"/>
              <a:t>to </a:t>
            </a:r>
            <a:r>
              <a:rPr lang="en-US" altLang="ja-JP" sz="2000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kumimoji="1" lang="en-US" altLang="ja-JP" sz="2000" dirty="0" smtClean="0"/>
              <a:t> method</a:t>
            </a:r>
          </a:p>
          <a:p>
            <a:pPr algn="ctr"/>
            <a:r>
              <a:rPr lang="en-US" altLang="ja-JP" sz="2000" dirty="0" err="1" smtClean="0">
                <a:solidFill>
                  <a:srgbClr val="FF6600"/>
                </a:solidFill>
              </a:rPr>
              <a:t>task_name</a:t>
            </a:r>
            <a:r>
              <a:rPr lang="en-US" altLang="ja-JP" sz="2000" dirty="0" smtClean="0"/>
              <a:t> </a:t>
            </a:r>
            <a:r>
              <a:rPr lang="en-US" altLang="ja-JP" sz="2000" dirty="0" smtClean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altLang="ja-JP" sz="2000" dirty="0" smtClean="0"/>
              <a:t> </a:t>
            </a:r>
            <a:r>
              <a:rPr lang="en-US" altLang="ja-JP" sz="2000" dirty="0" smtClean="0">
                <a:solidFill>
                  <a:srgbClr val="FF6600"/>
                </a:solidFill>
              </a:rPr>
              <a:t>prerequisites</a:t>
            </a:r>
            <a:endParaRPr kumimoji="1" lang="ja-JP" altLang="en-US" sz="2400" dirty="0">
              <a:solidFill>
                <a:srgbClr val="FF66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8596" y="2857496"/>
            <a:ext cx="1285884" cy="50006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85918" y="2857496"/>
            <a:ext cx="6000792" cy="50006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428596" y="2857496"/>
            <a:ext cx="8073896" cy="1428760"/>
          </a:xfrm>
          <a:custGeom>
            <a:avLst/>
            <a:gdLst>
              <a:gd name="connsiteX0" fmla="*/ 7498080 w 8102991"/>
              <a:gd name="connsiteY0" fmla="*/ 0 h 1434905"/>
              <a:gd name="connsiteX1" fmla="*/ 8102991 w 8102991"/>
              <a:gd name="connsiteY1" fmla="*/ 0 h 1434905"/>
              <a:gd name="connsiteX2" fmla="*/ 8102991 w 8102991"/>
              <a:gd name="connsiteY2" fmla="*/ 1434905 h 1434905"/>
              <a:gd name="connsiteX3" fmla="*/ 0 w 8102991"/>
              <a:gd name="connsiteY3" fmla="*/ 1434905 h 1434905"/>
              <a:gd name="connsiteX4" fmla="*/ 0 w 8102991"/>
              <a:gd name="connsiteY4" fmla="*/ 1041009 h 1434905"/>
              <a:gd name="connsiteX5" fmla="*/ 0 w 8102991"/>
              <a:gd name="connsiteY5" fmla="*/ 492369 h 1434905"/>
              <a:gd name="connsiteX6" fmla="*/ 7427742 w 8102991"/>
              <a:gd name="connsiteY6" fmla="*/ 506437 h 1434905"/>
              <a:gd name="connsiteX7" fmla="*/ 7427742 w 8102991"/>
              <a:gd name="connsiteY7" fmla="*/ 42203 h 1434905"/>
              <a:gd name="connsiteX0" fmla="*/ 7498080 w 8102991"/>
              <a:gd name="connsiteY0" fmla="*/ 0 h 1434905"/>
              <a:gd name="connsiteX1" fmla="*/ 8102991 w 8102991"/>
              <a:gd name="connsiteY1" fmla="*/ 0 h 1434905"/>
              <a:gd name="connsiteX2" fmla="*/ 8102991 w 8102991"/>
              <a:gd name="connsiteY2" fmla="*/ 1434905 h 1434905"/>
              <a:gd name="connsiteX3" fmla="*/ 0 w 8102991"/>
              <a:gd name="connsiteY3" fmla="*/ 1434905 h 1434905"/>
              <a:gd name="connsiteX4" fmla="*/ 0 w 8102991"/>
              <a:gd name="connsiteY4" fmla="*/ 1041009 h 1434905"/>
              <a:gd name="connsiteX5" fmla="*/ 0 w 8102991"/>
              <a:gd name="connsiteY5" fmla="*/ 492369 h 1434905"/>
              <a:gd name="connsiteX6" fmla="*/ 7427742 w 8102991"/>
              <a:gd name="connsiteY6" fmla="*/ 506437 h 1434905"/>
              <a:gd name="connsiteX7" fmla="*/ 7427742 w 8102991"/>
              <a:gd name="connsiteY7" fmla="*/ 42203 h 1434905"/>
              <a:gd name="connsiteX8" fmla="*/ 7498080 w 8102991"/>
              <a:gd name="connsiteY8" fmla="*/ 0 h 1434905"/>
              <a:gd name="connsiteX0" fmla="*/ 7498080 w 8102991"/>
              <a:gd name="connsiteY0" fmla="*/ 0 h 1434905"/>
              <a:gd name="connsiteX1" fmla="*/ 8102991 w 8102991"/>
              <a:gd name="connsiteY1" fmla="*/ 0 h 1434905"/>
              <a:gd name="connsiteX2" fmla="*/ 8102991 w 8102991"/>
              <a:gd name="connsiteY2" fmla="*/ 1434905 h 1434905"/>
              <a:gd name="connsiteX3" fmla="*/ 0 w 8102991"/>
              <a:gd name="connsiteY3" fmla="*/ 1434905 h 1434905"/>
              <a:gd name="connsiteX4" fmla="*/ 0 w 8102991"/>
              <a:gd name="connsiteY4" fmla="*/ 1041009 h 1434905"/>
              <a:gd name="connsiteX5" fmla="*/ 0 w 8102991"/>
              <a:gd name="connsiteY5" fmla="*/ 492369 h 1434905"/>
              <a:gd name="connsiteX6" fmla="*/ 7427742 w 8102991"/>
              <a:gd name="connsiteY6" fmla="*/ 506437 h 1434905"/>
              <a:gd name="connsiteX7" fmla="*/ 7498080 w 8102991"/>
              <a:gd name="connsiteY7" fmla="*/ 0 h 1434905"/>
              <a:gd name="connsiteX0" fmla="*/ 7464253 w 8102991"/>
              <a:gd name="connsiteY0" fmla="*/ 0 h 1447218"/>
              <a:gd name="connsiteX1" fmla="*/ 8102991 w 8102991"/>
              <a:gd name="connsiteY1" fmla="*/ 12313 h 1447218"/>
              <a:gd name="connsiteX2" fmla="*/ 8102991 w 8102991"/>
              <a:gd name="connsiteY2" fmla="*/ 1447218 h 1447218"/>
              <a:gd name="connsiteX3" fmla="*/ 0 w 8102991"/>
              <a:gd name="connsiteY3" fmla="*/ 1447218 h 1447218"/>
              <a:gd name="connsiteX4" fmla="*/ 0 w 8102991"/>
              <a:gd name="connsiteY4" fmla="*/ 1053322 h 1447218"/>
              <a:gd name="connsiteX5" fmla="*/ 0 w 8102991"/>
              <a:gd name="connsiteY5" fmla="*/ 504682 h 1447218"/>
              <a:gd name="connsiteX6" fmla="*/ 7427742 w 8102991"/>
              <a:gd name="connsiteY6" fmla="*/ 518750 h 1447218"/>
              <a:gd name="connsiteX7" fmla="*/ 7464253 w 8102991"/>
              <a:gd name="connsiteY7" fmla="*/ 0 h 1447218"/>
              <a:gd name="connsiteX0" fmla="*/ 7464253 w 8102991"/>
              <a:gd name="connsiteY0" fmla="*/ 0 h 1447218"/>
              <a:gd name="connsiteX1" fmla="*/ 8102991 w 8102991"/>
              <a:gd name="connsiteY1" fmla="*/ 12313 h 1447218"/>
              <a:gd name="connsiteX2" fmla="*/ 8102991 w 8102991"/>
              <a:gd name="connsiteY2" fmla="*/ 1447218 h 1447218"/>
              <a:gd name="connsiteX3" fmla="*/ 0 w 8102991"/>
              <a:gd name="connsiteY3" fmla="*/ 1447218 h 1447218"/>
              <a:gd name="connsiteX4" fmla="*/ 0 w 8102991"/>
              <a:gd name="connsiteY4" fmla="*/ 1053322 h 1447218"/>
              <a:gd name="connsiteX5" fmla="*/ 0 w 8102991"/>
              <a:gd name="connsiteY5" fmla="*/ 504682 h 1447218"/>
              <a:gd name="connsiteX6" fmla="*/ 7427742 w 8102991"/>
              <a:gd name="connsiteY6" fmla="*/ 518750 h 1447218"/>
              <a:gd name="connsiteX7" fmla="*/ 7464253 w 8102991"/>
              <a:gd name="connsiteY7" fmla="*/ 0 h 1447218"/>
              <a:gd name="connsiteX0" fmla="*/ 7392815 w 8102991"/>
              <a:gd name="connsiteY0" fmla="*/ 0 h 1447218"/>
              <a:gd name="connsiteX1" fmla="*/ 8102991 w 8102991"/>
              <a:gd name="connsiteY1" fmla="*/ 12313 h 1447218"/>
              <a:gd name="connsiteX2" fmla="*/ 8102991 w 8102991"/>
              <a:gd name="connsiteY2" fmla="*/ 1447218 h 1447218"/>
              <a:gd name="connsiteX3" fmla="*/ 0 w 8102991"/>
              <a:gd name="connsiteY3" fmla="*/ 1447218 h 1447218"/>
              <a:gd name="connsiteX4" fmla="*/ 0 w 8102991"/>
              <a:gd name="connsiteY4" fmla="*/ 1053322 h 1447218"/>
              <a:gd name="connsiteX5" fmla="*/ 0 w 8102991"/>
              <a:gd name="connsiteY5" fmla="*/ 504682 h 1447218"/>
              <a:gd name="connsiteX6" fmla="*/ 7427742 w 8102991"/>
              <a:gd name="connsiteY6" fmla="*/ 518750 h 1447218"/>
              <a:gd name="connsiteX7" fmla="*/ 7392815 w 8102991"/>
              <a:gd name="connsiteY7" fmla="*/ 0 h 1447218"/>
              <a:gd name="connsiteX0" fmla="*/ 7392815 w 8102991"/>
              <a:gd name="connsiteY0" fmla="*/ 0 h 1447218"/>
              <a:gd name="connsiteX1" fmla="*/ 8102991 w 8102991"/>
              <a:gd name="connsiteY1" fmla="*/ 12313 h 1447218"/>
              <a:gd name="connsiteX2" fmla="*/ 8102991 w 8102991"/>
              <a:gd name="connsiteY2" fmla="*/ 1447218 h 1447218"/>
              <a:gd name="connsiteX3" fmla="*/ 0 w 8102991"/>
              <a:gd name="connsiteY3" fmla="*/ 1447218 h 1447218"/>
              <a:gd name="connsiteX4" fmla="*/ 0 w 8102991"/>
              <a:gd name="connsiteY4" fmla="*/ 1053322 h 1447218"/>
              <a:gd name="connsiteX5" fmla="*/ 0 w 8102991"/>
              <a:gd name="connsiteY5" fmla="*/ 504682 h 1447218"/>
              <a:gd name="connsiteX6" fmla="*/ 7427742 w 8102991"/>
              <a:gd name="connsiteY6" fmla="*/ 518750 h 1447218"/>
              <a:gd name="connsiteX7" fmla="*/ 7392815 w 8102991"/>
              <a:gd name="connsiteY7" fmla="*/ 0 h 1447218"/>
              <a:gd name="connsiteX0" fmla="*/ 7392815 w 8102991"/>
              <a:gd name="connsiteY0" fmla="*/ 0 h 1447218"/>
              <a:gd name="connsiteX1" fmla="*/ 8102991 w 8102991"/>
              <a:gd name="connsiteY1" fmla="*/ 12313 h 1447218"/>
              <a:gd name="connsiteX2" fmla="*/ 8102991 w 8102991"/>
              <a:gd name="connsiteY2" fmla="*/ 1447218 h 1447218"/>
              <a:gd name="connsiteX3" fmla="*/ 0 w 8102991"/>
              <a:gd name="connsiteY3" fmla="*/ 1447218 h 1447218"/>
              <a:gd name="connsiteX4" fmla="*/ 0 w 8102991"/>
              <a:gd name="connsiteY4" fmla="*/ 1053322 h 1447218"/>
              <a:gd name="connsiteX5" fmla="*/ 0 w 8102991"/>
              <a:gd name="connsiteY5" fmla="*/ 504682 h 1447218"/>
              <a:gd name="connsiteX6" fmla="*/ 7392815 w 8102991"/>
              <a:gd name="connsiteY6" fmla="*/ 500066 h 1447218"/>
              <a:gd name="connsiteX7" fmla="*/ 7392815 w 8102991"/>
              <a:gd name="connsiteY7" fmla="*/ 0 h 1447218"/>
              <a:gd name="connsiteX0" fmla="*/ 7392815 w 8107195"/>
              <a:gd name="connsiteY0" fmla="*/ 0 h 1447218"/>
              <a:gd name="connsiteX1" fmla="*/ 8107195 w 8107195"/>
              <a:gd name="connsiteY1" fmla="*/ 0 h 1447218"/>
              <a:gd name="connsiteX2" fmla="*/ 8102991 w 8107195"/>
              <a:gd name="connsiteY2" fmla="*/ 1447218 h 1447218"/>
              <a:gd name="connsiteX3" fmla="*/ 0 w 8107195"/>
              <a:gd name="connsiteY3" fmla="*/ 1447218 h 1447218"/>
              <a:gd name="connsiteX4" fmla="*/ 0 w 8107195"/>
              <a:gd name="connsiteY4" fmla="*/ 1053322 h 1447218"/>
              <a:gd name="connsiteX5" fmla="*/ 0 w 8107195"/>
              <a:gd name="connsiteY5" fmla="*/ 504682 h 1447218"/>
              <a:gd name="connsiteX6" fmla="*/ 7392815 w 8107195"/>
              <a:gd name="connsiteY6" fmla="*/ 500066 h 1447218"/>
              <a:gd name="connsiteX7" fmla="*/ 7392815 w 8107195"/>
              <a:gd name="connsiteY7" fmla="*/ 0 h 1447218"/>
              <a:gd name="connsiteX0" fmla="*/ 7392815 w 8108596"/>
              <a:gd name="connsiteY0" fmla="*/ 0 h 1447218"/>
              <a:gd name="connsiteX1" fmla="*/ 8107195 w 8108596"/>
              <a:gd name="connsiteY1" fmla="*/ 0 h 1447218"/>
              <a:gd name="connsiteX2" fmla="*/ 8107195 w 8108596"/>
              <a:gd name="connsiteY2" fmla="*/ 1428760 h 1447218"/>
              <a:gd name="connsiteX3" fmla="*/ 0 w 8108596"/>
              <a:gd name="connsiteY3" fmla="*/ 1447218 h 1447218"/>
              <a:gd name="connsiteX4" fmla="*/ 0 w 8108596"/>
              <a:gd name="connsiteY4" fmla="*/ 1053322 h 1447218"/>
              <a:gd name="connsiteX5" fmla="*/ 0 w 8108596"/>
              <a:gd name="connsiteY5" fmla="*/ 504682 h 1447218"/>
              <a:gd name="connsiteX6" fmla="*/ 7392815 w 8108596"/>
              <a:gd name="connsiteY6" fmla="*/ 500066 h 1447218"/>
              <a:gd name="connsiteX7" fmla="*/ 7392815 w 8108596"/>
              <a:gd name="connsiteY7" fmla="*/ 0 h 1447218"/>
              <a:gd name="connsiteX0" fmla="*/ 7464252 w 8108596"/>
              <a:gd name="connsiteY0" fmla="*/ 0 h 1447218"/>
              <a:gd name="connsiteX1" fmla="*/ 8107195 w 8108596"/>
              <a:gd name="connsiteY1" fmla="*/ 0 h 1447218"/>
              <a:gd name="connsiteX2" fmla="*/ 8107195 w 8108596"/>
              <a:gd name="connsiteY2" fmla="*/ 1428760 h 1447218"/>
              <a:gd name="connsiteX3" fmla="*/ 0 w 8108596"/>
              <a:gd name="connsiteY3" fmla="*/ 1447218 h 1447218"/>
              <a:gd name="connsiteX4" fmla="*/ 0 w 8108596"/>
              <a:gd name="connsiteY4" fmla="*/ 1053322 h 1447218"/>
              <a:gd name="connsiteX5" fmla="*/ 0 w 8108596"/>
              <a:gd name="connsiteY5" fmla="*/ 504682 h 1447218"/>
              <a:gd name="connsiteX6" fmla="*/ 7392815 w 8108596"/>
              <a:gd name="connsiteY6" fmla="*/ 500066 h 1447218"/>
              <a:gd name="connsiteX7" fmla="*/ 7464252 w 8108596"/>
              <a:gd name="connsiteY7" fmla="*/ 0 h 1447218"/>
              <a:gd name="connsiteX0" fmla="*/ 7464252 w 8108596"/>
              <a:gd name="connsiteY0" fmla="*/ 0 h 1447218"/>
              <a:gd name="connsiteX1" fmla="*/ 8107195 w 8108596"/>
              <a:gd name="connsiteY1" fmla="*/ 0 h 1447218"/>
              <a:gd name="connsiteX2" fmla="*/ 8107195 w 8108596"/>
              <a:gd name="connsiteY2" fmla="*/ 1428760 h 1447218"/>
              <a:gd name="connsiteX3" fmla="*/ 0 w 8108596"/>
              <a:gd name="connsiteY3" fmla="*/ 1447218 h 1447218"/>
              <a:gd name="connsiteX4" fmla="*/ 0 w 8108596"/>
              <a:gd name="connsiteY4" fmla="*/ 1053322 h 1447218"/>
              <a:gd name="connsiteX5" fmla="*/ 0 w 8108596"/>
              <a:gd name="connsiteY5" fmla="*/ 504682 h 1447218"/>
              <a:gd name="connsiteX6" fmla="*/ 7464252 w 8108596"/>
              <a:gd name="connsiteY6" fmla="*/ 571504 h 1447218"/>
              <a:gd name="connsiteX7" fmla="*/ 7464252 w 8108596"/>
              <a:gd name="connsiteY7" fmla="*/ 0 h 1447218"/>
              <a:gd name="connsiteX0" fmla="*/ 7464252 w 8108596"/>
              <a:gd name="connsiteY0" fmla="*/ 0 h 1447218"/>
              <a:gd name="connsiteX1" fmla="*/ 8107195 w 8108596"/>
              <a:gd name="connsiteY1" fmla="*/ 0 h 1447218"/>
              <a:gd name="connsiteX2" fmla="*/ 8107195 w 8108596"/>
              <a:gd name="connsiteY2" fmla="*/ 1428760 h 1447218"/>
              <a:gd name="connsiteX3" fmla="*/ 0 w 8108596"/>
              <a:gd name="connsiteY3" fmla="*/ 1447218 h 1447218"/>
              <a:gd name="connsiteX4" fmla="*/ 0 w 8108596"/>
              <a:gd name="connsiteY4" fmla="*/ 1053322 h 1447218"/>
              <a:gd name="connsiteX5" fmla="*/ 34700 w 8108596"/>
              <a:gd name="connsiteY5" fmla="*/ 571504 h 1447218"/>
              <a:gd name="connsiteX6" fmla="*/ 7464252 w 8108596"/>
              <a:gd name="connsiteY6" fmla="*/ 571504 h 1447218"/>
              <a:gd name="connsiteX7" fmla="*/ 7464252 w 8108596"/>
              <a:gd name="connsiteY7" fmla="*/ 0 h 1447218"/>
              <a:gd name="connsiteX0" fmla="*/ 7464252 w 8108596"/>
              <a:gd name="connsiteY0" fmla="*/ 0 h 1447218"/>
              <a:gd name="connsiteX1" fmla="*/ 8107195 w 8108596"/>
              <a:gd name="connsiteY1" fmla="*/ 0 h 1447218"/>
              <a:gd name="connsiteX2" fmla="*/ 8107195 w 8108596"/>
              <a:gd name="connsiteY2" fmla="*/ 1428760 h 1447218"/>
              <a:gd name="connsiteX3" fmla="*/ 0 w 8108596"/>
              <a:gd name="connsiteY3" fmla="*/ 1447218 h 1447218"/>
              <a:gd name="connsiteX4" fmla="*/ 34700 w 8108596"/>
              <a:gd name="connsiteY4" fmla="*/ 1143008 h 1447218"/>
              <a:gd name="connsiteX5" fmla="*/ 34700 w 8108596"/>
              <a:gd name="connsiteY5" fmla="*/ 571504 h 1447218"/>
              <a:gd name="connsiteX6" fmla="*/ 7464252 w 8108596"/>
              <a:gd name="connsiteY6" fmla="*/ 571504 h 1447218"/>
              <a:gd name="connsiteX7" fmla="*/ 7464252 w 8108596"/>
              <a:gd name="connsiteY7" fmla="*/ 0 h 1447218"/>
              <a:gd name="connsiteX0" fmla="*/ 7429552 w 8073896"/>
              <a:gd name="connsiteY0" fmla="*/ 0 h 1428760"/>
              <a:gd name="connsiteX1" fmla="*/ 8072495 w 8073896"/>
              <a:gd name="connsiteY1" fmla="*/ 0 h 1428760"/>
              <a:gd name="connsiteX2" fmla="*/ 8072495 w 8073896"/>
              <a:gd name="connsiteY2" fmla="*/ 1428760 h 1428760"/>
              <a:gd name="connsiteX3" fmla="*/ 71438 w 8073896"/>
              <a:gd name="connsiteY3" fmla="*/ 1428760 h 1428760"/>
              <a:gd name="connsiteX4" fmla="*/ 0 w 8073896"/>
              <a:gd name="connsiteY4" fmla="*/ 1143008 h 1428760"/>
              <a:gd name="connsiteX5" fmla="*/ 0 w 8073896"/>
              <a:gd name="connsiteY5" fmla="*/ 571504 h 1428760"/>
              <a:gd name="connsiteX6" fmla="*/ 7429552 w 8073896"/>
              <a:gd name="connsiteY6" fmla="*/ 571504 h 1428760"/>
              <a:gd name="connsiteX7" fmla="*/ 7429552 w 8073896"/>
              <a:gd name="connsiteY7" fmla="*/ 0 h 1428760"/>
              <a:gd name="connsiteX0" fmla="*/ 7429552 w 8073896"/>
              <a:gd name="connsiteY0" fmla="*/ 0 h 1428760"/>
              <a:gd name="connsiteX1" fmla="*/ 8072495 w 8073896"/>
              <a:gd name="connsiteY1" fmla="*/ 0 h 1428760"/>
              <a:gd name="connsiteX2" fmla="*/ 8072495 w 8073896"/>
              <a:gd name="connsiteY2" fmla="*/ 1428760 h 1428760"/>
              <a:gd name="connsiteX3" fmla="*/ 0 w 8073896"/>
              <a:gd name="connsiteY3" fmla="*/ 1428760 h 1428760"/>
              <a:gd name="connsiteX4" fmla="*/ 0 w 8073896"/>
              <a:gd name="connsiteY4" fmla="*/ 1143008 h 1428760"/>
              <a:gd name="connsiteX5" fmla="*/ 0 w 8073896"/>
              <a:gd name="connsiteY5" fmla="*/ 571504 h 1428760"/>
              <a:gd name="connsiteX6" fmla="*/ 7429552 w 8073896"/>
              <a:gd name="connsiteY6" fmla="*/ 571504 h 1428760"/>
              <a:gd name="connsiteX7" fmla="*/ 7429552 w 8073896"/>
              <a:gd name="connsiteY7" fmla="*/ 0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3896" h="1428760">
                <a:moveTo>
                  <a:pt x="7429552" y="0"/>
                </a:moveTo>
                <a:lnTo>
                  <a:pt x="8072495" y="0"/>
                </a:lnTo>
                <a:cubicBezTo>
                  <a:pt x="8071094" y="482406"/>
                  <a:pt x="8073896" y="946354"/>
                  <a:pt x="8072495" y="1428760"/>
                </a:cubicBezTo>
                <a:lnTo>
                  <a:pt x="0" y="1428760"/>
                </a:lnTo>
                <a:lnTo>
                  <a:pt x="0" y="1143008"/>
                </a:lnTo>
                <a:lnTo>
                  <a:pt x="0" y="571504"/>
                </a:lnTo>
                <a:lnTo>
                  <a:pt x="7429552" y="571504"/>
                </a:lnTo>
                <a:lnTo>
                  <a:pt x="7429552" y="0"/>
                </a:ln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8" idx="2"/>
          </p:cNvCxnSpPr>
          <p:nvPr/>
        </p:nvCxnSpPr>
        <p:spPr>
          <a:xfrm rot="5400000">
            <a:off x="5092749" y="2628148"/>
            <a:ext cx="280106" cy="17859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2"/>
            <a:endCxn id="9" idx="0"/>
          </p:cNvCxnSpPr>
          <p:nvPr/>
        </p:nvCxnSpPr>
        <p:spPr>
          <a:xfrm rot="5400000">
            <a:off x="1103729" y="2425339"/>
            <a:ext cx="399967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0"/>
          </p:cNvCxnSpPr>
          <p:nvPr/>
        </p:nvCxnSpPr>
        <p:spPr>
          <a:xfrm rot="16200000" flipV="1">
            <a:off x="2791558" y="4209313"/>
            <a:ext cx="131863" cy="285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ッター プレースホル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Pwrake</a:t>
            </a:r>
            <a:r>
              <a:rPr kumimoji="1" lang="en-US" altLang="ja-JP" dirty="0" smtClean="0"/>
              <a:t> implementation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85786" y="2000240"/>
            <a:ext cx="5786478" cy="3929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/>
              <a:t>PwMultitask</a:t>
            </a:r>
            <a:r>
              <a:rPr kumimoji="1" lang="en-US" altLang="ja-JP" dirty="0" smtClean="0"/>
              <a:t> class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71538" y="2571744"/>
            <a:ext cx="1643074" cy="300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Prerequisite</a:t>
            </a:r>
          </a:p>
          <a:p>
            <a:pPr algn="ctr"/>
            <a:r>
              <a:rPr lang="en-US" altLang="ja-JP" dirty="0" smtClean="0"/>
              <a:t>Tasks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86578" y="2000240"/>
            <a:ext cx="1785950" cy="3929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SSH connection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428728" y="3429000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Task1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28728" y="4071942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Task2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428728" y="4714884"/>
            <a:ext cx="92869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Task3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928926" y="2571744"/>
            <a:ext cx="1500198" cy="300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Task Queue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286116" y="3643314"/>
            <a:ext cx="14287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438516" y="3643314"/>
            <a:ext cx="14287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571868" y="3643314"/>
            <a:ext cx="14287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714744" y="3643314"/>
            <a:ext cx="14287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857620" y="3643314"/>
            <a:ext cx="14287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00496" y="3643314"/>
            <a:ext cx="14287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643438" y="2571744"/>
            <a:ext cx="1643074" cy="3000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Thread Queue for remote executions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480" y="5286388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21" name="カギ線コネクタ 20"/>
          <p:cNvCxnSpPr>
            <a:stCxn id="8" idx="3"/>
            <a:endCxn id="11" idx="1"/>
          </p:cNvCxnSpPr>
          <p:nvPr/>
        </p:nvCxnSpPr>
        <p:spPr>
          <a:xfrm>
            <a:off x="2357422" y="3679033"/>
            <a:ext cx="92869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9" idx="3"/>
            <a:endCxn id="11" idx="1"/>
          </p:cNvCxnSpPr>
          <p:nvPr/>
        </p:nvCxnSpPr>
        <p:spPr>
          <a:xfrm flipV="1">
            <a:off x="2357422" y="3893347"/>
            <a:ext cx="92869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0" idx="3"/>
            <a:endCxn id="11" idx="1"/>
          </p:cNvCxnSpPr>
          <p:nvPr/>
        </p:nvCxnSpPr>
        <p:spPr>
          <a:xfrm flipV="1">
            <a:off x="2357422" y="3893347"/>
            <a:ext cx="928694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857752" y="3643314"/>
            <a:ext cx="1000132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worker thread1</a:t>
            </a:r>
            <a:endParaRPr kumimoji="1" lang="ja-JP" altLang="en-US" dirty="0"/>
          </a:p>
        </p:txBody>
      </p:sp>
      <p:cxnSp>
        <p:nvCxnSpPr>
          <p:cNvPr id="28" name="カギ線コネクタ 27"/>
          <p:cNvCxnSpPr>
            <a:stCxn id="16" idx="3"/>
            <a:endCxn id="26" idx="1"/>
          </p:cNvCxnSpPr>
          <p:nvPr/>
        </p:nvCxnSpPr>
        <p:spPr>
          <a:xfrm>
            <a:off x="4143372" y="3893347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4857752" y="4214818"/>
            <a:ext cx="1000132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worker thread2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857752" y="4786322"/>
            <a:ext cx="1000132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worker thread3</a:t>
            </a:r>
            <a:endParaRPr kumimoji="1" lang="ja-JP" altLang="en-US" dirty="0"/>
          </a:p>
        </p:txBody>
      </p:sp>
      <p:cxnSp>
        <p:nvCxnSpPr>
          <p:cNvPr id="33" name="カギ線コネクタ 32"/>
          <p:cNvCxnSpPr>
            <a:stCxn id="16" idx="3"/>
            <a:endCxn id="30" idx="1"/>
          </p:cNvCxnSpPr>
          <p:nvPr/>
        </p:nvCxnSpPr>
        <p:spPr>
          <a:xfrm>
            <a:off x="4143372" y="3893347"/>
            <a:ext cx="714380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16" idx="3"/>
            <a:endCxn id="31" idx="1"/>
          </p:cNvCxnSpPr>
          <p:nvPr/>
        </p:nvCxnSpPr>
        <p:spPr>
          <a:xfrm>
            <a:off x="4143372" y="3893347"/>
            <a:ext cx="714380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7072330" y="3500438"/>
            <a:ext cx="1285884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remote host1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7072330" y="4286256"/>
            <a:ext cx="1285884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remote host2</a:t>
            </a:r>
            <a:endParaRPr kumimoji="1"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7072330" y="5000636"/>
            <a:ext cx="1285884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remote host3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>
            <a:stCxn id="26" idx="3"/>
            <a:endCxn id="37" idx="2"/>
          </p:cNvCxnSpPr>
          <p:nvPr/>
        </p:nvCxnSpPr>
        <p:spPr>
          <a:xfrm flipV="1">
            <a:off x="5857884" y="3786190"/>
            <a:ext cx="1214446" cy="107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0" idx="3"/>
            <a:endCxn id="38" idx="2"/>
          </p:cNvCxnSpPr>
          <p:nvPr/>
        </p:nvCxnSpPr>
        <p:spPr>
          <a:xfrm>
            <a:off x="5857884" y="4464851"/>
            <a:ext cx="1214446" cy="107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31" idx="3"/>
            <a:endCxn id="39" idx="2"/>
          </p:cNvCxnSpPr>
          <p:nvPr/>
        </p:nvCxnSpPr>
        <p:spPr>
          <a:xfrm>
            <a:off x="5857884" y="5036355"/>
            <a:ext cx="1214446" cy="25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428860" y="328612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enqueue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857620" y="335756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de</a:t>
            </a:r>
            <a:r>
              <a:rPr kumimoji="1" lang="en-US" altLang="ja-JP" dirty="0" err="1" smtClean="0"/>
              <a:t>queue</a:t>
            </a:r>
            <a:endParaRPr kumimoji="1" lang="ja-JP" altLang="en-US" dirty="0"/>
          </a:p>
        </p:txBody>
      </p:sp>
      <p:sp>
        <p:nvSpPr>
          <p:cNvPr id="35" name="角丸四角形吹き出し 34"/>
          <p:cNvSpPr/>
          <p:nvPr/>
        </p:nvSpPr>
        <p:spPr>
          <a:xfrm>
            <a:off x="2428860" y="5643578"/>
            <a:ext cx="2571768" cy="714380"/>
          </a:xfrm>
          <a:prstGeom prst="wedgeRoundRectCallout">
            <a:avLst>
              <a:gd name="adj1" fmla="val -7100"/>
              <a:gd name="adj2" fmla="val -15004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able to extend for</a:t>
            </a:r>
          </a:p>
          <a:p>
            <a:pPr algn="ctr"/>
            <a:r>
              <a:rPr kumimoji="1" lang="en-US" altLang="ja-JP" dirty="0" smtClean="0"/>
              <a:t>affinity scheduling</a:t>
            </a:r>
            <a:endParaRPr kumimoji="1" lang="ja-JP" altLang="en-US" dirty="0"/>
          </a:p>
        </p:txBody>
      </p:sp>
      <p:sp>
        <p:nvSpPr>
          <p:cNvPr id="40" name="フッター プレースホルダ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Benefit</a:t>
            </a:r>
            <a:r>
              <a:rPr kumimoji="1" lang="en-US" altLang="ja-JP" baseline="0" dirty="0" smtClean="0"/>
              <a:t> of </a:t>
            </a:r>
            <a:r>
              <a:rPr kumimoji="1" lang="en-US" altLang="ja-JP" baseline="0" dirty="0" err="1" smtClean="0"/>
              <a:t>Pwrake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Rakefile</a:t>
            </a:r>
            <a:r>
              <a:rPr lang="en-US" altLang="ja-JP" dirty="0" smtClean="0"/>
              <a:t> is evaluated as a Ruby script.</a:t>
            </a:r>
          </a:p>
          <a:p>
            <a:r>
              <a:rPr lang="en-US" altLang="ja-JP" dirty="0" smtClean="0"/>
              <a:t>With Ruby’s scripting power,</a:t>
            </a:r>
          </a:p>
          <a:p>
            <a:pPr algn="ctr">
              <a:buNone/>
            </a:pPr>
            <a:r>
              <a:rPr lang="en-US" altLang="ja-JP" sz="4800" dirty="0" smtClean="0">
                <a:solidFill>
                  <a:srgbClr val="FF0000"/>
                </a:solidFill>
              </a:rPr>
              <a:t>	ANY TASK and DEPENDENCY can be defined.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 of Rake 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File Dependency: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Not suffix-based dependency</a:t>
            </a:r>
          </a:p>
          <a:p>
            <a:pPr>
              <a:buNone/>
            </a:pPr>
            <a:r>
              <a:rPr lang="en-US" altLang="ja-JP" dirty="0" smtClean="0"/>
              <a:t>How do you define these tasks?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71604" y="2214554"/>
            <a:ext cx="9252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200" dirty="0" smtClean="0">
                <a:latin typeface="Courier New" pitchFamily="49" charset="0"/>
                <a:cs typeface="Courier New" pitchFamily="49" charset="0"/>
              </a:rPr>
              <a:t>A00</a:t>
            </a:r>
            <a:endParaRPr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3143240" y="2214554"/>
            <a:ext cx="9252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200" dirty="0" smtClean="0">
                <a:latin typeface="Courier New" pitchFamily="49" charset="0"/>
                <a:cs typeface="Courier New" pitchFamily="49" charset="0"/>
              </a:rPr>
              <a:t>A01</a:t>
            </a:r>
            <a:endParaRPr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4643438" y="2214554"/>
            <a:ext cx="9252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200" dirty="0" smtClean="0">
                <a:latin typeface="Courier New" pitchFamily="49" charset="0"/>
                <a:cs typeface="Courier New" pitchFamily="49" charset="0"/>
              </a:rPr>
              <a:t>A02</a:t>
            </a:r>
            <a:endParaRPr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6072198" y="2214554"/>
            <a:ext cx="9252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200" dirty="0" smtClean="0">
                <a:latin typeface="Courier New" pitchFamily="49" charset="0"/>
                <a:cs typeface="Courier New" pitchFamily="49" charset="0"/>
              </a:rPr>
              <a:t>A03</a:t>
            </a:r>
            <a:endParaRPr lang="ja-JP" altLang="en-US" sz="3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1571604" y="3155390"/>
            <a:ext cx="9252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200" dirty="0" smtClean="0">
                <a:latin typeface="Courier New" pitchFamily="49" charset="0"/>
                <a:cs typeface="Courier New" pitchFamily="49" charset="0"/>
              </a:rPr>
              <a:t>B00</a:t>
            </a:r>
            <a:endParaRPr lang="ja-JP" altLang="en-US" sz="3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3143240" y="3155390"/>
            <a:ext cx="9252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200" dirty="0" smtClean="0">
                <a:latin typeface="Courier New" pitchFamily="49" charset="0"/>
                <a:cs typeface="Courier New" pitchFamily="49" charset="0"/>
              </a:rPr>
              <a:t>B01</a:t>
            </a:r>
            <a:endParaRPr lang="ja-JP" altLang="en-US" sz="3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4643438" y="3155390"/>
            <a:ext cx="92525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200" dirty="0" smtClean="0">
                <a:latin typeface="Courier New" pitchFamily="49" charset="0"/>
                <a:cs typeface="Courier New" pitchFamily="49" charset="0"/>
              </a:rPr>
              <a:t>B02</a:t>
            </a:r>
            <a:endParaRPr lang="ja-JP" altLang="en-US" sz="3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215206" y="214311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072198" y="307181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>
            <a:stCxn id="5" idx="2"/>
            <a:endCxn id="51" idx="0"/>
          </p:cNvCxnSpPr>
          <p:nvPr/>
        </p:nvCxnSpPr>
        <p:spPr>
          <a:xfrm rot="5400000">
            <a:off x="1856201" y="2977359"/>
            <a:ext cx="3560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2"/>
            <a:endCxn id="51" idx="0"/>
          </p:cNvCxnSpPr>
          <p:nvPr/>
        </p:nvCxnSpPr>
        <p:spPr>
          <a:xfrm rot="5400000">
            <a:off x="2642019" y="2191541"/>
            <a:ext cx="356061" cy="1571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2"/>
            <a:endCxn id="52" idx="0"/>
          </p:cNvCxnSpPr>
          <p:nvPr/>
        </p:nvCxnSpPr>
        <p:spPr>
          <a:xfrm rot="5400000">
            <a:off x="3427837" y="2977359"/>
            <a:ext cx="3560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9" idx="2"/>
            <a:endCxn id="52" idx="0"/>
          </p:cNvCxnSpPr>
          <p:nvPr/>
        </p:nvCxnSpPr>
        <p:spPr>
          <a:xfrm rot="5400000">
            <a:off x="4177936" y="2227260"/>
            <a:ext cx="356061" cy="1500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9" idx="2"/>
            <a:endCxn id="53" idx="0"/>
          </p:cNvCxnSpPr>
          <p:nvPr/>
        </p:nvCxnSpPr>
        <p:spPr>
          <a:xfrm rot="5400000">
            <a:off x="4928035" y="2977359"/>
            <a:ext cx="3560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0" idx="2"/>
            <a:endCxn id="53" idx="0"/>
          </p:cNvCxnSpPr>
          <p:nvPr/>
        </p:nvCxnSpPr>
        <p:spPr>
          <a:xfrm rot="5400000">
            <a:off x="5642415" y="2262979"/>
            <a:ext cx="356061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Comparison of task definition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Make: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B00: A00 A01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ja-JP" sz="19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A00 A01 &gt; B00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B01: A01 A02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ja-JP" sz="19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A01 A02 &gt; B01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B02: A02 A03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ja-JP" sz="19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A02 A03 &gt; B02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……</a:t>
            </a:r>
            <a:endParaRPr lang="en-US" altLang="ja-JP" dirty="0" smtClean="0"/>
          </a:p>
          <a:p>
            <a:r>
              <a:rPr lang="en-US" altLang="ja-JP" dirty="0" smtClean="0"/>
              <a:t>Rake:</a:t>
            </a:r>
          </a:p>
          <a:p>
            <a:pPr lvl="1">
              <a:buNone/>
            </a:pPr>
            <a:r>
              <a:rPr lang="nn-NO" altLang="ja-JP" sz="1900" dirty="0" smtClean="0">
                <a:latin typeface="Courier New" pitchFamily="49" charset="0"/>
                <a:cs typeface="Courier New" pitchFamily="49" charset="0"/>
              </a:rPr>
              <a:t>for i in "00".."10"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 file “B#{</a:t>
            </a:r>
            <a:r>
              <a:rPr lang="en-US" altLang="ja-JP" sz="1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}" =&gt; [“A#{</a:t>
            </a:r>
            <a:r>
              <a:rPr lang="en-US" altLang="ja-JP" sz="1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}",“A#{</a:t>
            </a:r>
            <a:r>
              <a:rPr lang="en-US" altLang="ja-JP" sz="1900" dirty="0" err="1" smtClean="0">
                <a:latin typeface="Courier New" pitchFamily="49" charset="0"/>
                <a:cs typeface="Courier New" pitchFamily="49" charset="0"/>
              </a:rPr>
              <a:t>i.succ</a:t>
            </a: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}"] {|t|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1900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ja-JP" sz="19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#{</a:t>
            </a:r>
            <a:r>
              <a:rPr lang="en-US" altLang="ja-JP" sz="1900" dirty="0" err="1" smtClean="0">
                <a:latin typeface="Courier New" pitchFamily="49" charset="0"/>
                <a:cs typeface="Courier New" pitchFamily="49" charset="0"/>
              </a:rPr>
              <a:t>t.prerequisites.join</a:t>
            </a: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(' ')} &gt; #{t.name}"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>
              <a:buNone/>
            </a:pPr>
            <a:r>
              <a:rPr lang="en-US" altLang="ja-JP" sz="19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kumimoji="1" lang="ja-JP" alt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PRAGMA18  3-4 March 2010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942</Words>
  <Application>Microsoft Office PowerPoint</Application>
  <PresentationFormat>画面に合わせる (4:3)</PresentationFormat>
  <Paragraphs>305</Paragraphs>
  <Slides>20</Slides>
  <Notes>20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テーマ</vt:lpstr>
      <vt:lpstr>Pwrake: An extensible parallel and distributed flexible workflow management tool</vt:lpstr>
      <vt:lpstr>Workflow Systems</vt:lpstr>
      <vt:lpstr>Montage Astrophysics workflow</vt:lpstr>
      <vt:lpstr>Pwrake</vt:lpstr>
      <vt:lpstr>Rake syntax = Ruby syntax</vt:lpstr>
      <vt:lpstr>Pwrake implementation</vt:lpstr>
      <vt:lpstr>Benefit of Pwrake</vt:lpstr>
      <vt:lpstr>Example of Rake (1)</vt:lpstr>
      <vt:lpstr>Comparison of task definition</vt:lpstr>
      <vt:lpstr>Example of Rake (2)</vt:lpstr>
      <vt:lpstr>Dependency is given as a file list</vt:lpstr>
      <vt:lpstr>Performance measurement</vt:lpstr>
      <vt:lpstr>Performance of Montage workflow</vt:lpstr>
      <vt:lpstr>Performance of Montage workflow</vt:lpstr>
      <vt:lpstr>Performance of Montage workflow</vt:lpstr>
      <vt:lpstr>Performance of Montage workflow</vt:lpstr>
      <vt:lpstr>Performance of Montage workflow</vt:lpstr>
      <vt:lpstr>Performance of Montage workflow</vt:lpstr>
      <vt:lpstr>Performance of Montage workflow</vt:lpstr>
      <vt:lpstr>Conclusion</vt:lpstr>
    </vt:vector>
  </TitlesOfParts>
  <Company>FJ-USER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workflow pwrake</dc:title>
  <dc:creator>田中昌宏</dc:creator>
  <cp:lastModifiedBy>tatebe</cp:lastModifiedBy>
  <cp:revision>36</cp:revision>
  <dcterms:created xsi:type="dcterms:W3CDTF">2010-02-22T00:38:27Z</dcterms:created>
  <dcterms:modified xsi:type="dcterms:W3CDTF">2010-03-04T19:12:02Z</dcterms:modified>
</cp:coreProperties>
</file>